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960" r:id="rId2"/>
    <p:sldId id="956" r:id="rId3"/>
    <p:sldId id="964" r:id="rId4"/>
    <p:sldId id="1047" r:id="rId5"/>
    <p:sldId id="1048" r:id="rId6"/>
    <p:sldId id="1153" r:id="rId7"/>
    <p:sldId id="1154" r:id="rId8"/>
    <p:sldId id="1086" r:id="rId9"/>
    <p:sldId id="1049" r:id="rId10"/>
    <p:sldId id="1041" r:id="rId11"/>
    <p:sldId id="1155" r:id="rId12"/>
    <p:sldId id="1156" r:id="rId13"/>
    <p:sldId id="1157" r:id="rId14"/>
    <p:sldId id="1158" r:id="rId15"/>
    <p:sldId id="1159" r:id="rId16"/>
    <p:sldId id="1050" r:id="rId17"/>
    <p:sldId id="1051" r:id="rId18"/>
    <p:sldId id="1052" r:id="rId19"/>
    <p:sldId id="1053" r:id="rId20"/>
    <p:sldId id="1054" r:id="rId21"/>
    <p:sldId id="1055" r:id="rId22"/>
    <p:sldId id="1160" r:id="rId23"/>
    <p:sldId id="1042" r:id="rId24"/>
    <p:sldId id="1161" r:id="rId25"/>
    <p:sldId id="1162" r:id="rId26"/>
    <p:sldId id="1163" r:id="rId27"/>
    <p:sldId id="1164" r:id="rId28"/>
    <p:sldId id="1165" r:id="rId29"/>
    <p:sldId id="1166" r:id="rId30"/>
    <p:sldId id="1167" r:id="rId31"/>
    <p:sldId id="1058" r:id="rId32"/>
    <p:sldId id="1168" r:id="rId33"/>
    <p:sldId id="1169" r:id="rId34"/>
    <p:sldId id="1170" r:id="rId35"/>
    <p:sldId id="1171" r:id="rId36"/>
    <p:sldId id="1043" r:id="rId37"/>
    <p:sldId id="1061" r:id="rId38"/>
    <p:sldId id="1213" r:id="rId39"/>
    <p:sldId id="1214" r:id="rId40"/>
    <p:sldId id="1215" r:id="rId41"/>
    <p:sldId id="1062" r:id="rId42"/>
    <p:sldId id="1063" r:id="rId43"/>
    <p:sldId id="1064" r:id="rId44"/>
    <p:sldId id="1066" r:id="rId45"/>
    <p:sldId id="1065" r:id="rId46"/>
    <p:sldId id="1067" r:id="rId47"/>
    <p:sldId id="1083" r:id="rId48"/>
    <p:sldId id="1068" r:id="rId49"/>
    <p:sldId id="1069" r:id="rId50"/>
    <p:sldId id="1070" r:id="rId51"/>
    <p:sldId id="1071" r:id="rId52"/>
    <p:sldId id="1072" r:id="rId53"/>
    <p:sldId id="1073" r:id="rId54"/>
    <p:sldId id="1074" r:id="rId55"/>
    <p:sldId id="1075" r:id="rId56"/>
    <p:sldId id="1076" r:id="rId57"/>
    <p:sldId id="1204" r:id="rId58"/>
    <p:sldId id="1103" r:id="rId59"/>
    <p:sldId id="1205" r:id="rId60"/>
    <p:sldId id="1078" r:id="rId61"/>
    <p:sldId id="1079" r:id="rId62"/>
    <p:sldId id="1080" r:id="rId63"/>
    <p:sldId id="1082" r:id="rId64"/>
    <p:sldId id="1206" r:id="rId65"/>
    <p:sldId id="1081" r:id="rId66"/>
    <p:sldId id="1207" r:id="rId67"/>
    <p:sldId id="1087" r:id="rId68"/>
    <p:sldId id="1208" r:id="rId69"/>
    <p:sldId id="1090" r:id="rId70"/>
    <p:sldId id="1097" r:id="rId71"/>
    <p:sldId id="1092" r:id="rId72"/>
    <p:sldId id="1209" r:id="rId73"/>
    <p:sldId id="1210" r:id="rId74"/>
    <p:sldId id="1211" r:id="rId75"/>
    <p:sldId id="121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3C6CDF"/>
    <a:srgbClr val="ED356A"/>
    <a:srgbClr val="E40000"/>
    <a:srgbClr val="FFB3D3"/>
    <a:srgbClr val="FA376E"/>
    <a:srgbClr val="9CDFF9"/>
    <a:srgbClr val="0000A8"/>
    <a:srgbClr val="B8C2C9"/>
    <a:srgbClr val="D6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0729"/>
  </p:normalViewPr>
  <p:slideViewPr>
    <p:cSldViewPr snapToGrid="0" snapToObjects="1">
      <p:cViewPr varScale="1">
        <p:scale>
          <a:sx n="64" d="100"/>
          <a:sy n="64" d="100"/>
        </p:scale>
        <p:origin x="72" y="139"/>
      </p:cViewPr>
      <p:guideLst/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notlar, öğrencilerin dersten sonra okuyup tekrar yapabilmesi için hoca tarafından hazırlanmıştır. Bu başlık slaytı Transport Layer bölümünün başlangıcını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Transport katmanı, hostlar arası iletişimi processler arası iletişime dönüştüren katmandır. Bu noktadan sonra öğrencilerin socket, port, reliability ve uygulamaların hangi servisleri aldığı üzerine odaklanması gerekir.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bölüm önemlidir; çünkü uygulama davranışı ile protokol tasarımını birbirine bağlar. TCP, reliable data transfer ve congestion control gibi başlıklar bu temel üzerine kurulur.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ns2:creationId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roadmap slaytı multiplexing ve demultiplexing kısmının başladığını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Önümüzdeki slaytlar bir hostun aynı anda birden fazla uygulama çalıştırırken gelen segmentleri nasıl doğru process’e teslim ettiğini açıklar.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Port, socket ve demultiplexing bu bölümün sınav açısından en önemli kavramları arasındadır.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ns2:creationId val="11676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multiplexing/demultiplexing animasyonunun ilk adımıdır. HTTP client ile HTTP server’ın transport katmanı desteğiyle haberleştiği fikrini hazırlar.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aşamada öğrenciler uygulamaların doğrudan network layer ile konuşmadığını, arada bir transport katmanı olduğunu görmelidir.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yüzden slayt, daha sonra gelecek açık açıklamalar için görsel bir hazırlık sayılmalıdır.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901513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animasyonu transport header fikrini ekleyerek devam ettirir. Mesaj artık transport katmanı işlemiyle birlikte görünmektedir.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görsel değişim önemlidir; çünkü application verisinin doğrudan değil, paketlenmiş halde gönderildiğini anlatır.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daha sonra doğru process’e teslimin bu aşamada eklenen bilgi sayesinde yapılacağını fark etmelidir.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725182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animasyonu çoklu mesaj ve daha fazla transport etkileşimi ile genişletir. Mesajlar artık ham halde verilmez.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Transport katmanı, doğru tanımlama ve doğru teslim için gerekli yapıyı ekler.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animasyonu encapsulation fikrinin adım adım kurulması olarak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513717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animasyonu alıcı açısından sürdürür. Mesaj artık sadece göndericiden çıkmıyor; karşı tarafta doğru teslim için hazırlanıyor.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Ana fikir şudur: transport mantığı iletişimin her iki ucunda da vardır.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resmi, biraz sonra gelecek demultiplexing tanımıyla birleştirmelidir.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269435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çoklu istemci ve çoklu process fikrini daha açık hale getirir. Böylece neden multiplexing ve demultiplexing gerektiği somutlaşır.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Bir hostta birden fazla aktif process varsa, ek tanımlayıcılar olmadan veri doğru yere teslim edilemez.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bunu socket ve port temelli teslimin pratik gerekçesi olarak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25001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multiplexing ve demultiplexing kavramlarını açıkça tanımlar.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Göndericide multiplexing, birden fazla socket’ten gelen veriyi alıp header ekleyerek aşağı göndermektir. Alıcıda demultiplexing ise header bilgisine bakarak gelen segmenti doğru socket’e yönlendirmektir.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iki kelimeyi açık biçimde bilmelidir; çünkü aynı sürecin iki yönünü anlatırlar.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492282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demultiplexing’in pratikte nasıl çalıştığını açıklar. Her IP datagramı IP adreslerini, her transport segmenti ise kaynak ve hedef port numaralarını taşır.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Host bu bilgileri kullanarak segmenti doğru socket’e yönlendirir.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aynı host üzerinde process seviyesindeki teslimin portlar sayesinde mümkün olduğunu unutmamalıdır.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57333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UDP için connectionless demultiplexing’i tanıtır. Bir UDP socket oluşturulurken yerel bir port numarası belirtilir.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Alıcı tarafta hedef port numarası doğru UDP socket’i seçmek için yeterlidir.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UDP’de aynı hedef porta gelen segmentlerin, kaynak IP ve kaynak port farklı olsa bile aynı socket’e gittiğini bilmelidir.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131462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UDP demultiplexing için somut bir örnek verir. Farklı hostlar ve portlar veri gönderse de alıcı host hedef port üzerinden yönlendirme yapar.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örnek, soyut kuralı görünür hale getirdiği için değerlidir.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tür bir resmi okuyup hangi process’in veriyi alacağını tahmin edebilmelidir.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00214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bölümün büyük resmini verir. Transport katmanının ana servisleri multiplexing, demultiplexing, reliable transfer, flow control ve congestion control’dür.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listeyi ezberlenecek bağımsız kavramlar olarak görmemelidir. Her servis, uygulamaların farklı iletişim ihtiyaçlarından doğar.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haftanın pratik hedefi, Internet’in neden hem UDP hem TCP kullandığını ve her birinin network layer üstüne ne eklediğini anlamaktır.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ns2:creationId val="2616235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TCP için connection-oriented demultiplexing’i tanıtır. TCP socket’i dört değerle tanımlanır: kaynak IP, kaynak port, hedef IP, hedef port.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yüzden aynı server portu, aynı anda birçok farklı istemci bağlantısını destekleyebilir.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bunu UDP’den net biçimde ayırmalıdır; çünkü UDP’de alıcı açısından esas bilgi çoğunlukla hedef porttur.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15159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TCP demultiplexing için somut bir örnek verir. Tüm segmentler aynı server IP ve aynı server portuna gidiyor gibi görünse de farklı socket’lere aittir; çünkü dört değerlik kimlik farklıdır.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mantık bir web server’ın aynı anda birçok istemciye hizmet verebilmesini açıklar.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örneği iyi anlamalıdır; çünkü sınavlarda sık sorulan bir mantıktır.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558794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özet slaytı multiplexing ve demultiplexing bölümünü kapatır.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UDP demultiplexing çoğunlukla hedef port üzerinden yapılır. TCP demultiplexing ise dört değerlik yapı ile yapılır.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ayrıca bu fikirlerin sadece transport katmanında değil, bütün katmanlarda benzer biçimde görülebildiğini fark etmelidir.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185341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roadmap slaytı UDP bölümünün başladığını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Sonraki slaytlar UDP’nin neden var olduğunu, nerede kullanıldığını, header yapısını ve checksum mantığını açıklayacaktır.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“UDP basitse önemsizdir” hatasına düşmemelidir; basit olması bazı uygulamalar için onu çok değerli yapar.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ns2:creationId val="3390898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UDP’yi no-frills ve connectionless bir transport protokolü olarak tanımlar.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UDP bağlantı kurmaz, sıralama garantisi vermez ve congestion control yapmaz. Ama bu sadelik, düşük gecikme ve düşük protokol yükü anlamına gelir.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tasarım dengesini görmelidir: UDP daha az hizmet verir, ama daha az maliyet de ekler.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65369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UDP’nin tipik kullanım alanlarını listeler: streaming, DNS, SNMP ve HTTP/3 benzeri kullanım örnekleri.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Ana fikir şudur: bazı uygulamalar kayba dayanıklıdır ya da gerekli reliability mekanizmasını application katmanında kendisi kurar.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protokol seçimini uygulama ihtiyacı açısından düşünmelidir.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91525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UDP’nin genel fikrinden gerçek segment biçimine geçişi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Buradaki ana mesaj, UDP’nin bilerek küçük ve sade tutulduğudur.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header alanlarını okumaya ve böyle hafif bir protokolün neden yine de belirli bir yapıya ihtiyaç duyduğunu anlamaya hazırlanmalıdır.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687823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SNMP örneği üzerinden UDP’nin gönderici/alıcı işlemleri görünümünü başlatır.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Diyagram, UDP’nin de genel transport mantığını izlediğini gösterir: application verisi bir transport header ile sarılır ve IP’ye verilir.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basit bir protokol olsa bile UDP’nin iki uçta da tanımlı transport işlemleri yaptığını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903869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UDP gönderici işlemlerine odaklanır. Gönderici application mesajını alır, UDP header alanlarını belirler, segmenti oluşturur ve IP’ye verir.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süreç kavramsal olarak sadedir ve UDP’nin verimli olmasının nedenlerinden biridir.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bunu önceki genel transport sender aksiyonlarıyla karşılaştırarak UDP’nin ne kadar az ek duruma ihtiyaç duyduğunu fark etmelidir.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16792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UDP alıcı işlemlerine odaklanır. Alıcı segmenti IP’den alır, checksum’u kontrol eder, application mesajını çıkarır ve socket’e teslim eder.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Burada connection state ya da karmaşık bir recovery mantığı yoktur.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UDP’nin alıcı tarafında işi küçük tuttuğunu, ama daha güçlü garanti gerektiğinde sorumluluğun uygulamaya kaydığını anlamalıdır.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67205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roadmap slaytı Chapter 3’ün tüm yapısını gösterir ve yön bulmak için kullanılır.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Bölüm transport servisleri ve temel multiplexing ile başlar; sonra UDP, reliable data transfer, TCP ve congestion ile ilgili fikirlere geçer.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yeni kavramı bağımsız görmek yerine bu genel akış içinde yerine oturtmalıdır.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ns2:creationId val="1624932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UDP segment formatını verir. Temel alanlar source port, destination port, length ve checksum’dur.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Header küçüktür; bu da UDP’nin hafif tasarım felsefesiyle uyumludur.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alanın ne işe yaradığını ve neden TCP header’ına göre çok daha küçük olduğunu bilmelidir.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8740690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UDP checksum’un amacını tanıtır: hata tespiti.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Checksum iletim sırasında oluşmuş bit hatalarını fark etmeye çalışır. Mutlak koruma vermez, ama yararlı bir bütünlük kontrolüdür.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checksum’u düzeltme değil, tespit mekanizması olarak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07381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UDP checksum’un nasıl hesaplandığını açıklar. Gönderici içeriği 16 bitlik kelimeler gibi ele alır, one’s-complement toplamı hesaplar ve sonucu checksum alanına koyar.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Alıcı aynı hesabı tekrar yapar ve sonucu karşılaştırır.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aritmetik ayrıntıyı ezberlemek yerine mantıksal süreci anlamaya odaklanmalıdır.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252443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Internet checksum için örnek bir hesap gösterir. 16 bitlik sayıların nasıl toplandığını ve carry bitlerin nasıl sarıldığını görselleştirir.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Checksum aritmetiği somut örnek görmeden soyut gelebilir; bu yüzden çalışılmış örnek çok değerlidir.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en az bir checksum örneğini elle çözmeye çalışmalıdır.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480769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Internet checksum’un zayıf koruma olduğunu hatırlatır. Bazı bit değişimleri olmasına rağmen checksum aynı kalabilir.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nedenle checksum değişmediyse hata yoktur demek kesin bir güvence değildir; sadece bu yöntemle hata görülmemiştir demektir.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checksum’ları pratik ama sınırlı araçlar olarak değerlendirmelidir.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319338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özet slaytı UDP bölümünü kapatır. UDP basit, düşük ek yük getiren, best-effort bir protokoldür ve checksum ile hata tespiti yapar.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Güçlü yönleri sadelik, hız ve esnekliktir. Zayıf yönleri built-in reliability, ordering ve congestion control sunmamasıdır.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UDP’nin neyi yapmadığını değil, neden bazı uygulamaların yine de onu seçtiğini de açıklayabilmelidir.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281965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roadmap slaytı reliable data transfer bölümünün başladığını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Bölüm artık basit transport servislerinden, güvenilirliğin güvenilmez kanal üzerinde nasıl kurulacağı sorusuna geçmektedir.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noktadan sonra özellikle finite-state machine mantığına daha fazla dikkat etmelidir.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ns2:creationId val="1508217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reliable data transfer’i bir abstraction olarak tanıtır. Application açısından veri güvenilir bir kanal üzerinden gidiyor gibi görünmelidir.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abstraction önemlidir; çünkü uygulamalar her iletim problemini kendi başına çözmek istemez.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protokol tasarımlarının çoğunun önce istenen servis fikriyle başladığını anlamalıdır.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1604157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implementation bakışını gösterir. Güvenilir bir servis aslında güvenilmez bir alt kanal üzerinde kurulmak zorundadır.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Reliable data transfer tasarımının temel problemi budur.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temiz servis fikri ile alttaki düzensiz kanal gerçekliği arasındaki farkı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704767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güvenilir bir protokolün karmaşıklığının, alttaki güvenilmez kanalın özelliklerine çok bağlı olduğunu açıklar.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Kanal paket bozuyor, kaybediyor ya da sıralamayı değiştiriyorsa protokol de buna karşı mekanizmalar eklemek zorundadır.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protokol tasarımını kanal varsayımlarına verilen cevap olarak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93811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transport katmanının temel fikrini verir: farklı hostlarda çalışan application processleri arasında mantıksal iletişim sağlamak.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Gönderici application mesajlarını segmentlere böler ve network layer’a verir. Alıcı ise veriyi doğru uygulamaya teslim edecek şekilde tekrar birleştirir.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TCP ve UDP’nin router’larda değil, end system’lerde çalıştığını özellikle hatırlamalıdır.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0142145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state ve feedback ihtiyacını vurgular. Gönderici ve alıcı, birbirlerinin durumunu mesaj alışverişi olmadan otomatik bilemez.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yüzden acknowledgment ve protokol mantığı gerekir.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güvenilirliğin, iletişim hakkında da iletişim kurmaya dayandığını fark etmelidir.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8479849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reliable data transfer protokolünün arayüzlerini tanıtır: rdt_send, udt_send, rdt_rcv ve deliver_data.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arayüzler application’ın gördüğü servis ile protokolün iç davranışını ayırır.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hangi çağrının yukarıdan, hangisinin aşağıdan geldiğini ve bunun neden yararlı olduğunu anlamalıdır.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5127047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finite-state machine kullanımının neden gerekli olduğunu açıklar.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Protokol davranışı olaylara göre değişir ve FSM gösterimi bu geçişleri açık hale getirir.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state, event, action ve transition etiketlerini rahat okuyabilmelidir; çünkü bundan sonraki slaytlarda sürekli kullanılacaktır.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414246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rdt1.0’ı, yani tamamen güvenilir kanal üzerindeki transferi tanıtır.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Kanal ne paket kaybettiği ne de bit bozduğu için protokol son derece basittir. Gönderici gönderir, alıcı teslim eder.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bunu daha sonraki gerçekçi sürümlerin karşılaştırma tabanı olarak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8784518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rdt2.0’ı başlatır; artık kanal bit bozabilir.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Bozulma mümkün olunca soru şu olur: hata nasıl tespit edilir ve bundan nasıl kurtulunur?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checksum’un artık tek başına yetmeyeceğini ve kontrol geri bildiriminin gerekli hale geldiğini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833977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bozulma problemine ACK ve NAK ekler.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Alıcı paketin doğru gelip gelmediğini açıkça bildirir. Gönderici de gerekirse yeniden gönderir.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burada send one packet then wait mantığını, yani stop-and-wait yaklaşımını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6083171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rdt2.0’ın FSM tanımını verir. Gönderici ve alıcı, doğru alma, bozulma, ACK ve NAK gibi olaylara göre davranır.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slaydın değeri sadece tek bir protokolü göstermesi değil, protokol mantığını kesin biçimde ifade etme yöntemini öğretmesidir.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sender ve receiver FSM’i ayrı ayrı okuyabilmelidir.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9189773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protokol durumunun neden önemli olduğunu açıklar. Gönderici alıcıda ne olduğunu, ancak alıcı bunu bir şekilde bildirirse öğrenebilir.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belirsizlik acknowledgment mantığının varlık sebebidir.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güvenilirlik problemlerinin aslında eksik bilgi ve gecikmiş bilgi problemi olduğunu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9922660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rdt2.0’ın hata olmayan durumda nasıl çalıştığını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Akış basittir: gönder, al, ACK gönder, devam et. Bu, bit hatası modelindeki ideal başarılı durumdur.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bunu daha sonra gelecek hata senaryolarıyla karşılaştırmalıdır.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2889333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bir paketin bozulduğu rdt2.0 senaryosunu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Alıcı bozulmayı fark eder ve NAK gönderir; gönderici de aynı paketi yeniden yollar.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protokolün veri bozulmasını düzeltebildiğini, ama hâlâ tüm problemi çözmediğini sonraki slaytlarda görecektir.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19014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transport ve network görev farkını ev analojisi ile açıklar. Posta servisi mektupları evler arasında taşır; evin içindeki yetişkin ise doğru çocuğa teslim eder.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Bu, network layer’ın hostlar arası, transport layer’ın ise processler arası teslim yapmasına tam olarak benzer.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port ve demultiplexing kavramlarını akılda tutmak için bu analojiyi kullanabilir.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7253362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rdt2.0’ın ölümcül kusurunu anlatır: ACK ya da NAK bozulursa ne olacak?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Gönderici yeniden belirsizlik içine düşer ve tekrar gönderim yapabilir; bu da duplicate problemine yol açar. Çözüm olarak sequence number eklenir.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sadece acknowledgment değil, paketlerin ayırt edilebilir olmasının da correctness için gerekli olduğunu anlamalıdır.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5459242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rdt2.1’in gönderici tarafını gösterir. Sequence number eklenmiştir ve gönderici sadece ACK/NAK’a değil, geri bildirim bozulmasına da tepki verir.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Buradaki ana fikir, sıra numarasının yeni paketi duplicate paketten ayırmayı sağlamasıdır.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state ile sequence number arasındaki ilişkiyi iyi kurmalıdır.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9834469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rdt2.1’in alıcı tarafını verir.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Alıcı hangi sıra numarasını beklediğini izler, doğru ve sıralı gelen veriyi teslim eder, duplicate ya da bozulma durumunda uygun cevap verir.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receiver tarafındaki expected sequence state’inin neden gerekli olduğunu burada açıkça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4630153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rdt2.1 mantığını özetler. Stop-and-wait olduğu için iki sıra numarası, yani 0 ve 1 yeterlidir.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Gönderici ve alıcı, en son hangi paketin konuşulduğunu hafızasında tutar.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protokol state’ini, geçmiş olayların kısa bir belleği gibi düşünmelidir.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0660094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rdt2.2’yi, yani NAK kullanmayan bir protokolü tanıtır.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Alıcı NAK yerine son doğru pakete ait ACK’i tekrar yollar. Duplicate ACK’ler böylece negatif geri bildirim gibi iş görebilir.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fikrin önemli olduğunu bilmelidir; çünkü klasik TCP de açık NAK kullanmaz.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6199158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rdt2.2 için sender ve receiver FSM parçalarını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Ana ders şudur: yalnızca ACK kullanarak da reliability elde edilebilir; yeter ki sequence number ve duplicate mantığı doğru kurulmuş olsun.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bunu rdt2.1 ile kıyaslayarak hangi şeylerin basitleştiğini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699989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rdt3.0’a geçer ve modele packet loss ekler.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Checksum, ACK ve sequence number hâlâ yararlıdır; ama paket kaybolduğunda ortada açık bir sinyal olmadığı için artık tek başlarına yetmezler.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timeout fikrinin neden zorunlu hale geldiğini burada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8186749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hata ve kaybın birlikte olduğu kanallar için timeout fikrini tanıtır.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Gönderici makul bir süre ACK bekler; gelmezse paketi yeniden yollar. Gecikmiş paketler ve ACK’ler ise sequence number ile yönetilir.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timeout’u, kanal açıkça cevap vermediğinde protokolün verdiği karar mekanizması olarak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306029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rdt3.0 gönderici FSM’inin temel durumlarından birini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Gönderici paketi yolladıktan sonra timer başlatır ve beklenen ACK gelince timer’ı durdurur.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timer yönetimini güvenilir transport’un merkezî mekanizmalarından biri olarak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2592053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rdt3.0 gönderici FSM’inde timeout geçişini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ACK zamanında gelmezse gönderici paketi yeniden yollar ve timer’ı tekrar başlatır.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bunu önceki sürümlerle karşılaştırarak loss recovery mantığının artık FSM içinde açıkça yer aldığını fark etmelidir.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2488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network layer ile transport layer arasındaki temel farkı tekrar vurgular. Network layer hostlar arasında mantıksal iletişim sunar; transport layer processler arasında mantıksal iletişim sunar.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Transport layer network layer’a dayanır ama onun verdiği hizmeti daha kullanışlı hale getirir.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transport katmanını, host seviyesindeki teslimi gerçek uygulamalar için işe yarar hale getiren bir iyileştirme katmanı olarak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2259287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rdt3.0’ın normal çalışma ve packet loss senaryolarını zaman çizelgesi üzerinde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görsel, timeout ve retransmission davranışını teoriden pratiğe taşır.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resmi, formal FSM ile gerçek paket akışı arasında köprü olarak kullanmalıdır.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9491548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ACK kaybı ve erken timeout gibi ek rdt3.0 örneklerini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örnekler önemlidir; çünkü protokolün tek bir hata türüne değil, farklı aksaklıklara dayanıklı olması gerekir.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duplicate packet ve duplicate ACK oluşumunun ne kadar doğal olduğunu burada görebilir.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012946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stop-and-wait altındaki rdt3.0 performansını sayısal olarak değerlendirir.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Bağlantı çok hızlı olsa bile propagation delay büyükse sender utilization çok düşük kalabilir.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doğruluğun tek başına verimlilik anlamına gelmediğini anlamalıdır.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1252625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stop-and-wait zaman çizelgesini daha açık biçimde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Aynı anda yalnızca bir paket uçuşta olduğu için büyük miktarda zaman beklemeyle geçer.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resmi, düşük utilization formülleriyle doğrudan ilişkilendirmelidir.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0027997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stop-and-wait kullanan rdt3.0’ın hızlı ya da uzun gecikmeli hatlarda kötü performans verdiğini söyler.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Protokol altyapının kendisini sınırlamaktadır; çünkü sender çok sık boşta bekler.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bunun pipelining fikrine motivasyon oluşturduğunu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4346030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pipelined protokolleri tanıtır.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Gönderici artık bir paketin ACK’ini beklemeden birden fazla paketi aynı anda hat üzerinde tutabilir.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bunun verimliliği artırdığını ama daha büyük sequence space ve buffer ihtiyacı doğurduğunu bilmelidir.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2687885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pipelining’in utilization’ı nasıl artırdığını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Birden fazla paket uçuşta tutulduğu için link daha verimli kullanılır ve bekleme süresi azalır.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bunu stop-and-wait ötesine geçmenin performans gerekçesi olarak okumalıdır.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4511228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Go-Back-N’i gönderici açısından tanıtır.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Gönderici, onay gelmemiş paketlerden oluşan bir pencere tutar ve cumulative ACK kullanır. En eski onaysız paket için timeout olursa o paket ve penceredeki daha yüksek numaralı paketler yeniden gönderilir.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sender window kavramını GBN’in kalbi olarak düşünmelidir.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8734140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Go-Back-N’in alıcı tarafını açıklar.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Alıcı, şimdiye kadar doğru ve sıralı alınmış en yüksek paket için ACK gönderir. Sıra dışı paketleri ise ya atar ya da implementation kararına göre tamponlayabilir.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alıcı mantığının, Selective Repeat’e göre neden daha basit olduğunu fark etmelidir.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7391175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Go-Back-N’in çalışmasını örnekler.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Tek bir kayıp paket, ondan sonra gelen birçok paketin yeniden gönderilmesine neden olabilir; oysa bu paketlerin bir kısmı aslında doğru iletilmiştir.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örnekte GBN’in hem sadeliğini hem de verimsizliğini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30438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gönderici tarafındaki transport işlemlerine odaklanır. Uygulama bir mesaj verir, transport header alanlarını belirler, segmenti oluşturur ve IP’ye gönderir.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Segment, transport katmanının temel veri birimidir. Header alanları sadece ek bilgi değil, alıcının veriyi nasıl yorumlayacağını belirleyen alanlardır.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sırayı net anlamadan multiplexing ve demultiplexing mantığını tam kuramaz.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146198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Selective Repeat’i tanıtır.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GBN’den farklı olarak Selective Repeat alıcının her doğru paketi ayrı ayrı onaylamasına ve sıra dışı paketleri tamponlamasına izin verir. Gönderici de yalnızca kayıp olan paketleri tekrar yollar.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Selective Repeat’i daha verimli ama daha karmaşık bir tasarım olarak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2438948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Selective Repeat için sender ve receiver window’larını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Pencere fikri korunur, ama artık her iki taraf da daha ayrıntılı bilgi tutar: hangi paket gönderildi, hangisi alındı, hangisi tamponlandı, hangisi onaylandı.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bunu GBN’in daha basit pencere yapısıyla dikkatle kıyaslamalıdır.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15114795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Selective Repeat’in sender ve receiver kurallarını açıklar.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Gönderici paketleri tek tek işaretler ve pencereyi uygun oldukça kaydırır. Alıcı ise geçerli sıra dışı paketleri tamponlar ve sıralı ilerleme mümkün olduğunda yukarı teslim eder.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burada yüksek verimlilik karşılığında bookkeeping karmaşıklığının arttığını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73212471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Selective Repeat’in çalışmasını örnekler.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Paketler tek tek yeniden gönderildiği ve sıra dışı paketler tamponlandığı için GBN’e göre çok daha az gereksiz retransmission olur.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bunu daha karmaşık tasarımın pratik kazancı olarak okumalıdır.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13627022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Selective Repeat dilemma’sını tanıtır.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Sequence number uzayı, pencere boyuna göre çok küçükse, eski paketler wraparound sonrasında yeni paket sanılabilir.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protokol doğruluğunun sadece “window var” fikrine değil, sequence space ile window size arasındaki matematiksel ilişkiye de bağlı olduğunu burada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1798764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son slayt Selective Repeat dilemma’sını çözen ana soruyu sorar: sequence number space ile window size arasında nasıl bir ilişki olmalı?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Klasik cevap şudur: pencere boyu, sıra numarası uzayının yarısından büyük olmamalıdır; böylece eski paketler yeni paketlerle karışmaz.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bölümden, transport protokol tasarımının hem mantıksal kurallara hem de doğru parametre sınırlarına dayandığını anlayarak çıkmalıdır.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50430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alıcı tarafındaki transport işlemlerini gösterir. Transport katmanı IP’den segmenti alır, gerekli header alanlarını kontrol eder, application verisini çıkarır ve doğru socket’e teslim eder.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Burada process seviyesindeki teslim somut hale gelir.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şunu kavramalıdır: network layer veriyi hosta getirir, transport layer ise hangi uygulamanın bu veriyi alacağını bilir.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114354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Internet’teki iki ana transport protokolünü karşılaştırır: TCP ve UDP.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TCP reliability, sıralı teslim, flow control, congestion control ve connection setup sunar. UDP ise çok hafif ve connectionless bir servis verir.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hemen “TCP her zaman daha iyidir” sonucuna gitmemelidir; doğru protokol, uygulamanın ihtiyacına bağlıdır.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43087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05261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3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Transport Layer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B45F3-5B52-354C-801C-007B1F521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rgbClr val="010086"/>
              </a:buClr>
            </a:pPr>
            <a:r>
              <a:rPr lang="en-US" altLang="en-US" sz="3200" dirty="0"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0B21A-FE22-1F4F-81B8-C7DE0CD99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56B19-18BF-2345-8627-5E54E4C0A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7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AF567B-A744-BF46-B80D-389C2E4393B6}"/>
              </a:ext>
            </a:extLst>
          </p:cNvPr>
          <p:cNvGrpSpPr/>
          <p:nvPr/>
        </p:nvGrpSpPr>
        <p:grpSpPr>
          <a:xfrm>
            <a:off x="141514" y="827314"/>
            <a:ext cx="11908971" cy="4739615"/>
            <a:chOff x="2511281" y="3262667"/>
            <a:chExt cx="7770812" cy="3121540"/>
          </a:xfrm>
        </p:grpSpPr>
        <p:sp>
          <p:nvSpPr>
            <p:cNvPr id="132" name="Freeform 157">
              <a:extLst>
                <a:ext uri="{FF2B5EF4-FFF2-40B4-BE49-F238E27FC236}">
                  <a16:creationId xmlns:a16="http://schemas.microsoft.com/office/drawing/2014/main" id="{511A693F-4BF3-344C-BDC6-28BAA9839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431" y="3572744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118" y="3623544"/>
              <a:ext cx="1497013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193" y="3677519"/>
              <a:ext cx="1473200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543" y="4447457"/>
              <a:ext cx="14605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8981" y="4480178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131" y="47649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3778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084965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479368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5956" y="507610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2781" y="53745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Rectangle 23">
              <a:extLst>
                <a:ext uri="{FF2B5EF4-FFF2-40B4-BE49-F238E27FC236}">
                  <a16:creationId xmlns:a16="http://schemas.microsoft.com/office/drawing/2014/main" id="{18A5F7E9-E597-8A49-8FBA-5EBCB613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306" y="3993432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Rectangle 24">
              <a:extLst>
                <a:ext uri="{FF2B5EF4-FFF2-40B4-BE49-F238E27FC236}">
                  <a16:creationId xmlns:a16="http://schemas.microsoft.com/office/drawing/2014/main" id="{5DFFE03C-FB1C-D742-84E9-52CBDDB9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0206" y="4047407"/>
              <a:ext cx="1273175" cy="19796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5AD7BC14-F444-E745-8910-70D580A77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9731" y="4807819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3" name="Text Box 26">
              <a:extLst>
                <a:ext uri="{FF2B5EF4-FFF2-40B4-BE49-F238E27FC236}">
                  <a16:creationId xmlns:a16="http://schemas.microsoft.com/office/drawing/2014/main" id="{1058B2AB-1EA8-1A46-9E03-D8FFDD9E5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483337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3A83CA24-DF84-F740-B870-F5C298378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668" y="51284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5" name="Line 28">
              <a:extLst>
                <a:ext uri="{FF2B5EF4-FFF2-40B4-BE49-F238E27FC236}">
                  <a16:creationId xmlns:a16="http://schemas.microsoft.com/office/drawing/2014/main" id="{1D5846CF-9A4C-784A-A5A4-98F8F1486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4380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6" name="Line 29">
              <a:extLst>
                <a:ext uri="{FF2B5EF4-FFF2-40B4-BE49-F238E27FC236}">
                  <a16:creationId xmlns:a16="http://schemas.microsoft.com/office/drawing/2014/main" id="{987AF988-33D7-A644-9737-1635D99E9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72380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7" name="Text Box 26">
              <a:extLst>
                <a:ext uri="{FF2B5EF4-FFF2-40B4-BE49-F238E27FC236}">
                  <a16:creationId xmlns:a16="http://schemas.microsoft.com/office/drawing/2014/main" id="{DC53D19A-63B2-7141-9008-9BC3F6780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793" y="403788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78" name="Text Box 26">
              <a:extLst>
                <a:ext uri="{FF2B5EF4-FFF2-40B4-BE49-F238E27FC236}">
                  <a16:creationId xmlns:a16="http://schemas.microsoft.com/office/drawing/2014/main" id="{668FFB30-2FA6-AE41-99EF-4D74E37F3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343" y="574541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79" name="Text Box 26">
              <a:extLst>
                <a:ext uri="{FF2B5EF4-FFF2-40B4-BE49-F238E27FC236}">
                  <a16:creationId xmlns:a16="http://schemas.microsoft.com/office/drawing/2014/main" id="{9646084A-4EA0-5345-8A3E-91D347535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9290" y="543815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80" name="Text Box 26">
              <a:extLst>
                <a:ext uri="{FF2B5EF4-FFF2-40B4-BE49-F238E27FC236}">
                  <a16:creationId xmlns:a16="http://schemas.microsoft.com/office/drawing/2014/main" id="{9FDE009F-BD4C-6B4C-A66D-690533C0F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5150053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82" name="Freeform 103">
              <a:extLst>
                <a:ext uri="{FF2B5EF4-FFF2-40B4-BE49-F238E27FC236}">
                  <a16:creationId xmlns:a16="http://schemas.microsoft.com/office/drawing/2014/main" id="{DEF6D5D3-E4DA-4B46-BBC5-93311E1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081" y="4025182"/>
              <a:ext cx="581025" cy="2038350"/>
            </a:xfrm>
            <a:custGeom>
              <a:avLst/>
              <a:gdLst>
                <a:gd name="T0" fmla="*/ 2147483647 w 366"/>
                <a:gd name="T1" fmla="*/ 2147483647 h 1284"/>
                <a:gd name="T2" fmla="*/ 2147483647 w 366"/>
                <a:gd name="T3" fmla="*/ 0 h 1284"/>
                <a:gd name="T4" fmla="*/ 0 w 366"/>
                <a:gd name="T5" fmla="*/ 2147483647 h 1284"/>
                <a:gd name="T6" fmla="*/ 2147483647 w 366"/>
                <a:gd name="T7" fmla="*/ 2147483647 h 1284"/>
                <a:gd name="T8" fmla="*/ 2147483647 w 366"/>
                <a:gd name="T9" fmla="*/ 2147483647 h 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1284">
                  <a:moveTo>
                    <a:pt x="366" y="1278"/>
                  </a:moveTo>
                  <a:lnTo>
                    <a:pt x="12" y="0"/>
                  </a:lnTo>
                  <a:lnTo>
                    <a:pt x="0" y="1224"/>
                  </a:lnTo>
                  <a:lnTo>
                    <a:pt x="186" y="1284"/>
                  </a:lnTo>
                  <a:lnTo>
                    <a:pt x="366" y="1278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" name="Freeform 70">
              <a:extLst>
                <a:ext uri="{FF2B5EF4-FFF2-40B4-BE49-F238E27FC236}">
                  <a16:creationId xmlns:a16="http://schemas.microsoft.com/office/drawing/2014/main" id="{4A88383C-61F9-1949-9D88-EC83EDA3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418" y="4045819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" name="Rectangle 23">
              <a:extLst>
                <a:ext uri="{FF2B5EF4-FFF2-40B4-BE49-F238E27FC236}">
                  <a16:creationId xmlns:a16="http://schemas.microsoft.com/office/drawing/2014/main" id="{AC94A5E0-4794-4246-825A-61CE41279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318" y="4001369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5" name="Rectangle 24">
              <a:extLst>
                <a:ext uri="{FF2B5EF4-FFF2-40B4-BE49-F238E27FC236}">
                  <a16:creationId xmlns:a16="http://schemas.microsoft.com/office/drawing/2014/main" id="{6F8DDC46-C4B7-DF4E-8AF5-C602B6EAA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218" y="4055344"/>
              <a:ext cx="1273175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6" name="Line 25">
              <a:extLst>
                <a:ext uri="{FF2B5EF4-FFF2-40B4-BE49-F238E27FC236}">
                  <a16:creationId xmlns:a16="http://schemas.microsoft.com/office/drawing/2014/main" id="{DBA82451-A905-D646-87C3-445C7FB42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743" y="48157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7" name="Text Box 26">
              <a:extLst>
                <a:ext uri="{FF2B5EF4-FFF2-40B4-BE49-F238E27FC236}">
                  <a16:creationId xmlns:a16="http://schemas.microsoft.com/office/drawing/2014/main" id="{20A57016-2D36-9945-9BC2-7F8B32341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484130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88" name="Line 27">
              <a:extLst>
                <a:ext uri="{FF2B5EF4-FFF2-40B4-BE49-F238E27FC236}">
                  <a16:creationId xmlns:a16="http://schemas.microsoft.com/office/drawing/2014/main" id="{C4DE758D-2140-4D46-8462-D030054EF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681" y="5136432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Line 28">
              <a:extLst>
                <a:ext uri="{FF2B5EF4-FFF2-40B4-BE49-F238E27FC236}">
                  <a16:creationId xmlns:a16="http://schemas.microsoft.com/office/drawing/2014/main" id="{54E984A7-4546-6E49-B9F8-528EAF4E1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4459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29">
              <a:extLst>
                <a:ext uri="{FF2B5EF4-FFF2-40B4-BE49-F238E27FC236}">
                  <a16:creationId xmlns:a16="http://schemas.microsoft.com/office/drawing/2014/main" id="{85DE9E64-476F-6F4E-8BFA-3205F1E59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73174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1" name="Text Box 26">
              <a:extLst>
                <a:ext uri="{FF2B5EF4-FFF2-40B4-BE49-F238E27FC236}">
                  <a16:creationId xmlns:a16="http://schemas.microsoft.com/office/drawing/2014/main" id="{A1B9282E-64F8-1442-8F95-7A9813CE8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806" y="404581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92" name="Text Box 26">
              <a:extLst>
                <a:ext uri="{FF2B5EF4-FFF2-40B4-BE49-F238E27FC236}">
                  <a16:creationId xmlns:a16="http://schemas.microsoft.com/office/drawing/2014/main" id="{83782313-46E0-BE46-BEED-BDC4F6A04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356" y="57461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93" name="Text Box 26">
              <a:extLst>
                <a:ext uri="{FF2B5EF4-FFF2-40B4-BE49-F238E27FC236}">
                  <a16:creationId xmlns:a16="http://schemas.microsoft.com/office/drawing/2014/main" id="{E3A71501-A89A-D249-84FB-20D98047A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406" y="545326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94" name="Text Box 26">
              <a:extLst>
                <a:ext uri="{FF2B5EF4-FFF2-40B4-BE49-F238E27FC236}">
                  <a16:creationId xmlns:a16="http://schemas.microsoft.com/office/drawing/2014/main" id="{6C7F0039-C145-9D4F-92E4-1AF9B0406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5157990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grpSp>
          <p:nvGrpSpPr>
            <p:cNvPr id="216" name="Group 179">
              <a:extLst>
                <a:ext uri="{FF2B5EF4-FFF2-40B4-BE49-F238E27FC236}">
                  <a16:creationId xmlns:a16="http://schemas.microsoft.com/office/drawing/2014/main" id="{D0DD382B-DAC3-2346-B02D-B07D99212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1281" y="5555532"/>
              <a:ext cx="800100" cy="828675"/>
              <a:chOff x="-44" y="1473"/>
              <a:chExt cx="981" cy="1105"/>
            </a:xfrm>
          </p:grpSpPr>
          <p:pic>
            <p:nvPicPr>
              <p:cNvPr id="217" name="Picture 180" descr="desktop_computer_stylized_medium">
                <a:extLst>
                  <a:ext uri="{FF2B5EF4-FFF2-40B4-BE49-F238E27FC236}">
                    <a16:creationId xmlns:a16="http://schemas.microsoft.com/office/drawing/2014/main" id="{DED124CB-DBF2-BA4A-A3F5-D0D2EE27E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45C70753-F80F-0E44-A5BE-EA6A0103012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19" name="Group 182">
              <a:extLst>
                <a:ext uri="{FF2B5EF4-FFF2-40B4-BE49-F238E27FC236}">
                  <a16:creationId xmlns:a16="http://schemas.microsoft.com/office/drawing/2014/main" id="{8C1F52F1-3DCD-D94D-B922-F8CEBAB5F0B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93106" y="5469807"/>
              <a:ext cx="788987" cy="782637"/>
              <a:chOff x="-44" y="1473"/>
              <a:chExt cx="981" cy="1105"/>
            </a:xfrm>
          </p:grpSpPr>
          <p:pic>
            <p:nvPicPr>
              <p:cNvPr id="220" name="Picture 183" descr="desktop_computer_stylized_medium">
                <a:extLst>
                  <a:ext uri="{FF2B5EF4-FFF2-40B4-BE49-F238E27FC236}">
                    <a16:creationId xmlns:a16="http://schemas.microsoft.com/office/drawing/2014/main" id="{E6083DB7-3B07-6F40-9810-0033E2E06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" name="Freeform 184">
                <a:extLst>
                  <a:ext uri="{FF2B5EF4-FFF2-40B4-BE49-F238E27FC236}">
                    <a16:creationId xmlns:a16="http://schemas.microsoft.com/office/drawing/2014/main" id="{28CB0DC7-F192-5840-BCC3-B9D6621060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22" name="Group 185">
              <a:extLst>
                <a:ext uri="{FF2B5EF4-FFF2-40B4-BE49-F238E27FC236}">
                  <a16:creationId xmlns:a16="http://schemas.microsoft.com/office/drawing/2014/main" id="{7750F2FB-96FA-374A-AF56-26502EF04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3031" y="5055469"/>
              <a:ext cx="358775" cy="704850"/>
              <a:chOff x="4140" y="429"/>
              <a:chExt cx="1425" cy="2396"/>
            </a:xfrm>
          </p:grpSpPr>
          <p:sp>
            <p:nvSpPr>
              <p:cNvPr id="223" name="Freeform 186">
                <a:extLst>
                  <a:ext uri="{FF2B5EF4-FFF2-40B4-BE49-F238E27FC236}">
                    <a16:creationId xmlns:a16="http://schemas.microsoft.com/office/drawing/2014/main" id="{E441858B-A566-F746-B48C-912CA3020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4" name="Rectangle 187">
                <a:extLst>
                  <a:ext uri="{FF2B5EF4-FFF2-40B4-BE49-F238E27FC236}">
                    <a16:creationId xmlns:a16="http://schemas.microsoft.com/office/drawing/2014/main" id="{20003129-35A4-1E46-8065-8AF4C6403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5" name="Freeform 188">
                <a:extLst>
                  <a:ext uri="{FF2B5EF4-FFF2-40B4-BE49-F238E27FC236}">
                    <a16:creationId xmlns:a16="http://schemas.microsoft.com/office/drawing/2014/main" id="{6F94D7AE-C4D1-AF4A-B970-086B7D245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6" name="Freeform 189">
                <a:extLst>
                  <a:ext uri="{FF2B5EF4-FFF2-40B4-BE49-F238E27FC236}">
                    <a16:creationId xmlns:a16="http://schemas.microsoft.com/office/drawing/2014/main" id="{EAFC03EF-54DF-8942-9852-25739DA15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Rectangle 190">
                <a:extLst>
                  <a:ext uri="{FF2B5EF4-FFF2-40B4-BE49-F238E27FC236}">
                    <a16:creationId xmlns:a16="http://schemas.microsoft.com/office/drawing/2014/main" id="{2241F7B6-5281-A74E-8DCB-3BE3777E9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28" name="Group 191">
                <a:extLst>
                  <a:ext uri="{FF2B5EF4-FFF2-40B4-BE49-F238E27FC236}">
                    <a16:creationId xmlns:a16="http://schemas.microsoft.com/office/drawing/2014/main" id="{02DB0249-6EBB-FF4B-B17F-CC771B255D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3" name="AutoShape 192">
                  <a:extLst>
                    <a:ext uri="{FF2B5EF4-FFF2-40B4-BE49-F238E27FC236}">
                      <a16:creationId xmlns:a16="http://schemas.microsoft.com/office/drawing/2014/main" id="{BE55370E-BC12-1B42-9E3C-C950033EE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4" name="AutoShape 193">
                  <a:extLst>
                    <a:ext uri="{FF2B5EF4-FFF2-40B4-BE49-F238E27FC236}">
                      <a16:creationId xmlns:a16="http://schemas.microsoft.com/office/drawing/2014/main" id="{1BBB99EB-2FFB-5942-9855-24BEE1C68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29" name="Rectangle 194">
                <a:extLst>
                  <a:ext uri="{FF2B5EF4-FFF2-40B4-BE49-F238E27FC236}">
                    <a16:creationId xmlns:a16="http://schemas.microsoft.com/office/drawing/2014/main" id="{9C5699FC-2B4E-BD46-B9CC-CA578E2EA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0" name="Group 195">
                <a:extLst>
                  <a:ext uri="{FF2B5EF4-FFF2-40B4-BE49-F238E27FC236}">
                    <a16:creationId xmlns:a16="http://schemas.microsoft.com/office/drawing/2014/main" id="{676615F3-A30A-9740-8080-AFEE6BAAE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1" name="AutoShape 196">
                  <a:extLst>
                    <a:ext uri="{FF2B5EF4-FFF2-40B4-BE49-F238E27FC236}">
                      <a16:creationId xmlns:a16="http://schemas.microsoft.com/office/drawing/2014/main" id="{D31569A0-2CDC-3B4B-B7FA-067BF2CB0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2" name="AutoShape 197">
                  <a:extLst>
                    <a:ext uri="{FF2B5EF4-FFF2-40B4-BE49-F238E27FC236}">
                      <a16:creationId xmlns:a16="http://schemas.microsoft.com/office/drawing/2014/main" id="{5D70C5E6-3DFB-1D45-8469-DE5EA96E1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1" name="Rectangle 198">
                <a:extLst>
                  <a:ext uri="{FF2B5EF4-FFF2-40B4-BE49-F238E27FC236}">
                    <a16:creationId xmlns:a16="http://schemas.microsoft.com/office/drawing/2014/main" id="{AE060187-10EA-1F4E-AEDE-8C6C0E835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2" name="Rectangle 199">
                <a:extLst>
                  <a:ext uri="{FF2B5EF4-FFF2-40B4-BE49-F238E27FC236}">
                    <a16:creationId xmlns:a16="http://schemas.microsoft.com/office/drawing/2014/main" id="{32874526-51C0-C749-BDC8-3D9F62AFE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3" name="Group 200">
                <a:extLst>
                  <a:ext uri="{FF2B5EF4-FFF2-40B4-BE49-F238E27FC236}">
                    <a16:creationId xmlns:a16="http://schemas.microsoft.com/office/drawing/2014/main" id="{09E63F43-E74F-6045-A673-3756891EE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49" name="AutoShape 201">
                  <a:extLst>
                    <a:ext uri="{FF2B5EF4-FFF2-40B4-BE49-F238E27FC236}">
                      <a16:creationId xmlns:a16="http://schemas.microsoft.com/office/drawing/2014/main" id="{0296B9BB-82CD-2A45-8E56-F4ACF6FCC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0" name="AutoShape 202">
                  <a:extLst>
                    <a:ext uri="{FF2B5EF4-FFF2-40B4-BE49-F238E27FC236}">
                      <a16:creationId xmlns:a16="http://schemas.microsoft.com/office/drawing/2014/main" id="{DD3C3254-A817-B449-AE0F-31BEFF504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4" name="Freeform 203">
                <a:extLst>
                  <a:ext uri="{FF2B5EF4-FFF2-40B4-BE49-F238E27FC236}">
                    <a16:creationId xmlns:a16="http://schemas.microsoft.com/office/drawing/2014/main" id="{D05041BE-8046-EB49-A23A-C7FEB06D9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35" name="Group 204">
                <a:extLst>
                  <a:ext uri="{FF2B5EF4-FFF2-40B4-BE49-F238E27FC236}">
                    <a16:creationId xmlns:a16="http://schemas.microsoft.com/office/drawing/2014/main" id="{BD1D997D-F690-4C4E-9473-F0433427C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7" name="AutoShape 205">
                  <a:extLst>
                    <a:ext uri="{FF2B5EF4-FFF2-40B4-BE49-F238E27FC236}">
                      <a16:creationId xmlns:a16="http://schemas.microsoft.com/office/drawing/2014/main" id="{631C3D3D-8F7D-6F44-AD56-665A5242B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48" name="AutoShape 206">
                  <a:extLst>
                    <a:ext uri="{FF2B5EF4-FFF2-40B4-BE49-F238E27FC236}">
                      <a16:creationId xmlns:a16="http://schemas.microsoft.com/office/drawing/2014/main" id="{E7F87D38-4528-0F45-9911-B79B599D2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6" name="Rectangle 207">
                <a:extLst>
                  <a:ext uri="{FF2B5EF4-FFF2-40B4-BE49-F238E27FC236}">
                    <a16:creationId xmlns:a16="http://schemas.microsoft.com/office/drawing/2014/main" id="{60B24777-81BE-BC42-AC64-6F2229E5F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7" name="Freeform 208">
                <a:extLst>
                  <a:ext uri="{FF2B5EF4-FFF2-40B4-BE49-F238E27FC236}">
                    <a16:creationId xmlns:a16="http://schemas.microsoft.com/office/drawing/2014/main" id="{FD1049FD-ADAC-FC43-A186-6585ECAE4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8" name="Freeform 209">
                <a:extLst>
                  <a:ext uri="{FF2B5EF4-FFF2-40B4-BE49-F238E27FC236}">
                    <a16:creationId xmlns:a16="http://schemas.microsoft.com/office/drawing/2014/main" id="{A25585BA-2AFC-3047-B9D5-7CC45D5DB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9" name="Oval 210">
                <a:extLst>
                  <a:ext uri="{FF2B5EF4-FFF2-40B4-BE49-F238E27FC236}">
                    <a16:creationId xmlns:a16="http://schemas.microsoft.com/office/drawing/2014/main" id="{78C608B6-FCB9-3F43-A504-D33DD7782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0" name="Freeform 211">
                <a:extLst>
                  <a:ext uri="{FF2B5EF4-FFF2-40B4-BE49-F238E27FC236}">
                    <a16:creationId xmlns:a16="http://schemas.microsoft.com/office/drawing/2014/main" id="{F24BE4FA-86B6-5840-8B76-BF70EF006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1" name="AutoShape 212">
                <a:extLst>
                  <a:ext uri="{FF2B5EF4-FFF2-40B4-BE49-F238E27FC236}">
                    <a16:creationId xmlns:a16="http://schemas.microsoft.com/office/drawing/2014/main" id="{22C6B4EC-00C6-BA43-95E2-370E8204D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2" name="AutoShape 213">
                <a:extLst>
                  <a:ext uri="{FF2B5EF4-FFF2-40B4-BE49-F238E27FC236}">
                    <a16:creationId xmlns:a16="http://schemas.microsoft.com/office/drawing/2014/main" id="{7B9210ED-D802-C84E-8A67-93399801B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3" name="Oval 214">
                <a:extLst>
                  <a:ext uri="{FF2B5EF4-FFF2-40B4-BE49-F238E27FC236}">
                    <a16:creationId xmlns:a16="http://schemas.microsoft.com/office/drawing/2014/main" id="{552E77C8-7BFE-BF4D-8F0B-DF6513BE6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4" name="Oval 215">
                <a:extLst>
                  <a:ext uri="{FF2B5EF4-FFF2-40B4-BE49-F238E27FC236}">
                    <a16:creationId xmlns:a16="http://schemas.microsoft.com/office/drawing/2014/main" id="{86496A7E-E21F-444D-B883-E410329FF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5" name="Oval 216">
                <a:extLst>
                  <a:ext uri="{FF2B5EF4-FFF2-40B4-BE49-F238E27FC236}">
                    <a16:creationId xmlns:a16="http://schemas.microsoft.com/office/drawing/2014/main" id="{555E4B0D-EDB2-D04B-B9AD-93FA92DDA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6" name="Rectangle 217">
                <a:extLst>
                  <a:ext uri="{FF2B5EF4-FFF2-40B4-BE49-F238E27FC236}">
                    <a16:creationId xmlns:a16="http://schemas.microsoft.com/office/drawing/2014/main" id="{DE659B39-E72A-634A-A2AC-C4BA4DC9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261" name="Picture 2" descr="Image result for firefox logo">
              <a:extLst>
                <a:ext uri="{FF2B5EF4-FFF2-40B4-BE49-F238E27FC236}">
                  <a16:creationId xmlns:a16="http://schemas.microsoft.com/office/drawing/2014/main" id="{51A92539-D075-5644-9056-10960E514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336" y="4363319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1F04B-A3B3-534D-A252-A4AC29C657DE}"/>
                </a:ext>
              </a:extLst>
            </p:cNvPr>
            <p:cNvSpPr txBox="1"/>
            <p:nvPr/>
          </p:nvSpPr>
          <p:spPr>
            <a:xfrm>
              <a:off x="5723493" y="3262667"/>
              <a:ext cx="1265812" cy="3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server</a:t>
              </a:r>
            </a:p>
          </p:txBody>
        </p:sp>
        <p:pic>
          <p:nvPicPr>
            <p:cNvPr id="1028" name="Picture 4" descr="Image result for apache web server logo">
              <a:extLst>
                <a:ext uri="{FF2B5EF4-FFF2-40B4-BE49-F238E27FC236}">
                  <a16:creationId xmlns:a16="http://schemas.microsoft.com/office/drawing/2014/main" id="{2DA3452A-DE33-3D41-95D5-C755A4191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99" y="3712220"/>
              <a:ext cx="1425575" cy="62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2" descr="Image result for firefox logo">
              <a:extLst>
                <a:ext uri="{FF2B5EF4-FFF2-40B4-BE49-F238E27FC236}">
                  <a16:creationId xmlns:a16="http://schemas.microsoft.com/office/drawing/2014/main" id="{E576EC8B-3CC8-044B-BD3B-8A4342C69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699" y="4326644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skype logo">
              <a:extLst>
                <a:ext uri="{FF2B5EF4-FFF2-40B4-BE49-F238E27FC236}">
                  <a16:creationId xmlns:a16="http://schemas.microsoft.com/office/drawing/2014/main" id="{44A9474D-942F-134E-B292-6ADA46753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515" y="4091654"/>
              <a:ext cx="387318" cy="39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DC4B02DA-C340-9945-87C2-952E1901FB43}"/>
                </a:ext>
              </a:extLst>
            </p:cNvPr>
            <p:cNvSpPr txBox="1"/>
            <p:nvPr/>
          </p:nvSpPr>
          <p:spPr>
            <a:xfrm>
              <a:off x="3822815" y="3627317"/>
              <a:ext cx="642362" cy="3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</a:t>
              </a:r>
            </a:p>
          </p:txBody>
        </p:sp>
        <p:pic>
          <p:nvPicPr>
            <p:cNvPr id="1034" name="Picture 10" descr="Image result for netflix logo png">
              <a:extLst>
                <a:ext uri="{FF2B5EF4-FFF2-40B4-BE49-F238E27FC236}">
                  <a16:creationId xmlns:a16="http://schemas.microsoft.com/office/drawing/2014/main" id="{9F652FAF-7820-6141-9F34-FDF8AEACB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599" y="4424842"/>
              <a:ext cx="691469" cy="388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356586" y="4965666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9030B-5BD3-114F-B249-57401BFC96FB}"/>
              </a:ext>
            </a:extLst>
          </p:cNvPr>
          <p:cNvSpPr/>
          <p:nvPr/>
        </p:nvSpPr>
        <p:spPr>
          <a:xfrm>
            <a:off x="4944218" y="2675931"/>
            <a:ext cx="2194145" cy="17458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C9D10E-5651-A74C-93AC-3C99ACEB97DA}"/>
              </a:ext>
            </a:extLst>
          </p:cNvPr>
          <p:cNvCxnSpPr>
            <a:cxnSpLocks/>
          </p:cNvCxnSpPr>
          <p:nvPr/>
        </p:nvCxnSpPr>
        <p:spPr>
          <a:xfrm flipV="1">
            <a:off x="3204457" y="2995594"/>
            <a:ext cx="0" cy="2502331"/>
          </a:xfrm>
          <a:prstGeom prst="line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4FFEBBBB-2623-A645-BE22-49AB28379D36}"/>
              </a:ext>
            </a:extLst>
          </p:cNvPr>
          <p:cNvSpPr/>
          <p:nvPr/>
        </p:nvSpPr>
        <p:spPr>
          <a:xfrm>
            <a:off x="5864224" y="2340021"/>
            <a:ext cx="1063879" cy="266167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E6AB7BA-7EC8-0044-B495-B5FBC9F37B18}"/>
              </a:ext>
            </a:extLst>
          </p:cNvPr>
          <p:cNvSpPr txBox="1"/>
          <p:nvPr/>
        </p:nvSpPr>
        <p:spPr>
          <a:xfrm>
            <a:off x="5819897" y="2291365"/>
            <a:ext cx="110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 msg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F458F2E-0B98-1741-9C0D-ECC805BD8799}"/>
              </a:ext>
            </a:extLst>
          </p:cNvPr>
          <p:cNvCxnSpPr>
            <a:cxnSpLocks/>
          </p:cNvCxnSpPr>
          <p:nvPr/>
        </p:nvCxnSpPr>
        <p:spPr>
          <a:xfrm>
            <a:off x="7011397" y="2484139"/>
            <a:ext cx="0" cy="301378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43591F4-8564-6A44-BC41-A0C901C7BC9C}"/>
              </a:ext>
            </a:extLst>
          </p:cNvPr>
          <p:cNvCxnSpPr>
            <a:cxnSpLocks/>
          </p:cNvCxnSpPr>
          <p:nvPr/>
        </p:nvCxnSpPr>
        <p:spPr>
          <a:xfrm>
            <a:off x="3184573" y="5478673"/>
            <a:ext cx="385173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lide Number Placeholder 2">
            <a:extLst>
              <a:ext uri="{FF2B5EF4-FFF2-40B4-BE49-F238E27FC236}">
                <a16:creationId xmlns:a16="http://schemas.microsoft.com/office/drawing/2014/main" id="{065CB0E2-E88A-814E-8D57-5A55C91AE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3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AF567B-A744-BF46-B80D-389C2E4393B6}"/>
              </a:ext>
            </a:extLst>
          </p:cNvPr>
          <p:cNvGrpSpPr/>
          <p:nvPr/>
        </p:nvGrpSpPr>
        <p:grpSpPr>
          <a:xfrm>
            <a:off x="141514" y="827314"/>
            <a:ext cx="11908971" cy="4739615"/>
            <a:chOff x="2511281" y="3262667"/>
            <a:chExt cx="7770812" cy="3121540"/>
          </a:xfrm>
        </p:grpSpPr>
        <p:sp>
          <p:nvSpPr>
            <p:cNvPr id="132" name="Freeform 157">
              <a:extLst>
                <a:ext uri="{FF2B5EF4-FFF2-40B4-BE49-F238E27FC236}">
                  <a16:creationId xmlns:a16="http://schemas.microsoft.com/office/drawing/2014/main" id="{511A693F-4BF3-344C-BDC6-28BAA9839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431" y="3572744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118" y="3623544"/>
              <a:ext cx="1497013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193" y="3677519"/>
              <a:ext cx="1473200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543" y="4447457"/>
              <a:ext cx="14605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8981" y="4480178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131" y="47649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3778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084965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479368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5956" y="507610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2781" y="53745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Rectangle 23">
              <a:extLst>
                <a:ext uri="{FF2B5EF4-FFF2-40B4-BE49-F238E27FC236}">
                  <a16:creationId xmlns:a16="http://schemas.microsoft.com/office/drawing/2014/main" id="{18A5F7E9-E597-8A49-8FBA-5EBCB613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306" y="3993432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Rectangle 24">
              <a:extLst>
                <a:ext uri="{FF2B5EF4-FFF2-40B4-BE49-F238E27FC236}">
                  <a16:creationId xmlns:a16="http://schemas.microsoft.com/office/drawing/2014/main" id="{5DFFE03C-FB1C-D742-84E9-52CBDDB9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0206" y="4047407"/>
              <a:ext cx="1273175" cy="19796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5AD7BC14-F444-E745-8910-70D580A77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9731" y="4807819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3" name="Text Box 26">
              <a:extLst>
                <a:ext uri="{FF2B5EF4-FFF2-40B4-BE49-F238E27FC236}">
                  <a16:creationId xmlns:a16="http://schemas.microsoft.com/office/drawing/2014/main" id="{1058B2AB-1EA8-1A46-9E03-D8FFDD9E5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483337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3A83CA24-DF84-F740-B870-F5C298378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668" y="51284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5" name="Line 28">
              <a:extLst>
                <a:ext uri="{FF2B5EF4-FFF2-40B4-BE49-F238E27FC236}">
                  <a16:creationId xmlns:a16="http://schemas.microsoft.com/office/drawing/2014/main" id="{1D5846CF-9A4C-784A-A5A4-98F8F1486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4380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6" name="Line 29">
              <a:extLst>
                <a:ext uri="{FF2B5EF4-FFF2-40B4-BE49-F238E27FC236}">
                  <a16:creationId xmlns:a16="http://schemas.microsoft.com/office/drawing/2014/main" id="{987AF988-33D7-A644-9737-1635D99E9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72380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7" name="Text Box 26">
              <a:extLst>
                <a:ext uri="{FF2B5EF4-FFF2-40B4-BE49-F238E27FC236}">
                  <a16:creationId xmlns:a16="http://schemas.microsoft.com/office/drawing/2014/main" id="{DC53D19A-63B2-7141-9008-9BC3F6780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793" y="403788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78" name="Text Box 26">
              <a:extLst>
                <a:ext uri="{FF2B5EF4-FFF2-40B4-BE49-F238E27FC236}">
                  <a16:creationId xmlns:a16="http://schemas.microsoft.com/office/drawing/2014/main" id="{668FFB30-2FA6-AE41-99EF-4D74E37F3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343" y="574541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79" name="Text Box 26">
              <a:extLst>
                <a:ext uri="{FF2B5EF4-FFF2-40B4-BE49-F238E27FC236}">
                  <a16:creationId xmlns:a16="http://schemas.microsoft.com/office/drawing/2014/main" id="{9646084A-4EA0-5345-8A3E-91D347535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9290" y="543815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80" name="Text Box 26">
              <a:extLst>
                <a:ext uri="{FF2B5EF4-FFF2-40B4-BE49-F238E27FC236}">
                  <a16:creationId xmlns:a16="http://schemas.microsoft.com/office/drawing/2014/main" id="{9FDE009F-BD4C-6B4C-A66D-690533C0F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5150053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82" name="Freeform 103">
              <a:extLst>
                <a:ext uri="{FF2B5EF4-FFF2-40B4-BE49-F238E27FC236}">
                  <a16:creationId xmlns:a16="http://schemas.microsoft.com/office/drawing/2014/main" id="{DEF6D5D3-E4DA-4B46-BBC5-93311E1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081" y="4025182"/>
              <a:ext cx="581025" cy="2038350"/>
            </a:xfrm>
            <a:custGeom>
              <a:avLst/>
              <a:gdLst>
                <a:gd name="T0" fmla="*/ 2147483647 w 366"/>
                <a:gd name="T1" fmla="*/ 2147483647 h 1284"/>
                <a:gd name="T2" fmla="*/ 2147483647 w 366"/>
                <a:gd name="T3" fmla="*/ 0 h 1284"/>
                <a:gd name="T4" fmla="*/ 0 w 366"/>
                <a:gd name="T5" fmla="*/ 2147483647 h 1284"/>
                <a:gd name="T6" fmla="*/ 2147483647 w 366"/>
                <a:gd name="T7" fmla="*/ 2147483647 h 1284"/>
                <a:gd name="T8" fmla="*/ 2147483647 w 366"/>
                <a:gd name="T9" fmla="*/ 2147483647 h 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1284">
                  <a:moveTo>
                    <a:pt x="366" y="1278"/>
                  </a:moveTo>
                  <a:lnTo>
                    <a:pt x="12" y="0"/>
                  </a:lnTo>
                  <a:lnTo>
                    <a:pt x="0" y="1224"/>
                  </a:lnTo>
                  <a:lnTo>
                    <a:pt x="186" y="1284"/>
                  </a:lnTo>
                  <a:lnTo>
                    <a:pt x="366" y="1278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" name="Freeform 70">
              <a:extLst>
                <a:ext uri="{FF2B5EF4-FFF2-40B4-BE49-F238E27FC236}">
                  <a16:creationId xmlns:a16="http://schemas.microsoft.com/office/drawing/2014/main" id="{4A88383C-61F9-1949-9D88-EC83EDA3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418" y="4045819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" name="Rectangle 23">
              <a:extLst>
                <a:ext uri="{FF2B5EF4-FFF2-40B4-BE49-F238E27FC236}">
                  <a16:creationId xmlns:a16="http://schemas.microsoft.com/office/drawing/2014/main" id="{AC94A5E0-4794-4246-825A-61CE41279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318" y="4001369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5" name="Rectangle 24">
              <a:extLst>
                <a:ext uri="{FF2B5EF4-FFF2-40B4-BE49-F238E27FC236}">
                  <a16:creationId xmlns:a16="http://schemas.microsoft.com/office/drawing/2014/main" id="{6F8DDC46-C4B7-DF4E-8AF5-C602B6EAA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218" y="4055344"/>
              <a:ext cx="1273175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6" name="Line 25">
              <a:extLst>
                <a:ext uri="{FF2B5EF4-FFF2-40B4-BE49-F238E27FC236}">
                  <a16:creationId xmlns:a16="http://schemas.microsoft.com/office/drawing/2014/main" id="{DBA82451-A905-D646-87C3-445C7FB42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743" y="48157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7" name="Text Box 26">
              <a:extLst>
                <a:ext uri="{FF2B5EF4-FFF2-40B4-BE49-F238E27FC236}">
                  <a16:creationId xmlns:a16="http://schemas.microsoft.com/office/drawing/2014/main" id="{20A57016-2D36-9945-9BC2-7F8B32341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484130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88" name="Line 27">
              <a:extLst>
                <a:ext uri="{FF2B5EF4-FFF2-40B4-BE49-F238E27FC236}">
                  <a16:creationId xmlns:a16="http://schemas.microsoft.com/office/drawing/2014/main" id="{C4DE758D-2140-4D46-8462-D030054EF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681" y="5136432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Line 28">
              <a:extLst>
                <a:ext uri="{FF2B5EF4-FFF2-40B4-BE49-F238E27FC236}">
                  <a16:creationId xmlns:a16="http://schemas.microsoft.com/office/drawing/2014/main" id="{54E984A7-4546-6E49-B9F8-528EAF4E1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4459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29">
              <a:extLst>
                <a:ext uri="{FF2B5EF4-FFF2-40B4-BE49-F238E27FC236}">
                  <a16:creationId xmlns:a16="http://schemas.microsoft.com/office/drawing/2014/main" id="{85DE9E64-476F-6F4E-8BFA-3205F1E59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73174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1" name="Text Box 26">
              <a:extLst>
                <a:ext uri="{FF2B5EF4-FFF2-40B4-BE49-F238E27FC236}">
                  <a16:creationId xmlns:a16="http://schemas.microsoft.com/office/drawing/2014/main" id="{A1B9282E-64F8-1442-8F95-7A9813CE8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806" y="404581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92" name="Text Box 26">
              <a:extLst>
                <a:ext uri="{FF2B5EF4-FFF2-40B4-BE49-F238E27FC236}">
                  <a16:creationId xmlns:a16="http://schemas.microsoft.com/office/drawing/2014/main" id="{83782313-46E0-BE46-BEED-BDC4F6A04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356" y="57461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93" name="Text Box 26">
              <a:extLst>
                <a:ext uri="{FF2B5EF4-FFF2-40B4-BE49-F238E27FC236}">
                  <a16:creationId xmlns:a16="http://schemas.microsoft.com/office/drawing/2014/main" id="{E3A71501-A89A-D249-84FB-20D98047A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406" y="545326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94" name="Text Box 26">
              <a:extLst>
                <a:ext uri="{FF2B5EF4-FFF2-40B4-BE49-F238E27FC236}">
                  <a16:creationId xmlns:a16="http://schemas.microsoft.com/office/drawing/2014/main" id="{6C7F0039-C145-9D4F-92E4-1AF9B0406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5157990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grpSp>
          <p:nvGrpSpPr>
            <p:cNvPr id="216" name="Group 179">
              <a:extLst>
                <a:ext uri="{FF2B5EF4-FFF2-40B4-BE49-F238E27FC236}">
                  <a16:creationId xmlns:a16="http://schemas.microsoft.com/office/drawing/2014/main" id="{D0DD382B-DAC3-2346-B02D-B07D99212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1281" y="5555532"/>
              <a:ext cx="800100" cy="828675"/>
              <a:chOff x="-44" y="1473"/>
              <a:chExt cx="981" cy="1105"/>
            </a:xfrm>
          </p:grpSpPr>
          <p:pic>
            <p:nvPicPr>
              <p:cNvPr id="217" name="Picture 180" descr="desktop_computer_stylized_medium">
                <a:extLst>
                  <a:ext uri="{FF2B5EF4-FFF2-40B4-BE49-F238E27FC236}">
                    <a16:creationId xmlns:a16="http://schemas.microsoft.com/office/drawing/2014/main" id="{DED124CB-DBF2-BA4A-A3F5-D0D2EE27E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45C70753-F80F-0E44-A5BE-EA6A0103012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19" name="Group 182">
              <a:extLst>
                <a:ext uri="{FF2B5EF4-FFF2-40B4-BE49-F238E27FC236}">
                  <a16:creationId xmlns:a16="http://schemas.microsoft.com/office/drawing/2014/main" id="{8C1F52F1-3DCD-D94D-B922-F8CEBAB5F0B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93106" y="5469807"/>
              <a:ext cx="788987" cy="782637"/>
              <a:chOff x="-44" y="1473"/>
              <a:chExt cx="981" cy="1105"/>
            </a:xfrm>
          </p:grpSpPr>
          <p:pic>
            <p:nvPicPr>
              <p:cNvPr id="220" name="Picture 183" descr="desktop_computer_stylized_medium">
                <a:extLst>
                  <a:ext uri="{FF2B5EF4-FFF2-40B4-BE49-F238E27FC236}">
                    <a16:creationId xmlns:a16="http://schemas.microsoft.com/office/drawing/2014/main" id="{E6083DB7-3B07-6F40-9810-0033E2E06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" name="Freeform 184">
                <a:extLst>
                  <a:ext uri="{FF2B5EF4-FFF2-40B4-BE49-F238E27FC236}">
                    <a16:creationId xmlns:a16="http://schemas.microsoft.com/office/drawing/2014/main" id="{28CB0DC7-F192-5840-BCC3-B9D6621060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22" name="Group 185">
              <a:extLst>
                <a:ext uri="{FF2B5EF4-FFF2-40B4-BE49-F238E27FC236}">
                  <a16:creationId xmlns:a16="http://schemas.microsoft.com/office/drawing/2014/main" id="{7750F2FB-96FA-374A-AF56-26502EF04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3031" y="5055469"/>
              <a:ext cx="358775" cy="704850"/>
              <a:chOff x="4140" y="429"/>
              <a:chExt cx="1425" cy="2396"/>
            </a:xfrm>
          </p:grpSpPr>
          <p:sp>
            <p:nvSpPr>
              <p:cNvPr id="223" name="Freeform 186">
                <a:extLst>
                  <a:ext uri="{FF2B5EF4-FFF2-40B4-BE49-F238E27FC236}">
                    <a16:creationId xmlns:a16="http://schemas.microsoft.com/office/drawing/2014/main" id="{E441858B-A566-F746-B48C-912CA3020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4" name="Rectangle 187">
                <a:extLst>
                  <a:ext uri="{FF2B5EF4-FFF2-40B4-BE49-F238E27FC236}">
                    <a16:creationId xmlns:a16="http://schemas.microsoft.com/office/drawing/2014/main" id="{20003129-35A4-1E46-8065-8AF4C6403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5" name="Freeform 188">
                <a:extLst>
                  <a:ext uri="{FF2B5EF4-FFF2-40B4-BE49-F238E27FC236}">
                    <a16:creationId xmlns:a16="http://schemas.microsoft.com/office/drawing/2014/main" id="{6F94D7AE-C4D1-AF4A-B970-086B7D245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6" name="Freeform 189">
                <a:extLst>
                  <a:ext uri="{FF2B5EF4-FFF2-40B4-BE49-F238E27FC236}">
                    <a16:creationId xmlns:a16="http://schemas.microsoft.com/office/drawing/2014/main" id="{EAFC03EF-54DF-8942-9852-25739DA15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Rectangle 190">
                <a:extLst>
                  <a:ext uri="{FF2B5EF4-FFF2-40B4-BE49-F238E27FC236}">
                    <a16:creationId xmlns:a16="http://schemas.microsoft.com/office/drawing/2014/main" id="{2241F7B6-5281-A74E-8DCB-3BE3777E9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28" name="Group 191">
                <a:extLst>
                  <a:ext uri="{FF2B5EF4-FFF2-40B4-BE49-F238E27FC236}">
                    <a16:creationId xmlns:a16="http://schemas.microsoft.com/office/drawing/2014/main" id="{02DB0249-6EBB-FF4B-B17F-CC771B255D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3" name="AutoShape 192">
                  <a:extLst>
                    <a:ext uri="{FF2B5EF4-FFF2-40B4-BE49-F238E27FC236}">
                      <a16:creationId xmlns:a16="http://schemas.microsoft.com/office/drawing/2014/main" id="{BE55370E-BC12-1B42-9E3C-C950033EE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4" name="AutoShape 193">
                  <a:extLst>
                    <a:ext uri="{FF2B5EF4-FFF2-40B4-BE49-F238E27FC236}">
                      <a16:creationId xmlns:a16="http://schemas.microsoft.com/office/drawing/2014/main" id="{1BBB99EB-2FFB-5942-9855-24BEE1C68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29" name="Rectangle 194">
                <a:extLst>
                  <a:ext uri="{FF2B5EF4-FFF2-40B4-BE49-F238E27FC236}">
                    <a16:creationId xmlns:a16="http://schemas.microsoft.com/office/drawing/2014/main" id="{9C5699FC-2B4E-BD46-B9CC-CA578E2EA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0" name="Group 195">
                <a:extLst>
                  <a:ext uri="{FF2B5EF4-FFF2-40B4-BE49-F238E27FC236}">
                    <a16:creationId xmlns:a16="http://schemas.microsoft.com/office/drawing/2014/main" id="{676615F3-A30A-9740-8080-AFEE6BAAE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1" name="AutoShape 196">
                  <a:extLst>
                    <a:ext uri="{FF2B5EF4-FFF2-40B4-BE49-F238E27FC236}">
                      <a16:creationId xmlns:a16="http://schemas.microsoft.com/office/drawing/2014/main" id="{D31569A0-2CDC-3B4B-B7FA-067BF2CB0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2" name="AutoShape 197">
                  <a:extLst>
                    <a:ext uri="{FF2B5EF4-FFF2-40B4-BE49-F238E27FC236}">
                      <a16:creationId xmlns:a16="http://schemas.microsoft.com/office/drawing/2014/main" id="{5D70C5E6-3DFB-1D45-8469-DE5EA96E1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1" name="Rectangle 198">
                <a:extLst>
                  <a:ext uri="{FF2B5EF4-FFF2-40B4-BE49-F238E27FC236}">
                    <a16:creationId xmlns:a16="http://schemas.microsoft.com/office/drawing/2014/main" id="{AE060187-10EA-1F4E-AEDE-8C6C0E835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2" name="Rectangle 199">
                <a:extLst>
                  <a:ext uri="{FF2B5EF4-FFF2-40B4-BE49-F238E27FC236}">
                    <a16:creationId xmlns:a16="http://schemas.microsoft.com/office/drawing/2014/main" id="{32874526-51C0-C749-BDC8-3D9F62AFE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3" name="Group 200">
                <a:extLst>
                  <a:ext uri="{FF2B5EF4-FFF2-40B4-BE49-F238E27FC236}">
                    <a16:creationId xmlns:a16="http://schemas.microsoft.com/office/drawing/2014/main" id="{09E63F43-E74F-6045-A673-3756891EE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49" name="AutoShape 201">
                  <a:extLst>
                    <a:ext uri="{FF2B5EF4-FFF2-40B4-BE49-F238E27FC236}">
                      <a16:creationId xmlns:a16="http://schemas.microsoft.com/office/drawing/2014/main" id="{0296B9BB-82CD-2A45-8E56-F4ACF6FCC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0" name="AutoShape 202">
                  <a:extLst>
                    <a:ext uri="{FF2B5EF4-FFF2-40B4-BE49-F238E27FC236}">
                      <a16:creationId xmlns:a16="http://schemas.microsoft.com/office/drawing/2014/main" id="{DD3C3254-A817-B449-AE0F-31BEFF504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4" name="Freeform 203">
                <a:extLst>
                  <a:ext uri="{FF2B5EF4-FFF2-40B4-BE49-F238E27FC236}">
                    <a16:creationId xmlns:a16="http://schemas.microsoft.com/office/drawing/2014/main" id="{D05041BE-8046-EB49-A23A-C7FEB06D9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35" name="Group 204">
                <a:extLst>
                  <a:ext uri="{FF2B5EF4-FFF2-40B4-BE49-F238E27FC236}">
                    <a16:creationId xmlns:a16="http://schemas.microsoft.com/office/drawing/2014/main" id="{BD1D997D-F690-4C4E-9473-F0433427C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7" name="AutoShape 205">
                  <a:extLst>
                    <a:ext uri="{FF2B5EF4-FFF2-40B4-BE49-F238E27FC236}">
                      <a16:creationId xmlns:a16="http://schemas.microsoft.com/office/drawing/2014/main" id="{631C3D3D-8F7D-6F44-AD56-665A5242B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48" name="AutoShape 206">
                  <a:extLst>
                    <a:ext uri="{FF2B5EF4-FFF2-40B4-BE49-F238E27FC236}">
                      <a16:creationId xmlns:a16="http://schemas.microsoft.com/office/drawing/2014/main" id="{E7F87D38-4528-0F45-9911-B79B599D2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6" name="Rectangle 207">
                <a:extLst>
                  <a:ext uri="{FF2B5EF4-FFF2-40B4-BE49-F238E27FC236}">
                    <a16:creationId xmlns:a16="http://schemas.microsoft.com/office/drawing/2014/main" id="{60B24777-81BE-BC42-AC64-6F2229E5F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7" name="Freeform 208">
                <a:extLst>
                  <a:ext uri="{FF2B5EF4-FFF2-40B4-BE49-F238E27FC236}">
                    <a16:creationId xmlns:a16="http://schemas.microsoft.com/office/drawing/2014/main" id="{FD1049FD-ADAC-FC43-A186-6585ECAE4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8" name="Freeform 209">
                <a:extLst>
                  <a:ext uri="{FF2B5EF4-FFF2-40B4-BE49-F238E27FC236}">
                    <a16:creationId xmlns:a16="http://schemas.microsoft.com/office/drawing/2014/main" id="{A25585BA-2AFC-3047-B9D5-7CC45D5DB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9" name="Oval 210">
                <a:extLst>
                  <a:ext uri="{FF2B5EF4-FFF2-40B4-BE49-F238E27FC236}">
                    <a16:creationId xmlns:a16="http://schemas.microsoft.com/office/drawing/2014/main" id="{78C608B6-FCB9-3F43-A504-D33DD7782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0" name="Freeform 211">
                <a:extLst>
                  <a:ext uri="{FF2B5EF4-FFF2-40B4-BE49-F238E27FC236}">
                    <a16:creationId xmlns:a16="http://schemas.microsoft.com/office/drawing/2014/main" id="{F24BE4FA-86B6-5840-8B76-BF70EF006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1" name="AutoShape 212">
                <a:extLst>
                  <a:ext uri="{FF2B5EF4-FFF2-40B4-BE49-F238E27FC236}">
                    <a16:creationId xmlns:a16="http://schemas.microsoft.com/office/drawing/2014/main" id="{22C6B4EC-00C6-BA43-95E2-370E8204D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2" name="AutoShape 213">
                <a:extLst>
                  <a:ext uri="{FF2B5EF4-FFF2-40B4-BE49-F238E27FC236}">
                    <a16:creationId xmlns:a16="http://schemas.microsoft.com/office/drawing/2014/main" id="{7B9210ED-D802-C84E-8A67-93399801B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3" name="Oval 214">
                <a:extLst>
                  <a:ext uri="{FF2B5EF4-FFF2-40B4-BE49-F238E27FC236}">
                    <a16:creationId xmlns:a16="http://schemas.microsoft.com/office/drawing/2014/main" id="{552E77C8-7BFE-BF4D-8F0B-DF6513BE6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4" name="Oval 215">
                <a:extLst>
                  <a:ext uri="{FF2B5EF4-FFF2-40B4-BE49-F238E27FC236}">
                    <a16:creationId xmlns:a16="http://schemas.microsoft.com/office/drawing/2014/main" id="{86496A7E-E21F-444D-B883-E410329FF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5" name="Oval 216">
                <a:extLst>
                  <a:ext uri="{FF2B5EF4-FFF2-40B4-BE49-F238E27FC236}">
                    <a16:creationId xmlns:a16="http://schemas.microsoft.com/office/drawing/2014/main" id="{555E4B0D-EDB2-D04B-B9AD-93FA92DDA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6" name="Rectangle 217">
                <a:extLst>
                  <a:ext uri="{FF2B5EF4-FFF2-40B4-BE49-F238E27FC236}">
                    <a16:creationId xmlns:a16="http://schemas.microsoft.com/office/drawing/2014/main" id="{DE659B39-E72A-634A-A2AC-C4BA4DC9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261" name="Picture 2" descr="Image result for firefox logo">
              <a:extLst>
                <a:ext uri="{FF2B5EF4-FFF2-40B4-BE49-F238E27FC236}">
                  <a16:creationId xmlns:a16="http://schemas.microsoft.com/office/drawing/2014/main" id="{51A92539-D075-5644-9056-10960E514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336" y="4363319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1F04B-A3B3-534D-A252-A4AC29C657DE}"/>
                </a:ext>
              </a:extLst>
            </p:cNvPr>
            <p:cNvSpPr txBox="1"/>
            <p:nvPr/>
          </p:nvSpPr>
          <p:spPr>
            <a:xfrm>
              <a:off x="5723493" y="3262667"/>
              <a:ext cx="1265812" cy="3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server</a:t>
              </a:r>
            </a:p>
          </p:txBody>
        </p:sp>
        <p:pic>
          <p:nvPicPr>
            <p:cNvPr id="1028" name="Picture 4" descr="Image result for apache web server logo">
              <a:extLst>
                <a:ext uri="{FF2B5EF4-FFF2-40B4-BE49-F238E27FC236}">
                  <a16:creationId xmlns:a16="http://schemas.microsoft.com/office/drawing/2014/main" id="{2DA3452A-DE33-3D41-95D5-C755A4191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99" y="3712220"/>
              <a:ext cx="1425575" cy="62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2" descr="Image result for firefox logo">
              <a:extLst>
                <a:ext uri="{FF2B5EF4-FFF2-40B4-BE49-F238E27FC236}">
                  <a16:creationId xmlns:a16="http://schemas.microsoft.com/office/drawing/2014/main" id="{E576EC8B-3CC8-044B-BD3B-8A4342C69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699" y="4326644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skype logo">
              <a:extLst>
                <a:ext uri="{FF2B5EF4-FFF2-40B4-BE49-F238E27FC236}">
                  <a16:creationId xmlns:a16="http://schemas.microsoft.com/office/drawing/2014/main" id="{44A9474D-942F-134E-B292-6ADA46753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515" y="4091654"/>
              <a:ext cx="387318" cy="39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DC4B02DA-C340-9945-87C2-952E1901FB43}"/>
                </a:ext>
              </a:extLst>
            </p:cNvPr>
            <p:cNvSpPr txBox="1"/>
            <p:nvPr/>
          </p:nvSpPr>
          <p:spPr>
            <a:xfrm>
              <a:off x="3822815" y="3627317"/>
              <a:ext cx="642362" cy="3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</a:t>
              </a:r>
            </a:p>
          </p:txBody>
        </p:sp>
        <p:pic>
          <p:nvPicPr>
            <p:cNvPr id="1034" name="Picture 10" descr="Image result for netflix logo png">
              <a:extLst>
                <a:ext uri="{FF2B5EF4-FFF2-40B4-BE49-F238E27FC236}">
                  <a16:creationId xmlns:a16="http://schemas.microsoft.com/office/drawing/2014/main" id="{9F652FAF-7820-6141-9F34-FDF8AEACB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599" y="4424842"/>
              <a:ext cx="691469" cy="388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356586" y="4965666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9030B-5BD3-114F-B249-57401BFC96FB}"/>
              </a:ext>
            </a:extLst>
          </p:cNvPr>
          <p:cNvSpPr/>
          <p:nvPr/>
        </p:nvSpPr>
        <p:spPr>
          <a:xfrm>
            <a:off x="4944218" y="2675931"/>
            <a:ext cx="2194145" cy="17458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C9D10E-5651-A74C-93AC-3C99ACEB97DA}"/>
              </a:ext>
            </a:extLst>
          </p:cNvPr>
          <p:cNvCxnSpPr>
            <a:cxnSpLocks/>
          </p:cNvCxnSpPr>
          <p:nvPr/>
        </p:nvCxnSpPr>
        <p:spPr>
          <a:xfrm flipV="1">
            <a:off x="3204457" y="2995594"/>
            <a:ext cx="0" cy="2502331"/>
          </a:xfrm>
          <a:prstGeom prst="line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5BCE33F-AF9C-9244-A84E-ABFE39D35FDD}"/>
              </a:ext>
            </a:extLst>
          </p:cNvPr>
          <p:cNvGrpSpPr/>
          <p:nvPr/>
        </p:nvGrpSpPr>
        <p:grpSpPr>
          <a:xfrm>
            <a:off x="5528837" y="2685375"/>
            <a:ext cx="1404036" cy="384588"/>
            <a:chOff x="8597346" y="692270"/>
            <a:chExt cx="1404036" cy="38458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181679B-461D-F54E-B35C-1F26F43C0389}"/>
                </a:ext>
              </a:extLst>
            </p:cNvPr>
            <p:cNvSpPr/>
            <p:nvPr/>
          </p:nvSpPr>
          <p:spPr>
            <a:xfrm>
              <a:off x="8597936" y="756182"/>
              <a:ext cx="1403446" cy="2661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C8C24D3-DD36-2249-9CAB-AD499E2FCA24}"/>
                </a:ext>
              </a:extLst>
            </p:cNvPr>
            <p:cNvSpPr txBox="1"/>
            <p:nvPr/>
          </p:nvSpPr>
          <p:spPr>
            <a:xfrm>
              <a:off x="8893175" y="707526"/>
              <a:ext cx="11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msg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5E8010F-AACF-1444-9E25-B05D5044AA5A}"/>
                </a:ext>
              </a:extLst>
            </p:cNvPr>
            <p:cNvSpPr txBox="1"/>
            <p:nvPr/>
          </p:nvSpPr>
          <p:spPr>
            <a:xfrm>
              <a:off x="8597346" y="692270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4FFEBBBB-2623-A645-BE22-49AB28379D36}"/>
              </a:ext>
            </a:extLst>
          </p:cNvPr>
          <p:cNvSpPr/>
          <p:nvPr/>
        </p:nvSpPr>
        <p:spPr>
          <a:xfrm>
            <a:off x="5864224" y="2340021"/>
            <a:ext cx="1063879" cy="266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E6AB7BA-7EC8-0044-B495-B5FBC9F37B18}"/>
              </a:ext>
            </a:extLst>
          </p:cNvPr>
          <p:cNvSpPr txBox="1"/>
          <p:nvPr/>
        </p:nvSpPr>
        <p:spPr>
          <a:xfrm>
            <a:off x="5819897" y="2291365"/>
            <a:ext cx="110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 msg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F458F2E-0B98-1741-9C0D-ECC805BD8799}"/>
              </a:ext>
            </a:extLst>
          </p:cNvPr>
          <p:cNvCxnSpPr>
            <a:cxnSpLocks/>
          </p:cNvCxnSpPr>
          <p:nvPr/>
        </p:nvCxnSpPr>
        <p:spPr>
          <a:xfrm>
            <a:off x="7011397" y="2484139"/>
            <a:ext cx="0" cy="301378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43591F4-8564-6A44-BC41-A0C901C7BC9C}"/>
              </a:ext>
            </a:extLst>
          </p:cNvPr>
          <p:cNvCxnSpPr>
            <a:cxnSpLocks/>
          </p:cNvCxnSpPr>
          <p:nvPr/>
        </p:nvCxnSpPr>
        <p:spPr>
          <a:xfrm>
            <a:off x="3184573" y="5478673"/>
            <a:ext cx="385173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44E6E3-ED5F-EA46-A3F3-2FC71EED50CF}"/>
              </a:ext>
            </a:extLst>
          </p:cNvPr>
          <p:cNvSpPr/>
          <p:nvPr/>
        </p:nvSpPr>
        <p:spPr>
          <a:xfrm>
            <a:off x="5864224" y="2291365"/>
            <a:ext cx="1063879" cy="3005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Slide Number Placeholder 2">
            <a:extLst>
              <a:ext uri="{FF2B5EF4-FFF2-40B4-BE49-F238E27FC236}">
                <a16:creationId xmlns:a16="http://schemas.microsoft.com/office/drawing/2014/main" id="{3651FB73-A1BA-B148-9B5B-B80094A91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2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AF567B-A744-BF46-B80D-389C2E4393B6}"/>
              </a:ext>
            </a:extLst>
          </p:cNvPr>
          <p:cNvGrpSpPr/>
          <p:nvPr/>
        </p:nvGrpSpPr>
        <p:grpSpPr>
          <a:xfrm>
            <a:off x="141514" y="827314"/>
            <a:ext cx="11908971" cy="4739615"/>
            <a:chOff x="2511281" y="3262667"/>
            <a:chExt cx="7770812" cy="3121540"/>
          </a:xfrm>
        </p:grpSpPr>
        <p:sp>
          <p:nvSpPr>
            <p:cNvPr id="132" name="Freeform 157">
              <a:extLst>
                <a:ext uri="{FF2B5EF4-FFF2-40B4-BE49-F238E27FC236}">
                  <a16:creationId xmlns:a16="http://schemas.microsoft.com/office/drawing/2014/main" id="{511A693F-4BF3-344C-BDC6-28BAA9839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431" y="3572744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118" y="3623544"/>
              <a:ext cx="1497013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193" y="3677519"/>
              <a:ext cx="1473200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543" y="4447457"/>
              <a:ext cx="14605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8981" y="4480178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131" y="47649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3778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084965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479368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5956" y="507610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2781" y="53745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Rectangle 23">
              <a:extLst>
                <a:ext uri="{FF2B5EF4-FFF2-40B4-BE49-F238E27FC236}">
                  <a16:creationId xmlns:a16="http://schemas.microsoft.com/office/drawing/2014/main" id="{18A5F7E9-E597-8A49-8FBA-5EBCB613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306" y="3993432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Rectangle 24">
              <a:extLst>
                <a:ext uri="{FF2B5EF4-FFF2-40B4-BE49-F238E27FC236}">
                  <a16:creationId xmlns:a16="http://schemas.microsoft.com/office/drawing/2014/main" id="{5DFFE03C-FB1C-D742-84E9-52CBDDB9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0206" y="4047407"/>
              <a:ext cx="1273175" cy="19796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5AD7BC14-F444-E745-8910-70D580A77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9731" y="4807819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3" name="Text Box 26">
              <a:extLst>
                <a:ext uri="{FF2B5EF4-FFF2-40B4-BE49-F238E27FC236}">
                  <a16:creationId xmlns:a16="http://schemas.microsoft.com/office/drawing/2014/main" id="{1058B2AB-1EA8-1A46-9E03-D8FFDD9E5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483337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3A83CA24-DF84-F740-B870-F5C298378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668" y="51284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5" name="Line 28">
              <a:extLst>
                <a:ext uri="{FF2B5EF4-FFF2-40B4-BE49-F238E27FC236}">
                  <a16:creationId xmlns:a16="http://schemas.microsoft.com/office/drawing/2014/main" id="{1D5846CF-9A4C-784A-A5A4-98F8F1486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4380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6" name="Line 29">
              <a:extLst>
                <a:ext uri="{FF2B5EF4-FFF2-40B4-BE49-F238E27FC236}">
                  <a16:creationId xmlns:a16="http://schemas.microsoft.com/office/drawing/2014/main" id="{987AF988-33D7-A644-9737-1635D99E9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72380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7" name="Text Box 26">
              <a:extLst>
                <a:ext uri="{FF2B5EF4-FFF2-40B4-BE49-F238E27FC236}">
                  <a16:creationId xmlns:a16="http://schemas.microsoft.com/office/drawing/2014/main" id="{DC53D19A-63B2-7141-9008-9BC3F6780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793" y="403788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78" name="Text Box 26">
              <a:extLst>
                <a:ext uri="{FF2B5EF4-FFF2-40B4-BE49-F238E27FC236}">
                  <a16:creationId xmlns:a16="http://schemas.microsoft.com/office/drawing/2014/main" id="{668FFB30-2FA6-AE41-99EF-4D74E37F3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343" y="574541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79" name="Text Box 26">
              <a:extLst>
                <a:ext uri="{FF2B5EF4-FFF2-40B4-BE49-F238E27FC236}">
                  <a16:creationId xmlns:a16="http://schemas.microsoft.com/office/drawing/2014/main" id="{9646084A-4EA0-5345-8A3E-91D347535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9290" y="543815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80" name="Text Box 26">
              <a:extLst>
                <a:ext uri="{FF2B5EF4-FFF2-40B4-BE49-F238E27FC236}">
                  <a16:creationId xmlns:a16="http://schemas.microsoft.com/office/drawing/2014/main" id="{9FDE009F-BD4C-6B4C-A66D-690533C0F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5150053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82" name="Freeform 103">
              <a:extLst>
                <a:ext uri="{FF2B5EF4-FFF2-40B4-BE49-F238E27FC236}">
                  <a16:creationId xmlns:a16="http://schemas.microsoft.com/office/drawing/2014/main" id="{DEF6D5D3-E4DA-4B46-BBC5-93311E1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081" y="4025182"/>
              <a:ext cx="581025" cy="2038350"/>
            </a:xfrm>
            <a:custGeom>
              <a:avLst/>
              <a:gdLst>
                <a:gd name="T0" fmla="*/ 2147483647 w 366"/>
                <a:gd name="T1" fmla="*/ 2147483647 h 1284"/>
                <a:gd name="T2" fmla="*/ 2147483647 w 366"/>
                <a:gd name="T3" fmla="*/ 0 h 1284"/>
                <a:gd name="T4" fmla="*/ 0 w 366"/>
                <a:gd name="T5" fmla="*/ 2147483647 h 1284"/>
                <a:gd name="T6" fmla="*/ 2147483647 w 366"/>
                <a:gd name="T7" fmla="*/ 2147483647 h 1284"/>
                <a:gd name="T8" fmla="*/ 2147483647 w 366"/>
                <a:gd name="T9" fmla="*/ 2147483647 h 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1284">
                  <a:moveTo>
                    <a:pt x="366" y="1278"/>
                  </a:moveTo>
                  <a:lnTo>
                    <a:pt x="12" y="0"/>
                  </a:lnTo>
                  <a:lnTo>
                    <a:pt x="0" y="1224"/>
                  </a:lnTo>
                  <a:lnTo>
                    <a:pt x="186" y="1284"/>
                  </a:lnTo>
                  <a:lnTo>
                    <a:pt x="366" y="1278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" name="Freeform 70">
              <a:extLst>
                <a:ext uri="{FF2B5EF4-FFF2-40B4-BE49-F238E27FC236}">
                  <a16:creationId xmlns:a16="http://schemas.microsoft.com/office/drawing/2014/main" id="{4A88383C-61F9-1949-9D88-EC83EDA3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418" y="4045819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" name="Rectangle 23">
              <a:extLst>
                <a:ext uri="{FF2B5EF4-FFF2-40B4-BE49-F238E27FC236}">
                  <a16:creationId xmlns:a16="http://schemas.microsoft.com/office/drawing/2014/main" id="{AC94A5E0-4794-4246-825A-61CE41279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318" y="4001369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5" name="Rectangle 24">
              <a:extLst>
                <a:ext uri="{FF2B5EF4-FFF2-40B4-BE49-F238E27FC236}">
                  <a16:creationId xmlns:a16="http://schemas.microsoft.com/office/drawing/2014/main" id="{6F8DDC46-C4B7-DF4E-8AF5-C602B6EAA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218" y="4055344"/>
              <a:ext cx="1273175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6" name="Line 25">
              <a:extLst>
                <a:ext uri="{FF2B5EF4-FFF2-40B4-BE49-F238E27FC236}">
                  <a16:creationId xmlns:a16="http://schemas.microsoft.com/office/drawing/2014/main" id="{DBA82451-A905-D646-87C3-445C7FB42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743" y="48157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7" name="Text Box 26">
              <a:extLst>
                <a:ext uri="{FF2B5EF4-FFF2-40B4-BE49-F238E27FC236}">
                  <a16:creationId xmlns:a16="http://schemas.microsoft.com/office/drawing/2014/main" id="{20A57016-2D36-9945-9BC2-7F8B32341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484130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88" name="Line 27">
              <a:extLst>
                <a:ext uri="{FF2B5EF4-FFF2-40B4-BE49-F238E27FC236}">
                  <a16:creationId xmlns:a16="http://schemas.microsoft.com/office/drawing/2014/main" id="{C4DE758D-2140-4D46-8462-D030054EF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681" y="5136432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Line 28">
              <a:extLst>
                <a:ext uri="{FF2B5EF4-FFF2-40B4-BE49-F238E27FC236}">
                  <a16:creationId xmlns:a16="http://schemas.microsoft.com/office/drawing/2014/main" id="{54E984A7-4546-6E49-B9F8-528EAF4E1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4459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29">
              <a:extLst>
                <a:ext uri="{FF2B5EF4-FFF2-40B4-BE49-F238E27FC236}">
                  <a16:creationId xmlns:a16="http://schemas.microsoft.com/office/drawing/2014/main" id="{85DE9E64-476F-6F4E-8BFA-3205F1E59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73174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1" name="Text Box 26">
              <a:extLst>
                <a:ext uri="{FF2B5EF4-FFF2-40B4-BE49-F238E27FC236}">
                  <a16:creationId xmlns:a16="http://schemas.microsoft.com/office/drawing/2014/main" id="{A1B9282E-64F8-1442-8F95-7A9813CE8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806" y="404581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92" name="Text Box 26">
              <a:extLst>
                <a:ext uri="{FF2B5EF4-FFF2-40B4-BE49-F238E27FC236}">
                  <a16:creationId xmlns:a16="http://schemas.microsoft.com/office/drawing/2014/main" id="{83782313-46E0-BE46-BEED-BDC4F6A04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356" y="57461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93" name="Text Box 26">
              <a:extLst>
                <a:ext uri="{FF2B5EF4-FFF2-40B4-BE49-F238E27FC236}">
                  <a16:creationId xmlns:a16="http://schemas.microsoft.com/office/drawing/2014/main" id="{E3A71501-A89A-D249-84FB-20D98047A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406" y="545326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94" name="Text Box 26">
              <a:extLst>
                <a:ext uri="{FF2B5EF4-FFF2-40B4-BE49-F238E27FC236}">
                  <a16:creationId xmlns:a16="http://schemas.microsoft.com/office/drawing/2014/main" id="{6C7F0039-C145-9D4F-92E4-1AF9B0406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5157990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grpSp>
          <p:nvGrpSpPr>
            <p:cNvPr id="216" name="Group 179">
              <a:extLst>
                <a:ext uri="{FF2B5EF4-FFF2-40B4-BE49-F238E27FC236}">
                  <a16:creationId xmlns:a16="http://schemas.microsoft.com/office/drawing/2014/main" id="{D0DD382B-DAC3-2346-B02D-B07D99212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1281" y="5555532"/>
              <a:ext cx="800100" cy="828675"/>
              <a:chOff x="-44" y="1473"/>
              <a:chExt cx="981" cy="1105"/>
            </a:xfrm>
          </p:grpSpPr>
          <p:pic>
            <p:nvPicPr>
              <p:cNvPr id="217" name="Picture 180" descr="desktop_computer_stylized_medium">
                <a:extLst>
                  <a:ext uri="{FF2B5EF4-FFF2-40B4-BE49-F238E27FC236}">
                    <a16:creationId xmlns:a16="http://schemas.microsoft.com/office/drawing/2014/main" id="{DED124CB-DBF2-BA4A-A3F5-D0D2EE27E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45C70753-F80F-0E44-A5BE-EA6A0103012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19" name="Group 182">
              <a:extLst>
                <a:ext uri="{FF2B5EF4-FFF2-40B4-BE49-F238E27FC236}">
                  <a16:creationId xmlns:a16="http://schemas.microsoft.com/office/drawing/2014/main" id="{8C1F52F1-3DCD-D94D-B922-F8CEBAB5F0B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93106" y="5469807"/>
              <a:ext cx="788987" cy="782637"/>
              <a:chOff x="-44" y="1473"/>
              <a:chExt cx="981" cy="1105"/>
            </a:xfrm>
          </p:grpSpPr>
          <p:pic>
            <p:nvPicPr>
              <p:cNvPr id="220" name="Picture 183" descr="desktop_computer_stylized_medium">
                <a:extLst>
                  <a:ext uri="{FF2B5EF4-FFF2-40B4-BE49-F238E27FC236}">
                    <a16:creationId xmlns:a16="http://schemas.microsoft.com/office/drawing/2014/main" id="{E6083DB7-3B07-6F40-9810-0033E2E06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" name="Freeform 184">
                <a:extLst>
                  <a:ext uri="{FF2B5EF4-FFF2-40B4-BE49-F238E27FC236}">
                    <a16:creationId xmlns:a16="http://schemas.microsoft.com/office/drawing/2014/main" id="{28CB0DC7-F192-5840-BCC3-B9D6621060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22" name="Group 185">
              <a:extLst>
                <a:ext uri="{FF2B5EF4-FFF2-40B4-BE49-F238E27FC236}">
                  <a16:creationId xmlns:a16="http://schemas.microsoft.com/office/drawing/2014/main" id="{7750F2FB-96FA-374A-AF56-26502EF04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3031" y="5055469"/>
              <a:ext cx="358775" cy="704850"/>
              <a:chOff x="4140" y="429"/>
              <a:chExt cx="1425" cy="2396"/>
            </a:xfrm>
          </p:grpSpPr>
          <p:sp>
            <p:nvSpPr>
              <p:cNvPr id="223" name="Freeform 186">
                <a:extLst>
                  <a:ext uri="{FF2B5EF4-FFF2-40B4-BE49-F238E27FC236}">
                    <a16:creationId xmlns:a16="http://schemas.microsoft.com/office/drawing/2014/main" id="{E441858B-A566-F746-B48C-912CA3020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4" name="Rectangle 187">
                <a:extLst>
                  <a:ext uri="{FF2B5EF4-FFF2-40B4-BE49-F238E27FC236}">
                    <a16:creationId xmlns:a16="http://schemas.microsoft.com/office/drawing/2014/main" id="{20003129-35A4-1E46-8065-8AF4C6403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5" name="Freeform 188">
                <a:extLst>
                  <a:ext uri="{FF2B5EF4-FFF2-40B4-BE49-F238E27FC236}">
                    <a16:creationId xmlns:a16="http://schemas.microsoft.com/office/drawing/2014/main" id="{6F94D7AE-C4D1-AF4A-B970-086B7D245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6" name="Freeform 189">
                <a:extLst>
                  <a:ext uri="{FF2B5EF4-FFF2-40B4-BE49-F238E27FC236}">
                    <a16:creationId xmlns:a16="http://schemas.microsoft.com/office/drawing/2014/main" id="{EAFC03EF-54DF-8942-9852-25739DA15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Rectangle 190">
                <a:extLst>
                  <a:ext uri="{FF2B5EF4-FFF2-40B4-BE49-F238E27FC236}">
                    <a16:creationId xmlns:a16="http://schemas.microsoft.com/office/drawing/2014/main" id="{2241F7B6-5281-A74E-8DCB-3BE3777E9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28" name="Group 191">
                <a:extLst>
                  <a:ext uri="{FF2B5EF4-FFF2-40B4-BE49-F238E27FC236}">
                    <a16:creationId xmlns:a16="http://schemas.microsoft.com/office/drawing/2014/main" id="{02DB0249-6EBB-FF4B-B17F-CC771B255D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3" name="AutoShape 192">
                  <a:extLst>
                    <a:ext uri="{FF2B5EF4-FFF2-40B4-BE49-F238E27FC236}">
                      <a16:creationId xmlns:a16="http://schemas.microsoft.com/office/drawing/2014/main" id="{BE55370E-BC12-1B42-9E3C-C950033EE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4" name="AutoShape 193">
                  <a:extLst>
                    <a:ext uri="{FF2B5EF4-FFF2-40B4-BE49-F238E27FC236}">
                      <a16:creationId xmlns:a16="http://schemas.microsoft.com/office/drawing/2014/main" id="{1BBB99EB-2FFB-5942-9855-24BEE1C68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29" name="Rectangle 194">
                <a:extLst>
                  <a:ext uri="{FF2B5EF4-FFF2-40B4-BE49-F238E27FC236}">
                    <a16:creationId xmlns:a16="http://schemas.microsoft.com/office/drawing/2014/main" id="{9C5699FC-2B4E-BD46-B9CC-CA578E2EA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0" name="Group 195">
                <a:extLst>
                  <a:ext uri="{FF2B5EF4-FFF2-40B4-BE49-F238E27FC236}">
                    <a16:creationId xmlns:a16="http://schemas.microsoft.com/office/drawing/2014/main" id="{676615F3-A30A-9740-8080-AFEE6BAAE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1" name="AutoShape 196">
                  <a:extLst>
                    <a:ext uri="{FF2B5EF4-FFF2-40B4-BE49-F238E27FC236}">
                      <a16:creationId xmlns:a16="http://schemas.microsoft.com/office/drawing/2014/main" id="{D31569A0-2CDC-3B4B-B7FA-067BF2CB0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2" name="AutoShape 197">
                  <a:extLst>
                    <a:ext uri="{FF2B5EF4-FFF2-40B4-BE49-F238E27FC236}">
                      <a16:creationId xmlns:a16="http://schemas.microsoft.com/office/drawing/2014/main" id="{5D70C5E6-3DFB-1D45-8469-DE5EA96E1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1" name="Rectangle 198">
                <a:extLst>
                  <a:ext uri="{FF2B5EF4-FFF2-40B4-BE49-F238E27FC236}">
                    <a16:creationId xmlns:a16="http://schemas.microsoft.com/office/drawing/2014/main" id="{AE060187-10EA-1F4E-AEDE-8C6C0E835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2" name="Rectangle 199">
                <a:extLst>
                  <a:ext uri="{FF2B5EF4-FFF2-40B4-BE49-F238E27FC236}">
                    <a16:creationId xmlns:a16="http://schemas.microsoft.com/office/drawing/2014/main" id="{32874526-51C0-C749-BDC8-3D9F62AFE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3" name="Group 200">
                <a:extLst>
                  <a:ext uri="{FF2B5EF4-FFF2-40B4-BE49-F238E27FC236}">
                    <a16:creationId xmlns:a16="http://schemas.microsoft.com/office/drawing/2014/main" id="{09E63F43-E74F-6045-A673-3756891EE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49" name="AutoShape 201">
                  <a:extLst>
                    <a:ext uri="{FF2B5EF4-FFF2-40B4-BE49-F238E27FC236}">
                      <a16:creationId xmlns:a16="http://schemas.microsoft.com/office/drawing/2014/main" id="{0296B9BB-82CD-2A45-8E56-F4ACF6FCC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0" name="AutoShape 202">
                  <a:extLst>
                    <a:ext uri="{FF2B5EF4-FFF2-40B4-BE49-F238E27FC236}">
                      <a16:creationId xmlns:a16="http://schemas.microsoft.com/office/drawing/2014/main" id="{DD3C3254-A817-B449-AE0F-31BEFF504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4" name="Freeform 203">
                <a:extLst>
                  <a:ext uri="{FF2B5EF4-FFF2-40B4-BE49-F238E27FC236}">
                    <a16:creationId xmlns:a16="http://schemas.microsoft.com/office/drawing/2014/main" id="{D05041BE-8046-EB49-A23A-C7FEB06D9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35" name="Group 204">
                <a:extLst>
                  <a:ext uri="{FF2B5EF4-FFF2-40B4-BE49-F238E27FC236}">
                    <a16:creationId xmlns:a16="http://schemas.microsoft.com/office/drawing/2014/main" id="{BD1D997D-F690-4C4E-9473-F0433427C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7" name="AutoShape 205">
                  <a:extLst>
                    <a:ext uri="{FF2B5EF4-FFF2-40B4-BE49-F238E27FC236}">
                      <a16:creationId xmlns:a16="http://schemas.microsoft.com/office/drawing/2014/main" id="{631C3D3D-8F7D-6F44-AD56-665A5242B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48" name="AutoShape 206">
                  <a:extLst>
                    <a:ext uri="{FF2B5EF4-FFF2-40B4-BE49-F238E27FC236}">
                      <a16:creationId xmlns:a16="http://schemas.microsoft.com/office/drawing/2014/main" id="{E7F87D38-4528-0F45-9911-B79B599D2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6" name="Rectangle 207">
                <a:extLst>
                  <a:ext uri="{FF2B5EF4-FFF2-40B4-BE49-F238E27FC236}">
                    <a16:creationId xmlns:a16="http://schemas.microsoft.com/office/drawing/2014/main" id="{60B24777-81BE-BC42-AC64-6F2229E5F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7" name="Freeform 208">
                <a:extLst>
                  <a:ext uri="{FF2B5EF4-FFF2-40B4-BE49-F238E27FC236}">
                    <a16:creationId xmlns:a16="http://schemas.microsoft.com/office/drawing/2014/main" id="{FD1049FD-ADAC-FC43-A186-6585ECAE4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8" name="Freeform 209">
                <a:extLst>
                  <a:ext uri="{FF2B5EF4-FFF2-40B4-BE49-F238E27FC236}">
                    <a16:creationId xmlns:a16="http://schemas.microsoft.com/office/drawing/2014/main" id="{A25585BA-2AFC-3047-B9D5-7CC45D5DB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9" name="Oval 210">
                <a:extLst>
                  <a:ext uri="{FF2B5EF4-FFF2-40B4-BE49-F238E27FC236}">
                    <a16:creationId xmlns:a16="http://schemas.microsoft.com/office/drawing/2014/main" id="{78C608B6-FCB9-3F43-A504-D33DD7782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0" name="Freeform 211">
                <a:extLst>
                  <a:ext uri="{FF2B5EF4-FFF2-40B4-BE49-F238E27FC236}">
                    <a16:creationId xmlns:a16="http://schemas.microsoft.com/office/drawing/2014/main" id="{F24BE4FA-86B6-5840-8B76-BF70EF006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1" name="AutoShape 212">
                <a:extLst>
                  <a:ext uri="{FF2B5EF4-FFF2-40B4-BE49-F238E27FC236}">
                    <a16:creationId xmlns:a16="http://schemas.microsoft.com/office/drawing/2014/main" id="{22C6B4EC-00C6-BA43-95E2-370E8204D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2" name="AutoShape 213">
                <a:extLst>
                  <a:ext uri="{FF2B5EF4-FFF2-40B4-BE49-F238E27FC236}">
                    <a16:creationId xmlns:a16="http://schemas.microsoft.com/office/drawing/2014/main" id="{7B9210ED-D802-C84E-8A67-93399801B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3" name="Oval 214">
                <a:extLst>
                  <a:ext uri="{FF2B5EF4-FFF2-40B4-BE49-F238E27FC236}">
                    <a16:creationId xmlns:a16="http://schemas.microsoft.com/office/drawing/2014/main" id="{552E77C8-7BFE-BF4D-8F0B-DF6513BE6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4" name="Oval 215">
                <a:extLst>
                  <a:ext uri="{FF2B5EF4-FFF2-40B4-BE49-F238E27FC236}">
                    <a16:creationId xmlns:a16="http://schemas.microsoft.com/office/drawing/2014/main" id="{86496A7E-E21F-444D-B883-E410329FF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5" name="Oval 216">
                <a:extLst>
                  <a:ext uri="{FF2B5EF4-FFF2-40B4-BE49-F238E27FC236}">
                    <a16:creationId xmlns:a16="http://schemas.microsoft.com/office/drawing/2014/main" id="{555E4B0D-EDB2-D04B-B9AD-93FA92DDA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6" name="Rectangle 217">
                <a:extLst>
                  <a:ext uri="{FF2B5EF4-FFF2-40B4-BE49-F238E27FC236}">
                    <a16:creationId xmlns:a16="http://schemas.microsoft.com/office/drawing/2014/main" id="{DE659B39-E72A-634A-A2AC-C4BA4DC9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261" name="Picture 2" descr="Image result for firefox logo">
              <a:extLst>
                <a:ext uri="{FF2B5EF4-FFF2-40B4-BE49-F238E27FC236}">
                  <a16:creationId xmlns:a16="http://schemas.microsoft.com/office/drawing/2014/main" id="{51A92539-D075-5644-9056-10960E514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336" y="4363319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1F04B-A3B3-534D-A252-A4AC29C657DE}"/>
                </a:ext>
              </a:extLst>
            </p:cNvPr>
            <p:cNvSpPr txBox="1"/>
            <p:nvPr/>
          </p:nvSpPr>
          <p:spPr>
            <a:xfrm>
              <a:off x="5723493" y="3262667"/>
              <a:ext cx="1265812" cy="3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server</a:t>
              </a:r>
            </a:p>
          </p:txBody>
        </p:sp>
        <p:pic>
          <p:nvPicPr>
            <p:cNvPr id="1028" name="Picture 4" descr="Image result for apache web server logo">
              <a:extLst>
                <a:ext uri="{FF2B5EF4-FFF2-40B4-BE49-F238E27FC236}">
                  <a16:creationId xmlns:a16="http://schemas.microsoft.com/office/drawing/2014/main" id="{2DA3452A-DE33-3D41-95D5-C755A4191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99" y="3712220"/>
              <a:ext cx="1425575" cy="62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2" descr="Image result for firefox logo">
              <a:extLst>
                <a:ext uri="{FF2B5EF4-FFF2-40B4-BE49-F238E27FC236}">
                  <a16:creationId xmlns:a16="http://schemas.microsoft.com/office/drawing/2014/main" id="{E576EC8B-3CC8-044B-BD3B-8A4342C69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699" y="4326644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skype logo">
              <a:extLst>
                <a:ext uri="{FF2B5EF4-FFF2-40B4-BE49-F238E27FC236}">
                  <a16:creationId xmlns:a16="http://schemas.microsoft.com/office/drawing/2014/main" id="{44A9474D-942F-134E-B292-6ADA46753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515" y="4091654"/>
              <a:ext cx="387318" cy="39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DC4B02DA-C340-9945-87C2-952E1901FB43}"/>
                </a:ext>
              </a:extLst>
            </p:cNvPr>
            <p:cNvSpPr txBox="1"/>
            <p:nvPr/>
          </p:nvSpPr>
          <p:spPr>
            <a:xfrm>
              <a:off x="3822815" y="3627317"/>
              <a:ext cx="642362" cy="3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</a:t>
              </a:r>
            </a:p>
          </p:txBody>
        </p:sp>
        <p:pic>
          <p:nvPicPr>
            <p:cNvPr id="1034" name="Picture 10" descr="Image result for netflix logo png">
              <a:extLst>
                <a:ext uri="{FF2B5EF4-FFF2-40B4-BE49-F238E27FC236}">
                  <a16:creationId xmlns:a16="http://schemas.microsoft.com/office/drawing/2014/main" id="{9F652FAF-7820-6141-9F34-FDF8AEACB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599" y="4424842"/>
              <a:ext cx="691469" cy="388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356586" y="4965666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9030B-5BD3-114F-B249-57401BFC96FB}"/>
              </a:ext>
            </a:extLst>
          </p:cNvPr>
          <p:cNvSpPr/>
          <p:nvPr/>
        </p:nvSpPr>
        <p:spPr>
          <a:xfrm>
            <a:off x="4944218" y="2675931"/>
            <a:ext cx="2194145" cy="17458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C9D10E-5651-A74C-93AC-3C99ACEB97DA}"/>
              </a:ext>
            </a:extLst>
          </p:cNvPr>
          <p:cNvCxnSpPr>
            <a:cxnSpLocks/>
          </p:cNvCxnSpPr>
          <p:nvPr/>
        </p:nvCxnSpPr>
        <p:spPr>
          <a:xfrm flipV="1">
            <a:off x="3204457" y="2995594"/>
            <a:ext cx="0" cy="2502331"/>
          </a:xfrm>
          <a:prstGeom prst="line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5BCE33F-AF9C-9244-A84E-ABFE39D35FDD}"/>
              </a:ext>
            </a:extLst>
          </p:cNvPr>
          <p:cNvGrpSpPr/>
          <p:nvPr/>
        </p:nvGrpSpPr>
        <p:grpSpPr>
          <a:xfrm>
            <a:off x="5525255" y="2683797"/>
            <a:ext cx="1407618" cy="386166"/>
            <a:chOff x="8593764" y="690692"/>
            <a:chExt cx="1407618" cy="386166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181679B-461D-F54E-B35C-1F26F43C0389}"/>
                </a:ext>
              </a:extLst>
            </p:cNvPr>
            <p:cNvSpPr/>
            <p:nvPr/>
          </p:nvSpPr>
          <p:spPr>
            <a:xfrm>
              <a:off x="8597936" y="756182"/>
              <a:ext cx="1403446" cy="2661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C8C24D3-DD36-2249-9CAB-AD499E2FCA24}"/>
                </a:ext>
              </a:extLst>
            </p:cNvPr>
            <p:cNvSpPr txBox="1"/>
            <p:nvPr/>
          </p:nvSpPr>
          <p:spPr>
            <a:xfrm>
              <a:off x="8893175" y="707526"/>
              <a:ext cx="11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msg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5E8010F-AACF-1444-9E25-B05D5044AA5A}"/>
                </a:ext>
              </a:extLst>
            </p:cNvPr>
            <p:cNvSpPr txBox="1"/>
            <p:nvPr/>
          </p:nvSpPr>
          <p:spPr>
            <a:xfrm>
              <a:off x="8593764" y="690692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B18E3F3-40BD-0C49-8324-41152F4086DF}"/>
              </a:ext>
            </a:extLst>
          </p:cNvPr>
          <p:cNvGrpSpPr/>
          <p:nvPr/>
        </p:nvGrpSpPr>
        <p:grpSpPr>
          <a:xfrm>
            <a:off x="5272320" y="3145339"/>
            <a:ext cx="1651423" cy="389371"/>
            <a:chOff x="8349959" y="687487"/>
            <a:chExt cx="1651423" cy="389371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0BFCB17-7AF9-A04A-B142-3A8A74A0F13F}"/>
                </a:ext>
              </a:extLst>
            </p:cNvPr>
            <p:cNvSpPr/>
            <p:nvPr/>
          </p:nvSpPr>
          <p:spPr>
            <a:xfrm>
              <a:off x="8369532" y="756182"/>
              <a:ext cx="1631850" cy="2661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7480891-1114-0843-9D86-8F8D5F0BD098}"/>
                </a:ext>
              </a:extLst>
            </p:cNvPr>
            <p:cNvSpPr txBox="1"/>
            <p:nvPr/>
          </p:nvSpPr>
          <p:spPr>
            <a:xfrm>
              <a:off x="8893175" y="707526"/>
              <a:ext cx="11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msg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180BA86-1AC2-8249-A8BF-24B0BD4B001D}"/>
                </a:ext>
              </a:extLst>
            </p:cNvPr>
            <p:cNvSpPr txBox="1"/>
            <p:nvPr/>
          </p:nvSpPr>
          <p:spPr>
            <a:xfrm>
              <a:off x="8593764" y="690692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5880B3B-4ADE-F941-961B-5B939CD2E4D3}"/>
                </a:ext>
              </a:extLst>
            </p:cNvPr>
            <p:cNvSpPr txBox="1"/>
            <p:nvPr/>
          </p:nvSpPr>
          <p:spPr>
            <a:xfrm>
              <a:off x="8349959" y="687487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4FFEBBBB-2623-A645-BE22-49AB28379D36}"/>
              </a:ext>
            </a:extLst>
          </p:cNvPr>
          <p:cNvSpPr/>
          <p:nvPr/>
        </p:nvSpPr>
        <p:spPr>
          <a:xfrm>
            <a:off x="5864224" y="2340021"/>
            <a:ext cx="1063879" cy="266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E6AB7BA-7EC8-0044-B495-B5FBC9F37B18}"/>
              </a:ext>
            </a:extLst>
          </p:cNvPr>
          <p:cNvSpPr txBox="1"/>
          <p:nvPr/>
        </p:nvSpPr>
        <p:spPr>
          <a:xfrm>
            <a:off x="5819897" y="2291365"/>
            <a:ext cx="110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 msg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F458F2E-0B98-1741-9C0D-ECC805BD8799}"/>
              </a:ext>
            </a:extLst>
          </p:cNvPr>
          <p:cNvCxnSpPr>
            <a:cxnSpLocks/>
          </p:cNvCxnSpPr>
          <p:nvPr/>
        </p:nvCxnSpPr>
        <p:spPr>
          <a:xfrm>
            <a:off x="7011397" y="2484139"/>
            <a:ext cx="0" cy="301378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43591F4-8564-6A44-BC41-A0C901C7BC9C}"/>
              </a:ext>
            </a:extLst>
          </p:cNvPr>
          <p:cNvCxnSpPr>
            <a:cxnSpLocks/>
          </p:cNvCxnSpPr>
          <p:nvPr/>
        </p:nvCxnSpPr>
        <p:spPr>
          <a:xfrm>
            <a:off x="3184573" y="5478673"/>
            <a:ext cx="385173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44E6E3-ED5F-EA46-A3F3-2FC71EED50CF}"/>
              </a:ext>
            </a:extLst>
          </p:cNvPr>
          <p:cNvSpPr/>
          <p:nvPr/>
        </p:nvSpPr>
        <p:spPr>
          <a:xfrm>
            <a:off x="5864224" y="2291365"/>
            <a:ext cx="1063879" cy="3005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3F974F9-F1CB-EB4F-9996-B0CAF21D948C}"/>
              </a:ext>
            </a:extLst>
          </p:cNvPr>
          <p:cNvSpPr/>
          <p:nvPr/>
        </p:nvSpPr>
        <p:spPr>
          <a:xfrm>
            <a:off x="5474955" y="2744519"/>
            <a:ext cx="1478052" cy="28426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Slide Number Placeholder 2">
            <a:extLst>
              <a:ext uri="{FF2B5EF4-FFF2-40B4-BE49-F238E27FC236}">
                <a16:creationId xmlns:a16="http://schemas.microsoft.com/office/drawing/2014/main" id="{763B7DCD-B52F-3E47-BEBE-99834B403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5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AF567B-A744-BF46-B80D-389C2E4393B6}"/>
              </a:ext>
            </a:extLst>
          </p:cNvPr>
          <p:cNvGrpSpPr/>
          <p:nvPr/>
        </p:nvGrpSpPr>
        <p:grpSpPr>
          <a:xfrm>
            <a:off x="141514" y="827314"/>
            <a:ext cx="11908971" cy="4739615"/>
            <a:chOff x="2511281" y="3262667"/>
            <a:chExt cx="7770812" cy="3121540"/>
          </a:xfrm>
        </p:grpSpPr>
        <p:sp>
          <p:nvSpPr>
            <p:cNvPr id="132" name="Freeform 157">
              <a:extLst>
                <a:ext uri="{FF2B5EF4-FFF2-40B4-BE49-F238E27FC236}">
                  <a16:creationId xmlns:a16="http://schemas.microsoft.com/office/drawing/2014/main" id="{511A693F-4BF3-344C-BDC6-28BAA9839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431" y="3572744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118" y="3623544"/>
              <a:ext cx="1497013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193" y="3677519"/>
              <a:ext cx="1473200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543" y="4447457"/>
              <a:ext cx="14605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8981" y="4480178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131" y="47649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3778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084965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479368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5956" y="507610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2781" y="53745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Rectangle 23">
              <a:extLst>
                <a:ext uri="{FF2B5EF4-FFF2-40B4-BE49-F238E27FC236}">
                  <a16:creationId xmlns:a16="http://schemas.microsoft.com/office/drawing/2014/main" id="{18A5F7E9-E597-8A49-8FBA-5EBCB613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306" y="3993432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Rectangle 24">
              <a:extLst>
                <a:ext uri="{FF2B5EF4-FFF2-40B4-BE49-F238E27FC236}">
                  <a16:creationId xmlns:a16="http://schemas.microsoft.com/office/drawing/2014/main" id="{5DFFE03C-FB1C-D742-84E9-52CBDDB9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0206" y="4047407"/>
              <a:ext cx="1273175" cy="19796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5AD7BC14-F444-E745-8910-70D580A77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9731" y="4807819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3" name="Text Box 26">
              <a:extLst>
                <a:ext uri="{FF2B5EF4-FFF2-40B4-BE49-F238E27FC236}">
                  <a16:creationId xmlns:a16="http://schemas.microsoft.com/office/drawing/2014/main" id="{1058B2AB-1EA8-1A46-9E03-D8FFDD9E5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483337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3A83CA24-DF84-F740-B870-F5C298378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668" y="51284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5" name="Line 28">
              <a:extLst>
                <a:ext uri="{FF2B5EF4-FFF2-40B4-BE49-F238E27FC236}">
                  <a16:creationId xmlns:a16="http://schemas.microsoft.com/office/drawing/2014/main" id="{1D5846CF-9A4C-784A-A5A4-98F8F1486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4380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6" name="Line 29">
              <a:extLst>
                <a:ext uri="{FF2B5EF4-FFF2-40B4-BE49-F238E27FC236}">
                  <a16:creationId xmlns:a16="http://schemas.microsoft.com/office/drawing/2014/main" id="{987AF988-33D7-A644-9737-1635D99E9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72380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7" name="Text Box 26">
              <a:extLst>
                <a:ext uri="{FF2B5EF4-FFF2-40B4-BE49-F238E27FC236}">
                  <a16:creationId xmlns:a16="http://schemas.microsoft.com/office/drawing/2014/main" id="{DC53D19A-63B2-7141-9008-9BC3F6780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793" y="403788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78" name="Text Box 26">
              <a:extLst>
                <a:ext uri="{FF2B5EF4-FFF2-40B4-BE49-F238E27FC236}">
                  <a16:creationId xmlns:a16="http://schemas.microsoft.com/office/drawing/2014/main" id="{668FFB30-2FA6-AE41-99EF-4D74E37F3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343" y="574541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79" name="Text Box 26">
              <a:extLst>
                <a:ext uri="{FF2B5EF4-FFF2-40B4-BE49-F238E27FC236}">
                  <a16:creationId xmlns:a16="http://schemas.microsoft.com/office/drawing/2014/main" id="{9646084A-4EA0-5345-8A3E-91D347535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9290" y="543815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80" name="Text Box 26">
              <a:extLst>
                <a:ext uri="{FF2B5EF4-FFF2-40B4-BE49-F238E27FC236}">
                  <a16:creationId xmlns:a16="http://schemas.microsoft.com/office/drawing/2014/main" id="{9FDE009F-BD4C-6B4C-A66D-690533C0F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5150053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82" name="Freeform 103">
              <a:extLst>
                <a:ext uri="{FF2B5EF4-FFF2-40B4-BE49-F238E27FC236}">
                  <a16:creationId xmlns:a16="http://schemas.microsoft.com/office/drawing/2014/main" id="{DEF6D5D3-E4DA-4B46-BBC5-93311E1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081" y="4025182"/>
              <a:ext cx="581025" cy="2038350"/>
            </a:xfrm>
            <a:custGeom>
              <a:avLst/>
              <a:gdLst>
                <a:gd name="T0" fmla="*/ 2147483647 w 366"/>
                <a:gd name="T1" fmla="*/ 2147483647 h 1284"/>
                <a:gd name="T2" fmla="*/ 2147483647 w 366"/>
                <a:gd name="T3" fmla="*/ 0 h 1284"/>
                <a:gd name="T4" fmla="*/ 0 w 366"/>
                <a:gd name="T5" fmla="*/ 2147483647 h 1284"/>
                <a:gd name="T6" fmla="*/ 2147483647 w 366"/>
                <a:gd name="T7" fmla="*/ 2147483647 h 1284"/>
                <a:gd name="T8" fmla="*/ 2147483647 w 366"/>
                <a:gd name="T9" fmla="*/ 2147483647 h 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1284">
                  <a:moveTo>
                    <a:pt x="366" y="1278"/>
                  </a:moveTo>
                  <a:lnTo>
                    <a:pt x="12" y="0"/>
                  </a:lnTo>
                  <a:lnTo>
                    <a:pt x="0" y="1224"/>
                  </a:lnTo>
                  <a:lnTo>
                    <a:pt x="186" y="1284"/>
                  </a:lnTo>
                  <a:lnTo>
                    <a:pt x="366" y="1278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" name="Freeform 70">
              <a:extLst>
                <a:ext uri="{FF2B5EF4-FFF2-40B4-BE49-F238E27FC236}">
                  <a16:creationId xmlns:a16="http://schemas.microsoft.com/office/drawing/2014/main" id="{4A88383C-61F9-1949-9D88-EC83EDA3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418" y="4045819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" name="Rectangle 23">
              <a:extLst>
                <a:ext uri="{FF2B5EF4-FFF2-40B4-BE49-F238E27FC236}">
                  <a16:creationId xmlns:a16="http://schemas.microsoft.com/office/drawing/2014/main" id="{AC94A5E0-4794-4246-825A-61CE41279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318" y="4001369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5" name="Rectangle 24">
              <a:extLst>
                <a:ext uri="{FF2B5EF4-FFF2-40B4-BE49-F238E27FC236}">
                  <a16:creationId xmlns:a16="http://schemas.microsoft.com/office/drawing/2014/main" id="{6F8DDC46-C4B7-DF4E-8AF5-C602B6EAA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218" y="4055344"/>
              <a:ext cx="1273175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6" name="Line 25">
              <a:extLst>
                <a:ext uri="{FF2B5EF4-FFF2-40B4-BE49-F238E27FC236}">
                  <a16:creationId xmlns:a16="http://schemas.microsoft.com/office/drawing/2014/main" id="{DBA82451-A905-D646-87C3-445C7FB42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743" y="48157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7" name="Text Box 26">
              <a:extLst>
                <a:ext uri="{FF2B5EF4-FFF2-40B4-BE49-F238E27FC236}">
                  <a16:creationId xmlns:a16="http://schemas.microsoft.com/office/drawing/2014/main" id="{20A57016-2D36-9945-9BC2-7F8B32341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484130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88" name="Line 27">
              <a:extLst>
                <a:ext uri="{FF2B5EF4-FFF2-40B4-BE49-F238E27FC236}">
                  <a16:creationId xmlns:a16="http://schemas.microsoft.com/office/drawing/2014/main" id="{C4DE758D-2140-4D46-8462-D030054EF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681" y="5136432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Line 28">
              <a:extLst>
                <a:ext uri="{FF2B5EF4-FFF2-40B4-BE49-F238E27FC236}">
                  <a16:creationId xmlns:a16="http://schemas.microsoft.com/office/drawing/2014/main" id="{54E984A7-4546-6E49-B9F8-528EAF4E1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4459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29">
              <a:extLst>
                <a:ext uri="{FF2B5EF4-FFF2-40B4-BE49-F238E27FC236}">
                  <a16:creationId xmlns:a16="http://schemas.microsoft.com/office/drawing/2014/main" id="{85DE9E64-476F-6F4E-8BFA-3205F1E59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73174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1" name="Text Box 26">
              <a:extLst>
                <a:ext uri="{FF2B5EF4-FFF2-40B4-BE49-F238E27FC236}">
                  <a16:creationId xmlns:a16="http://schemas.microsoft.com/office/drawing/2014/main" id="{A1B9282E-64F8-1442-8F95-7A9813CE8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806" y="404581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92" name="Text Box 26">
              <a:extLst>
                <a:ext uri="{FF2B5EF4-FFF2-40B4-BE49-F238E27FC236}">
                  <a16:creationId xmlns:a16="http://schemas.microsoft.com/office/drawing/2014/main" id="{83782313-46E0-BE46-BEED-BDC4F6A04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356" y="57461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93" name="Text Box 26">
              <a:extLst>
                <a:ext uri="{FF2B5EF4-FFF2-40B4-BE49-F238E27FC236}">
                  <a16:creationId xmlns:a16="http://schemas.microsoft.com/office/drawing/2014/main" id="{E3A71501-A89A-D249-84FB-20D98047A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406" y="545326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94" name="Text Box 26">
              <a:extLst>
                <a:ext uri="{FF2B5EF4-FFF2-40B4-BE49-F238E27FC236}">
                  <a16:creationId xmlns:a16="http://schemas.microsoft.com/office/drawing/2014/main" id="{6C7F0039-C145-9D4F-92E4-1AF9B0406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5157990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grpSp>
          <p:nvGrpSpPr>
            <p:cNvPr id="216" name="Group 179">
              <a:extLst>
                <a:ext uri="{FF2B5EF4-FFF2-40B4-BE49-F238E27FC236}">
                  <a16:creationId xmlns:a16="http://schemas.microsoft.com/office/drawing/2014/main" id="{D0DD382B-DAC3-2346-B02D-B07D99212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1281" y="5555532"/>
              <a:ext cx="800100" cy="828675"/>
              <a:chOff x="-44" y="1473"/>
              <a:chExt cx="981" cy="1105"/>
            </a:xfrm>
          </p:grpSpPr>
          <p:pic>
            <p:nvPicPr>
              <p:cNvPr id="217" name="Picture 180" descr="desktop_computer_stylized_medium">
                <a:extLst>
                  <a:ext uri="{FF2B5EF4-FFF2-40B4-BE49-F238E27FC236}">
                    <a16:creationId xmlns:a16="http://schemas.microsoft.com/office/drawing/2014/main" id="{DED124CB-DBF2-BA4A-A3F5-D0D2EE27E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45C70753-F80F-0E44-A5BE-EA6A0103012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19" name="Group 182">
              <a:extLst>
                <a:ext uri="{FF2B5EF4-FFF2-40B4-BE49-F238E27FC236}">
                  <a16:creationId xmlns:a16="http://schemas.microsoft.com/office/drawing/2014/main" id="{8C1F52F1-3DCD-D94D-B922-F8CEBAB5F0B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93106" y="5469807"/>
              <a:ext cx="788987" cy="782637"/>
              <a:chOff x="-44" y="1473"/>
              <a:chExt cx="981" cy="1105"/>
            </a:xfrm>
          </p:grpSpPr>
          <p:pic>
            <p:nvPicPr>
              <p:cNvPr id="220" name="Picture 183" descr="desktop_computer_stylized_medium">
                <a:extLst>
                  <a:ext uri="{FF2B5EF4-FFF2-40B4-BE49-F238E27FC236}">
                    <a16:creationId xmlns:a16="http://schemas.microsoft.com/office/drawing/2014/main" id="{E6083DB7-3B07-6F40-9810-0033E2E06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" name="Freeform 184">
                <a:extLst>
                  <a:ext uri="{FF2B5EF4-FFF2-40B4-BE49-F238E27FC236}">
                    <a16:creationId xmlns:a16="http://schemas.microsoft.com/office/drawing/2014/main" id="{28CB0DC7-F192-5840-BCC3-B9D6621060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22" name="Group 185">
              <a:extLst>
                <a:ext uri="{FF2B5EF4-FFF2-40B4-BE49-F238E27FC236}">
                  <a16:creationId xmlns:a16="http://schemas.microsoft.com/office/drawing/2014/main" id="{7750F2FB-96FA-374A-AF56-26502EF04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3031" y="5055469"/>
              <a:ext cx="358775" cy="704850"/>
              <a:chOff x="4140" y="429"/>
              <a:chExt cx="1425" cy="2396"/>
            </a:xfrm>
          </p:grpSpPr>
          <p:sp>
            <p:nvSpPr>
              <p:cNvPr id="223" name="Freeform 186">
                <a:extLst>
                  <a:ext uri="{FF2B5EF4-FFF2-40B4-BE49-F238E27FC236}">
                    <a16:creationId xmlns:a16="http://schemas.microsoft.com/office/drawing/2014/main" id="{E441858B-A566-F746-B48C-912CA3020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4" name="Rectangle 187">
                <a:extLst>
                  <a:ext uri="{FF2B5EF4-FFF2-40B4-BE49-F238E27FC236}">
                    <a16:creationId xmlns:a16="http://schemas.microsoft.com/office/drawing/2014/main" id="{20003129-35A4-1E46-8065-8AF4C6403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5" name="Freeform 188">
                <a:extLst>
                  <a:ext uri="{FF2B5EF4-FFF2-40B4-BE49-F238E27FC236}">
                    <a16:creationId xmlns:a16="http://schemas.microsoft.com/office/drawing/2014/main" id="{6F94D7AE-C4D1-AF4A-B970-086B7D245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6" name="Freeform 189">
                <a:extLst>
                  <a:ext uri="{FF2B5EF4-FFF2-40B4-BE49-F238E27FC236}">
                    <a16:creationId xmlns:a16="http://schemas.microsoft.com/office/drawing/2014/main" id="{EAFC03EF-54DF-8942-9852-25739DA15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Rectangle 190">
                <a:extLst>
                  <a:ext uri="{FF2B5EF4-FFF2-40B4-BE49-F238E27FC236}">
                    <a16:creationId xmlns:a16="http://schemas.microsoft.com/office/drawing/2014/main" id="{2241F7B6-5281-A74E-8DCB-3BE3777E9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28" name="Group 191">
                <a:extLst>
                  <a:ext uri="{FF2B5EF4-FFF2-40B4-BE49-F238E27FC236}">
                    <a16:creationId xmlns:a16="http://schemas.microsoft.com/office/drawing/2014/main" id="{02DB0249-6EBB-FF4B-B17F-CC771B255D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3" name="AutoShape 192">
                  <a:extLst>
                    <a:ext uri="{FF2B5EF4-FFF2-40B4-BE49-F238E27FC236}">
                      <a16:creationId xmlns:a16="http://schemas.microsoft.com/office/drawing/2014/main" id="{BE55370E-BC12-1B42-9E3C-C950033EE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4" name="AutoShape 193">
                  <a:extLst>
                    <a:ext uri="{FF2B5EF4-FFF2-40B4-BE49-F238E27FC236}">
                      <a16:creationId xmlns:a16="http://schemas.microsoft.com/office/drawing/2014/main" id="{1BBB99EB-2FFB-5942-9855-24BEE1C68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29" name="Rectangle 194">
                <a:extLst>
                  <a:ext uri="{FF2B5EF4-FFF2-40B4-BE49-F238E27FC236}">
                    <a16:creationId xmlns:a16="http://schemas.microsoft.com/office/drawing/2014/main" id="{9C5699FC-2B4E-BD46-B9CC-CA578E2EA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0" name="Group 195">
                <a:extLst>
                  <a:ext uri="{FF2B5EF4-FFF2-40B4-BE49-F238E27FC236}">
                    <a16:creationId xmlns:a16="http://schemas.microsoft.com/office/drawing/2014/main" id="{676615F3-A30A-9740-8080-AFEE6BAAE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1" name="AutoShape 196">
                  <a:extLst>
                    <a:ext uri="{FF2B5EF4-FFF2-40B4-BE49-F238E27FC236}">
                      <a16:creationId xmlns:a16="http://schemas.microsoft.com/office/drawing/2014/main" id="{D31569A0-2CDC-3B4B-B7FA-067BF2CB0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2" name="AutoShape 197">
                  <a:extLst>
                    <a:ext uri="{FF2B5EF4-FFF2-40B4-BE49-F238E27FC236}">
                      <a16:creationId xmlns:a16="http://schemas.microsoft.com/office/drawing/2014/main" id="{5D70C5E6-3DFB-1D45-8469-DE5EA96E1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1" name="Rectangle 198">
                <a:extLst>
                  <a:ext uri="{FF2B5EF4-FFF2-40B4-BE49-F238E27FC236}">
                    <a16:creationId xmlns:a16="http://schemas.microsoft.com/office/drawing/2014/main" id="{AE060187-10EA-1F4E-AEDE-8C6C0E835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2" name="Rectangle 199">
                <a:extLst>
                  <a:ext uri="{FF2B5EF4-FFF2-40B4-BE49-F238E27FC236}">
                    <a16:creationId xmlns:a16="http://schemas.microsoft.com/office/drawing/2014/main" id="{32874526-51C0-C749-BDC8-3D9F62AFE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3" name="Group 200">
                <a:extLst>
                  <a:ext uri="{FF2B5EF4-FFF2-40B4-BE49-F238E27FC236}">
                    <a16:creationId xmlns:a16="http://schemas.microsoft.com/office/drawing/2014/main" id="{09E63F43-E74F-6045-A673-3756891EE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49" name="AutoShape 201">
                  <a:extLst>
                    <a:ext uri="{FF2B5EF4-FFF2-40B4-BE49-F238E27FC236}">
                      <a16:creationId xmlns:a16="http://schemas.microsoft.com/office/drawing/2014/main" id="{0296B9BB-82CD-2A45-8E56-F4ACF6FCC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0" name="AutoShape 202">
                  <a:extLst>
                    <a:ext uri="{FF2B5EF4-FFF2-40B4-BE49-F238E27FC236}">
                      <a16:creationId xmlns:a16="http://schemas.microsoft.com/office/drawing/2014/main" id="{DD3C3254-A817-B449-AE0F-31BEFF504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4" name="Freeform 203">
                <a:extLst>
                  <a:ext uri="{FF2B5EF4-FFF2-40B4-BE49-F238E27FC236}">
                    <a16:creationId xmlns:a16="http://schemas.microsoft.com/office/drawing/2014/main" id="{D05041BE-8046-EB49-A23A-C7FEB06D9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35" name="Group 204">
                <a:extLst>
                  <a:ext uri="{FF2B5EF4-FFF2-40B4-BE49-F238E27FC236}">
                    <a16:creationId xmlns:a16="http://schemas.microsoft.com/office/drawing/2014/main" id="{BD1D997D-F690-4C4E-9473-F0433427C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7" name="AutoShape 205">
                  <a:extLst>
                    <a:ext uri="{FF2B5EF4-FFF2-40B4-BE49-F238E27FC236}">
                      <a16:creationId xmlns:a16="http://schemas.microsoft.com/office/drawing/2014/main" id="{631C3D3D-8F7D-6F44-AD56-665A5242B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48" name="AutoShape 206">
                  <a:extLst>
                    <a:ext uri="{FF2B5EF4-FFF2-40B4-BE49-F238E27FC236}">
                      <a16:creationId xmlns:a16="http://schemas.microsoft.com/office/drawing/2014/main" id="{E7F87D38-4528-0F45-9911-B79B599D2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6" name="Rectangle 207">
                <a:extLst>
                  <a:ext uri="{FF2B5EF4-FFF2-40B4-BE49-F238E27FC236}">
                    <a16:creationId xmlns:a16="http://schemas.microsoft.com/office/drawing/2014/main" id="{60B24777-81BE-BC42-AC64-6F2229E5F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7" name="Freeform 208">
                <a:extLst>
                  <a:ext uri="{FF2B5EF4-FFF2-40B4-BE49-F238E27FC236}">
                    <a16:creationId xmlns:a16="http://schemas.microsoft.com/office/drawing/2014/main" id="{FD1049FD-ADAC-FC43-A186-6585ECAE4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8" name="Freeform 209">
                <a:extLst>
                  <a:ext uri="{FF2B5EF4-FFF2-40B4-BE49-F238E27FC236}">
                    <a16:creationId xmlns:a16="http://schemas.microsoft.com/office/drawing/2014/main" id="{A25585BA-2AFC-3047-B9D5-7CC45D5DB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9" name="Oval 210">
                <a:extLst>
                  <a:ext uri="{FF2B5EF4-FFF2-40B4-BE49-F238E27FC236}">
                    <a16:creationId xmlns:a16="http://schemas.microsoft.com/office/drawing/2014/main" id="{78C608B6-FCB9-3F43-A504-D33DD7782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0" name="Freeform 211">
                <a:extLst>
                  <a:ext uri="{FF2B5EF4-FFF2-40B4-BE49-F238E27FC236}">
                    <a16:creationId xmlns:a16="http://schemas.microsoft.com/office/drawing/2014/main" id="{F24BE4FA-86B6-5840-8B76-BF70EF006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1" name="AutoShape 212">
                <a:extLst>
                  <a:ext uri="{FF2B5EF4-FFF2-40B4-BE49-F238E27FC236}">
                    <a16:creationId xmlns:a16="http://schemas.microsoft.com/office/drawing/2014/main" id="{22C6B4EC-00C6-BA43-95E2-370E8204D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2" name="AutoShape 213">
                <a:extLst>
                  <a:ext uri="{FF2B5EF4-FFF2-40B4-BE49-F238E27FC236}">
                    <a16:creationId xmlns:a16="http://schemas.microsoft.com/office/drawing/2014/main" id="{7B9210ED-D802-C84E-8A67-93399801B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3" name="Oval 214">
                <a:extLst>
                  <a:ext uri="{FF2B5EF4-FFF2-40B4-BE49-F238E27FC236}">
                    <a16:creationId xmlns:a16="http://schemas.microsoft.com/office/drawing/2014/main" id="{552E77C8-7BFE-BF4D-8F0B-DF6513BE6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4" name="Oval 215">
                <a:extLst>
                  <a:ext uri="{FF2B5EF4-FFF2-40B4-BE49-F238E27FC236}">
                    <a16:creationId xmlns:a16="http://schemas.microsoft.com/office/drawing/2014/main" id="{86496A7E-E21F-444D-B883-E410329FF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5" name="Oval 216">
                <a:extLst>
                  <a:ext uri="{FF2B5EF4-FFF2-40B4-BE49-F238E27FC236}">
                    <a16:creationId xmlns:a16="http://schemas.microsoft.com/office/drawing/2014/main" id="{555E4B0D-EDB2-D04B-B9AD-93FA92DDA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6" name="Rectangle 217">
                <a:extLst>
                  <a:ext uri="{FF2B5EF4-FFF2-40B4-BE49-F238E27FC236}">
                    <a16:creationId xmlns:a16="http://schemas.microsoft.com/office/drawing/2014/main" id="{DE659B39-E72A-634A-A2AC-C4BA4DC9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261" name="Picture 2" descr="Image result for firefox logo">
              <a:extLst>
                <a:ext uri="{FF2B5EF4-FFF2-40B4-BE49-F238E27FC236}">
                  <a16:creationId xmlns:a16="http://schemas.microsoft.com/office/drawing/2014/main" id="{51A92539-D075-5644-9056-10960E514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336" y="4363319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1F04B-A3B3-534D-A252-A4AC29C657DE}"/>
                </a:ext>
              </a:extLst>
            </p:cNvPr>
            <p:cNvSpPr txBox="1"/>
            <p:nvPr/>
          </p:nvSpPr>
          <p:spPr>
            <a:xfrm>
              <a:off x="5723493" y="3262667"/>
              <a:ext cx="1265812" cy="3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server</a:t>
              </a:r>
            </a:p>
          </p:txBody>
        </p:sp>
        <p:pic>
          <p:nvPicPr>
            <p:cNvPr id="1028" name="Picture 4" descr="Image result for apache web server logo">
              <a:extLst>
                <a:ext uri="{FF2B5EF4-FFF2-40B4-BE49-F238E27FC236}">
                  <a16:creationId xmlns:a16="http://schemas.microsoft.com/office/drawing/2014/main" id="{2DA3452A-DE33-3D41-95D5-C755A4191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99" y="3712220"/>
              <a:ext cx="1425575" cy="62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2" descr="Image result for firefox logo">
              <a:extLst>
                <a:ext uri="{FF2B5EF4-FFF2-40B4-BE49-F238E27FC236}">
                  <a16:creationId xmlns:a16="http://schemas.microsoft.com/office/drawing/2014/main" id="{E576EC8B-3CC8-044B-BD3B-8A4342C69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699" y="4326644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skype logo">
              <a:extLst>
                <a:ext uri="{FF2B5EF4-FFF2-40B4-BE49-F238E27FC236}">
                  <a16:creationId xmlns:a16="http://schemas.microsoft.com/office/drawing/2014/main" id="{44A9474D-942F-134E-B292-6ADA46753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515" y="4091654"/>
              <a:ext cx="387318" cy="39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DC4B02DA-C340-9945-87C2-952E1901FB43}"/>
                </a:ext>
              </a:extLst>
            </p:cNvPr>
            <p:cNvSpPr txBox="1"/>
            <p:nvPr/>
          </p:nvSpPr>
          <p:spPr>
            <a:xfrm>
              <a:off x="3822815" y="3627317"/>
              <a:ext cx="642362" cy="3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</a:t>
              </a:r>
            </a:p>
          </p:txBody>
        </p:sp>
        <p:pic>
          <p:nvPicPr>
            <p:cNvPr id="1034" name="Picture 10" descr="Image result for netflix logo png">
              <a:extLst>
                <a:ext uri="{FF2B5EF4-FFF2-40B4-BE49-F238E27FC236}">
                  <a16:creationId xmlns:a16="http://schemas.microsoft.com/office/drawing/2014/main" id="{9F652FAF-7820-6141-9F34-FDF8AEACB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599" y="4424842"/>
              <a:ext cx="691469" cy="388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356586" y="4965666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9030B-5BD3-114F-B249-57401BFC96FB}"/>
              </a:ext>
            </a:extLst>
          </p:cNvPr>
          <p:cNvSpPr/>
          <p:nvPr/>
        </p:nvSpPr>
        <p:spPr>
          <a:xfrm>
            <a:off x="4944218" y="2675931"/>
            <a:ext cx="2194145" cy="17458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C9D10E-5651-A74C-93AC-3C99ACEB97DA}"/>
              </a:ext>
            </a:extLst>
          </p:cNvPr>
          <p:cNvCxnSpPr>
            <a:cxnSpLocks/>
          </p:cNvCxnSpPr>
          <p:nvPr/>
        </p:nvCxnSpPr>
        <p:spPr>
          <a:xfrm flipV="1">
            <a:off x="3204457" y="2995594"/>
            <a:ext cx="0" cy="2502331"/>
          </a:xfrm>
          <a:prstGeom prst="line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B18E3F3-40BD-0C49-8324-41152F4086DF}"/>
              </a:ext>
            </a:extLst>
          </p:cNvPr>
          <p:cNvGrpSpPr/>
          <p:nvPr/>
        </p:nvGrpSpPr>
        <p:grpSpPr>
          <a:xfrm>
            <a:off x="4107096" y="5561831"/>
            <a:ext cx="1651423" cy="389371"/>
            <a:chOff x="8349959" y="687487"/>
            <a:chExt cx="1651423" cy="389371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0BFCB17-7AF9-A04A-B142-3A8A74A0F13F}"/>
                </a:ext>
              </a:extLst>
            </p:cNvPr>
            <p:cNvSpPr/>
            <p:nvPr/>
          </p:nvSpPr>
          <p:spPr>
            <a:xfrm>
              <a:off x="8369532" y="756182"/>
              <a:ext cx="1631850" cy="2661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7480891-1114-0843-9D86-8F8D5F0BD098}"/>
                </a:ext>
              </a:extLst>
            </p:cNvPr>
            <p:cNvSpPr txBox="1"/>
            <p:nvPr/>
          </p:nvSpPr>
          <p:spPr>
            <a:xfrm>
              <a:off x="8893175" y="707526"/>
              <a:ext cx="11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msg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180BA86-1AC2-8249-A8BF-24B0BD4B001D}"/>
                </a:ext>
              </a:extLst>
            </p:cNvPr>
            <p:cNvSpPr txBox="1"/>
            <p:nvPr/>
          </p:nvSpPr>
          <p:spPr>
            <a:xfrm>
              <a:off x="8593764" y="690692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5880B3B-4ADE-F941-961B-5B939CD2E4D3}"/>
                </a:ext>
              </a:extLst>
            </p:cNvPr>
            <p:cNvSpPr txBox="1"/>
            <p:nvPr/>
          </p:nvSpPr>
          <p:spPr>
            <a:xfrm>
              <a:off x="8349959" y="687487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F458F2E-0B98-1741-9C0D-ECC805BD8799}"/>
              </a:ext>
            </a:extLst>
          </p:cNvPr>
          <p:cNvCxnSpPr>
            <a:cxnSpLocks/>
          </p:cNvCxnSpPr>
          <p:nvPr/>
        </p:nvCxnSpPr>
        <p:spPr>
          <a:xfrm>
            <a:off x="7011397" y="2484139"/>
            <a:ext cx="0" cy="301378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43591F4-8564-6A44-BC41-A0C901C7BC9C}"/>
              </a:ext>
            </a:extLst>
          </p:cNvPr>
          <p:cNvCxnSpPr>
            <a:cxnSpLocks/>
          </p:cNvCxnSpPr>
          <p:nvPr/>
        </p:nvCxnSpPr>
        <p:spPr>
          <a:xfrm>
            <a:off x="3184573" y="5478673"/>
            <a:ext cx="385173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834CFE-E231-7940-A2C6-E5A762AAF408}"/>
              </a:ext>
            </a:extLst>
          </p:cNvPr>
          <p:cNvCxnSpPr/>
          <p:nvPr/>
        </p:nvCxnSpPr>
        <p:spPr>
          <a:xfrm flipH="1">
            <a:off x="3701909" y="5774614"/>
            <a:ext cx="300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Slide Number Placeholder 2">
            <a:extLst>
              <a:ext uri="{FF2B5EF4-FFF2-40B4-BE49-F238E27FC236}">
                <a16:creationId xmlns:a16="http://schemas.microsoft.com/office/drawing/2014/main" id="{9D27FD24-CD71-B149-A674-58F712CA9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AF567B-A744-BF46-B80D-389C2E4393B6}"/>
              </a:ext>
            </a:extLst>
          </p:cNvPr>
          <p:cNvGrpSpPr/>
          <p:nvPr/>
        </p:nvGrpSpPr>
        <p:grpSpPr>
          <a:xfrm>
            <a:off x="141514" y="827314"/>
            <a:ext cx="11908971" cy="4739615"/>
            <a:chOff x="2511281" y="3262667"/>
            <a:chExt cx="7770812" cy="3121540"/>
          </a:xfrm>
        </p:grpSpPr>
        <p:sp>
          <p:nvSpPr>
            <p:cNvPr id="132" name="Freeform 157">
              <a:extLst>
                <a:ext uri="{FF2B5EF4-FFF2-40B4-BE49-F238E27FC236}">
                  <a16:creationId xmlns:a16="http://schemas.microsoft.com/office/drawing/2014/main" id="{511A693F-4BF3-344C-BDC6-28BAA9839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431" y="3572744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118" y="3623544"/>
              <a:ext cx="1497013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193" y="3677519"/>
              <a:ext cx="1473200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543" y="4447457"/>
              <a:ext cx="14605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8981" y="4480178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131" y="47649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3778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084965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479368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5956" y="507610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2781" y="53745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Rectangle 23">
              <a:extLst>
                <a:ext uri="{FF2B5EF4-FFF2-40B4-BE49-F238E27FC236}">
                  <a16:creationId xmlns:a16="http://schemas.microsoft.com/office/drawing/2014/main" id="{18A5F7E9-E597-8A49-8FBA-5EBCB613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306" y="3993432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Rectangle 24">
              <a:extLst>
                <a:ext uri="{FF2B5EF4-FFF2-40B4-BE49-F238E27FC236}">
                  <a16:creationId xmlns:a16="http://schemas.microsoft.com/office/drawing/2014/main" id="{5DFFE03C-FB1C-D742-84E9-52CBDDB9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0206" y="4047407"/>
              <a:ext cx="1273175" cy="19796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5AD7BC14-F444-E745-8910-70D580A77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9731" y="4807819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3" name="Text Box 26">
              <a:extLst>
                <a:ext uri="{FF2B5EF4-FFF2-40B4-BE49-F238E27FC236}">
                  <a16:creationId xmlns:a16="http://schemas.microsoft.com/office/drawing/2014/main" id="{1058B2AB-1EA8-1A46-9E03-D8FFDD9E5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483337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3A83CA24-DF84-F740-B870-F5C298378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668" y="51284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5" name="Line 28">
              <a:extLst>
                <a:ext uri="{FF2B5EF4-FFF2-40B4-BE49-F238E27FC236}">
                  <a16:creationId xmlns:a16="http://schemas.microsoft.com/office/drawing/2014/main" id="{1D5846CF-9A4C-784A-A5A4-98F8F1486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4380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6" name="Line 29">
              <a:extLst>
                <a:ext uri="{FF2B5EF4-FFF2-40B4-BE49-F238E27FC236}">
                  <a16:creationId xmlns:a16="http://schemas.microsoft.com/office/drawing/2014/main" id="{987AF988-33D7-A644-9737-1635D99E9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72380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7" name="Text Box 26">
              <a:extLst>
                <a:ext uri="{FF2B5EF4-FFF2-40B4-BE49-F238E27FC236}">
                  <a16:creationId xmlns:a16="http://schemas.microsoft.com/office/drawing/2014/main" id="{DC53D19A-63B2-7141-9008-9BC3F6780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793" y="403788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78" name="Text Box 26">
              <a:extLst>
                <a:ext uri="{FF2B5EF4-FFF2-40B4-BE49-F238E27FC236}">
                  <a16:creationId xmlns:a16="http://schemas.microsoft.com/office/drawing/2014/main" id="{668FFB30-2FA6-AE41-99EF-4D74E37F3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343" y="574541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79" name="Text Box 26">
              <a:extLst>
                <a:ext uri="{FF2B5EF4-FFF2-40B4-BE49-F238E27FC236}">
                  <a16:creationId xmlns:a16="http://schemas.microsoft.com/office/drawing/2014/main" id="{9646084A-4EA0-5345-8A3E-91D347535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9290" y="543815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80" name="Text Box 26">
              <a:extLst>
                <a:ext uri="{FF2B5EF4-FFF2-40B4-BE49-F238E27FC236}">
                  <a16:creationId xmlns:a16="http://schemas.microsoft.com/office/drawing/2014/main" id="{9FDE009F-BD4C-6B4C-A66D-690533C0F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5150053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82" name="Freeform 103">
              <a:extLst>
                <a:ext uri="{FF2B5EF4-FFF2-40B4-BE49-F238E27FC236}">
                  <a16:creationId xmlns:a16="http://schemas.microsoft.com/office/drawing/2014/main" id="{DEF6D5D3-E4DA-4B46-BBC5-93311E1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081" y="4025182"/>
              <a:ext cx="581025" cy="2038350"/>
            </a:xfrm>
            <a:custGeom>
              <a:avLst/>
              <a:gdLst>
                <a:gd name="T0" fmla="*/ 2147483647 w 366"/>
                <a:gd name="T1" fmla="*/ 2147483647 h 1284"/>
                <a:gd name="T2" fmla="*/ 2147483647 w 366"/>
                <a:gd name="T3" fmla="*/ 0 h 1284"/>
                <a:gd name="T4" fmla="*/ 0 w 366"/>
                <a:gd name="T5" fmla="*/ 2147483647 h 1284"/>
                <a:gd name="T6" fmla="*/ 2147483647 w 366"/>
                <a:gd name="T7" fmla="*/ 2147483647 h 1284"/>
                <a:gd name="T8" fmla="*/ 2147483647 w 366"/>
                <a:gd name="T9" fmla="*/ 2147483647 h 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1284">
                  <a:moveTo>
                    <a:pt x="366" y="1278"/>
                  </a:moveTo>
                  <a:lnTo>
                    <a:pt x="12" y="0"/>
                  </a:lnTo>
                  <a:lnTo>
                    <a:pt x="0" y="1224"/>
                  </a:lnTo>
                  <a:lnTo>
                    <a:pt x="186" y="1284"/>
                  </a:lnTo>
                  <a:lnTo>
                    <a:pt x="366" y="1278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" name="Freeform 70">
              <a:extLst>
                <a:ext uri="{FF2B5EF4-FFF2-40B4-BE49-F238E27FC236}">
                  <a16:creationId xmlns:a16="http://schemas.microsoft.com/office/drawing/2014/main" id="{4A88383C-61F9-1949-9D88-EC83EDA3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418" y="4045819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" name="Rectangle 23">
              <a:extLst>
                <a:ext uri="{FF2B5EF4-FFF2-40B4-BE49-F238E27FC236}">
                  <a16:creationId xmlns:a16="http://schemas.microsoft.com/office/drawing/2014/main" id="{AC94A5E0-4794-4246-825A-61CE41279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318" y="4001369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5" name="Rectangle 24">
              <a:extLst>
                <a:ext uri="{FF2B5EF4-FFF2-40B4-BE49-F238E27FC236}">
                  <a16:creationId xmlns:a16="http://schemas.microsoft.com/office/drawing/2014/main" id="{6F8DDC46-C4B7-DF4E-8AF5-C602B6EAA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218" y="4055344"/>
              <a:ext cx="1273175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6" name="Line 25">
              <a:extLst>
                <a:ext uri="{FF2B5EF4-FFF2-40B4-BE49-F238E27FC236}">
                  <a16:creationId xmlns:a16="http://schemas.microsoft.com/office/drawing/2014/main" id="{DBA82451-A905-D646-87C3-445C7FB42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743" y="48157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7" name="Text Box 26">
              <a:extLst>
                <a:ext uri="{FF2B5EF4-FFF2-40B4-BE49-F238E27FC236}">
                  <a16:creationId xmlns:a16="http://schemas.microsoft.com/office/drawing/2014/main" id="{20A57016-2D36-9945-9BC2-7F8B32341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484130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88" name="Line 27">
              <a:extLst>
                <a:ext uri="{FF2B5EF4-FFF2-40B4-BE49-F238E27FC236}">
                  <a16:creationId xmlns:a16="http://schemas.microsoft.com/office/drawing/2014/main" id="{C4DE758D-2140-4D46-8462-D030054EF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681" y="5136432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Line 28">
              <a:extLst>
                <a:ext uri="{FF2B5EF4-FFF2-40B4-BE49-F238E27FC236}">
                  <a16:creationId xmlns:a16="http://schemas.microsoft.com/office/drawing/2014/main" id="{54E984A7-4546-6E49-B9F8-528EAF4E1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4459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29">
              <a:extLst>
                <a:ext uri="{FF2B5EF4-FFF2-40B4-BE49-F238E27FC236}">
                  <a16:creationId xmlns:a16="http://schemas.microsoft.com/office/drawing/2014/main" id="{85DE9E64-476F-6F4E-8BFA-3205F1E59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73174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1" name="Text Box 26">
              <a:extLst>
                <a:ext uri="{FF2B5EF4-FFF2-40B4-BE49-F238E27FC236}">
                  <a16:creationId xmlns:a16="http://schemas.microsoft.com/office/drawing/2014/main" id="{A1B9282E-64F8-1442-8F95-7A9813CE8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806" y="404581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92" name="Text Box 26">
              <a:extLst>
                <a:ext uri="{FF2B5EF4-FFF2-40B4-BE49-F238E27FC236}">
                  <a16:creationId xmlns:a16="http://schemas.microsoft.com/office/drawing/2014/main" id="{83782313-46E0-BE46-BEED-BDC4F6A04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356" y="57461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93" name="Text Box 26">
              <a:extLst>
                <a:ext uri="{FF2B5EF4-FFF2-40B4-BE49-F238E27FC236}">
                  <a16:creationId xmlns:a16="http://schemas.microsoft.com/office/drawing/2014/main" id="{E3A71501-A89A-D249-84FB-20D98047A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406" y="545326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94" name="Text Box 26">
              <a:extLst>
                <a:ext uri="{FF2B5EF4-FFF2-40B4-BE49-F238E27FC236}">
                  <a16:creationId xmlns:a16="http://schemas.microsoft.com/office/drawing/2014/main" id="{6C7F0039-C145-9D4F-92E4-1AF9B0406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5157990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grpSp>
          <p:nvGrpSpPr>
            <p:cNvPr id="216" name="Group 179">
              <a:extLst>
                <a:ext uri="{FF2B5EF4-FFF2-40B4-BE49-F238E27FC236}">
                  <a16:creationId xmlns:a16="http://schemas.microsoft.com/office/drawing/2014/main" id="{D0DD382B-DAC3-2346-B02D-B07D99212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1281" y="5555532"/>
              <a:ext cx="800100" cy="828675"/>
              <a:chOff x="-44" y="1473"/>
              <a:chExt cx="981" cy="1105"/>
            </a:xfrm>
          </p:grpSpPr>
          <p:pic>
            <p:nvPicPr>
              <p:cNvPr id="217" name="Picture 180" descr="desktop_computer_stylized_medium">
                <a:extLst>
                  <a:ext uri="{FF2B5EF4-FFF2-40B4-BE49-F238E27FC236}">
                    <a16:creationId xmlns:a16="http://schemas.microsoft.com/office/drawing/2014/main" id="{DED124CB-DBF2-BA4A-A3F5-D0D2EE27E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45C70753-F80F-0E44-A5BE-EA6A0103012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19" name="Group 182">
              <a:extLst>
                <a:ext uri="{FF2B5EF4-FFF2-40B4-BE49-F238E27FC236}">
                  <a16:creationId xmlns:a16="http://schemas.microsoft.com/office/drawing/2014/main" id="{8C1F52F1-3DCD-D94D-B922-F8CEBAB5F0B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93106" y="5469807"/>
              <a:ext cx="788987" cy="782637"/>
              <a:chOff x="-44" y="1473"/>
              <a:chExt cx="981" cy="1105"/>
            </a:xfrm>
          </p:grpSpPr>
          <p:pic>
            <p:nvPicPr>
              <p:cNvPr id="220" name="Picture 183" descr="desktop_computer_stylized_medium">
                <a:extLst>
                  <a:ext uri="{FF2B5EF4-FFF2-40B4-BE49-F238E27FC236}">
                    <a16:creationId xmlns:a16="http://schemas.microsoft.com/office/drawing/2014/main" id="{E6083DB7-3B07-6F40-9810-0033E2E06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" name="Freeform 184">
                <a:extLst>
                  <a:ext uri="{FF2B5EF4-FFF2-40B4-BE49-F238E27FC236}">
                    <a16:creationId xmlns:a16="http://schemas.microsoft.com/office/drawing/2014/main" id="{28CB0DC7-F192-5840-BCC3-B9D6621060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22" name="Group 185">
              <a:extLst>
                <a:ext uri="{FF2B5EF4-FFF2-40B4-BE49-F238E27FC236}">
                  <a16:creationId xmlns:a16="http://schemas.microsoft.com/office/drawing/2014/main" id="{7750F2FB-96FA-374A-AF56-26502EF04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3031" y="5055469"/>
              <a:ext cx="358775" cy="704850"/>
              <a:chOff x="4140" y="429"/>
              <a:chExt cx="1425" cy="2396"/>
            </a:xfrm>
          </p:grpSpPr>
          <p:sp>
            <p:nvSpPr>
              <p:cNvPr id="223" name="Freeform 186">
                <a:extLst>
                  <a:ext uri="{FF2B5EF4-FFF2-40B4-BE49-F238E27FC236}">
                    <a16:creationId xmlns:a16="http://schemas.microsoft.com/office/drawing/2014/main" id="{E441858B-A566-F746-B48C-912CA3020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4" name="Rectangle 187">
                <a:extLst>
                  <a:ext uri="{FF2B5EF4-FFF2-40B4-BE49-F238E27FC236}">
                    <a16:creationId xmlns:a16="http://schemas.microsoft.com/office/drawing/2014/main" id="{20003129-35A4-1E46-8065-8AF4C6403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5" name="Freeform 188">
                <a:extLst>
                  <a:ext uri="{FF2B5EF4-FFF2-40B4-BE49-F238E27FC236}">
                    <a16:creationId xmlns:a16="http://schemas.microsoft.com/office/drawing/2014/main" id="{6F94D7AE-C4D1-AF4A-B970-086B7D245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6" name="Freeform 189">
                <a:extLst>
                  <a:ext uri="{FF2B5EF4-FFF2-40B4-BE49-F238E27FC236}">
                    <a16:creationId xmlns:a16="http://schemas.microsoft.com/office/drawing/2014/main" id="{EAFC03EF-54DF-8942-9852-25739DA15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Rectangle 190">
                <a:extLst>
                  <a:ext uri="{FF2B5EF4-FFF2-40B4-BE49-F238E27FC236}">
                    <a16:creationId xmlns:a16="http://schemas.microsoft.com/office/drawing/2014/main" id="{2241F7B6-5281-A74E-8DCB-3BE3777E9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28" name="Group 191">
                <a:extLst>
                  <a:ext uri="{FF2B5EF4-FFF2-40B4-BE49-F238E27FC236}">
                    <a16:creationId xmlns:a16="http://schemas.microsoft.com/office/drawing/2014/main" id="{02DB0249-6EBB-FF4B-B17F-CC771B255D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3" name="AutoShape 192">
                  <a:extLst>
                    <a:ext uri="{FF2B5EF4-FFF2-40B4-BE49-F238E27FC236}">
                      <a16:creationId xmlns:a16="http://schemas.microsoft.com/office/drawing/2014/main" id="{BE55370E-BC12-1B42-9E3C-C950033EE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4" name="AutoShape 193">
                  <a:extLst>
                    <a:ext uri="{FF2B5EF4-FFF2-40B4-BE49-F238E27FC236}">
                      <a16:creationId xmlns:a16="http://schemas.microsoft.com/office/drawing/2014/main" id="{1BBB99EB-2FFB-5942-9855-24BEE1C68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29" name="Rectangle 194">
                <a:extLst>
                  <a:ext uri="{FF2B5EF4-FFF2-40B4-BE49-F238E27FC236}">
                    <a16:creationId xmlns:a16="http://schemas.microsoft.com/office/drawing/2014/main" id="{9C5699FC-2B4E-BD46-B9CC-CA578E2EA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0" name="Group 195">
                <a:extLst>
                  <a:ext uri="{FF2B5EF4-FFF2-40B4-BE49-F238E27FC236}">
                    <a16:creationId xmlns:a16="http://schemas.microsoft.com/office/drawing/2014/main" id="{676615F3-A30A-9740-8080-AFEE6BAAE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1" name="AutoShape 196">
                  <a:extLst>
                    <a:ext uri="{FF2B5EF4-FFF2-40B4-BE49-F238E27FC236}">
                      <a16:creationId xmlns:a16="http://schemas.microsoft.com/office/drawing/2014/main" id="{D31569A0-2CDC-3B4B-B7FA-067BF2CB0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2" name="AutoShape 197">
                  <a:extLst>
                    <a:ext uri="{FF2B5EF4-FFF2-40B4-BE49-F238E27FC236}">
                      <a16:creationId xmlns:a16="http://schemas.microsoft.com/office/drawing/2014/main" id="{5D70C5E6-3DFB-1D45-8469-DE5EA96E1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1" name="Rectangle 198">
                <a:extLst>
                  <a:ext uri="{FF2B5EF4-FFF2-40B4-BE49-F238E27FC236}">
                    <a16:creationId xmlns:a16="http://schemas.microsoft.com/office/drawing/2014/main" id="{AE060187-10EA-1F4E-AEDE-8C6C0E835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2" name="Rectangle 199">
                <a:extLst>
                  <a:ext uri="{FF2B5EF4-FFF2-40B4-BE49-F238E27FC236}">
                    <a16:creationId xmlns:a16="http://schemas.microsoft.com/office/drawing/2014/main" id="{32874526-51C0-C749-BDC8-3D9F62AFE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3" name="Group 200">
                <a:extLst>
                  <a:ext uri="{FF2B5EF4-FFF2-40B4-BE49-F238E27FC236}">
                    <a16:creationId xmlns:a16="http://schemas.microsoft.com/office/drawing/2014/main" id="{09E63F43-E74F-6045-A673-3756891EE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49" name="AutoShape 201">
                  <a:extLst>
                    <a:ext uri="{FF2B5EF4-FFF2-40B4-BE49-F238E27FC236}">
                      <a16:creationId xmlns:a16="http://schemas.microsoft.com/office/drawing/2014/main" id="{0296B9BB-82CD-2A45-8E56-F4ACF6FCC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0" name="AutoShape 202">
                  <a:extLst>
                    <a:ext uri="{FF2B5EF4-FFF2-40B4-BE49-F238E27FC236}">
                      <a16:creationId xmlns:a16="http://schemas.microsoft.com/office/drawing/2014/main" id="{DD3C3254-A817-B449-AE0F-31BEFF504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4" name="Freeform 203">
                <a:extLst>
                  <a:ext uri="{FF2B5EF4-FFF2-40B4-BE49-F238E27FC236}">
                    <a16:creationId xmlns:a16="http://schemas.microsoft.com/office/drawing/2014/main" id="{D05041BE-8046-EB49-A23A-C7FEB06D9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35" name="Group 204">
                <a:extLst>
                  <a:ext uri="{FF2B5EF4-FFF2-40B4-BE49-F238E27FC236}">
                    <a16:creationId xmlns:a16="http://schemas.microsoft.com/office/drawing/2014/main" id="{BD1D997D-F690-4C4E-9473-F0433427C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7" name="AutoShape 205">
                  <a:extLst>
                    <a:ext uri="{FF2B5EF4-FFF2-40B4-BE49-F238E27FC236}">
                      <a16:creationId xmlns:a16="http://schemas.microsoft.com/office/drawing/2014/main" id="{631C3D3D-8F7D-6F44-AD56-665A5242B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48" name="AutoShape 206">
                  <a:extLst>
                    <a:ext uri="{FF2B5EF4-FFF2-40B4-BE49-F238E27FC236}">
                      <a16:creationId xmlns:a16="http://schemas.microsoft.com/office/drawing/2014/main" id="{E7F87D38-4528-0F45-9911-B79B599D2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6" name="Rectangle 207">
                <a:extLst>
                  <a:ext uri="{FF2B5EF4-FFF2-40B4-BE49-F238E27FC236}">
                    <a16:creationId xmlns:a16="http://schemas.microsoft.com/office/drawing/2014/main" id="{60B24777-81BE-BC42-AC64-6F2229E5F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7" name="Freeform 208">
                <a:extLst>
                  <a:ext uri="{FF2B5EF4-FFF2-40B4-BE49-F238E27FC236}">
                    <a16:creationId xmlns:a16="http://schemas.microsoft.com/office/drawing/2014/main" id="{FD1049FD-ADAC-FC43-A186-6585ECAE4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8" name="Freeform 209">
                <a:extLst>
                  <a:ext uri="{FF2B5EF4-FFF2-40B4-BE49-F238E27FC236}">
                    <a16:creationId xmlns:a16="http://schemas.microsoft.com/office/drawing/2014/main" id="{A25585BA-2AFC-3047-B9D5-7CC45D5DB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9" name="Oval 210">
                <a:extLst>
                  <a:ext uri="{FF2B5EF4-FFF2-40B4-BE49-F238E27FC236}">
                    <a16:creationId xmlns:a16="http://schemas.microsoft.com/office/drawing/2014/main" id="{78C608B6-FCB9-3F43-A504-D33DD7782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0" name="Freeform 211">
                <a:extLst>
                  <a:ext uri="{FF2B5EF4-FFF2-40B4-BE49-F238E27FC236}">
                    <a16:creationId xmlns:a16="http://schemas.microsoft.com/office/drawing/2014/main" id="{F24BE4FA-86B6-5840-8B76-BF70EF006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1" name="AutoShape 212">
                <a:extLst>
                  <a:ext uri="{FF2B5EF4-FFF2-40B4-BE49-F238E27FC236}">
                    <a16:creationId xmlns:a16="http://schemas.microsoft.com/office/drawing/2014/main" id="{22C6B4EC-00C6-BA43-95E2-370E8204D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2" name="AutoShape 213">
                <a:extLst>
                  <a:ext uri="{FF2B5EF4-FFF2-40B4-BE49-F238E27FC236}">
                    <a16:creationId xmlns:a16="http://schemas.microsoft.com/office/drawing/2014/main" id="{7B9210ED-D802-C84E-8A67-93399801B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3" name="Oval 214">
                <a:extLst>
                  <a:ext uri="{FF2B5EF4-FFF2-40B4-BE49-F238E27FC236}">
                    <a16:creationId xmlns:a16="http://schemas.microsoft.com/office/drawing/2014/main" id="{552E77C8-7BFE-BF4D-8F0B-DF6513BE6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4" name="Oval 215">
                <a:extLst>
                  <a:ext uri="{FF2B5EF4-FFF2-40B4-BE49-F238E27FC236}">
                    <a16:creationId xmlns:a16="http://schemas.microsoft.com/office/drawing/2014/main" id="{86496A7E-E21F-444D-B883-E410329FF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5" name="Oval 216">
                <a:extLst>
                  <a:ext uri="{FF2B5EF4-FFF2-40B4-BE49-F238E27FC236}">
                    <a16:creationId xmlns:a16="http://schemas.microsoft.com/office/drawing/2014/main" id="{555E4B0D-EDB2-D04B-B9AD-93FA92DDA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6" name="Rectangle 217">
                <a:extLst>
                  <a:ext uri="{FF2B5EF4-FFF2-40B4-BE49-F238E27FC236}">
                    <a16:creationId xmlns:a16="http://schemas.microsoft.com/office/drawing/2014/main" id="{DE659B39-E72A-634A-A2AC-C4BA4DC9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261" name="Picture 2" descr="Image result for firefox logo">
              <a:extLst>
                <a:ext uri="{FF2B5EF4-FFF2-40B4-BE49-F238E27FC236}">
                  <a16:creationId xmlns:a16="http://schemas.microsoft.com/office/drawing/2014/main" id="{51A92539-D075-5644-9056-10960E514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336" y="4363319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1F04B-A3B3-534D-A252-A4AC29C657DE}"/>
                </a:ext>
              </a:extLst>
            </p:cNvPr>
            <p:cNvSpPr txBox="1"/>
            <p:nvPr/>
          </p:nvSpPr>
          <p:spPr>
            <a:xfrm>
              <a:off x="5723493" y="3262667"/>
              <a:ext cx="1265812" cy="3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server</a:t>
              </a:r>
            </a:p>
          </p:txBody>
        </p:sp>
        <p:pic>
          <p:nvPicPr>
            <p:cNvPr id="1028" name="Picture 4" descr="Image result for apache web server logo">
              <a:extLst>
                <a:ext uri="{FF2B5EF4-FFF2-40B4-BE49-F238E27FC236}">
                  <a16:creationId xmlns:a16="http://schemas.microsoft.com/office/drawing/2014/main" id="{2DA3452A-DE33-3D41-95D5-C755A4191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99" y="3712220"/>
              <a:ext cx="1425575" cy="62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2" descr="Image result for firefox logo">
              <a:extLst>
                <a:ext uri="{FF2B5EF4-FFF2-40B4-BE49-F238E27FC236}">
                  <a16:creationId xmlns:a16="http://schemas.microsoft.com/office/drawing/2014/main" id="{E576EC8B-3CC8-044B-BD3B-8A4342C69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699" y="4326644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skype logo">
              <a:extLst>
                <a:ext uri="{FF2B5EF4-FFF2-40B4-BE49-F238E27FC236}">
                  <a16:creationId xmlns:a16="http://schemas.microsoft.com/office/drawing/2014/main" id="{44A9474D-942F-134E-B292-6ADA46753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515" y="4091654"/>
              <a:ext cx="387318" cy="39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DC4B02DA-C340-9945-87C2-952E1901FB43}"/>
                </a:ext>
              </a:extLst>
            </p:cNvPr>
            <p:cNvSpPr txBox="1"/>
            <p:nvPr/>
          </p:nvSpPr>
          <p:spPr>
            <a:xfrm>
              <a:off x="3822815" y="3627317"/>
              <a:ext cx="721857" cy="344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1034" name="Picture 10" descr="Image result for netflix logo png">
              <a:extLst>
                <a:ext uri="{FF2B5EF4-FFF2-40B4-BE49-F238E27FC236}">
                  <a16:creationId xmlns:a16="http://schemas.microsoft.com/office/drawing/2014/main" id="{9F652FAF-7820-6141-9F34-FDF8AEACB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599" y="4424842"/>
              <a:ext cx="691469" cy="388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0EE723F-4512-B04F-A1A8-CFC321B8BC75}"/>
                </a:ext>
              </a:extLst>
            </p:cNvPr>
            <p:cNvSpPr txBox="1"/>
            <p:nvPr/>
          </p:nvSpPr>
          <p:spPr>
            <a:xfrm>
              <a:off x="8196770" y="3636485"/>
              <a:ext cx="721857" cy="344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356586" y="4965666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F458F2E-0B98-1741-9C0D-ECC805BD8799}"/>
              </a:ext>
            </a:extLst>
          </p:cNvPr>
          <p:cNvCxnSpPr>
            <a:cxnSpLocks/>
          </p:cNvCxnSpPr>
          <p:nvPr/>
        </p:nvCxnSpPr>
        <p:spPr>
          <a:xfrm>
            <a:off x="9704593" y="3018504"/>
            <a:ext cx="0" cy="23296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43591F4-8564-6A44-BC41-A0C901C7BC9C}"/>
              </a:ext>
            </a:extLst>
          </p:cNvPr>
          <p:cNvCxnSpPr>
            <a:cxnSpLocks/>
          </p:cNvCxnSpPr>
          <p:nvPr/>
        </p:nvCxnSpPr>
        <p:spPr>
          <a:xfrm>
            <a:off x="6146230" y="5329338"/>
            <a:ext cx="3558363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28">
            <a:extLst>
              <a:ext uri="{FF2B5EF4-FFF2-40B4-BE49-F238E27FC236}">
                <a16:creationId xmlns:a16="http://schemas.microsoft.com/office/drawing/2014/main" id="{C9683072-CF4E-DB4A-85E4-079345D6F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7190" y="1924156"/>
            <a:ext cx="1049472" cy="530701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P-client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</a:t>
            </a:r>
          </a:p>
        </p:txBody>
      </p:sp>
      <p:sp>
        <p:nvSpPr>
          <p:cNvPr id="108" name="Oval 128">
            <a:extLst>
              <a:ext uri="{FF2B5EF4-FFF2-40B4-BE49-F238E27FC236}">
                <a16:creationId xmlns:a16="http://schemas.microsoft.com/office/drawing/2014/main" id="{12C63F66-A046-B04C-ABF5-DE764DC4A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177" y="1951196"/>
            <a:ext cx="1049472" cy="530701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P-client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06AE4EB-B6F7-D647-8126-954E43EA0CD4}"/>
              </a:ext>
            </a:extLst>
          </p:cNvPr>
          <p:cNvSpPr/>
          <p:nvPr/>
        </p:nvSpPr>
        <p:spPr>
          <a:xfrm>
            <a:off x="6149438" y="2346690"/>
            <a:ext cx="163654" cy="3001414"/>
          </a:xfrm>
          <a:custGeom>
            <a:avLst/>
            <a:gdLst>
              <a:gd name="connsiteX0" fmla="*/ 0 w 237994"/>
              <a:gd name="connsiteY0" fmla="*/ 3006247 h 3006247"/>
              <a:gd name="connsiteX1" fmla="*/ 0 w 237994"/>
              <a:gd name="connsiteY1" fmla="*/ 125260 h 3006247"/>
              <a:gd name="connsiteX2" fmla="*/ 125260 w 237994"/>
              <a:gd name="connsiteY2" fmla="*/ 0 h 3006247"/>
              <a:gd name="connsiteX3" fmla="*/ 237994 w 237994"/>
              <a:gd name="connsiteY3" fmla="*/ 0 h 3006247"/>
              <a:gd name="connsiteX4" fmla="*/ 237994 w 237994"/>
              <a:gd name="connsiteY4" fmla="*/ 0 h 3006247"/>
              <a:gd name="connsiteX0" fmla="*/ 0 w 237994"/>
              <a:gd name="connsiteY0" fmla="*/ 3006247 h 3006247"/>
              <a:gd name="connsiteX1" fmla="*/ 0 w 237994"/>
              <a:gd name="connsiteY1" fmla="*/ 125260 h 3006247"/>
              <a:gd name="connsiteX2" fmla="*/ 125260 w 237994"/>
              <a:gd name="connsiteY2" fmla="*/ 0 h 3006247"/>
              <a:gd name="connsiteX3" fmla="*/ 237994 w 237994"/>
              <a:gd name="connsiteY3" fmla="*/ 0 h 3006247"/>
              <a:gd name="connsiteX0" fmla="*/ 0 w 125260"/>
              <a:gd name="connsiteY0" fmla="*/ 3006247 h 3006247"/>
              <a:gd name="connsiteX1" fmla="*/ 0 w 125260"/>
              <a:gd name="connsiteY1" fmla="*/ 125260 h 3006247"/>
              <a:gd name="connsiteX2" fmla="*/ 125260 w 125260"/>
              <a:gd name="connsiteY2" fmla="*/ 0 h 300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60" h="3006247">
                <a:moveTo>
                  <a:pt x="0" y="3006247"/>
                </a:moveTo>
                <a:lnTo>
                  <a:pt x="0" y="125260"/>
                </a:lnTo>
                <a:lnTo>
                  <a:pt x="125260" y="0"/>
                </a:lnTo>
              </a:path>
            </a:pathLst>
          </a:custGeom>
          <a:noFill/>
          <a:ln w="34925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Freeform 108">
            <a:extLst>
              <a:ext uri="{FF2B5EF4-FFF2-40B4-BE49-F238E27FC236}">
                <a16:creationId xmlns:a16="http://schemas.microsoft.com/office/drawing/2014/main" id="{26C1DF51-2C5A-3042-AF2B-8FAC17544498}"/>
              </a:ext>
            </a:extLst>
          </p:cNvPr>
          <p:cNvSpPr/>
          <p:nvPr/>
        </p:nvSpPr>
        <p:spPr>
          <a:xfrm flipH="1">
            <a:off x="5797083" y="2342230"/>
            <a:ext cx="163654" cy="3099711"/>
          </a:xfrm>
          <a:custGeom>
            <a:avLst/>
            <a:gdLst>
              <a:gd name="connsiteX0" fmla="*/ 0 w 237994"/>
              <a:gd name="connsiteY0" fmla="*/ 3006247 h 3006247"/>
              <a:gd name="connsiteX1" fmla="*/ 0 w 237994"/>
              <a:gd name="connsiteY1" fmla="*/ 125260 h 3006247"/>
              <a:gd name="connsiteX2" fmla="*/ 125260 w 237994"/>
              <a:gd name="connsiteY2" fmla="*/ 0 h 3006247"/>
              <a:gd name="connsiteX3" fmla="*/ 237994 w 237994"/>
              <a:gd name="connsiteY3" fmla="*/ 0 h 3006247"/>
              <a:gd name="connsiteX4" fmla="*/ 237994 w 237994"/>
              <a:gd name="connsiteY4" fmla="*/ 0 h 3006247"/>
              <a:gd name="connsiteX0" fmla="*/ 0 w 237994"/>
              <a:gd name="connsiteY0" fmla="*/ 3006247 h 3006247"/>
              <a:gd name="connsiteX1" fmla="*/ 0 w 237994"/>
              <a:gd name="connsiteY1" fmla="*/ 125260 h 3006247"/>
              <a:gd name="connsiteX2" fmla="*/ 125260 w 237994"/>
              <a:gd name="connsiteY2" fmla="*/ 0 h 3006247"/>
              <a:gd name="connsiteX3" fmla="*/ 237994 w 237994"/>
              <a:gd name="connsiteY3" fmla="*/ 0 h 3006247"/>
              <a:gd name="connsiteX0" fmla="*/ 0 w 125260"/>
              <a:gd name="connsiteY0" fmla="*/ 3006247 h 3006247"/>
              <a:gd name="connsiteX1" fmla="*/ 0 w 125260"/>
              <a:gd name="connsiteY1" fmla="*/ 125260 h 3006247"/>
              <a:gd name="connsiteX2" fmla="*/ 125260 w 125260"/>
              <a:gd name="connsiteY2" fmla="*/ 0 h 300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60" h="3006247">
                <a:moveTo>
                  <a:pt x="0" y="3006247"/>
                </a:moveTo>
                <a:lnTo>
                  <a:pt x="0" y="125260"/>
                </a:lnTo>
                <a:lnTo>
                  <a:pt x="125260" y="0"/>
                </a:lnTo>
              </a:path>
            </a:pathLst>
          </a:custGeom>
          <a:noFill/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F7169CD-8DF9-644A-84B2-14B8ED6F997C}"/>
              </a:ext>
            </a:extLst>
          </p:cNvPr>
          <p:cNvCxnSpPr>
            <a:cxnSpLocks/>
          </p:cNvCxnSpPr>
          <p:nvPr/>
        </p:nvCxnSpPr>
        <p:spPr>
          <a:xfrm>
            <a:off x="3218929" y="3094306"/>
            <a:ext cx="0" cy="23296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1322F59-E51A-0245-A327-5845569D47A8}"/>
              </a:ext>
            </a:extLst>
          </p:cNvPr>
          <p:cNvCxnSpPr>
            <a:cxnSpLocks/>
          </p:cNvCxnSpPr>
          <p:nvPr/>
        </p:nvCxnSpPr>
        <p:spPr>
          <a:xfrm>
            <a:off x="3189176" y="5423906"/>
            <a:ext cx="2771561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8" descr="Image result for blue question mark icon">
            <a:extLst>
              <a:ext uri="{FF2B5EF4-FFF2-40B4-BE49-F238E27FC236}">
                <a16:creationId xmlns:a16="http://schemas.microsoft.com/office/drawing/2014/main" id="{9970C4B0-3E2B-3247-8288-8E8606068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55" y="752589"/>
            <a:ext cx="1624375" cy="16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Slide Number Placeholder 2">
            <a:extLst>
              <a:ext uri="{FF2B5EF4-FFF2-40B4-BE49-F238E27FC236}">
                <a16:creationId xmlns:a16="http://schemas.microsoft.com/office/drawing/2014/main" id="{FBAF143A-4EAF-324F-A6C2-31B9E7C42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Multiplexing/demultiplexing</a:t>
            </a:r>
          </a:p>
        </p:txBody>
      </p:sp>
      <p:sp>
        <p:nvSpPr>
          <p:cNvPr id="132" name="Freeform 157">
            <a:extLst>
              <a:ext uri="{FF2B5EF4-FFF2-40B4-BE49-F238E27FC236}">
                <a16:creationId xmlns:a16="http://schemas.microsoft.com/office/drawing/2014/main" id="{511A693F-4BF3-344C-BDC6-28BAA983976E}"/>
              </a:ext>
            </a:extLst>
          </p:cNvPr>
          <p:cNvSpPr>
            <a:spLocks/>
          </p:cNvSpPr>
          <p:nvPr/>
        </p:nvSpPr>
        <p:spPr bwMode="auto">
          <a:xfrm>
            <a:off x="5108431" y="3572744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" name="Text Box 37">
            <a:extLst>
              <a:ext uri="{FF2B5EF4-FFF2-40B4-BE49-F238E27FC236}">
                <a16:creationId xmlns:a16="http://schemas.microsoft.com/office/drawing/2014/main" id="{4EEECEF7-BD4D-FD41-9A84-F2FC20AA2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768" y="4498257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sp>
        <p:nvSpPr>
          <p:cNvPr id="134" name="Text Box 38">
            <a:extLst>
              <a:ext uri="{FF2B5EF4-FFF2-40B4-BE49-F238E27FC236}">
                <a16:creationId xmlns:a16="http://schemas.microsoft.com/office/drawing/2014/main" id="{FC061EBE-026B-F943-BBD5-748F965BF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3368" y="4096619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socket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AFC3DE-B7EF-9945-9B42-A8FE2028B2CF}"/>
              </a:ext>
            </a:extLst>
          </p:cNvPr>
          <p:cNvGrpSpPr/>
          <p:nvPr/>
        </p:nvGrpSpPr>
        <p:grpSpPr>
          <a:xfrm>
            <a:off x="7016607" y="1655043"/>
            <a:ext cx="4836313" cy="1639889"/>
            <a:chOff x="7016607" y="1655043"/>
            <a:chExt cx="4836313" cy="16398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BAE722-1B29-F74D-B90E-AAE0C7FE9C2E}"/>
                </a:ext>
              </a:extLst>
            </p:cNvPr>
            <p:cNvSpPr/>
            <p:nvPr/>
          </p:nvSpPr>
          <p:spPr>
            <a:xfrm>
              <a:off x="7016607" y="1945555"/>
              <a:ext cx="4508220" cy="12516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5" name="Group 177">
              <a:extLst>
                <a:ext uri="{FF2B5EF4-FFF2-40B4-BE49-F238E27FC236}">
                  <a16:creationId xmlns:a16="http://schemas.microsoft.com/office/drawing/2014/main" id="{0626849A-4E21-EE42-AD9A-55F4D52F1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2970" y="1655043"/>
              <a:ext cx="4679950" cy="1639889"/>
              <a:chOff x="2899" y="903"/>
              <a:chExt cx="2948" cy="1033"/>
            </a:xfrm>
          </p:grpSpPr>
          <p:sp>
            <p:nvSpPr>
              <p:cNvPr id="136" name="Rectangle 41">
                <a:extLst>
                  <a:ext uri="{FF2B5EF4-FFF2-40B4-BE49-F238E27FC236}">
                    <a16:creationId xmlns:a16="http://schemas.microsoft.com/office/drawing/2014/main" id="{1C592E58-CF36-1C40-A0FA-08F6B8498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148"/>
                <a:ext cx="2892" cy="7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use header info to deliver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received segments to correct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socket</a:t>
                </a:r>
              </a:p>
            </p:txBody>
          </p:sp>
          <p:grpSp>
            <p:nvGrpSpPr>
              <p:cNvPr id="137" name="Group 42">
                <a:extLst>
                  <a:ext uri="{FF2B5EF4-FFF2-40B4-BE49-F238E27FC236}">
                    <a16:creationId xmlns:a16="http://schemas.microsoft.com/office/drawing/2014/main" id="{4D9CEE39-3F97-1346-9C27-5F6F930F2A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9" y="903"/>
                <a:ext cx="2553" cy="348"/>
                <a:chOff x="905" y="3594"/>
                <a:chExt cx="2049" cy="348"/>
              </a:xfrm>
            </p:grpSpPr>
            <p:sp>
              <p:nvSpPr>
                <p:cNvPr id="138" name="Rectangle 43">
                  <a:extLst>
                    <a:ext uri="{FF2B5EF4-FFF2-40B4-BE49-F238E27FC236}">
                      <a16:creationId xmlns:a16="http://schemas.microsoft.com/office/drawing/2014/main" id="{8DE7A6B0-1014-184E-9108-23C65807C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" y="3732"/>
                  <a:ext cx="1002" cy="2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39" name="Text Box 44">
                  <a:extLst>
                    <a:ext uri="{FF2B5EF4-FFF2-40B4-BE49-F238E27FC236}">
                      <a16:creationId xmlns:a16="http://schemas.microsoft.com/office/drawing/2014/main" id="{88457A8D-2DB2-C848-9B52-93F5252D0E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5" y="3594"/>
                  <a:ext cx="2049" cy="3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rPr>
                    <a:t>demultiplexing at receiver:</a:t>
                  </a:r>
                </a:p>
              </p:txBody>
            </p:sp>
          </p:grpSp>
        </p:grpSp>
      </p:grpSp>
      <p:grpSp>
        <p:nvGrpSpPr>
          <p:cNvPr id="140" name="Group 57">
            <a:extLst>
              <a:ext uri="{FF2B5EF4-FFF2-40B4-BE49-F238E27FC236}">
                <a16:creationId xmlns:a16="http://schemas.microsoft.com/office/drawing/2014/main" id="{AE84E6CF-C8B6-044E-92D9-9754C3253112}"/>
              </a:ext>
            </a:extLst>
          </p:cNvPr>
          <p:cNvGrpSpPr>
            <a:grpSpLocks/>
          </p:cNvGrpSpPr>
          <p:nvPr/>
        </p:nvGrpSpPr>
        <p:grpSpPr bwMode="auto">
          <a:xfrm>
            <a:off x="9823306" y="4171232"/>
            <a:ext cx="533400" cy="206375"/>
            <a:chOff x="344" y="1846"/>
            <a:chExt cx="336" cy="130"/>
          </a:xfrm>
        </p:grpSpPr>
        <p:sp>
          <p:nvSpPr>
            <p:cNvPr id="141" name="Rectangle 35">
              <a:extLst>
                <a:ext uri="{FF2B5EF4-FFF2-40B4-BE49-F238E27FC236}">
                  <a16:creationId xmlns:a16="http://schemas.microsoft.com/office/drawing/2014/main" id="{7D4B092F-0804-EE4A-94E0-8271C5100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Rectangle 54">
              <a:extLst>
                <a:ext uri="{FF2B5EF4-FFF2-40B4-BE49-F238E27FC236}">
                  <a16:creationId xmlns:a16="http://schemas.microsoft.com/office/drawing/2014/main" id="{8FBA6612-C2CB-7A4A-BDE1-C5A9430DF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Rectangle 55">
              <a:extLst>
                <a:ext uri="{FF2B5EF4-FFF2-40B4-BE49-F238E27FC236}">
                  <a16:creationId xmlns:a16="http://schemas.microsoft.com/office/drawing/2014/main" id="{CB6C4329-1870-6D47-94B8-AB8D08DC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Rectangle 56">
              <a:extLst>
                <a:ext uri="{FF2B5EF4-FFF2-40B4-BE49-F238E27FC236}">
                  <a16:creationId xmlns:a16="http://schemas.microsoft.com/office/drawing/2014/main" id="{7506EAD6-B400-9A41-8C08-BA0829851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45" name="Rectangle 23">
            <a:extLst>
              <a:ext uri="{FF2B5EF4-FFF2-40B4-BE49-F238E27FC236}">
                <a16:creationId xmlns:a16="http://schemas.microsoft.com/office/drawing/2014/main" id="{F1314FFD-BA11-A042-BA84-1061E3729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118" y="3623544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6" name="Rectangle 24">
            <a:extLst>
              <a:ext uri="{FF2B5EF4-FFF2-40B4-BE49-F238E27FC236}">
                <a16:creationId xmlns:a16="http://schemas.microsoft.com/office/drawing/2014/main" id="{89D8A59C-E128-B74A-B94F-06FAC9DB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193" y="3677519"/>
            <a:ext cx="1473200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7" name="Line 25">
            <a:extLst>
              <a:ext uri="{FF2B5EF4-FFF2-40B4-BE49-F238E27FC236}">
                <a16:creationId xmlns:a16="http://schemas.microsoft.com/office/drawing/2014/main" id="{B922FB1F-8B1A-1843-A740-29E910EB3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7543" y="4447457"/>
            <a:ext cx="14605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8" name="Text Box 26">
            <a:extLst>
              <a:ext uri="{FF2B5EF4-FFF2-40B4-BE49-F238E27FC236}">
                <a16:creationId xmlns:a16="http://schemas.microsoft.com/office/drawing/2014/main" id="{BE3B5056-5F96-5946-AEC3-17140DB16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981" y="4429994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49" name="Line 27">
            <a:extLst>
              <a:ext uri="{FF2B5EF4-FFF2-40B4-BE49-F238E27FC236}">
                <a16:creationId xmlns:a16="http://schemas.microsoft.com/office/drawing/2014/main" id="{FF1A214D-FBCE-7342-8332-F3FA9C577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9131" y="4764957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0" name="Text Box 26">
            <a:extLst>
              <a:ext uri="{FF2B5EF4-FFF2-40B4-BE49-F238E27FC236}">
                <a16:creationId xmlns:a16="http://schemas.microsoft.com/office/drawing/2014/main" id="{975D136A-FEFB-9E40-BA33-B33E9122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806" y="364418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51" name="Text Box 26">
            <a:extLst>
              <a:ext uri="{FF2B5EF4-FFF2-40B4-BE49-F238E27FC236}">
                <a16:creationId xmlns:a16="http://schemas.microsoft.com/office/drawing/2014/main" id="{50D62C6A-4C80-854F-A4B8-723E99A5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631" y="533486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52" name="Text Box 26">
            <a:extLst>
              <a:ext uri="{FF2B5EF4-FFF2-40B4-BE49-F238E27FC236}">
                <a16:creationId xmlns:a16="http://schemas.microsoft.com/office/drawing/2014/main" id="{A79D3A45-C33B-7046-9088-A02FAACCA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631" y="504911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53" name="Text Box 26">
            <a:extLst>
              <a:ext uri="{FF2B5EF4-FFF2-40B4-BE49-F238E27FC236}">
                <a16:creationId xmlns:a16="http://schemas.microsoft.com/office/drawing/2014/main" id="{F3520259-D4C5-3340-8000-3B8C746A7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631" y="475066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54" name="Oval 120">
            <a:extLst>
              <a:ext uri="{FF2B5EF4-FFF2-40B4-BE49-F238E27FC236}">
                <a16:creationId xmlns:a16="http://schemas.microsoft.com/office/drawing/2014/main" id="{A77294DB-DD97-F741-82FD-F8B94839A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718" y="4018832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P2</a:t>
            </a:r>
          </a:p>
        </p:txBody>
      </p:sp>
      <p:sp>
        <p:nvSpPr>
          <p:cNvPr id="155" name="Line 27">
            <a:extLst>
              <a:ext uri="{FF2B5EF4-FFF2-40B4-BE49-F238E27FC236}">
                <a16:creationId xmlns:a16="http://schemas.microsoft.com/office/drawing/2014/main" id="{E1326351-38D1-A440-A7B8-5079367D5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5956" y="5076107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6" name="Line 27">
            <a:extLst>
              <a:ext uri="{FF2B5EF4-FFF2-40B4-BE49-F238E27FC236}">
                <a16:creationId xmlns:a16="http://schemas.microsoft.com/office/drawing/2014/main" id="{891B0B5D-A14D-1A40-B291-CC1A04A09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2781" y="5374557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7" name="Oval 128">
            <a:extLst>
              <a:ext uri="{FF2B5EF4-FFF2-40B4-BE49-F238E27FC236}">
                <a16:creationId xmlns:a16="http://schemas.microsoft.com/office/drawing/2014/main" id="{AAD00A20-9526-2F4E-9C87-C3B249C8E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868" y="4018832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P1</a:t>
            </a:r>
          </a:p>
        </p:txBody>
      </p:sp>
      <p:grpSp>
        <p:nvGrpSpPr>
          <p:cNvPr id="158" name="Group 134">
            <a:extLst>
              <a:ext uri="{FF2B5EF4-FFF2-40B4-BE49-F238E27FC236}">
                <a16:creationId xmlns:a16="http://schemas.microsoft.com/office/drawing/2014/main" id="{015BC705-D8E3-EA41-A198-6A8DDB031BE2}"/>
              </a:ext>
            </a:extLst>
          </p:cNvPr>
          <p:cNvGrpSpPr>
            <a:grpSpLocks/>
          </p:cNvGrpSpPr>
          <p:nvPr/>
        </p:nvGrpSpPr>
        <p:grpSpPr bwMode="auto">
          <a:xfrm>
            <a:off x="6468918" y="4377607"/>
            <a:ext cx="412750" cy="158750"/>
            <a:chOff x="1383" y="2620"/>
            <a:chExt cx="260" cy="100"/>
          </a:xfrm>
        </p:grpSpPr>
        <p:sp>
          <p:nvSpPr>
            <p:cNvPr id="159" name="Rectangle 130">
              <a:extLst>
                <a:ext uri="{FF2B5EF4-FFF2-40B4-BE49-F238E27FC236}">
                  <a16:creationId xmlns:a16="http://schemas.microsoft.com/office/drawing/2014/main" id="{617E09BE-67A7-E846-8718-4C5F4E894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Rectangle 131">
              <a:extLst>
                <a:ext uri="{FF2B5EF4-FFF2-40B4-BE49-F238E27FC236}">
                  <a16:creationId xmlns:a16="http://schemas.microsoft.com/office/drawing/2014/main" id="{DAEC0345-B8B5-6942-9E07-837C51C11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Rectangle 132">
              <a:extLst>
                <a:ext uri="{FF2B5EF4-FFF2-40B4-BE49-F238E27FC236}">
                  <a16:creationId xmlns:a16="http://schemas.microsoft.com/office/drawing/2014/main" id="{CBC575E8-9188-C944-A373-1BE60CED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2" name="Rectangle 133">
              <a:extLst>
                <a:ext uri="{FF2B5EF4-FFF2-40B4-BE49-F238E27FC236}">
                  <a16:creationId xmlns:a16="http://schemas.microsoft.com/office/drawing/2014/main" id="{5CBAC889-4624-214B-8DD0-1C5D2121C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63" name="Group 135">
            <a:extLst>
              <a:ext uri="{FF2B5EF4-FFF2-40B4-BE49-F238E27FC236}">
                <a16:creationId xmlns:a16="http://schemas.microsoft.com/office/drawing/2014/main" id="{E0C06B10-B8DE-5649-9DA7-1C38410338CA}"/>
              </a:ext>
            </a:extLst>
          </p:cNvPr>
          <p:cNvGrpSpPr>
            <a:grpSpLocks/>
          </p:cNvGrpSpPr>
          <p:nvPr/>
        </p:nvGrpSpPr>
        <p:grpSpPr bwMode="auto">
          <a:xfrm>
            <a:off x="5767243" y="4369669"/>
            <a:ext cx="412750" cy="158750"/>
            <a:chOff x="1383" y="2620"/>
            <a:chExt cx="260" cy="100"/>
          </a:xfrm>
        </p:grpSpPr>
        <p:sp>
          <p:nvSpPr>
            <p:cNvPr id="164" name="Rectangle 136">
              <a:extLst>
                <a:ext uri="{FF2B5EF4-FFF2-40B4-BE49-F238E27FC236}">
                  <a16:creationId xmlns:a16="http://schemas.microsoft.com/office/drawing/2014/main" id="{90DDD937-6604-0E4A-BC22-D30869333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137">
              <a:extLst>
                <a:ext uri="{FF2B5EF4-FFF2-40B4-BE49-F238E27FC236}">
                  <a16:creationId xmlns:a16="http://schemas.microsoft.com/office/drawing/2014/main" id="{12ACDF7C-B3D8-9B4A-BD4A-D8CF4A028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6" name="Rectangle 138">
              <a:extLst>
                <a:ext uri="{FF2B5EF4-FFF2-40B4-BE49-F238E27FC236}">
                  <a16:creationId xmlns:a16="http://schemas.microsoft.com/office/drawing/2014/main" id="{BBABF61C-A52E-5440-86D9-57F0C4530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Rectangle 139">
              <a:extLst>
                <a:ext uri="{FF2B5EF4-FFF2-40B4-BE49-F238E27FC236}">
                  <a16:creationId xmlns:a16="http://schemas.microsoft.com/office/drawing/2014/main" id="{32461327-4600-6E4F-AB44-FD06E8C35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0" name="Rectangle 23">
            <a:extLst>
              <a:ext uri="{FF2B5EF4-FFF2-40B4-BE49-F238E27FC236}">
                <a16:creationId xmlns:a16="http://schemas.microsoft.com/office/drawing/2014/main" id="{18A5F7E9-E597-8A49-8FBA-5EBCB613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306" y="3993432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Rectangle 24">
            <a:extLst>
              <a:ext uri="{FF2B5EF4-FFF2-40B4-BE49-F238E27FC236}">
                <a16:creationId xmlns:a16="http://schemas.microsoft.com/office/drawing/2014/main" id="{5DFFE03C-FB1C-D742-84E9-52CBDDB98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206" y="4047407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2" name="Line 25">
            <a:extLst>
              <a:ext uri="{FF2B5EF4-FFF2-40B4-BE49-F238E27FC236}">
                <a16:creationId xmlns:a16="http://schemas.microsoft.com/office/drawing/2014/main" id="{5AD7BC14-F444-E745-8910-70D580A77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9731" y="480781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" name="Text Box 26">
            <a:extLst>
              <a:ext uri="{FF2B5EF4-FFF2-40B4-BE49-F238E27FC236}">
                <a16:creationId xmlns:a16="http://schemas.microsoft.com/office/drawing/2014/main" id="{1058B2AB-1EA8-1A46-9E03-D8FFDD9E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868" y="479035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74" name="Line 27">
            <a:extLst>
              <a:ext uri="{FF2B5EF4-FFF2-40B4-BE49-F238E27FC236}">
                <a16:creationId xmlns:a16="http://schemas.microsoft.com/office/drawing/2014/main" id="{3A83CA24-DF84-F740-B870-F5C298378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7668" y="512849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Line 28">
            <a:extLst>
              <a:ext uri="{FF2B5EF4-FFF2-40B4-BE49-F238E27FC236}">
                <a16:creationId xmlns:a16="http://schemas.microsoft.com/office/drawing/2014/main" id="{1D5846CF-9A4C-784A-A5A4-98F8F1486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3381" y="543805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Line 29">
            <a:extLst>
              <a:ext uri="{FF2B5EF4-FFF2-40B4-BE49-F238E27FC236}">
                <a16:creationId xmlns:a16="http://schemas.microsoft.com/office/drawing/2014/main" id="{987AF988-33D7-A644-9737-1635D99E9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3381" y="572380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Text Box 26">
            <a:extLst>
              <a:ext uri="{FF2B5EF4-FFF2-40B4-BE49-F238E27FC236}">
                <a16:creationId xmlns:a16="http://schemas.microsoft.com/office/drawing/2014/main" id="{DC53D19A-63B2-7141-9008-9BC3F6780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793" y="403788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78" name="Text Box 26">
            <a:extLst>
              <a:ext uri="{FF2B5EF4-FFF2-40B4-BE49-F238E27FC236}">
                <a16:creationId xmlns:a16="http://schemas.microsoft.com/office/drawing/2014/main" id="{668FFB30-2FA6-AE41-99EF-4D74E37F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343" y="569523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79" name="Text Box 26">
            <a:extLst>
              <a:ext uri="{FF2B5EF4-FFF2-40B4-BE49-F238E27FC236}">
                <a16:creationId xmlns:a16="http://schemas.microsoft.com/office/drawing/2014/main" id="{9646084A-4EA0-5345-8A3E-91D347535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393" y="540948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80" name="Text Box 26">
            <a:extLst>
              <a:ext uri="{FF2B5EF4-FFF2-40B4-BE49-F238E27FC236}">
                <a16:creationId xmlns:a16="http://schemas.microsoft.com/office/drawing/2014/main" id="{9FDE009F-BD4C-6B4C-A66D-690533C0F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868" y="511420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81" name="Oval 101">
            <a:extLst>
              <a:ext uri="{FF2B5EF4-FFF2-40B4-BE49-F238E27FC236}">
                <a16:creationId xmlns:a16="http://schemas.microsoft.com/office/drawing/2014/main" id="{092F802C-72A1-EE41-9CEB-72883AD3F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756" y="4379194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P4</a:t>
            </a:r>
          </a:p>
        </p:txBody>
      </p:sp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9166081" y="4025182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2976418" y="4045819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" name="Rectangle 23">
            <a:extLst>
              <a:ext uri="{FF2B5EF4-FFF2-40B4-BE49-F238E27FC236}">
                <a16:creationId xmlns:a16="http://schemas.microsoft.com/office/drawing/2014/main" id="{AC94A5E0-4794-4246-825A-61CE41279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318" y="4001369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5" name="Rectangle 24">
            <a:extLst>
              <a:ext uri="{FF2B5EF4-FFF2-40B4-BE49-F238E27FC236}">
                <a16:creationId xmlns:a16="http://schemas.microsoft.com/office/drawing/2014/main" id="{6F8DDC46-C4B7-DF4E-8AF5-C602B6EAA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218" y="4055344"/>
            <a:ext cx="1273175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6" name="Line 25">
            <a:extLst>
              <a:ext uri="{FF2B5EF4-FFF2-40B4-BE49-F238E27FC236}">
                <a16:creationId xmlns:a16="http://schemas.microsoft.com/office/drawing/2014/main" id="{DBA82451-A905-D646-87C3-445C7FB42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4743" y="481575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Text Box 26">
            <a:extLst>
              <a:ext uri="{FF2B5EF4-FFF2-40B4-BE49-F238E27FC236}">
                <a16:creationId xmlns:a16="http://schemas.microsoft.com/office/drawing/2014/main" id="{20A57016-2D36-9945-9BC2-7F8B32341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881" y="4798294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88" name="Line 27">
            <a:extLst>
              <a:ext uri="{FF2B5EF4-FFF2-40B4-BE49-F238E27FC236}">
                <a16:creationId xmlns:a16="http://schemas.microsoft.com/office/drawing/2014/main" id="{C4DE758D-2140-4D46-8462-D030054EF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681" y="513643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9" name="Line 28">
            <a:extLst>
              <a:ext uri="{FF2B5EF4-FFF2-40B4-BE49-F238E27FC236}">
                <a16:creationId xmlns:a16="http://schemas.microsoft.com/office/drawing/2014/main" id="{54E984A7-4546-6E49-B9F8-528EAF4E1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393" y="544599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0" name="Line 29">
            <a:extLst>
              <a:ext uri="{FF2B5EF4-FFF2-40B4-BE49-F238E27FC236}">
                <a16:creationId xmlns:a16="http://schemas.microsoft.com/office/drawing/2014/main" id="{85DE9E64-476F-6F4E-8BFA-3205F1E59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393" y="573174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1" name="Text Box 26">
            <a:extLst>
              <a:ext uri="{FF2B5EF4-FFF2-40B4-BE49-F238E27FC236}">
                <a16:creationId xmlns:a16="http://schemas.microsoft.com/office/drawing/2014/main" id="{A1B9282E-64F8-1442-8F95-7A9813CE8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806" y="404581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92" name="Text Box 26">
            <a:extLst>
              <a:ext uri="{FF2B5EF4-FFF2-40B4-BE49-F238E27FC236}">
                <a16:creationId xmlns:a16="http://schemas.microsoft.com/office/drawing/2014/main" id="{83782313-46E0-BE46-BEED-BDC4F6A0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356" y="570316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93" name="Text Box 26">
            <a:extLst>
              <a:ext uri="{FF2B5EF4-FFF2-40B4-BE49-F238E27FC236}">
                <a16:creationId xmlns:a16="http://schemas.microsoft.com/office/drawing/2014/main" id="{E3A71501-A89A-D249-84FB-20D98047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406" y="541741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94" name="Text Box 26">
            <a:extLst>
              <a:ext uri="{FF2B5EF4-FFF2-40B4-BE49-F238E27FC236}">
                <a16:creationId xmlns:a16="http://schemas.microsoft.com/office/drawing/2014/main" id="{6C7F0039-C145-9D4F-92E4-1AF9B0406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881" y="5122144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95" name="Oval 23">
            <a:extLst>
              <a:ext uri="{FF2B5EF4-FFF2-40B4-BE49-F238E27FC236}">
                <a16:creationId xmlns:a16="http://schemas.microsoft.com/office/drawing/2014/main" id="{34D7692A-81D8-4D48-8FE7-F92A1F47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768" y="4387132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P3</a:t>
            </a:r>
          </a:p>
        </p:txBody>
      </p:sp>
      <p:grpSp>
        <p:nvGrpSpPr>
          <p:cNvPr id="196" name="Group 149">
            <a:extLst>
              <a:ext uri="{FF2B5EF4-FFF2-40B4-BE49-F238E27FC236}">
                <a16:creationId xmlns:a16="http://schemas.microsoft.com/office/drawing/2014/main" id="{21881EDC-E749-4F46-8C1C-B44DD21BA9AD}"/>
              </a:ext>
            </a:extLst>
          </p:cNvPr>
          <p:cNvGrpSpPr>
            <a:grpSpLocks/>
          </p:cNvGrpSpPr>
          <p:nvPr/>
        </p:nvGrpSpPr>
        <p:grpSpPr bwMode="auto">
          <a:xfrm>
            <a:off x="3962256" y="4725269"/>
            <a:ext cx="412750" cy="158750"/>
            <a:chOff x="1287" y="2524"/>
            <a:chExt cx="260" cy="100"/>
          </a:xfrm>
        </p:grpSpPr>
        <p:sp>
          <p:nvSpPr>
            <p:cNvPr id="197" name="Rectangle 73">
              <a:extLst>
                <a:ext uri="{FF2B5EF4-FFF2-40B4-BE49-F238E27FC236}">
                  <a16:creationId xmlns:a16="http://schemas.microsoft.com/office/drawing/2014/main" id="{F3D0248D-63A0-3447-AD45-C92BA38B9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8" name="Rectangle 74">
              <a:extLst>
                <a:ext uri="{FF2B5EF4-FFF2-40B4-BE49-F238E27FC236}">
                  <a16:creationId xmlns:a16="http://schemas.microsoft.com/office/drawing/2014/main" id="{A8C44BD4-B473-EA48-B1D2-4212120DE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Rectangle 75">
              <a:extLst>
                <a:ext uri="{FF2B5EF4-FFF2-40B4-BE49-F238E27FC236}">
                  <a16:creationId xmlns:a16="http://schemas.microsoft.com/office/drawing/2014/main" id="{08B6F9A7-9AD7-B040-B431-D7898B467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129">
              <a:extLst>
                <a:ext uri="{FF2B5EF4-FFF2-40B4-BE49-F238E27FC236}">
                  <a16:creationId xmlns:a16="http://schemas.microsoft.com/office/drawing/2014/main" id="{310C322C-F672-7946-BD16-DA4CE50EE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01" name="Group 150">
            <a:extLst>
              <a:ext uri="{FF2B5EF4-FFF2-40B4-BE49-F238E27FC236}">
                <a16:creationId xmlns:a16="http://schemas.microsoft.com/office/drawing/2014/main" id="{C5660C67-80CE-084B-8B8D-F5CCCDA73638}"/>
              </a:ext>
            </a:extLst>
          </p:cNvPr>
          <p:cNvGrpSpPr>
            <a:grpSpLocks/>
          </p:cNvGrpSpPr>
          <p:nvPr/>
        </p:nvGrpSpPr>
        <p:grpSpPr bwMode="auto">
          <a:xfrm>
            <a:off x="8302481" y="4723682"/>
            <a:ext cx="412750" cy="158750"/>
            <a:chOff x="1287" y="2524"/>
            <a:chExt cx="260" cy="100"/>
          </a:xfrm>
        </p:grpSpPr>
        <p:sp>
          <p:nvSpPr>
            <p:cNvPr id="202" name="Rectangle 151">
              <a:extLst>
                <a:ext uri="{FF2B5EF4-FFF2-40B4-BE49-F238E27FC236}">
                  <a16:creationId xmlns:a16="http://schemas.microsoft.com/office/drawing/2014/main" id="{E39443DC-01F4-7A42-BC3B-BD48B195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3" name="Rectangle 152">
              <a:extLst>
                <a:ext uri="{FF2B5EF4-FFF2-40B4-BE49-F238E27FC236}">
                  <a16:creationId xmlns:a16="http://schemas.microsoft.com/office/drawing/2014/main" id="{810BA023-C5B8-434B-9FF4-507BAFBB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4" name="Rectangle 153">
              <a:extLst>
                <a:ext uri="{FF2B5EF4-FFF2-40B4-BE49-F238E27FC236}">
                  <a16:creationId xmlns:a16="http://schemas.microsoft.com/office/drawing/2014/main" id="{48739CB2-AA1C-8B4E-8D0B-CFBBB2A4F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5" name="Rectangle 154">
              <a:extLst>
                <a:ext uri="{FF2B5EF4-FFF2-40B4-BE49-F238E27FC236}">
                  <a16:creationId xmlns:a16="http://schemas.microsoft.com/office/drawing/2014/main" id="{435BB581-5D52-C345-BA75-358EC9A43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06" name="Freeform 146">
            <a:extLst>
              <a:ext uri="{FF2B5EF4-FFF2-40B4-BE49-F238E27FC236}">
                <a16:creationId xmlns:a16="http://schemas.microsoft.com/office/drawing/2014/main" id="{8EB20ED3-9276-204C-BA00-A485E0531DD2}"/>
              </a:ext>
            </a:extLst>
          </p:cNvPr>
          <p:cNvSpPr>
            <a:spLocks/>
          </p:cNvSpPr>
          <p:nvPr/>
        </p:nvSpPr>
        <p:spPr bwMode="auto">
          <a:xfrm>
            <a:off x="6349856" y="4425232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7" name="Freeform 147">
            <a:extLst>
              <a:ext uri="{FF2B5EF4-FFF2-40B4-BE49-F238E27FC236}">
                <a16:creationId xmlns:a16="http://schemas.microsoft.com/office/drawing/2014/main" id="{911482D4-C931-F64A-A760-F208DA9E7FB6}"/>
              </a:ext>
            </a:extLst>
          </p:cNvPr>
          <p:cNvSpPr>
            <a:spLocks/>
          </p:cNvSpPr>
          <p:nvPr/>
        </p:nvSpPr>
        <p:spPr bwMode="auto">
          <a:xfrm>
            <a:off x="6468918" y="4456982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8" name="Oval 36">
            <a:extLst>
              <a:ext uri="{FF2B5EF4-FFF2-40B4-BE49-F238E27FC236}">
                <a16:creationId xmlns:a16="http://schemas.microsoft.com/office/drawing/2014/main" id="{6C459D77-5631-504A-9CB0-A48BD9C61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018" y="4536357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60931" y="4663331"/>
            <a:ext cx="555332" cy="71510"/>
            <a:chOff x="1420065" y="5012608"/>
            <a:chExt cx="555332" cy="71510"/>
          </a:xfrm>
        </p:grpSpPr>
        <p:sp>
          <p:nvSpPr>
            <p:cNvPr id="210" name="Oval 166">
              <a:extLst>
                <a:ext uri="{FF2B5EF4-FFF2-40B4-BE49-F238E27FC236}">
                  <a16:creationId xmlns:a16="http://schemas.microsoft.com/office/drawing/2014/main" id="{ADD1825C-C7DB-6844-A3DF-BCF2BA1F0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065" y="5012608"/>
              <a:ext cx="196850" cy="69850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Oval 167">
              <a:extLst>
                <a:ext uri="{FF2B5EF4-FFF2-40B4-BE49-F238E27FC236}">
                  <a16:creationId xmlns:a16="http://schemas.microsoft.com/office/drawing/2014/main" id="{0600B33C-3B3C-0646-85DB-B042B7A87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547" y="5014268"/>
              <a:ext cx="196850" cy="69850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12" name="Freeform 168">
            <a:extLst>
              <a:ext uri="{FF2B5EF4-FFF2-40B4-BE49-F238E27FC236}">
                <a16:creationId xmlns:a16="http://schemas.microsoft.com/office/drawing/2014/main" id="{202E5E96-F7A0-1448-90F0-6A79F4073978}"/>
              </a:ext>
            </a:extLst>
          </p:cNvPr>
          <p:cNvSpPr>
            <a:spLocks/>
          </p:cNvSpPr>
          <p:nvPr/>
        </p:nvSpPr>
        <p:spPr bwMode="auto">
          <a:xfrm>
            <a:off x="5311630" y="3275882"/>
            <a:ext cx="688975" cy="1435100"/>
          </a:xfrm>
          <a:custGeom>
            <a:avLst/>
            <a:gdLst>
              <a:gd name="T0" fmla="*/ 434 w 434"/>
              <a:gd name="T1" fmla="*/ 904 h 904"/>
              <a:gd name="T2" fmla="*/ 2 w 434"/>
              <a:gd name="T3" fmla="*/ 902 h 904"/>
              <a:gd name="T4" fmla="*/ 0 w 434"/>
              <a:gd name="T5" fmla="*/ 0 h 9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904">
                <a:moveTo>
                  <a:pt x="434" y="904"/>
                </a:moveTo>
                <a:lnTo>
                  <a:pt x="2" y="902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13" name="Group 172">
            <a:extLst>
              <a:ext uri="{FF2B5EF4-FFF2-40B4-BE49-F238E27FC236}">
                <a16:creationId xmlns:a16="http://schemas.microsoft.com/office/drawing/2014/main" id="{A2D29F5F-484F-7547-9B9A-8974E37BD10F}"/>
              </a:ext>
            </a:extLst>
          </p:cNvPr>
          <p:cNvGrpSpPr>
            <a:grpSpLocks/>
          </p:cNvGrpSpPr>
          <p:nvPr/>
        </p:nvGrpSpPr>
        <p:grpSpPr bwMode="auto">
          <a:xfrm>
            <a:off x="6211743" y="3239369"/>
            <a:ext cx="1047750" cy="1441450"/>
            <a:chOff x="2432" y="1758"/>
            <a:chExt cx="660" cy="908"/>
          </a:xfrm>
        </p:grpSpPr>
        <p:sp>
          <p:nvSpPr>
            <p:cNvPr id="214" name="Oval 170">
              <a:extLst>
                <a:ext uri="{FF2B5EF4-FFF2-40B4-BE49-F238E27FC236}">
                  <a16:creationId xmlns:a16="http://schemas.microsoft.com/office/drawing/2014/main" id="{E03C7F13-7247-C24D-85C2-723A1405F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5" name="Freeform 171">
              <a:extLst>
                <a:ext uri="{FF2B5EF4-FFF2-40B4-BE49-F238E27FC236}">
                  <a16:creationId xmlns:a16="http://schemas.microsoft.com/office/drawing/2014/main" id="{9BC6BA8A-16A3-F446-97F4-76774828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16" name="Group 179">
            <a:extLst>
              <a:ext uri="{FF2B5EF4-FFF2-40B4-BE49-F238E27FC236}">
                <a16:creationId xmlns:a16="http://schemas.microsoft.com/office/drawing/2014/main" id="{D0DD382B-DAC3-2346-B02D-B07D99212014}"/>
              </a:ext>
            </a:extLst>
          </p:cNvPr>
          <p:cNvGrpSpPr>
            <a:grpSpLocks/>
          </p:cNvGrpSpPr>
          <p:nvPr/>
        </p:nvGrpSpPr>
        <p:grpSpPr bwMode="auto">
          <a:xfrm>
            <a:off x="2511281" y="5555532"/>
            <a:ext cx="800100" cy="828675"/>
            <a:chOff x="-44" y="1473"/>
            <a:chExt cx="981" cy="1105"/>
          </a:xfrm>
        </p:grpSpPr>
        <p:pic>
          <p:nvPicPr>
            <p:cNvPr id="217" name="Picture 180" descr="desktop_computer_stylized_medium">
              <a:extLst>
                <a:ext uri="{FF2B5EF4-FFF2-40B4-BE49-F238E27FC236}">
                  <a16:creationId xmlns:a16="http://schemas.microsoft.com/office/drawing/2014/main" id="{DED124CB-DBF2-BA4A-A3F5-D0D2EE27E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" name="Freeform 181">
              <a:extLst>
                <a:ext uri="{FF2B5EF4-FFF2-40B4-BE49-F238E27FC236}">
                  <a16:creationId xmlns:a16="http://schemas.microsoft.com/office/drawing/2014/main" id="{45C70753-F80F-0E44-A5BE-EA6A010301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19" name="Group 182">
            <a:extLst>
              <a:ext uri="{FF2B5EF4-FFF2-40B4-BE49-F238E27FC236}">
                <a16:creationId xmlns:a16="http://schemas.microsoft.com/office/drawing/2014/main" id="{8C1F52F1-3DCD-D94D-B922-F8CEBAB5F0B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493106" y="5469807"/>
            <a:ext cx="788987" cy="782637"/>
            <a:chOff x="-44" y="1473"/>
            <a:chExt cx="981" cy="1105"/>
          </a:xfrm>
        </p:grpSpPr>
        <p:pic>
          <p:nvPicPr>
            <p:cNvPr id="220" name="Picture 183" descr="desktop_computer_stylized_medium">
              <a:extLst>
                <a:ext uri="{FF2B5EF4-FFF2-40B4-BE49-F238E27FC236}">
                  <a16:creationId xmlns:a16="http://schemas.microsoft.com/office/drawing/2014/main" id="{E6083DB7-3B07-6F40-9810-0033E2E06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" name="Freeform 184">
              <a:extLst>
                <a:ext uri="{FF2B5EF4-FFF2-40B4-BE49-F238E27FC236}">
                  <a16:creationId xmlns:a16="http://schemas.microsoft.com/office/drawing/2014/main" id="{28CB0DC7-F192-5840-BCC3-B9D6621060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5083031" y="5055469"/>
            <a:ext cx="358775" cy="704850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55" name="Group 176">
            <a:extLst>
              <a:ext uri="{FF2B5EF4-FFF2-40B4-BE49-F238E27FC236}">
                <a16:creationId xmlns:a16="http://schemas.microsoft.com/office/drawing/2014/main" id="{A688A9DA-2CE4-9245-B0CF-12C3AB6DA03D}"/>
              </a:ext>
            </a:extLst>
          </p:cNvPr>
          <p:cNvGrpSpPr>
            <a:grpSpLocks/>
          </p:cNvGrpSpPr>
          <p:nvPr/>
        </p:nvGrpSpPr>
        <p:grpSpPr bwMode="auto">
          <a:xfrm>
            <a:off x="1183088" y="1563001"/>
            <a:ext cx="4826032" cy="1719654"/>
            <a:chOff x="5" y="727"/>
            <a:chExt cx="2460" cy="1047"/>
          </a:xfrm>
        </p:grpSpPr>
        <p:sp>
          <p:nvSpPr>
            <p:cNvPr id="256" name="Text Box 45">
              <a:extLst>
                <a:ext uri="{FF2B5EF4-FFF2-40B4-BE49-F238E27FC236}">
                  <a16:creationId xmlns:a16="http://schemas.microsoft.com/office/drawing/2014/main" id="{08227C49-D6DA-834A-88D1-4F61E7C3A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" y="1101"/>
              <a:ext cx="2332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handle data from multiple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sockets, add transport header (later used for demultiplexing)</a:t>
              </a:r>
            </a:p>
          </p:txBody>
        </p:sp>
        <p:sp>
          <p:nvSpPr>
            <p:cNvPr id="257" name="Rectangle 46">
              <a:extLst>
                <a:ext uri="{FF2B5EF4-FFF2-40B4-BE49-F238E27FC236}">
                  <a16:creationId xmlns:a16="http://schemas.microsoft.com/office/drawing/2014/main" id="{3B2C1C25-63A3-9D42-A34A-56DE5B3AC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901"/>
              <a:ext cx="2298" cy="873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58" name="Group 47">
              <a:extLst>
                <a:ext uri="{FF2B5EF4-FFF2-40B4-BE49-F238E27FC236}">
                  <a16:creationId xmlns:a16="http://schemas.microsoft.com/office/drawing/2014/main" id="{9141C6D7-5B52-C14E-B286-0BE1FAEACC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" y="727"/>
              <a:ext cx="1854" cy="375"/>
              <a:chOff x="869" y="3567"/>
              <a:chExt cx="1780" cy="375"/>
            </a:xfrm>
          </p:grpSpPr>
          <p:sp>
            <p:nvSpPr>
              <p:cNvPr id="259" name="Rectangle 48">
                <a:extLst>
                  <a:ext uri="{FF2B5EF4-FFF2-40B4-BE49-F238E27FC236}">
                    <a16:creationId xmlns:a16="http://schemas.microsoft.com/office/drawing/2014/main" id="{9B8AF1CA-3C6F-F243-9464-0DF4CA71C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0" name="Text Box 49">
                <a:extLst>
                  <a:ext uri="{FF2B5EF4-FFF2-40B4-BE49-F238E27FC236}">
                    <a16:creationId xmlns:a16="http://schemas.microsoft.com/office/drawing/2014/main" id="{70A5AF43-DDA0-2A40-9B92-B39F358268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" y="3567"/>
                <a:ext cx="1780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multiplexing at sender:</a:t>
                </a:r>
              </a:p>
            </p:txBody>
          </p:sp>
        </p:grpSp>
      </p:grpSp>
      <p:sp>
        <p:nvSpPr>
          <p:cNvPr id="169" name="Freeform 142">
            <a:extLst>
              <a:ext uri="{FF2B5EF4-FFF2-40B4-BE49-F238E27FC236}">
                <a16:creationId xmlns:a16="http://schemas.microsoft.com/office/drawing/2014/main" id="{9633E13F-8D02-CA4B-A3EB-E64D4EB42802}"/>
              </a:ext>
            </a:extLst>
          </p:cNvPr>
          <p:cNvSpPr>
            <a:spLocks/>
          </p:cNvSpPr>
          <p:nvPr/>
        </p:nvSpPr>
        <p:spPr bwMode="auto">
          <a:xfrm>
            <a:off x="4198793" y="4458569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Freeform 141">
            <a:extLst>
              <a:ext uri="{FF2B5EF4-FFF2-40B4-BE49-F238E27FC236}">
                <a16:creationId xmlns:a16="http://schemas.microsoft.com/office/drawing/2014/main" id="{68E70704-F4BA-164C-AD06-3859E25D67E2}"/>
              </a:ext>
            </a:extLst>
          </p:cNvPr>
          <p:cNvSpPr>
            <a:spLocks/>
          </p:cNvSpPr>
          <p:nvPr/>
        </p:nvSpPr>
        <p:spPr bwMode="auto">
          <a:xfrm>
            <a:off x="4135293" y="4433169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50940" y="4321755"/>
            <a:ext cx="3748969" cy="114880"/>
            <a:chOff x="4450940" y="4321755"/>
            <a:chExt cx="3748969" cy="114880"/>
          </a:xfrm>
        </p:grpSpPr>
        <p:sp>
          <p:nvSpPr>
            <p:cNvPr id="6" name="Left-Right Arrow 5"/>
            <p:cNvSpPr/>
            <p:nvPr/>
          </p:nvSpPr>
          <p:spPr>
            <a:xfrm rot="20821812">
              <a:off x="4450940" y="4321755"/>
              <a:ext cx="1216152" cy="99004"/>
            </a:xfrm>
            <a:prstGeom prst="leftRightArrow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Left-Right Arrow 260"/>
            <p:cNvSpPr/>
            <p:nvPr/>
          </p:nvSpPr>
          <p:spPr>
            <a:xfrm rot="778188" flipV="1">
              <a:off x="6983757" y="4337631"/>
              <a:ext cx="1216152" cy="99004"/>
            </a:xfrm>
            <a:prstGeom prst="leftRightArrow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9" name="Slide Number Placeholder 2">
            <a:extLst>
              <a:ext uri="{FF2B5EF4-FFF2-40B4-BE49-F238E27FC236}">
                <a16:creationId xmlns:a16="http://schemas.microsoft.com/office/drawing/2014/main" id="{1BB112E7-9179-7C48-99F0-38E45F5BC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12" grpId="0" animBg="1"/>
      <p:bldP spid="212" grpId="1" animBg="1"/>
      <p:bldP spid="169" grpId="0" animBg="1"/>
      <p:bldP spid="1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How demultiplexing </a:t>
            </a:r>
            <a:r>
              <a:rPr lang="en-US" dirty="0"/>
              <a:t>w</a:t>
            </a:r>
            <a:r>
              <a:rPr lang="en-US" sz="4400" dirty="0"/>
              <a:t>orks</a:t>
            </a:r>
          </a:p>
        </p:txBody>
      </p:sp>
      <p:sp>
        <p:nvSpPr>
          <p:cNvPr id="277" name="Rectangle 23">
            <a:extLst>
              <a:ext uri="{FF2B5EF4-FFF2-40B4-BE49-F238E27FC236}">
                <a16:creationId xmlns:a16="http://schemas.microsoft.com/office/drawing/2014/main" id="{0F916DA5-15D2-0A42-8C9B-01DCE4B19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99" y="1565761"/>
            <a:ext cx="570330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 receives IP datagrams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datagram has source IP address, destination IP address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datagram carries one transport-layer segment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segment has source, destination port number </a:t>
            </a:r>
          </a:p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 uses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IP addresses &amp; port numbers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to direct segment to appropriate socket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43216" y="1704452"/>
            <a:ext cx="3414712" cy="4121150"/>
            <a:chOff x="7543216" y="1704452"/>
            <a:chExt cx="3414712" cy="4121150"/>
          </a:xfrm>
        </p:grpSpPr>
        <p:sp>
          <p:nvSpPr>
            <p:cNvPr id="275" name="Rectangle 75">
              <a:extLst>
                <a:ext uri="{FF2B5EF4-FFF2-40B4-BE49-F238E27FC236}">
                  <a16:creationId xmlns:a16="http://schemas.microsoft.com/office/drawing/2014/main" id="{FCCA66F1-5923-DC45-83A7-1942BA80E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703" y="2048939"/>
              <a:ext cx="3324225" cy="32004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6" name="Rectangle 65">
              <a:extLst>
                <a:ext uri="{FF2B5EF4-FFF2-40B4-BE49-F238E27FC236}">
                  <a16:creationId xmlns:a16="http://schemas.microsoft.com/office/drawing/2014/main" id="{325B2818-1D14-0544-87D5-B34939698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7503" y="2144189"/>
              <a:ext cx="3324225" cy="3200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8" name="Text Box 63">
              <a:extLst>
                <a:ext uri="{FF2B5EF4-FFF2-40B4-BE49-F238E27FC236}">
                  <a16:creationId xmlns:a16="http://schemas.microsoft.com/office/drawing/2014/main" id="{0308811F-F83C-684C-9A70-7056E7030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7191" y="2156889"/>
              <a:ext cx="15636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 #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9" name="Text Box 64">
              <a:extLst>
                <a:ext uri="{FF2B5EF4-FFF2-40B4-BE49-F238E27FC236}">
                  <a16:creationId xmlns:a16="http://schemas.microsoft.com/office/drawing/2014/main" id="{DFDB1254-258A-D74F-9312-2F08048EE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3128" y="2156889"/>
              <a:ext cx="1328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 #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0" name="Line 66">
              <a:extLst>
                <a:ext uri="{FF2B5EF4-FFF2-40B4-BE49-F238E27FC236}">
                  <a16:creationId xmlns:a16="http://schemas.microsoft.com/office/drawing/2014/main" id="{7758F487-6FB2-F34B-84F0-976833827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7978" y="2544239"/>
              <a:ext cx="33289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1" name="Line 68">
              <a:extLst>
                <a:ext uri="{FF2B5EF4-FFF2-40B4-BE49-F238E27FC236}">
                  <a16:creationId xmlns:a16="http://schemas.microsoft.com/office/drawing/2014/main" id="{A9895192-7D02-2F4C-B006-EAE3FEF5F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7503" y="3534839"/>
              <a:ext cx="3324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2" name="Line 69">
              <a:extLst>
                <a:ext uri="{FF2B5EF4-FFF2-40B4-BE49-F238E27FC236}">
                  <a16:creationId xmlns:a16="http://schemas.microsoft.com/office/drawing/2014/main" id="{7ABA37B1-9C1B-8F43-9F10-44126FAB2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95803" y="2144189"/>
              <a:ext cx="0" cy="395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3" name="Text Box 70">
              <a:extLst>
                <a:ext uri="{FF2B5EF4-FFF2-40B4-BE49-F238E27FC236}">
                  <a16:creationId xmlns:a16="http://schemas.microsoft.com/office/drawing/2014/main" id="{B3C9350B-DCA6-5E4A-91AA-5C2AD14EC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0191" y="1704452"/>
              <a:ext cx="863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32 bits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4" name="Line 71">
              <a:extLst>
                <a:ext uri="{FF2B5EF4-FFF2-40B4-BE49-F238E27FC236}">
                  <a16:creationId xmlns:a16="http://schemas.microsoft.com/office/drawing/2014/main" id="{D16D54C4-5717-9E46-AA93-1E6BB3430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003" y="1910827"/>
              <a:ext cx="1200150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5" name="Line 72">
              <a:extLst>
                <a:ext uri="{FF2B5EF4-FFF2-40B4-BE49-F238E27FC236}">
                  <a16:creationId xmlns:a16="http://schemas.microsoft.com/office/drawing/2014/main" id="{332269D9-54A4-6446-BBAD-BD3F06A73E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543216" y="1920352"/>
              <a:ext cx="11287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6" name="Text Box 73">
              <a:extLst>
                <a:ext uri="{FF2B5EF4-FFF2-40B4-BE49-F238E27FC236}">
                  <a16:creationId xmlns:a16="http://schemas.microsoft.com/office/drawing/2014/main" id="{8F7D97AE-E89E-684A-9571-5959DA8E3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1266" y="3865039"/>
              <a:ext cx="138906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(payload)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7" name="Text Box 74">
              <a:extLst>
                <a:ext uri="{FF2B5EF4-FFF2-40B4-BE49-F238E27FC236}">
                  <a16:creationId xmlns:a16="http://schemas.microsoft.com/office/drawing/2014/main" id="{A5362E3E-8643-6A43-A4FE-BD56FF4F0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7091" y="2898252"/>
              <a:ext cx="2290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other header fields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8" name="Text Box 76">
              <a:extLst>
                <a:ext uri="{FF2B5EF4-FFF2-40B4-BE49-F238E27FC236}">
                  <a16:creationId xmlns:a16="http://schemas.microsoft.com/office/drawing/2014/main" id="{2FE71CF3-191A-C44F-839C-1CF4D7DFF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0228" y="5428727"/>
              <a:ext cx="3060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TCP/UDP segment format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7299923" y="1976355"/>
            <a:ext cx="2083205" cy="689091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14727" y="1985006"/>
            <a:ext cx="2083205" cy="689091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CB301DF9-007E-7F42-9982-6FB05291D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Connectionless demultiplexing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E258CE6-39AA-994E-A005-93DEFB62A33E}"/>
              </a:ext>
            </a:extLst>
          </p:cNvPr>
          <p:cNvSpPr txBox="1">
            <a:spLocks noChangeArrowheads="1"/>
          </p:cNvSpPr>
          <p:nvPr/>
        </p:nvSpPr>
        <p:spPr>
          <a:xfrm>
            <a:off x="798689" y="1523600"/>
            <a:ext cx="5254159" cy="211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Recall: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7663" marR="0" lvl="0" indent="-2905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creating socket, must specify 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CD00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host-local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#:</a:t>
            </a:r>
          </a:p>
          <a:p>
            <a:pPr marL="347663" marR="0" lvl="0" indent="-2905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DatagramSocket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mySocket1        = new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DatagramSocket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12534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);</a:t>
            </a:r>
          </a:p>
          <a:p>
            <a:pPr marL="347663" marR="0" lvl="0" indent="-2905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05">
            <a:extLst>
              <a:ext uri="{FF2B5EF4-FFF2-40B4-BE49-F238E27FC236}">
                <a16:creationId xmlns:a16="http://schemas.microsoft.com/office/drawing/2014/main" id="{86EE0BD4-F2E4-AA4C-ABE7-69DA3D493545}"/>
              </a:ext>
            </a:extLst>
          </p:cNvPr>
          <p:cNvSpPr txBox="1">
            <a:spLocks noChangeArrowheads="1"/>
          </p:cNvSpPr>
          <p:nvPr/>
        </p:nvSpPr>
        <p:spPr>
          <a:xfrm>
            <a:off x="6774662" y="1514612"/>
            <a:ext cx="4894407" cy="2368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receiving host receives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UDP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checks destination port # in segment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directs UDP segment to socket with that port #</a:t>
            </a:r>
          </a:p>
        </p:txBody>
      </p:sp>
      <p:sp>
        <p:nvSpPr>
          <p:cNvPr id="20" name="Rectangle 108">
            <a:extLst>
              <a:ext uri="{FF2B5EF4-FFF2-40B4-BE49-F238E27FC236}">
                <a16:creationId xmlns:a16="http://schemas.microsoft.com/office/drawing/2014/main" id="{D64D1D76-B139-F94A-A00F-C768B665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07" y="3328506"/>
            <a:ext cx="5227637" cy="275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7663" marR="0" lvl="0" indent="-290513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when creating datagram to send into UDP socket, must specify</a:t>
            </a:r>
          </a:p>
          <a:p>
            <a:pPr marL="858838" marR="0" lvl="1" indent="-239713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destination IP address</a:t>
            </a:r>
          </a:p>
          <a:p>
            <a:pPr marL="858838" marR="0" lvl="1" indent="-239713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destination port #</a:t>
            </a:r>
          </a:p>
        </p:txBody>
      </p:sp>
      <p:sp>
        <p:nvSpPr>
          <p:cNvPr id="21" name="Rectangle 111">
            <a:extLst>
              <a:ext uri="{FF2B5EF4-FFF2-40B4-BE49-F238E27FC236}">
                <a16:creationId xmlns:a16="http://schemas.microsoft.com/office/drawing/2014/main" id="{1D23ED05-24C1-E24F-9A5D-E84D26B52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002" y="4420787"/>
            <a:ext cx="5188153" cy="233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IP/UDP datagrams with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same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dest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. port #,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but different source IP addresses and/or source port numbers will be directed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same socket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at receiving host</a:t>
            </a:r>
          </a:p>
        </p:txBody>
      </p:sp>
      <p:sp>
        <p:nvSpPr>
          <p:cNvPr id="23" name="AutoShape 113">
            <a:extLst>
              <a:ext uri="{FF2B5EF4-FFF2-40B4-BE49-F238E27FC236}">
                <a16:creationId xmlns:a16="http://schemas.microsoft.com/office/drawing/2014/main" id="{AE0FE900-8538-8F4F-BD27-2C9A09F232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62884" y="3896801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32E731-A5B9-B44F-853B-A87FFA65AAE0}"/>
              </a:ext>
            </a:extLst>
          </p:cNvPr>
          <p:cNvSpPr/>
          <p:nvPr/>
        </p:nvSpPr>
        <p:spPr>
          <a:xfrm>
            <a:off x="4202130" y="2887038"/>
            <a:ext cx="1909314" cy="9961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6F80CC4-FDCF-FF42-8BB3-8A9B1A2B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Connectionless demultiplexing: an example</a:t>
            </a:r>
          </a:p>
        </p:txBody>
      </p:sp>
      <p:sp>
        <p:nvSpPr>
          <p:cNvPr id="138" name="Rectangle 44">
            <a:extLst>
              <a:ext uri="{FF2B5EF4-FFF2-40B4-BE49-F238E27FC236}">
                <a16:creationId xmlns:a16="http://schemas.microsoft.com/office/drawing/2014/main" id="{E4FB09F6-4D90-9944-956D-25B59CB77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987" y="1387147"/>
            <a:ext cx="421798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173038" marR="0" lvl="0" indent="-1730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DatagramSocket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serverSocket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= new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DatagramSocket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0"/>
              <a:cs typeface="+mn-cs"/>
            </a:endParaRPr>
          </a:p>
          <a:p>
            <a:pPr marL="173038" marR="0" lvl="0" indent="-1730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6428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173038" marR="0" lvl="0" indent="-1730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  <a:cs typeface="+mn-cs"/>
            </a:endParaRPr>
          </a:p>
        </p:txBody>
      </p:sp>
      <p:sp>
        <p:nvSpPr>
          <p:cNvPr id="139" name="Freeform 89">
            <a:extLst>
              <a:ext uri="{FF2B5EF4-FFF2-40B4-BE49-F238E27FC236}">
                <a16:creationId xmlns:a16="http://schemas.microsoft.com/office/drawing/2014/main" id="{28FDDD2F-FD14-B643-A369-43EE4030BEDB}"/>
              </a:ext>
            </a:extLst>
          </p:cNvPr>
          <p:cNvSpPr>
            <a:spLocks/>
          </p:cNvSpPr>
          <p:nvPr/>
        </p:nvSpPr>
        <p:spPr bwMode="auto">
          <a:xfrm>
            <a:off x="4799806" y="2502914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0" name="Freeform 97">
            <a:extLst>
              <a:ext uri="{FF2B5EF4-FFF2-40B4-BE49-F238E27FC236}">
                <a16:creationId xmlns:a16="http://schemas.microsoft.com/office/drawing/2014/main" id="{64DF8D3E-75B9-8F40-BCD6-78530C047B4F}"/>
              </a:ext>
            </a:extLst>
          </p:cNvPr>
          <p:cNvSpPr>
            <a:spLocks/>
          </p:cNvSpPr>
          <p:nvPr/>
        </p:nvSpPr>
        <p:spPr bwMode="auto">
          <a:xfrm>
            <a:off x="2015331" y="2807714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1" name="Rectangle 23">
            <a:extLst>
              <a:ext uri="{FF2B5EF4-FFF2-40B4-BE49-F238E27FC236}">
                <a16:creationId xmlns:a16="http://schemas.microsoft.com/office/drawing/2014/main" id="{17E6F561-D2E2-784F-818C-D83319DE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56" y="2774376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" name="Rectangle 24">
            <a:extLst>
              <a:ext uri="{FF2B5EF4-FFF2-40B4-BE49-F238E27FC236}">
                <a16:creationId xmlns:a16="http://schemas.microsoft.com/office/drawing/2014/main" id="{F331F96E-BFA3-B949-B96F-DCA5E9AF3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056" y="2828351"/>
            <a:ext cx="1273175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" name="Line 25">
            <a:extLst>
              <a:ext uri="{FF2B5EF4-FFF2-40B4-BE49-F238E27FC236}">
                <a16:creationId xmlns:a16="http://schemas.microsoft.com/office/drawing/2014/main" id="{2EFF90D8-8133-E042-BB15-B540A8DAE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1581" y="35887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4" name="Text Box 26">
            <a:extLst>
              <a:ext uri="{FF2B5EF4-FFF2-40B4-BE49-F238E27FC236}">
                <a16:creationId xmlns:a16="http://schemas.microsoft.com/office/drawing/2014/main" id="{53A1C5C8-02A4-B440-B555-BBEB6959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18" y="3571301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45" name="Line 27">
            <a:extLst>
              <a:ext uri="{FF2B5EF4-FFF2-40B4-BE49-F238E27FC236}">
                <a16:creationId xmlns:a16="http://schemas.microsoft.com/office/drawing/2014/main" id="{E1E8AAE6-A7CD-924F-8779-9257D875B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9518" y="390943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6" name="Line 28">
            <a:extLst>
              <a:ext uri="{FF2B5EF4-FFF2-40B4-BE49-F238E27FC236}">
                <a16:creationId xmlns:a16="http://schemas.microsoft.com/office/drawing/2014/main" id="{CA7EEA54-B56E-2B48-9F82-BCDEC7D39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5231" y="4219001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7" name="Line 29">
            <a:extLst>
              <a:ext uri="{FF2B5EF4-FFF2-40B4-BE49-F238E27FC236}">
                <a16:creationId xmlns:a16="http://schemas.microsoft.com/office/drawing/2014/main" id="{73328B79-CBD4-B041-B159-E3286EADB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5231" y="4504751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8" name="Text Box 26">
            <a:extLst>
              <a:ext uri="{FF2B5EF4-FFF2-40B4-BE49-F238E27FC236}">
                <a16:creationId xmlns:a16="http://schemas.microsoft.com/office/drawing/2014/main" id="{3062900D-4135-244C-9B1F-EE7CC03B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643" y="2818826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49" name="Text Box 26">
            <a:extLst>
              <a:ext uri="{FF2B5EF4-FFF2-40B4-BE49-F238E27FC236}">
                <a16:creationId xmlns:a16="http://schemas.microsoft.com/office/drawing/2014/main" id="{F09CC3DB-2FE1-524D-8CDC-16023843D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193" y="4476176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50" name="Text Box 26">
            <a:extLst>
              <a:ext uri="{FF2B5EF4-FFF2-40B4-BE49-F238E27FC236}">
                <a16:creationId xmlns:a16="http://schemas.microsoft.com/office/drawing/2014/main" id="{11BEC4C2-90AF-3642-B6AA-A63B2A81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243" y="4190426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51" name="Text Box 26">
            <a:extLst>
              <a:ext uri="{FF2B5EF4-FFF2-40B4-BE49-F238E27FC236}">
                <a16:creationId xmlns:a16="http://schemas.microsoft.com/office/drawing/2014/main" id="{0727B177-EE8F-9E43-B808-DF3EFBDC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18" y="3895151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52" name="Oval 110">
            <a:extLst>
              <a:ext uri="{FF2B5EF4-FFF2-40B4-BE49-F238E27FC236}">
                <a16:creationId xmlns:a16="http://schemas.microsoft.com/office/drawing/2014/main" id="{4FA9CEB5-639E-E640-8612-6A0B009F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606" y="3104576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P3</a:t>
            </a:r>
          </a:p>
        </p:txBody>
      </p:sp>
      <p:grpSp>
        <p:nvGrpSpPr>
          <p:cNvPr id="153" name="Group 111">
            <a:extLst>
              <a:ext uri="{FF2B5EF4-FFF2-40B4-BE49-F238E27FC236}">
                <a16:creationId xmlns:a16="http://schemas.microsoft.com/office/drawing/2014/main" id="{2D14C00E-16C9-D747-9CCE-229E757B8227}"/>
              </a:ext>
            </a:extLst>
          </p:cNvPr>
          <p:cNvGrpSpPr>
            <a:grpSpLocks/>
          </p:cNvGrpSpPr>
          <p:nvPr/>
        </p:nvGrpSpPr>
        <p:grpSpPr bwMode="auto">
          <a:xfrm>
            <a:off x="2786856" y="3428426"/>
            <a:ext cx="620712" cy="228600"/>
            <a:chOff x="1287" y="2524"/>
            <a:chExt cx="260" cy="100"/>
          </a:xfrm>
        </p:grpSpPr>
        <p:sp>
          <p:nvSpPr>
            <p:cNvPr id="154" name="Rectangle 112">
              <a:extLst>
                <a:ext uri="{FF2B5EF4-FFF2-40B4-BE49-F238E27FC236}">
                  <a16:creationId xmlns:a16="http://schemas.microsoft.com/office/drawing/2014/main" id="{3540F8E1-1FDC-E24A-98FB-7869060F6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13">
              <a:extLst>
                <a:ext uri="{FF2B5EF4-FFF2-40B4-BE49-F238E27FC236}">
                  <a16:creationId xmlns:a16="http://schemas.microsoft.com/office/drawing/2014/main" id="{054ED091-B9B7-3540-A7FD-87F3C3C14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Rectangle 114">
              <a:extLst>
                <a:ext uri="{FF2B5EF4-FFF2-40B4-BE49-F238E27FC236}">
                  <a16:creationId xmlns:a16="http://schemas.microsoft.com/office/drawing/2014/main" id="{380957E5-07F4-134E-B56E-1EC9D1C84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Rectangle 115">
              <a:extLst>
                <a:ext uri="{FF2B5EF4-FFF2-40B4-BE49-F238E27FC236}">
                  <a16:creationId xmlns:a16="http://schemas.microsoft.com/office/drawing/2014/main" id="{35B79E71-94E3-544D-ADB2-B31B6EA8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58" name="Rectangle 23">
            <a:extLst>
              <a:ext uri="{FF2B5EF4-FFF2-40B4-BE49-F238E27FC236}">
                <a16:creationId xmlns:a16="http://schemas.microsoft.com/office/drawing/2014/main" id="{4CF23822-9D9B-0E42-93CC-6BA8EA893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493" y="2541014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" name="Rectangle 24">
            <a:extLst>
              <a:ext uri="{FF2B5EF4-FFF2-40B4-BE49-F238E27FC236}">
                <a16:creationId xmlns:a16="http://schemas.microsoft.com/office/drawing/2014/main" id="{043A00F1-55AA-3943-A4DB-B6F911EC9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568" y="2594989"/>
            <a:ext cx="1473200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0" name="Line 25">
            <a:extLst>
              <a:ext uri="{FF2B5EF4-FFF2-40B4-BE49-F238E27FC236}">
                <a16:creationId xmlns:a16="http://schemas.microsoft.com/office/drawing/2014/main" id="{97882FBC-8DAC-564D-B4C8-8B618C94E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8918" y="3364926"/>
            <a:ext cx="14605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1" name="Text Box 26">
            <a:extLst>
              <a:ext uri="{FF2B5EF4-FFF2-40B4-BE49-F238E27FC236}">
                <a16:creationId xmlns:a16="http://schemas.microsoft.com/office/drawing/2014/main" id="{6533FADA-08A6-274F-99DA-B76CD1318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356" y="3347464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62" name="Line 27">
            <a:extLst>
              <a:ext uri="{FF2B5EF4-FFF2-40B4-BE49-F238E27FC236}">
                <a16:creationId xmlns:a16="http://schemas.microsoft.com/office/drawing/2014/main" id="{59739078-AC3B-BB43-A01C-5156C6AC1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0506" y="3682426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" name="Text Box 26">
            <a:extLst>
              <a:ext uri="{FF2B5EF4-FFF2-40B4-BE49-F238E27FC236}">
                <a16:creationId xmlns:a16="http://schemas.microsoft.com/office/drawing/2014/main" id="{78720604-E3E1-AA4C-8564-8B884DC1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181" y="2561651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64" name="Text Box 26">
            <a:extLst>
              <a:ext uri="{FF2B5EF4-FFF2-40B4-BE49-F238E27FC236}">
                <a16:creationId xmlns:a16="http://schemas.microsoft.com/office/drawing/2014/main" id="{0FE55F8B-E56B-8B4C-8A35-D5894CB5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006" y="425233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65" name="Text Box 26">
            <a:extLst>
              <a:ext uri="{FF2B5EF4-FFF2-40B4-BE49-F238E27FC236}">
                <a16:creationId xmlns:a16="http://schemas.microsoft.com/office/drawing/2014/main" id="{3CBEC5FD-FC48-0B44-A978-2775A463A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006" y="396658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66" name="Text Box 26">
            <a:extLst>
              <a:ext uri="{FF2B5EF4-FFF2-40B4-BE49-F238E27FC236}">
                <a16:creationId xmlns:a16="http://schemas.microsoft.com/office/drawing/2014/main" id="{36939330-E1D8-DD43-8326-8E30CD15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006" y="366813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67" name="Line 27">
            <a:extLst>
              <a:ext uri="{FF2B5EF4-FFF2-40B4-BE49-F238E27FC236}">
                <a16:creationId xmlns:a16="http://schemas.microsoft.com/office/drawing/2014/main" id="{8F676BB3-CB93-FC44-95E3-71A593E11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7331" y="3993576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Line 27">
            <a:extLst>
              <a:ext uri="{FF2B5EF4-FFF2-40B4-BE49-F238E27FC236}">
                <a16:creationId xmlns:a16="http://schemas.microsoft.com/office/drawing/2014/main" id="{3257C166-E64A-3645-B552-FD16B4D71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156" y="4292026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9" name="Oval 128">
            <a:extLst>
              <a:ext uri="{FF2B5EF4-FFF2-40B4-BE49-F238E27FC236}">
                <a16:creationId xmlns:a16="http://schemas.microsoft.com/office/drawing/2014/main" id="{65AB5E7C-E09E-3141-92D4-FB563873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668" y="2901376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P1</a:t>
            </a:r>
          </a:p>
        </p:txBody>
      </p:sp>
      <p:grpSp>
        <p:nvGrpSpPr>
          <p:cNvPr id="170" name="Group 134">
            <a:extLst>
              <a:ext uri="{FF2B5EF4-FFF2-40B4-BE49-F238E27FC236}">
                <a16:creationId xmlns:a16="http://schemas.microsoft.com/office/drawing/2014/main" id="{00BF5763-3E40-E147-ACE8-5ED526226DDB}"/>
              </a:ext>
            </a:extLst>
          </p:cNvPr>
          <p:cNvGrpSpPr>
            <a:grpSpLocks/>
          </p:cNvGrpSpPr>
          <p:nvPr/>
        </p:nvGrpSpPr>
        <p:grpSpPr bwMode="auto">
          <a:xfrm>
            <a:off x="5603081" y="3217289"/>
            <a:ext cx="887412" cy="228600"/>
            <a:chOff x="1383" y="2620"/>
            <a:chExt cx="260" cy="100"/>
          </a:xfrm>
        </p:grpSpPr>
        <p:sp>
          <p:nvSpPr>
            <p:cNvPr id="171" name="Rectangle 135">
              <a:extLst>
                <a:ext uri="{FF2B5EF4-FFF2-40B4-BE49-F238E27FC236}">
                  <a16:creationId xmlns:a16="http://schemas.microsoft.com/office/drawing/2014/main" id="{CDC340F8-E46E-7E41-8E35-64383D0A1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2" name="Rectangle 136">
              <a:extLst>
                <a:ext uri="{FF2B5EF4-FFF2-40B4-BE49-F238E27FC236}">
                  <a16:creationId xmlns:a16="http://schemas.microsoft.com/office/drawing/2014/main" id="{CEB2486C-9B9D-0C40-80F1-0DB2CBB3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3" name="Rectangle 137">
              <a:extLst>
                <a:ext uri="{FF2B5EF4-FFF2-40B4-BE49-F238E27FC236}">
                  <a16:creationId xmlns:a16="http://schemas.microsoft.com/office/drawing/2014/main" id="{1376AAC2-B46A-1E4A-9BBE-A4B572F45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4" name="Rectangle 138">
              <a:extLst>
                <a:ext uri="{FF2B5EF4-FFF2-40B4-BE49-F238E27FC236}">
                  <a16:creationId xmlns:a16="http://schemas.microsoft.com/office/drawing/2014/main" id="{D0F29441-9D82-0744-927B-FB9235C64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5" name="Rectangle 23">
            <a:extLst>
              <a:ext uri="{FF2B5EF4-FFF2-40B4-BE49-F238E27FC236}">
                <a16:creationId xmlns:a16="http://schemas.microsoft.com/office/drawing/2014/main" id="{5DBC5F7E-FBFE-9545-9C61-2B1EE876B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218" y="2766439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Rectangle 24">
            <a:extLst>
              <a:ext uri="{FF2B5EF4-FFF2-40B4-BE49-F238E27FC236}">
                <a16:creationId xmlns:a16="http://schemas.microsoft.com/office/drawing/2014/main" id="{7B52E473-BC4F-2546-8F23-4292A3FB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118" y="2820414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Line 25">
            <a:extLst>
              <a:ext uri="{FF2B5EF4-FFF2-40B4-BE49-F238E27FC236}">
                <a16:creationId xmlns:a16="http://schemas.microsoft.com/office/drawing/2014/main" id="{803956DE-2FA5-4140-9507-22E455660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5643" y="3580826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8" name="Text Box 26">
            <a:extLst>
              <a:ext uri="{FF2B5EF4-FFF2-40B4-BE49-F238E27FC236}">
                <a16:creationId xmlns:a16="http://schemas.microsoft.com/office/drawing/2014/main" id="{47E3A0E5-1B3A-834F-8B2A-507EC67A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781" y="3563364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79" name="Line 27">
            <a:extLst>
              <a:ext uri="{FF2B5EF4-FFF2-40B4-BE49-F238E27FC236}">
                <a16:creationId xmlns:a16="http://schemas.microsoft.com/office/drawing/2014/main" id="{24C8311A-F267-2B40-8506-DF30931D1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3581" y="3901501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" name="Line 28">
            <a:extLst>
              <a:ext uri="{FF2B5EF4-FFF2-40B4-BE49-F238E27FC236}">
                <a16:creationId xmlns:a16="http://schemas.microsoft.com/office/drawing/2014/main" id="{90B576E6-B5C3-E047-92FE-7535DC868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9293" y="42110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1" name="Line 29">
            <a:extLst>
              <a:ext uri="{FF2B5EF4-FFF2-40B4-BE49-F238E27FC236}">
                <a16:creationId xmlns:a16="http://schemas.microsoft.com/office/drawing/2014/main" id="{DE510BC2-1C0A-3D45-B7F0-09B9A2AFD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9293" y="449681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2" name="Text Box 26">
            <a:extLst>
              <a:ext uri="{FF2B5EF4-FFF2-40B4-BE49-F238E27FC236}">
                <a16:creationId xmlns:a16="http://schemas.microsoft.com/office/drawing/2014/main" id="{DDAE1A42-ED4F-654B-87D0-169CF6BB1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706" y="281088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83" name="Text Box 26">
            <a:extLst>
              <a:ext uri="{FF2B5EF4-FFF2-40B4-BE49-F238E27FC236}">
                <a16:creationId xmlns:a16="http://schemas.microsoft.com/office/drawing/2014/main" id="{7A014FEE-D35D-4D4E-A6F2-B759C9BE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256" y="446823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84" name="Text Box 26">
            <a:extLst>
              <a:ext uri="{FF2B5EF4-FFF2-40B4-BE49-F238E27FC236}">
                <a16:creationId xmlns:a16="http://schemas.microsoft.com/office/drawing/2014/main" id="{7B48DF71-7962-E445-ACB0-EE331814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306" y="418248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85" name="Text Box 26">
            <a:extLst>
              <a:ext uri="{FF2B5EF4-FFF2-40B4-BE49-F238E27FC236}">
                <a16:creationId xmlns:a16="http://schemas.microsoft.com/office/drawing/2014/main" id="{35F89933-4707-5D4A-921A-EC7B51E40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781" y="3887214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86" name="Oval 153">
            <a:extLst>
              <a:ext uri="{FF2B5EF4-FFF2-40B4-BE49-F238E27FC236}">
                <a16:creationId xmlns:a16="http://schemas.microsoft.com/office/drawing/2014/main" id="{215E7B91-C0B7-B74C-B6E7-B5818A255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2668" y="3118864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P4</a:t>
            </a:r>
          </a:p>
        </p:txBody>
      </p:sp>
      <p:sp>
        <p:nvSpPr>
          <p:cNvPr id="187" name="Freeform 154">
            <a:extLst>
              <a:ext uri="{FF2B5EF4-FFF2-40B4-BE49-F238E27FC236}">
                <a16:creationId xmlns:a16="http://schemas.microsoft.com/office/drawing/2014/main" id="{3380745A-BF26-D24C-8ACE-76BF4A51F666}"/>
              </a:ext>
            </a:extLst>
          </p:cNvPr>
          <p:cNvSpPr>
            <a:spLocks/>
          </p:cNvSpPr>
          <p:nvPr/>
        </p:nvSpPr>
        <p:spPr bwMode="auto">
          <a:xfrm>
            <a:off x="9613106" y="2787076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8" name="Group 156">
            <a:extLst>
              <a:ext uri="{FF2B5EF4-FFF2-40B4-BE49-F238E27FC236}">
                <a16:creationId xmlns:a16="http://schemas.microsoft.com/office/drawing/2014/main" id="{4260C82D-FA4B-EA40-B99D-03E56D50D1BA}"/>
              </a:ext>
            </a:extLst>
          </p:cNvPr>
          <p:cNvGrpSpPr>
            <a:grpSpLocks/>
          </p:cNvGrpSpPr>
          <p:nvPr/>
        </p:nvGrpSpPr>
        <p:grpSpPr bwMode="auto">
          <a:xfrm>
            <a:off x="8646318" y="3450651"/>
            <a:ext cx="620713" cy="204788"/>
            <a:chOff x="1287" y="2524"/>
            <a:chExt cx="260" cy="100"/>
          </a:xfrm>
        </p:grpSpPr>
        <p:sp>
          <p:nvSpPr>
            <p:cNvPr id="189" name="Rectangle 157">
              <a:extLst>
                <a:ext uri="{FF2B5EF4-FFF2-40B4-BE49-F238E27FC236}">
                  <a16:creationId xmlns:a16="http://schemas.microsoft.com/office/drawing/2014/main" id="{3C55969E-575D-4843-85A0-C9288C89A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0" name="Rectangle 158">
              <a:extLst>
                <a:ext uri="{FF2B5EF4-FFF2-40B4-BE49-F238E27FC236}">
                  <a16:creationId xmlns:a16="http://schemas.microsoft.com/office/drawing/2014/main" id="{1D81D694-BFCE-CD4C-8B46-411E3E05E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1" name="Rectangle 159">
              <a:extLst>
                <a:ext uri="{FF2B5EF4-FFF2-40B4-BE49-F238E27FC236}">
                  <a16:creationId xmlns:a16="http://schemas.microsoft.com/office/drawing/2014/main" id="{1E24AC3B-00C1-CD43-B2CA-0A3FFEF53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2" name="Rectangle 160">
              <a:extLst>
                <a:ext uri="{FF2B5EF4-FFF2-40B4-BE49-F238E27FC236}">
                  <a16:creationId xmlns:a16="http://schemas.microsoft.com/office/drawing/2014/main" id="{9B3524D6-8B31-5B45-AE62-56D9DEC06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93" name="Rectangle 173">
            <a:extLst>
              <a:ext uri="{FF2B5EF4-FFF2-40B4-BE49-F238E27FC236}">
                <a16:creationId xmlns:a16="http://schemas.microsoft.com/office/drawing/2014/main" id="{ACF402A0-C6AF-8D4B-9459-C028398F8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8800" y="2094763"/>
            <a:ext cx="418962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marR="0" lvl="0" indent="-1158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DatagramSocket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mySocket1 = new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DatagramSocket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5775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115888" marR="0" lvl="0" indent="-1158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194" name="Rectangle 174">
            <a:extLst>
              <a:ext uri="{FF2B5EF4-FFF2-40B4-BE49-F238E27FC236}">
                <a16:creationId xmlns:a16="http://schemas.microsoft.com/office/drawing/2014/main" id="{4C60141B-5E00-944A-9D60-A427659E8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29" y="2088579"/>
            <a:ext cx="375537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marR="0" lvl="0" indent="-1158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DatagramSocket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mySocket2 = new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DatagramSocket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0"/>
              <a:cs typeface="+mn-cs"/>
            </a:endParaRPr>
          </a:p>
          <a:p>
            <a:pPr marL="115888" marR="0" lvl="0" indent="-1158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9157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115888" marR="0" lvl="0" indent="-1158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195" name="Line 177">
            <a:extLst>
              <a:ext uri="{FF2B5EF4-FFF2-40B4-BE49-F238E27FC236}">
                <a16:creationId xmlns:a16="http://schemas.microsoft.com/office/drawing/2014/main" id="{3415A4E4-A8D6-0A45-87D5-0E83D0C0F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3393" y="3531614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6" name="Line 178">
            <a:extLst>
              <a:ext uri="{FF2B5EF4-FFF2-40B4-BE49-F238E27FC236}">
                <a16:creationId xmlns:a16="http://schemas.microsoft.com/office/drawing/2014/main" id="{A9D1D210-F533-114F-8A39-1FAA948B3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918" y="3290314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7" name="Line 180">
            <a:extLst>
              <a:ext uri="{FF2B5EF4-FFF2-40B4-BE49-F238E27FC236}">
                <a16:creationId xmlns:a16="http://schemas.microsoft.com/office/drawing/2014/main" id="{6B5344BE-1CCC-B340-996D-3B09BDFBB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3393" y="5690614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8" name="Line 181">
            <a:extLst>
              <a:ext uri="{FF2B5EF4-FFF2-40B4-BE49-F238E27FC236}">
                <a16:creationId xmlns:a16="http://schemas.microsoft.com/office/drawing/2014/main" id="{75872309-2BFC-8644-8732-E37B001E2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093" y="3303014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9" name="Line 182">
            <a:extLst>
              <a:ext uri="{FF2B5EF4-FFF2-40B4-BE49-F238E27FC236}">
                <a16:creationId xmlns:a16="http://schemas.microsoft.com/office/drawing/2014/main" id="{ED8FED43-69D8-CD40-86EB-26FB24C6E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343" y="5531864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0" name="Line 183">
            <a:extLst>
              <a:ext uri="{FF2B5EF4-FFF2-40B4-BE49-F238E27FC236}">
                <a16:creationId xmlns:a16="http://schemas.microsoft.com/office/drawing/2014/main" id="{4E77B951-325F-9646-965F-1E9415527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993" y="3518914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1" name="Line 184">
            <a:extLst>
              <a:ext uri="{FF2B5EF4-FFF2-40B4-BE49-F238E27FC236}">
                <a16:creationId xmlns:a16="http://schemas.microsoft.com/office/drawing/2014/main" id="{DE96BAA3-92F8-8647-B475-DC04328C3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3668" y="3569714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2" name="Line 185">
            <a:extLst>
              <a:ext uri="{FF2B5EF4-FFF2-40B4-BE49-F238E27FC236}">
                <a16:creationId xmlns:a16="http://schemas.microsoft.com/office/drawing/2014/main" id="{98C53D0E-36E0-9746-B2E0-7A179BBFF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6193" y="3537964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3" name="Line 186">
            <a:extLst>
              <a:ext uri="{FF2B5EF4-FFF2-40B4-BE49-F238E27FC236}">
                <a16:creationId xmlns:a16="http://schemas.microsoft.com/office/drawing/2014/main" id="{5CF7BEF4-FCF9-5245-97E3-9295F72AB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793" y="3309364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4" name="Line 187">
            <a:extLst>
              <a:ext uri="{FF2B5EF4-FFF2-40B4-BE49-F238E27FC236}">
                <a16:creationId xmlns:a16="http://schemas.microsoft.com/office/drawing/2014/main" id="{2FEDDAA8-4D5A-F644-8D9D-D75448B5A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143" y="3322064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5" name="Line 188">
            <a:extLst>
              <a:ext uri="{FF2B5EF4-FFF2-40B4-BE49-F238E27FC236}">
                <a16:creationId xmlns:a16="http://schemas.microsoft.com/office/drawing/2014/main" id="{785832B0-11E2-7D42-892F-39130A945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018" y="5709664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6" name="Line 189">
            <a:extLst>
              <a:ext uri="{FF2B5EF4-FFF2-40B4-BE49-F238E27FC236}">
                <a16:creationId xmlns:a16="http://schemas.microsoft.com/office/drawing/2014/main" id="{CB7F98CB-6143-EE46-9171-A611901AA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4743" y="5541389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07" name="Group 196">
            <a:extLst>
              <a:ext uri="{FF2B5EF4-FFF2-40B4-BE49-F238E27FC236}">
                <a16:creationId xmlns:a16="http://schemas.microsoft.com/office/drawing/2014/main" id="{3B303B9E-D7B6-B44F-B2C6-EAF4FBBE0075}"/>
              </a:ext>
            </a:extLst>
          </p:cNvPr>
          <p:cNvGrpSpPr>
            <a:grpSpLocks/>
          </p:cNvGrpSpPr>
          <p:nvPr/>
        </p:nvGrpSpPr>
        <p:grpSpPr bwMode="auto">
          <a:xfrm>
            <a:off x="2740818" y="5790626"/>
            <a:ext cx="1644650" cy="652463"/>
            <a:chOff x="1318" y="3697"/>
            <a:chExt cx="1036" cy="411"/>
          </a:xfrm>
        </p:grpSpPr>
        <p:sp>
          <p:nvSpPr>
            <p:cNvPr id="208" name="Rectangle 193">
              <a:extLst>
                <a:ext uri="{FF2B5EF4-FFF2-40B4-BE49-F238E27FC236}">
                  <a16:creationId xmlns:a16="http://schemas.microsoft.com/office/drawing/2014/main" id="{5E867730-FF86-E94C-84E9-3C3B7F865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9" name="Line 194">
              <a:extLst>
                <a:ext uri="{FF2B5EF4-FFF2-40B4-BE49-F238E27FC236}">
                  <a16:creationId xmlns:a16="http://schemas.microsoft.com/office/drawing/2014/main" id="{DCB14944-9918-094E-A124-FFAF2CCC0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0" name="Text Box 195">
              <a:extLst>
                <a:ext uri="{FF2B5EF4-FFF2-40B4-BE49-F238E27FC236}">
                  <a16:creationId xmlns:a16="http://schemas.microsoft.com/office/drawing/2014/main" id="{7F105679-9AE1-A34E-A646-23B52D1B8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port: 9157</a:t>
              </a:r>
            </a:p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port: 6428</a:t>
              </a:r>
            </a:p>
          </p:txBody>
        </p:sp>
      </p:grpSp>
      <p:grpSp>
        <p:nvGrpSpPr>
          <p:cNvPr id="211" name="Group 201">
            <a:extLst>
              <a:ext uri="{FF2B5EF4-FFF2-40B4-BE49-F238E27FC236}">
                <a16:creationId xmlns:a16="http://schemas.microsoft.com/office/drawing/2014/main" id="{C26B3BDC-40D0-554B-BF75-79BA0C664254}"/>
              </a:ext>
            </a:extLst>
          </p:cNvPr>
          <p:cNvGrpSpPr>
            <a:grpSpLocks/>
          </p:cNvGrpSpPr>
          <p:nvPr/>
        </p:nvGrpSpPr>
        <p:grpSpPr bwMode="auto">
          <a:xfrm>
            <a:off x="4039393" y="4914326"/>
            <a:ext cx="1692275" cy="652463"/>
            <a:chOff x="2741" y="3750"/>
            <a:chExt cx="1066" cy="411"/>
          </a:xfrm>
        </p:grpSpPr>
        <p:sp>
          <p:nvSpPr>
            <p:cNvPr id="212" name="Rectangle 198">
              <a:extLst>
                <a:ext uri="{FF2B5EF4-FFF2-40B4-BE49-F238E27FC236}">
                  <a16:creationId xmlns:a16="http://schemas.microsoft.com/office/drawing/2014/main" id="{2AEC7827-74B2-8F4D-A5B2-46F174C8B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3" name="Line 199">
              <a:extLst>
                <a:ext uri="{FF2B5EF4-FFF2-40B4-BE49-F238E27FC236}">
                  <a16:creationId xmlns:a16="http://schemas.microsoft.com/office/drawing/2014/main" id="{51BE463B-088F-174F-AFA2-906D7DEE3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Text Box 200">
              <a:extLst>
                <a:ext uri="{FF2B5EF4-FFF2-40B4-BE49-F238E27FC236}">
                  <a16:creationId xmlns:a16="http://schemas.microsoft.com/office/drawing/2014/main" id="{0F6793CB-ABA9-534D-B627-3241E6084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port: 6428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port: 9157</a:t>
              </a:r>
            </a:p>
          </p:txBody>
        </p:sp>
      </p:grpSp>
      <p:grpSp>
        <p:nvGrpSpPr>
          <p:cNvPr id="215" name="Group 202">
            <a:extLst>
              <a:ext uri="{FF2B5EF4-FFF2-40B4-BE49-F238E27FC236}">
                <a16:creationId xmlns:a16="http://schemas.microsoft.com/office/drawing/2014/main" id="{2BA0D7D3-1E9F-874D-9578-106CF426BDAB}"/>
              </a:ext>
            </a:extLst>
          </p:cNvPr>
          <p:cNvGrpSpPr>
            <a:grpSpLocks/>
          </p:cNvGrpSpPr>
          <p:nvPr/>
        </p:nvGrpSpPr>
        <p:grpSpPr bwMode="auto">
          <a:xfrm>
            <a:off x="7063581" y="4914326"/>
            <a:ext cx="1341437" cy="652463"/>
            <a:chOff x="1509" y="3697"/>
            <a:chExt cx="845" cy="411"/>
          </a:xfrm>
        </p:grpSpPr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B2A9891A-642F-6D49-A890-0C106C26F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7" name="Line 204">
              <a:extLst>
                <a:ext uri="{FF2B5EF4-FFF2-40B4-BE49-F238E27FC236}">
                  <a16:creationId xmlns:a16="http://schemas.microsoft.com/office/drawing/2014/main" id="{521F25C6-A7B0-BD43-AB39-10E85195A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8" name="Text Box 205">
              <a:extLst>
                <a:ext uri="{FF2B5EF4-FFF2-40B4-BE49-F238E27FC236}">
                  <a16:creationId xmlns:a16="http://schemas.microsoft.com/office/drawing/2014/main" id="{A375B067-6627-F24A-ADAA-564841EB8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port: ?</a:t>
              </a:r>
            </a:p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port: ?</a:t>
              </a:r>
            </a:p>
          </p:txBody>
        </p:sp>
      </p:grpSp>
      <p:grpSp>
        <p:nvGrpSpPr>
          <p:cNvPr id="219" name="Group 206">
            <a:extLst>
              <a:ext uri="{FF2B5EF4-FFF2-40B4-BE49-F238E27FC236}">
                <a16:creationId xmlns:a16="http://schemas.microsoft.com/office/drawing/2014/main" id="{B5181A21-D7E7-3E42-9344-472D54222757}"/>
              </a:ext>
            </a:extLst>
          </p:cNvPr>
          <p:cNvGrpSpPr>
            <a:grpSpLocks/>
          </p:cNvGrpSpPr>
          <p:nvPr/>
        </p:nvGrpSpPr>
        <p:grpSpPr bwMode="auto">
          <a:xfrm>
            <a:off x="6304756" y="5768401"/>
            <a:ext cx="1389062" cy="652463"/>
            <a:chOff x="2741" y="3750"/>
            <a:chExt cx="875" cy="411"/>
          </a:xfrm>
        </p:grpSpPr>
        <p:sp>
          <p:nvSpPr>
            <p:cNvPr id="220" name="Rectangle 207">
              <a:extLst>
                <a:ext uri="{FF2B5EF4-FFF2-40B4-BE49-F238E27FC236}">
                  <a16:creationId xmlns:a16="http://schemas.microsoft.com/office/drawing/2014/main" id="{92ECB27B-35D3-E94B-A9F9-6AB2E4D0E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1" name="Line 208">
              <a:extLst>
                <a:ext uri="{FF2B5EF4-FFF2-40B4-BE49-F238E27FC236}">
                  <a16:creationId xmlns:a16="http://schemas.microsoft.com/office/drawing/2014/main" id="{7683B80C-70E1-9C44-94AD-C7C88A9E0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2" name="Text Box 209">
              <a:extLst>
                <a:ext uri="{FF2B5EF4-FFF2-40B4-BE49-F238E27FC236}">
                  <a16:creationId xmlns:a16="http://schemas.microsoft.com/office/drawing/2014/main" id="{A346B1BA-6406-6F45-9B45-BAB032C59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port: ?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port: ?</a:t>
              </a:r>
            </a:p>
          </p:txBody>
        </p:sp>
      </p:grpSp>
      <p:grpSp>
        <p:nvGrpSpPr>
          <p:cNvPr id="223" name="Group 214">
            <a:extLst>
              <a:ext uri="{FF2B5EF4-FFF2-40B4-BE49-F238E27FC236}">
                <a16:creationId xmlns:a16="http://schemas.microsoft.com/office/drawing/2014/main" id="{E39C7ED5-8B2C-DE4F-80CB-990D1AA7B49F}"/>
              </a:ext>
            </a:extLst>
          </p:cNvPr>
          <p:cNvGrpSpPr>
            <a:grpSpLocks/>
          </p:cNvGrpSpPr>
          <p:nvPr/>
        </p:nvGrpSpPr>
        <p:grpSpPr bwMode="auto">
          <a:xfrm>
            <a:off x="1610518" y="4406326"/>
            <a:ext cx="711200" cy="669925"/>
            <a:chOff x="-44" y="1473"/>
            <a:chExt cx="981" cy="1105"/>
          </a:xfrm>
        </p:grpSpPr>
        <p:pic>
          <p:nvPicPr>
            <p:cNvPr id="224" name="Picture 215" descr="desktop_computer_stylized_medium">
              <a:extLst>
                <a:ext uri="{FF2B5EF4-FFF2-40B4-BE49-F238E27FC236}">
                  <a16:creationId xmlns:a16="http://schemas.microsoft.com/office/drawing/2014/main" id="{E6F7AF8C-6139-A44A-B799-9DB1A4938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Freeform 216">
              <a:extLst>
                <a:ext uri="{FF2B5EF4-FFF2-40B4-BE49-F238E27FC236}">
                  <a16:creationId xmlns:a16="http://schemas.microsoft.com/office/drawing/2014/main" id="{E7BE33D7-3BA9-1847-9AD9-95F7E1DEA0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6" name="Group 217">
            <a:extLst>
              <a:ext uri="{FF2B5EF4-FFF2-40B4-BE49-F238E27FC236}">
                <a16:creationId xmlns:a16="http://schemas.microsoft.com/office/drawing/2014/main" id="{ECE9DF28-DF72-7544-9229-870F2565D5F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879806" y="4530151"/>
            <a:ext cx="711200" cy="669925"/>
            <a:chOff x="-44" y="1473"/>
            <a:chExt cx="981" cy="1105"/>
          </a:xfrm>
        </p:grpSpPr>
        <p:pic>
          <p:nvPicPr>
            <p:cNvPr id="227" name="Picture 218" descr="desktop_computer_stylized_medium">
              <a:extLst>
                <a:ext uri="{FF2B5EF4-FFF2-40B4-BE49-F238E27FC236}">
                  <a16:creationId xmlns:a16="http://schemas.microsoft.com/office/drawing/2014/main" id="{AAE1CD7B-71E4-DA44-B3BA-A6BCDDB83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9">
              <a:extLst>
                <a:ext uri="{FF2B5EF4-FFF2-40B4-BE49-F238E27FC236}">
                  <a16:creationId xmlns:a16="http://schemas.microsoft.com/office/drawing/2014/main" id="{E273E05C-F934-1B44-AA55-C146C99BC6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9" name="Group 220">
            <a:extLst>
              <a:ext uri="{FF2B5EF4-FFF2-40B4-BE49-F238E27FC236}">
                <a16:creationId xmlns:a16="http://schemas.microsoft.com/office/drawing/2014/main" id="{4338C4B1-DA10-CF42-9E12-96B6998CDA7B}"/>
              </a:ext>
            </a:extLst>
          </p:cNvPr>
          <p:cNvGrpSpPr>
            <a:grpSpLocks/>
          </p:cNvGrpSpPr>
          <p:nvPr/>
        </p:nvGrpSpPr>
        <p:grpSpPr bwMode="auto">
          <a:xfrm>
            <a:off x="4702968" y="3928489"/>
            <a:ext cx="358775" cy="704850"/>
            <a:chOff x="4140" y="429"/>
            <a:chExt cx="1425" cy="2396"/>
          </a:xfrm>
        </p:grpSpPr>
        <p:sp>
          <p:nvSpPr>
            <p:cNvPr id="230" name="Freeform 221">
              <a:extLst>
                <a:ext uri="{FF2B5EF4-FFF2-40B4-BE49-F238E27FC236}">
                  <a16:creationId xmlns:a16="http://schemas.microsoft.com/office/drawing/2014/main" id="{72E2375B-D2CD-524D-99CC-9AA1332B0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1" name="Rectangle 222">
              <a:extLst>
                <a:ext uri="{FF2B5EF4-FFF2-40B4-BE49-F238E27FC236}">
                  <a16:creationId xmlns:a16="http://schemas.microsoft.com/office/drawing/2014/main" id="{9A46A85F-576F-5549-8CE1-4D6375E6E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Freeform 223">
              <a:extLst>
                <a:ext uri="{FF2B5EF4-FFF2-40B4-BE49-F238E27FC236}">
                  <a16:creationId xmlns:a16="http://schemas.microsoft.com/office/drawing/2014/main" id="{2AC2D8E6-5479-B547-832A-A4D633663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3" name="Freeform 224">
              <a:extLst>
                <a:ext uri="{FF2B5EF4-FFF2-40B4-BE49-F238E27FC236}">
                  <a16:creationId xmlns:a16="http://schemas.microsoft.com/office/drawing/2014/main" id="{F5154C64-E9B4-9B4B-ADCB-BF7CEFAA6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" name="Rectangle 225">
              <a:extLst>
                <a:ext uri="{FF2B5EF4-FFF2-40B4-BE49-F238E27FC236}">
                  <a16:creationId xmlns:a16="http://schemas.microsoft.com/office/drawing/2014/main" id="{20BD3C08-A36B-8C47-A9E1-98E61BCD2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5" name="Group 226">
              <a:extLst>
                <a:ext uri="{FF2B5EF4-FFF2-40B4-BE49-F238E27FC236}">
                  <a16:creationId xmlns:a16="http://schemas.microsoft.com/office/drawing/2014/main" id="{BA9CB11E-6522-2A4E-B926-6BB8F2D61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0" name="AutoShape 227">
                <a:extLst>
                  <a:ext uri="{FF2B5EF4-FFF2-40B4-BE49-F238E27FC236}">
                    <a16:creationId xmlns:a16="http://schemas.microsoft.com/office/drawing/2014/main" id="{A66F61C7-D146-2444-9233-EEEFDA6DB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1" name="AutoShape 228">
                <a:extLst>
                  <a:ext uri="{FF2B5EF4-FFF2-40B4-BE49-F238E27FC236}">
                    <a16:creationId xmlns:a16="http://schemas.microsoft.com/office/drawing/2014/main" id="{C237943C-1D9E-C340-92B4-E279FE5E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29">
              <a:extLst>
                <a:ext uri="{FF2B5EF4-FFF2-40B4-BE49-F238E27FC236}">
                  <a16:creationId xmlns:a16="http://schemas.microsoft.com/office/drawing/2014/main" id="{C81D6CA2-B425-4946-AE7A-8E40C0836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7" name="Group 230">
              <a:extLst>
                <a:ext uri="{FF2B5EF4-FFF2-40B4-BE49-F238E27FC236}">
                  <a16:creationId xmlns:a16="http://schemas.microsoft.com/office/drawing/2014/main" id="{E1CF8BC0-EDFE-2A4B-A9FD-D7352BEF9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8" name="AutoShape 231">
                <a:extLst>
                  <a:ext uri="{FF2B5EF4-FFF2-40B4-BE49-F238E27FC236}">
                    <a16:creationId xmlns:a16="http://schemas.microsoft.com/office/drawing/2014/main" id="{0A9026E3-01D2-A044-85D9-3C22E36B9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9" name="AutoShape 232">
                <a:extLst>
                  <a:ext uri="{FF2B5EF4-FFF2-40B4-BE49-F238E27FC236}">
                    <a16:creationId xmlns:a16="http://schemas.microsoft.com/office/drawing/2014/main" id="{89380DF0-55D0-544B-ABE2-D6ADD8851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8" name="Rectangle 233">
              <a:extLst>
                <a:ext uri="{FF2B5EF4-FFF2-40B4-BE49-F238E27FC236}">
                  <a16:creationId xmlns:a16="http://schemas.microsoft.com/office/drawing/2014/main" id="{DF34371F-6EF2-844A-9475-6B8ECC1E2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9" name="Rectangle 234">
              <a:extLst>
                <a:ext uri="{FF2B5EF4-FFF2-40B4-BE49-F238E27FC236}">
                  <a16:creationId xmlns:a16="http://schemas.microsoft.com/office/drawing/2014/main" id="{7BF59601-B231-7F4D-B6B7-74CA58AE9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40" name="Group 235">
              <a:extLst>
                <a:ext uri="{FF2B5EF4-FFF2-40B4-BE49-F238E27FC236}">
                  <a16:creationId xmlns:a16="http://schemas.microsoft.com/office/drawing/2014/main" id="{653CAD17-3E1A-0A44-BF50-DB027FAD8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6" name="AutoShape 236">
                <a:extLst>
                  <a:ext uri="{FF2B5EF4-FFF2-40B4-BE49-F238E27FC236}">
                    <a16:creationId xmlns:a16="http://schemas.microsoft.com/office/drawing/2014/main" id="{2AB347AE-B389-704D-8A3A-F1B0478B7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7" name="AutoShape 237">
                <a:extLst>
                  <a:ext uri="{FF2B5EF4-FFF2-40B4-BE49-F238E27FC236}">
                    <a16:creationId xmlns:a16="http://schemas.microsoft.com/office/drawing/2014/main" id="{F96FEA1E-5620-D24E-93C8-5E69D78BD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1" name="Freeform 238">
              <a:extLst>
                <a:ext uri="{FF2B5EF4-FFF2-40B4-BE49-F238E27FC236}">
                  <a16:creationId xmlns:a16="http://schemas.microsoft.com/office/drawing/2014/main" id="{84910C8E-8844-DE49-A1A3-762F8BB12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239">
              <a:extLst>
                <a:ext uri="{FF2B5EF4-FFF2-40B4-BE49-F238E27FC236}">
                  <a16:creationId xmlns:a16="http://schemas.microsoft.com/office/drawing/2014/main" id="{BBBD2321-95AE-9C40-B018-8ECE1F278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4" name="AutoShape 240">
                <a:extLst>
                  <a:ext uri="{FF2B5EF4-FFF2-40B4-BE49-F238E27FC236}">
                    <a16:creationId xmlns:a16="http://schemas.microsoft.com/office/drawing/2014/main" id="{5F0A8B0F-BFF3-D645-8BC2-E03084A73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5" name="AutoShape 241">
                <a:extLst>
                  <a:ext uri="{FF2B5EF4-FFF2-40B4-BE49-F238E27FC236}">
                    <a16:creationId xmlns:a16="http://schemas.microsoft.com/office/drawing/2014/main" id="{F04409C4-53CF-1E47-924D-AAE899D78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B79FB686-7827-8648-B573-39D9BD56A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FDD2EBD5-F1D6-1A40-89DB-A8C30D931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CE0C4D67-AE5D-BA4D-8695-DB491DDD2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F37BD5E1-82F5-4442-A0E8-832E39193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65CB1E0E-0881-3D44-874F-DFDC02FDD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8" name="AutoShape 247">
              <a:extLst>
                <a:ext uri="{FF2B5EF4-FFF2-40B4-BE49-F238E27FC236}">
                  <a16:creationId xmlns:a16="http://schemas.microsoft.com/office/drawing/2014/main" id="{6DADA001-6CFD-B446-972E-A78724803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9" name="AutoShape 248">
              <a:extLst>
                <a:ext uri="{FF2B5EF4-FFF2-40B4-BE49-F238E27FC236}">
                  <a16:creationId xmlns:a16="http://schemas.microsoft.com/office/drawing/2014/main" id="{3A9F1280-193F-A148-B533-A4E2BCD4E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4151D18-1A99-BB43-8662-5409F09FC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6E3B505-373D-FA41-AC57-224E553E6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E492A9C-D2EF-444F-9F40-D87F1FF8E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B30ABD37-057E-DC41-B1A5-29A2C4236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27" name="Slide Number Placeholder 2">
            <a:extLst>
              <a:ext uri="{FF2B5EF4-FFF2-40B4-BE49-F238E27FC236}">
                <a16:creationId xmlns:a16="http://schemas.microsoft.com/office/drawing/2014/main" id="{7A20C98F-8CB3-904A-A136-78573229D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  <p:bldP spid="1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Transport layer: overview</a:t>
            </a:r>
            <a:endParaRPr lang="en-US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ACD2-5E28-0840-A1E8-F9AB901FE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763" y="1253331"/>
            <a:ext cx="4842088" cy="4351338"/>
          </a:xfrm>
        </p:spPr>
        <p:txBody>
          <a:bodyPr>
            <a:noAutofit/>
          </a:bodyPr>
          <a:lstStyle/>
          <a:p>
            <a:pPr marL="11113" indent="0">
              <a:buNone/>
            </a:pPr>
            <a:r>
              <a:rPr lang="en-US" altLang="en-US" sz="3200" i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goal: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00050" indent="-285750">
              <a:buFont typeface="Wingdings" charset="2"/>
              <a:buChar char="§"/>
              <a:defRPr/>
            </a:pPr>
            <a:r>
              <a:rPr lang="en-US" sz="3200" dirty="0"/>
              <a:t>understand 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multiplexing, demultiplexing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congestion control</a:t>
            </a:r>
            <a:endParaRPr lang="en-US" sz="3200" dirty="0"/>
          </a:p>
          <a:p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68416" y="1815962"/>
            <a:ext cx="5994400" cy="4799013"/>
          </a:xfrm>
        </p:spPr>
        <p:txBody>
          <a:bodyPr>
            <a:normAutofit/>
          </a:bodyPr>
          <a:lstStyle/>
          <a:p>
            <a:pPr marL="457200" indent="-285750">
              <a:buFont typeface="Wingdings" charset="2"/>
              <a:buChar char="§"/>
              <a:defRPr/>
            </a:pPr>
            <a:r>
              <a:rPr lang="en-US" sz="3200" dirty="0"/>
              <a:t>learn about Internet transport layer protocols: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UDP: connectionless transport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TCP: connection-oriented reliable transport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TCP congestion control</a:t>
            </a:r>
            <a:endParaRPr 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084F46-D79C-3048-9B21-CEBC66650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54664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0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Connection-oriented demultiplexing</a:t>
            </a:r>
          </a:p>
        </p:txBody>
      </p:sp>
      <p:sp>
        <p:nvSpPr>
          <p:cNvPr id="128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798689" y="1495768"/>
            <a:ext cx="4770837" cy="2942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276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socket identified by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tuple: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IP address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port number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IP address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port number</a:t>
            </a:r>
          </a:p>
        </p:txBody>
      </p:sp>
      <p:sp>
        <p:nvSpPr>
          <p:cNvPr id="129" name="Rectangle 4">
            <a:extLst>
              <a:ext uri="{FF2B5EF4-FFF2-40B4-BE49-F238E27FC236}">
                <a16:creationId xmlns:a16="http://schemas.microsoft.com/office/drawing/2014/main" id="{C6672EA0-BD4C-AA4C-B327-560672E6A24F}"/>
              </a:ext>
            </a:extLst>
          </p:cNvPr>
          <p:cNvSpPr txBox="1">
            <a:spLocks noChangeArrowheads="1"/>
          </p:cNvSpPr>
          <p:nvPr/>
        </p:nvSpPr>
        <p:spPr>
          <a:xfrm>
            <a:off x="6476415" y="1510775"/>
            <a:ext cx="5036711" cy="4974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 may support many simultaneous TCP sockets: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socket identified by its own 4-tuple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socket associated with a different connecting client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784324" y="4284442"/>
            <a:ext cx="4770837" cy="2228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demux: receiver uses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four values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(4-tuple)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direct segment to appropriate socket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E4D1361-EDC2-E64C-B2A5-339968681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Connection-oriented demultiplexing: example</a:t>
            </a:r>
          </a:p>
        </p:txBody>
      </p:sp>
      <p:sp>
        <p:nvSpPr>
          <p:cNvPr id="525" name="Freeform 5">
            <a:extLst>
              <a:ext uri="{FF2B5EF4-FFF2-40B4-BE49-F238E27FC236}">
                <a16:creationId xmlns:a16="http://schemas.microsoft.com/office/drawing/2014/main" id="{7563D6BB-009E-434A-9515-A6EAB0387E14}"/>
              </a:ext>
            </a:extLst>
          </p:cNvPr>
          <p:cNvSpPr>
            <a:spLocks/>
          </p:cNvSpPr>
          <p:nvPr/>
        </p:nvSpPr>
        <p:spPr bwMode="auto">
          <a:xfrm>
            <a:off x="4454236" y="1478017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6" name="Freeform 6">
            <a:extLst>
              <a:ext uri="{FF2B5EF4-FFF2-40B4-BE49-F238E27FC236}">
                <a16:creationId xmlns:a16="http://schemas.microsoft.com/office/drawing/2014/main" id="{C4ABCFDA-E140-9C42-81C9-A5B5F6C446B3}"/>
              </a:ext>
            </a:extLst>
          </p:cNvPr>
          <p:cNvSpPr>
            <a:spLocks/>
          </p:cNvSpPr>
          <p:nvPr/>
        </p:nvSpPr>
        <p:spPr bwMode="auto">
          <a:xfrm>
            <a:off x="2052349" y="165740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7" name="Rectangle 23">
            <a:extLst>
              <a:ext uri="{FF2B5EF4-FFF2-40B4-BE49-F238E27FC236}">
                <a16:creationId xmlns:a16="http://schemas.microsoft.com/office/drawing/2014/main" id="{614F9B0E-1109-CC4B-8E75-55A6C74E6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286" y="1624067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8" name="Rectangle 24">
            <a:extLst>
              <a:ext uri="{FF2B5EF4-FFF2-40B4-BE49-F238E27FC236}">
                <a16:creationId xmlns:a16="http://schemas.microsoft.com/office/drawing/2014/main" id="{CBD89C10-5030-2D42-A25D-BFEC970A8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186" y="1678042"/>
            <a:ext cx="1273175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9" name="Line 25">
            <a:extLst>
              <a:ext uri="{FF2B5EF4-FFF2-40B4-BE49-F238E27FC236}">
                <a16:creationId xmlns:a16="http://schemas.microsoft.com/office/drawing/2014/main" id="{8D7EF085-D57A-E243-98DA-BEAC54BDE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9711" y="2438455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0" name="Text Box 26">
            <a:extLst>
              <a:ext uri="{FF2B5EF4-FFF2-40B4-BE49-F238E27FC236}">
                <a16:creationId xmlns:a16="http://schemas.microsoft.com/office/drawing/2014/main" id="{0ED9175A-7497-DD4F-9C18-ACF0B19F7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849" y="2420992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531" name="Line 27">
            <a:extLst>
              <a:ext uri="{FF2B5EF4-FFF2-40B4-BE49-F238E27FC236}">
                <a16:creationId xmlns:a16="http://schemas.microsoft.com/office/drawing/2014/main" id="{FD58D124-018E-3848-9BB8-DBD51A4D8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7649" y="2759130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" name="Line 28">
            <a:extLst>
              <a:ext uri="{FF2B5EF4-FFF2-40B4-BE49-F238E27FC236}">
                <a16:creationId xmlns:a16="http://schemas.microsoft.com/office/drawing/2014/main" id="{15074162-585A-BC41-91A3-96670F676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361" y="306869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3" name="Line 29">
            <a:extLst>
              <a:ext uri="{FF2B5EF4-FFF2-40B4-BE49-F238E27FC236}">
                <a16:creationId xmlns:a16="http://schemas.microsoft.com/office/drawing/2014/main" id="{23B1C83D-9CD1-7141-80E9-B23AF1A12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361" y="335444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4" name="Text Box 26">
            <a:extLst>
              <a:ext uri="{FF2B5EF4-FFF2-40B4-BE49-F238E27FC236}">
                <a16:creationId xmlns:a16="http://schemas.microsoft.com/office/drawing/2014/main" id="{18FD1BAC-22E0-E743-8D85-AD83603D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774" y="166851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535" name="Text Box 26">
            <a:extLst>
              <a:ext uri="{FF2B5EF4-FFF2-40B4-BE49-F238E27FC236}">
                <a16:creationId xmlns:a16="http://schemas.microsoft.com/office/drawing/2014/main" id="{FA894B51-006F-1749-B20E-08F2DE801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324" y="332586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536" name="Text Box 26">
            <a:extLst>
              <a:ext uri="{FF2B5EF4-FFF2-40B4-BE49-F238E27FC236}">
                <a16:creationId xmlns:a16="http://schemas.microsoft.com/office/drawing/2014/main" id="{986C06D0-2FCC-3C4A-8B26-E47FEACB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374" y="304011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537" name="Text Box 26">
            <a:extLst>
              <a:ext uri="{FF2B5EF4-FFF2-40B4-BE49-F238E27FC236}">
                <a16:creationId xmlns:a16="http://schemas.microsoft.com/office/drawing/2014/main" id="{D076C0F4-C178-3E40-A5A0-D9949817A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849" y="2744842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538" name="Oval 19">
            <a:extLst>
              <a:ext uri="{FF2B5EF4-FFF2-40B4-BE49-F238E27FC236}">
                <a16:creationId xmlns:a16="http://schemas.microsoft.com/office/drawing/2014/main" id="{2A71094C-18F7-1C46-8C86-7D8D2BCF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736" y="1954267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539" name="Group 20">
            <a:extLst>
              <a:ext uri="{FF2B5EF4-FFF2-40B4-BE49-F238E27FC236}">
                <a16:creationId xmlns:a16="http://schemas.microsoft.com/office/drawing/2014/main" id="{554821E9-E611-EF4C-B4ED-D5A7C0CB1055}"/>
              </a:ext>
            </a:extLst>
          </p:cNvPr>
          <p:cNvGrpSpPr>
            <a:grpSpLocks/>
          </p:cNvGrpSpPr>
          <p:nvPr/>
        </p:nvGrpSpPr>
        <p:grpSpPr bwMode="auto">
          <a:xfrm>
            <a:off x="2834986" y="2278117"/>
            <a:ext cx="620713" cy="228600"/>
            <a:chOff x="1287" y="2524"/>
            <a:chExt cx="260" cy="100"/>
          </a:xfrm>
        </p:grpSpPr>
        <p:sp>
          <p:nvSpPr>
            <p:cNvPr id="540" name="Rectangle 21">
              <a:extLst>
                <a:ext uri="{FF2B5EF4-FFF2-40B4-BE49-F238E27FC236}">
                  <a16:creationId xmlns:a16="http://schemas.microsoft.com/office/drawing/2014/main" id="{BEBEC012-39DF-A541-830E-6FF13ADAE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41" name="Rectangle 22">
              <a:extLst>
                <a:ext uri="{FF2B5EF4-FFF2-40B4-BE49-F238E27FC236}">
                  <a16:creationId xmlns:a16="http://schemas.microsoft.com/office/drawing/2014/main" id="{C54558CA-8722-654B-8BA0-93D5C1A6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42" name="Rectangle 23">
              <a:extLst>
                <a:ext uri="{FF2B5EF4-FFF2-40B4-BE49-F238E27FC236}">
                  <a16:creationId xmlns:a16="http://schemas.microsoft.com/office/drawing/2014/main" id="{4ECE78D1-C229-D44C-8946-E5D845D77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43" name="Rectangle 24">
              <a:extLst>
                <a:ext uri="{FF2B5EF4-FFF2-40B4-BE49-F238E27FC236}">
                  <a16:creationId xmlns:a16="http://schemas.microsoft.com/office/drawing/2014/main" id="{5E3A5BD1-1D56-EA42-9427-8F0D4DE45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44" name="Rectangle 23">
            <a:extLst>
              <a:ext uri="{FF2B5EF4-FFF2-40B4-BE49-F238E27FC236}">
                <a16:creationId xmlns:a16="http://schemas.microsoft.com/office/drawing/2014/main" id="{9E1F493A-E899-D74E-919F-F4A60AE16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011" y="1390705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5" name="Rectangle 24">
            <a:extLst>
              <a:ext uri="{FF2B5EF4-FFF2-40B4-BE49-F238E27FC236}">
                <a16:creationId xmlns:a16="http://schemas.microsoft.com/office/drawing/2014/main" id="{49A0180F-5303-6E4C-99BF-19A56AAC7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036" y="1468492"/>
            <a:ext cx="2225675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6" name="Text Box 26">
            <a:extLst>
              <a:ext uri="{FF2B5EF4-FFF2-40B4-BE49-F238E27FC236}">
                <a16:creationId xmlns:a16="http://schemas.microsoft.com/office/drawing/2014/main" id="{23645F4E-01B1-3349-9A7F-2F24FC4C2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486" y="219715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547" name="Text Box 26">
            <a:extLst>
              <a:ext uri="{FF2B5EF4-FFF2-40B4-BE49-F238E27FC236}">
                <a16:creationId xmlns:a16="http://schemas.microsoft.com/office/drawing/2014/main" id="{9BED65C6-B309-8B4D-A068-E19EDFD11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461" y="142086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548" name="Text Box 26">
            <a:extLst>
              <a:ext uri="{FF2B5EF4-FFF2-40B4-BE49-F238E27FC236}">
                <a16:creationId xmlns:a16="http://schemas.microsoft.com/office/drawing/2014/main" id="{3CB9E7E9-E087-BE49-8C38-35C7E48B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136" y="310203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549" name="Text Box 26">
            <a:extLst>
              <a:ext uri="{FF2B5EF4-FFF2-40B4-BE49-F238E27FC236}">
                <a16:creationId xmlns:a16="http://schemas.microsoft.com/office/drawing/2014/main" id="{75F58D18-0976-1447-9AE8-E0B265BD8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136" y="281628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550" name="Oval 36">
            <a:extLst>
              <a:ext uri="{FF2B5EF4-FFF2-40B4-BE49-F238E27FC236}">
                <a16:creationId xmlns:a16="http://schemas.microsoft.com/office/drawing/2014/main" id="{2A7F5798-BB67-5141-90FB-F51D589E3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099" y="1727255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P4</a:t>
            </a:r>
          </a:p>
        </p:txBody>
      </p:sp>
      <p:sp>
        <p:nvSpPr>
          <p:cNvPr id="551" name="Rectangle 23">
            <a:extLst>
              <a:ext uri="{FF2B5EF4-FFF2-40B4-BE49-F238E27FC236}">
                <a16:creationId xmlns:a16="http://schemas.microsoft.com/office/drawing/2014/main" id="{32D4A7B1-DBDA-2B47-8511-4BF8176A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324" y="161613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2" name="Rectangle 24">
            <a:extLst>
              <a:ext uri="{FF2B5EF4-FFF2-40B4-BE49-F238E27FC236}">
                <a16:creationId xmlns:a16="http://schemas.microsoft.com/office/drawing/2014/main" id="{DAED2C2D-612B-9147-A573-0082B4910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474" y="1657405"/>
            <a:ext cx="1631950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3" name="Text Box 26">
            <a:extLst>
              <a:ext uri="{FF2B5EF4-FFF2-40B4-BE49-F238E27FC236}">
                <a16:creationId xmlns:a16="http://schemas.microsoft.com/office/drawing/2014/main" id="{892F681F-FE7B-A849-886C-3DB4B7150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886" y="241305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554" name="Text Box 26">
            <a:extLst>
              <a:ext uri="{FF2B5EF4-FFF2-40B4-BE49-F238E27FC236}">
                <a16:creationId xmlns:a16="http://schemas.microsoft.com/office/drawing/2014/main" id="{5491EDD3-2B63-BB4B-87FA-02E376F65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5811" y="166058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555" name="Text Box 26">
            <a:extLst>
              <a:ext uri="{FF2B5EF4-FFF2-40B4-BE49-F238E27FC236}">
                <a16:creationId xmlns:a16="http://schemas.microsoft.com/office/drawing/2014/main" id="{0FB3A86D-FFE9-EE49-AD2D-1E57E4F89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749" y="331793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556" name="Text Box 26">
            <a:extLst>
              <a:ext uri="{FF2B5EF4-FFF2-40B4-BE49-F238E27FC236}">
                <a16:creationId xmlns:a16="http://schemas.microsoft.com/office/drawing/2014/main" id="{9835580D-BB7F-E64A-B442-691428929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411" y="303218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557" name="Text Box 26">
            <a:extLst>
              <a:ext uri="{FF2B5EF4-FFF2-40B4-BE49-F238E27FC236}">
                <a16:creationId xmlns:a16="http://schemas.microsoft.com/office/drawing/2014/main" id="{31A0CB7D-BCCB-D34A-A890-C07347817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886" y="273690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558" name="Oval 53">
            <a:extLst>
              <a:ext uri="{FF2B5EF4-FFF2-40B4-BE49-F238E27FC236}">
                <a16:creationId xmlns:a16="http://schemas.microsoft.com/office/drawing/2014/main" id="{F992062B-7A21-DE43-9A4C-83CB3E9C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436" y="1954267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P2</a:t>
            </a:r>
          </a:p>
        </p:txBody>
      </p:sp>
      <p:sp>
        <p:nvSpPr>
          <p:cNvPr id="559" name="Freeform 54">
            <a:extLst>
              <a:ext uri="{FF2B5EF4-FFF2-40B4-BE49-F238E27FC236}">
                <a16:creationId xmlns:a16="http://schemas.microsoft.com/office/drawing/2014/main" id="{AC38FC98-798D-384B-B25B-E64D646DDFC5}"/>
              </a:ext>
            </a:extLst>
          </p:cNvPr>
          <p:cNvSpPr>
            <a:spLocks/>
          </p:cNvSpPr>
          <p:nvPr/>
        </p:nvSpPr>
        <p:spPr bwMode="auto">
          <a:xfrm>
            <a:off x="9661236" y="1636767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8" name="Text Box 93">
            <a:extLst>
              <a:ext uri="{FF2B5EF4-FFF2-40B4-BE49-F238E27FC236}">
                <a16:creationId xmlns:a16="http://schemas.microsoft.com/office/drawing/2014/main" id="{28913095-A052-0A42-8972-4D75538256A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23736" y="4418067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host: IP address A</a:t>
            </a:r>
          </a:p>
        </p:txBody>
      </p:sp>
      <p:sp>
        <p:nvSpPr>
          <p:cNvPr id="569" name="Text Box 94">
            <a:extLst>
              <a:ext uri="{FF2B5EF4-FFF2-40B4-BE49-F238E27FC236}">
                <a16:creationId xmlns:a16="http://schemas.microsoft.com/office/drawing/2014/main" id="{E982CF1A-0928-6A45-8462-D083EBC09BA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480261" y="431488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host: IP address C</a:t>
            </a:r>
          </a:p>
        </p:txBody>
      </p:sp>
      <p:sp>
        <p:nvSpPr>
          <p:cNvPr id="570" name="Line 96">
            <a:extLst>
              <a:ext uri="{FF2B5EF4-FFF2-40B4-BE49-F238E27FC236}">
                <a16:creationId xmlns:a16="http://schemas.microsoft.com/office/drawing/2014/main" id="{2EEED614-F433-E440-B256-A6E56708B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224" y="3144892"/>
            <a:ext cx="22336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71" name="Line 97">
            <a:extLst>
              <a:ext uri="{FF2B5EF4-FFF2-40B4-BE49-F238E27FC236}">
                <a16:creationId xmlns:a16="http://schemas.microsoft.com/office/drawing/2014/main" id="{098FD8B8-DDC2-8146-812C-346AC97FA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099" y="2843267"/>
            <a:ext cx="22336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72" name="Text Box 26">
            <a:extLst>
              <a:ext uri="{FF2B5EF4-FFF2-40B4-BE49-F238E27FC236}">
                <a16:creationId xmlns:a16="http://schemas.microsoft.com/office/drawing/2014/main" id="{8BEC305F-DB39-A945-9B16-8D9FBE53F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449" y="250830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573" name="Line 99">
            <a:extLst>
              <a:ext uri="{FF2B5EF4-FFF2-40B4-BE49-F238E27FC236}">
                <a16:creationId xmlns:a16="http://schemas.microsoft.com/office/drawing/2014/main" id="{7CB610F0-F0BE-7D49-8D7A-0F03DEB1C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8274" y="2521005"/>
            <a:ext cx="22336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74" name="Line 100">
            <a:extLst>
              <a:ext uri="{FF2B5EF4-FFF2-40B4-BE49-F238E27FC236}">
                <a16:creationId xmlns:a16="http://schemas.microsoft.com/office/drawing/2014/main" id="{1D31CBE9-4A8E-BC4A-A036-BA509B6CF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1449" y="2198742"/>
            <a:ext cx="22336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75" name="Group 101">
            <a:extLst>
              <a:ext uri="{FF2B5EF4-FFF2-40B4-BE49-F238E27FC236}">
                <a16:creationId xmlns:a16="http://schemas.microsoft.com/office/drawing/2014/main" id="{91441727-AAD7-1140-AF05-A3D324B8DC6B}"/>
              </a:ext>
            </a:extLst>
          </p:cNvPr>
          <p:cNvGrpSpPr>
            <a:grpSpLocks/>
          </p:cNvGrpSpPr>
          <p:nvPr/>
        </p:nvGrpSpPr>
        <p:grpSpPr bwMode="auto">
          <a:xfrm>
            <a:off x="5187661" y="2060630"/>
            <a:ext cx="473075" cy="228600"/>
            <a:chOff x="1287" y="2524"/>
            <a:chExt cx="260" cy="100"/>
          </a:xfrm>
        </p:grpSpPr>
        <p:sp>
          <p:nvSpPr>
            <p:cNvPr id="576" name="Rectangle 102">
              <a:extLst>
                <a:ext uri="{FF2B5EF4-FFF2-40B4-BE49-F238E27FC236}">
                  <a16:creationId xmlns:a16="http://schemas.microsoft.com/office/drawing/2014/main" id="{70206F36-B050-C844-A36F-47D4A71EE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77" name="Rectangle 103">
              <a:extLst>
                <a:ext uri="{FF2B5EF4-FFF2-40B4-BE49-F238E27FC236}">
                  <a16:creationId xmlns:a16="http://schemas.microsoft.com/office/drawing/2014/main" id="{5F70B84F-C600-BF41-9794-BB79AB85B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78" name="Rectangle 104">
              <a:extLst>
                <a:ext uri="{FF2B5EF4-FFF2-40B4-BE49-F238E27FC236}">
                  <a16:creationId xmlns:a16="http://schemas.microsoft.com/office/drawing/2014/main" id="{9352E66B-31B1-0244-9A00-013E38F02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79" name="Rectangle 105">
              <a:extLst>
                <a:ext uri="{FF2B5EF4-FFF2-40B4-BE49-F238E27FC236}">
                  <a16:creationId xmlns:a16="http://schemas.microsoft.com/office/drawing/2014/main" id="{A72F3B32-D2F7-184C-B710-25A136D5D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80" name="Oval 106">
            <a:extLst>
              <a:ext uri="{FF2B5EF4-FFF2-40B4-BE49-F238E27FC236}">
                <a16:creationId xmlns:a16="http://schemas.microsoft.com/office/drawing/2014/main" id="{775F6544-1FEC-F148-8D8D-09EF6787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936" y="1732017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P6</a:t>
            </a:r>
          </a:p>
        </p:txBody>
      </p:sp>
      <p:sp>
        <p:nvSpPr>
          <p:cNvPr id="581" name="Oval 112">
            <a:extLst>
              <a:ext uri="{FF2B5EF4-FFF2-40B4-BE49-F238E27FC236}">
                <a16:creationId xmlns:a16="http://schemas.microsoft.com/office/drawing/2014/main" id="{1A7AFB65-C131-864D-BB01-D752C9A2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424" y="173043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P5</a:t>
            </a:r>
          </a:p>
        </p:txBody>
      </p:sp>
      <p:grpSp>
        <p:nvGrpSpPr>
          <p:cNvPr id="582" name="Group 118">
            <a:extLst>
              <a:ext uri="{FF2B5EF4-FFF2-40B4-BE49-F238E27FC236}">
                <a16:creationId xmlns:a16="http://schemas.microsoft.com/office/drawing/2014/main" id="{72BEDA86-D9D6-634C-B8D0-F4A3A594F27F}"/>
              </a:ext>
            </a:extLst>
          </p:cNvPr>
          <p:cNvGrpSpPr>
            <a:grpSpLocks/>
          </p:cNvGrpSpPr>
          <p:nvPr/>
        </p:nvGrpSpPr>
        <p:grpSpPr bwMode="auto">
          <a:xfrm>
            <a:off x="5892511" y="2065392"/>
            <a:ext cx="473075" cy="228600"/>
            <a:chOff x="1287" y="2524"/>
            <a:chExt cx="260" cy="100"/>
          </a:xfrm>
        </p:grpSpPr>
        <p:sp>
          <p:nvSpPr>
            <p:cNvPr id="583" name="Rectangle 119">
              <a:extLst>
                <a:ext uri="{FF2B5EF4-FFF2-40B4-BE49-F238E27FC236}">
                  <a16:creationId xmlns:a16="http://schemas.microsoft.com/office/drawing/2014/main" id="{967F16BC-79F0-D947-BF48-B3D4DFC3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4" name="Rectangle 120">
              <a:extLst>
                <a:ext uri="{FF2B5EF4-FFF2-40B4-BE49-F238E27FC236}">
                  <a16:creationId xmlns:a16="http://schemas.microsoft.com/office/drawing/2014/main" id="{E857091F-6411-DE41-A408-86F159777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5" name="Rectangle 121">
              <a:extLst>
                <a:ext uri="{FF2B5EF4-FFF2-40B4-BE49-F238E27FC236}">
                  <a16:creationId xmlns:a16="http://schemas.microsoft.com/office/drawing/2014/main" id="{10EEFABE-8406-A849-8F8B-3E87430B8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6" name="Rectangle 122">
              <a:extLst>
                <a:ext uri="{FF2B5EF4-FFF2-40B4-BE49-F238E27FC236}">
                  <a16:creationId xmlns:a16="http://schemas.microsoft.com/office/drawing/2014/main" id="{65CA8326-C8A6-0740-8CBC-12905C529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87" name="Group 123">
            <a:extLst>
              <a:ext uri="{FF2B5EF4-FFF2-40B4-BE49-F238E27FC236}">
                <a16:creationId xmlns:a16="http://schemas.microsoft.com/office/drawing/2014/main" id="{997E9D96-904C-5A46-A87E-C65B0FD83028}"/>
              </a:ext>
            </a:extLst>
          </p:cNvPr>
          <p:cNvGrpSpPr>
            <a:grpSpLocks/>
          </p:cNvGrpSpPr>
          <p:nvPr/>
        </p:nvGrpSpPr>
        <p:grpSpPr bwMode="auto">
          <a:xfrm>
            <a:off x="6564024" y="2070155"/>
            <a:ext cx="473075" cy="228600"/>
            <a:chOff x="1287" y="2524"/>
            <a:chExt cx="260" cy="100"/>
          </a:xfrm>
        </p:grpSpPr>
        <p:sp>
          <p:nvSpPr>
            <p:cNvPr id="588" name="Rectangle 124">
              <a:extLst>
                <a:ext uri="{FF2B5EF4-FFF2-40B4-BE49-F238E27FC236}">
                  <a16:creationId xmlns:a16="http://schemas.microsoft.com/office/drawing/2014/main" id="{83A5305C-938A-3540-92FC-D9E6B3AA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9" name="Rectangle 125">
              <a:extLst>
                <a:ext uri="{FF2B5EF4-FFF2-40B4-BE49-F238E27FC236}">
                  <a16:creationId xmlns:a16="http://schemas.microsoft.com/office/drawing/2014/main" id="{5B51F3FA-BED2-9741-B674-7BC7A9E26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0" name="Rectangle 126">
              <a:extLst>
                <a:ext uri="{FF2B5EF4-FFF2-40B4-BE49-F238E27FC236}">
                  <a16:creationId xmlns:a16="http://schemas.microsoft.com/office/drawing/2014/main" id="{79C8DFFC-9ECB-D741-B85F-80F0EF75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1" name="Rectangle 127">
              <a:extLst>
                <a:ext uri="{FF2B5EF4-FFF2-40B4-BE49-F238E27FC236}">
                  <a16:creationId xmlns:a16="http://schemas.microsoft.com/office/drawing/2014/main" id="{978D323D-4AE7-9141-B532-67630F402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92" name="Line 133">
            <a:extLst>
              <a:ext uri="{FF2B5EF4-FFF2-40B4-BE49-F238E27FC236}">
                <a16:creationId xmlns:a16="http://schemas.microsoft.com/office/drawing/2014/main" id="{B3924FC9-2487-424F-B323-57225BB1F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7536" y="3360792"/>
            <a:ext cx="163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93" name="Line 134">
            <a:extLst>
              <a:ext uri="{FF2B5EF4-FFF2-40B4-BE49-F238E27FC236}">
                <a16:creationId xmlns:a16="http://schemas.microsoft.com/office/drawing/2014/main" id="{8C5E5D9B-06EC-8040-963A-0448FFE65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8011" y="3065517"/>
            <a:ext cx="163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94" name="Line 135">
            <a:extLst>
              <a:ext uri="{FF2B5EF4-FFF2-40B4-BE49-F238E27FC236}">
                <a16:creationId xmlns:a16="http://schemas.microsoft.com/office/drawing/2014/main" id="{B6E44884-802F-C140-8F4F-ECCAD20C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8011" y="2770242"/>
            <a:ext cx="163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95" name="Line 136">
            <a:extLst>
              <a:ext uri="{FF2B5EF4-FFF2-40B4-BE49-F238E27FC236}">
                <a16:creationId xmlns:a16="http://schemas.microsoft.com/office/drawing/2014/main" id="{267911A5-63F3-4640-87F3-C5B06264C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8011" y="2465442"/>
            <a:ext cx="163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96" name="Group 128">
            <a:extLst>
              <a:ext uri="{FF2B5EF4-FFF2-40B4-BE49-F238E27FC236}">
                <a16:creationId xmlns:a16="http://schemas.microsoft.com/office/drawing/2014/main" id="{7EE1E98D-B6C0-2C4E-AD21-6D19C0FB7F86}"/>
              </a:ext>
            </a:extLst>
          </p:cNvPr>
          <p:cNvGrpSpPr>
            <a:grpSpLocks/>
          </p:cNvGrpSpPr>
          <p:nvPr/>
        </p:nvGrpSpPr>
        <p:grpSpPr bwMode="auto">
          <a:xfrm>
            <a:off x="8140411" y="2292405"/>
            <a:ext cx="473075" cy="228600"/>
            <a:chOff x="1287" y="2524"/>
            <a:chExt cx="260" cy="100"/>
          </a:xfrm>
        </p:grpSpPr>
        <p:sp>
          <p:nvSpPr>
            <p:cNvPr id="597" name="Rectangle 129">
              <a:extLst>
                <a:ext uri="{FF2B5EF4-FFF2-40B4-BE49-F238E27FC236}">
                  <a16:creationId xmlns:a16="http://schemas.microsoft.com/office/drawing/2014/main" id="{61B34E55-D106-A049-9E71-650BFC4F1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8" name="Rectangle 130">
              <a:extLst>
                <a:ext uri="{FF2B5EF4-FFF2-40B4-BE49-F238E27FC236}">
                  <a16:creationId xmlns:a16="http://schemas.microsoft.com/office/drawing/2014/main" id="{11316511-2186-B14B-B2A0-0967B623A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9" name="Rectangle 131">
              <a:extLst>
                <a:ext uri="{FF2B5EF4-FFF2-40B4-BE49-F238E27FC236}">
                  <a16:creationId xmlns:a16="http://schemas.microsoft.com/office/drawing/2014/main" id="{7A116F04-A632-B845-B528-4E4C72A9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0" name="Rectangle 132">
              <a:extLst>
                <a:ext uri="{FF2B5EF4-FFF2-40B4-BE49-F238E27FC236}">
                  <a16:creationId xmlns:a16="http://schemas.microsoft.com/office/drawing/2014/main" id="{4A85FADB-4AF1-F94D-8774-770D5D087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01" name="Group 137">
            <a:extLst>
              <a:ext uri="{FF2B5EF4-FFF2-40B4-BE49-F238E27FC236}">
                <a16:creationId xmlns:a16="http://schemas.microsoft.com/office/drawing/2014/main" id="{9F60C830-B1B4-8D40-9EFA-BCF609F3183A}"/>
              </a:ext>
            </a:extLst>
          </p:cNvPr>
          <p:cNvGrpSpPr>
            <a:grpSpLocks/>
          </p:cNvGrpSpPr>
          <p:nvPr/>
        </p:nvGrpSpPr>
        <p:grpSpPr bwMode="auto">
          <a:xfrm>
            <a:off x="8935749" y="2282880"/>
            <a:ext cx="473075" cy="228600"/>
            <a:chOff x="1287" y="2524"/>
            <a:chExt cx="260" cy="100"/>
          </a:xfrm>
        </p:grpSpPr>
        <p:sp>
          <p:nvSpPr>
            <p:cNvPr id="602" name="Rectangle 138">
              <a:extLst>
                <a:ext uri="{FF2B5EF4-FFF2-40B4-BE49-F238E27FC236}">
                  <a16:creationId xmlns:a16="http://schemas.microsoft.com/office/drawing/2014/main" id="{6EF6EEDA-22BF-6241-8415-4BAB32D1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3" name="Rectangle 139">
              <a:extLst>
                <a:ext uri="{FF2B5EF4-FFF2-40B4-BE49-F238E27FC236}">
                  <a16:creationId xmlns:a16="http://schemas.microsoft.com/office/drawing/2014/main" id="{3DD5FE6D-6228-3940-8146-E91BBCD9F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4" name="Rectangle 140">
              <a:extLst>
                <a:ext uri="{FF2B5EF4-FFF2-40B4-BE49-F238E27FC236}">
                  <a16:creationId xmlns:a16="http://schemas.microsoft.com/office/drawing/2014/main" id="{15547CDB-C790-C348-AE10-9B28B2C5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5" name="Rectangle 141">
              <a:extLst>
                <a:ext uri="{FF2B5EF4-FFF2-40B4-BE49-F238E27FC236}">
                  <a16:creationId xmlns:a16="http://schemas.microsoft.com/office/drawing/2014/main" id="{59BAD7A1-391C-F44A-8C97-BB2749F44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606" name="Oval 143">
            <a:extLst>
              <a:ext uri="{FF2B5EF4-FFF2-40B4-BE49-F238E27FC236}">
                <a16:creationId xmlns:a16="http://schemas.microsoft.com/office/drawing/2014/main" id="{714C3193-ABA3-E549-9000-1B9EA9428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011" y="1949505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8674" y="2152705"/>
            <a:ext cx="2695575" cy="3382962"/>
            <a:chOff x="3128674" y="2152705"/>
            <a:chExt cx="2695575" cy="3382962"/>
          </a:xfrm>
        </p:grpSpPr>
        <p:grpSp>
          <p:nvGrpSpPr>
            <p:cNvPr id="4" name="Group 3"/>
            <p:cNvGrpSpPr/>
            <p:nvPr/>
          </p:nvGrpSpPr>
          <p:grpSpPr>
            <a:xfrm>
              <a:off x="3301711" y="4192642"/>
              <a:ext cx="2173288" cy="1343025"/>
              <a:chOff x="3301711" y="4192642"/>
              <a:chExt cx="2173288" cy="1343025"/>
            </a:xfrm>
          </p:grpSpPr>
          <p:grpSp>
            <p:nvGrpSpPr>
              <p:cNvPr id="560" name="Group 76">
                <a:extLst>
                  <a:ext uri="{FF2B5EF4-FFF2-40B4-BE49-F238E27FC236}">
                    <a16:creationId xmlns:a16="http://schemas.microsoft.com/office/drawing/2014/main" id="{54B1DF71-9399-154E-A326-E57B31715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0936" y="4883205"/>
                <a:ext cx="2024063" cy="652462"/>
                <a:chOff x="1079" y="3697"/>
                <a:chExt cx="1275" cy="411"/>
              </a:xfrm>
            </p:grpSpPr>
            <p:sp>
              <p:nvSpPr>
                <p:cNvPr id="561" name="Rectangle 77">
                  <a:extLst>
                    <a:ext uri="{FF2B5EF4-FFF2-40B4-BE49-F238E27FC236}">
                      <a16:creationId xmlns:a16="http://schemas.microsoft.com/office/drawing/2014/main" id="{126F8F0C-1620-8242-B2D8-31D60CE3B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3" y="3697"/>
                  <a:ext cx="678" cy="138"/>
                </a:xfrm>
                <a:prstGeom prst="rect">
                  <a:avLst/>
                </a:prstGeom>
                <a:solidFill>
                  <a:srgbClr val="3C6CD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2" name="Line 78">
                  <a:extLst>
                    <a:ext uri="{FF2B5EF4-FFF2-40B4-BE49-F238E27FC236}">
                      <a16:creationId xmlns:a16="http://schemas.microsoft.com/office/drawing/2014/main" id="{B4AFF46B-1913-5749-A0C2-475F8713C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9" y="3770"/>
                  <a:ext cx="175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3" name="Text Box 79">
                  <a:extLst>
                    <a:ext uri="{FF2B5EF4-FFF2-40B4-BE49-F238E27FC236}">
                      <a16:creationId xmlns:a16="http://schemas.microsoft.com/office/drawing/2014/main" id="{CE607ED2-10F4-764C-A00E-207E57A6B5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9" y="3822"/>
                  <a:ext cx="1233" cy="2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source </a:t>
                  </a:r>
                  <a:r>
                    <a:rPr kumimoji="0" 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IP,port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: A,9157</a:t>
                  </a:r>
                </a:p>
                <a:p>
                  <a:pPr marL="0" marR="0" lvl="0" indent="0" algn="r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dest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 IP, port: B,80</a:t>
                  </a:r>
                </a:p>
              </p:txBody>
            </p:sp>
          </p:grpSp>
          <p:grpSp>
            <p:nvGrpSpPr>
              <p:cNvPr id="564" name="Group 80">
                <a:extLst>
                  <a:ext uri="{FF2B5EF4-FFF2-40B4-BE49-F238E27FC236}">
                    <a16:creationId xmlns:a16="http://schemas.microsoft.com/office/drawing/2014/main" id="{BE97DD4B-C63C-784B-AC3B-62C82E3DEA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1711" y="4192642"/>
                <a:ext cx="1887538" cy="652463"/>
                <a:chOff x="2741" y="3750"/>
                <a:chExt cx="1189" cy="411"/>
              </a:xfrm>
            </p:grpSpPr>
            <p:sp>
              <p:nvSpPr>
                <p:cNvPr id="565" name="Rectangle 81">
                  <a:extLst>
                    <a:ext uri="{FF2B5EF4-FFF2-40B4-BE49-F238E27FC236}">
                      <a16:creationId xmlns:a16="http://schemas.microsoft.com/office/drawing/2014/main" id="{4CBF1123-14B9-314E-90DC-C336B1E567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9" y="3750"/>
                  <a:ext cx="678" cy="138"/>
                </a:xfrm>
                <a:prstGeom prst="rect">
                  <a:avLst/>
                </a:prstGeom>
                <a:solidFill>
                  <a:srgbClr val="3C6CD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6" name="Line 82">
                  <a:extLst>
                    <a:ext uri="{FF2B5EF4-FFF2-40B4-BE49-F238E27FC236}">
                      <a16:creationId xmlns:a16="http://schemas.microsoft.com/office/drawing/2014/main" id="{C63CC2F7-6C69-D341-8C27-77AE238CB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41" y="3837"/>
                  <a:ext cx="175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7" name="Text Box 83">
                  <a:extLst>
                    <a:ext uri="{FF2B5EF4-FFF2-40B4-BE49-F238E27FC236}">
                      <a16:creationId xmlns:a16="http://schemas.microsoft.com/office/drawing/2014/main" id="{FEC19C07-3FF2-1243-80F2-5776AC478D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" y="3875"/>
                  <a:ext cx="1117" cy="2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source IP,port: B,80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dest IP,port: A,9157</a:t>
                  </a:r>
                </a:p>
              </p:txBody>
            </p:sp>
          </p:grpSp>
        </p:grpSp>
        <p:sp>
          <p:nvSpPr>
            <p:cNvPr id="607" name="Freeform 144">
              <a:extLst>
                <a:ext uri="{FF2B5EF4-FFF2-40B4-BE49-F238E27FC236}">
                  <a16:creationId xmlns:a16="http://schemas.microsoft.com/office/drawing/2014/main" id="{C20C0751-24F4-5540-AE77-1F150DE44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674" y="2152705"/>
              <a:ext cx="2695575" cy="2695575"/>
            </a:xfrm>
            <a:custGeom>
              <a:avLst/>
              <a:gdLst>
                <a:gd name="T0" fmla="*/ 0 w 1698"/>
                <a:gd name="T1" fmla="*/ 2147483647 h 1698"/>
                <a:gd name="T2" fmla="*/ 0 w 1698"/>
                <a:gd name="T3" fmla="*/ 2147483647 h 1698"/>
                <a:gd name="T4" fmla="*/ 2147483647 w 1698"/>
                <a:gd name="T5" fmla="*/ 2147483647 h 1698"/>
                <a:gd name="T6" fmla="*/ 2147483647 w 1698"/>
                <a:gd name="T7" fmla="*/ 2147483647 h 1698"/>
                <a:gd name="T8" fmla="*/ 2147483647 w 1698"/>
                <a:gd name="T9" fmla="*/ 0 h 1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" h="1698">
                  <a:moveTo>
                    <a:pt x="0" y="131"/>
                  </a:moveTo>
                  <a:lnTo>
                    <a:pt x="0" y="1698"/>
                  </a:lnTo>
                  <a:lnTo>
                    <a:pt x="1698" y="1690"/>
                  </a:lnTo>
                  <a:lnTo>
                    <a:pt x="1691" y="148"/>
                  </a:lnTo>
                  <a:lnTo>
                    <a:pt x="1443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08" name="Freeform 145">
            <a:extLst>
              <a:ext uri="{FF2B5EF4-FFF2-40B4-BE49-F238E27FC236}">
                <a16:creationId xmlns:a16="http://schemas.microsoft.com/office/drawing/2014/main" id="{29302AA3-50A5-1244-9A33-D38F93F145D5}"/>
              </a:ext>
            </a:extLst>
          </p:cNvPr>
          <p:cNvSpPr>
            <a:spLocks/>
          </p:cNvSpPr>
          <p:nvPr/>
        </p:nvSpPr>
        <p:spPr bwMode="auto">
          <a:xfrm>
            <a:off x="6114761" y="2184455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73574" y="2173342"/>
            <a:ext cx="2170112" cy="2876550"/>
            <a:chOff x="6773574" y="2173342"/>
            <a:chExt cx="2170112" cy="2876550"/>
          </a:xfrm>
        </p:grpSpPr>
        <p:sp>
          <p:nvSpPr>
            <p:cNvPr id="609" name="Freeform 146">
              <a:extLst>
                <a:ext uri="{FF2B5EF4-FFF2-40B4-BE49-F238E27FC236}">
                  <a16:creationId xmlns:a16="http://schemas.microsoft.com/office/drawing/2014/main" id="{6BB33F5D-182F-DB4B-A83A-42910CF0B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574" y="2173342"/>
              <a:ext cx="1609725" cy="2465388"/>
            </a:xfrm>
            <a:custGeom>
              <a:avLst/>
              <a:gdLst>
                <a:gd name="T0" fmla="*/ 0 w 1014"/>
                <a:gd name="T1" fmla="*/ 0 h 1480"/>
                <a:gd name="T2" fmla="*/ 0 w 1014"/>
                <a:gd name="T3" fmla="*/ 2147483647 h 1480"/>
                <a:gd name="T4" fmla="*/ 2147483647 w 1014"/>
                <a:gd name="T5" fmla="*/ 2147483647 h 1480"/>
                <a:gd name="T6" fmla="*/ 2147483647 w 1014"/>
                <a:gd name="T7" fmla="*/ 2147483647 h 1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4" h="1480">
                  <a:moveTo>
                    <a:pt x="0" y="0"/>
                  </a:moveTo>
                  <a:lnTo>
                    <a:pt x="0" y="1480"/>
                  </a:lnTo>
                  <a:lnTo>
                    <a:pt x="1014" y="1480"/>
                  </a:lnTo>
                  <a:lnTo>
                    <a:pt x="1014" y="146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610" name="Group 147">
              <a:extLst>
                <a:ext uri="{FF2B5EF4-FFF2-40B4-BE49-F238E27FC236}">
                  <a16:creationId xmlns:a16="http://schemas.microsoft.com/office/drawing/2014/main" id="{8F2EC129-42A1-CA45-9C29-F66369B61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1999" y="4397430"/>
              <a:ext cx="2071687" cy="652462"/>
              <a:chOff x="2741" y="3750"/>
              <a:chExt cx="1305" cy="411"/>
            </a:xfrm>
          </p:grpSpPr>
          <p:sp>
            <p:nvSpPr>
              <p:cNvPr id="611" name="Rectangle 148">
                <a:extLst>
                  <a:ext uri="{FF2B5EF4-FFF2-40B4-BE49-F238E27FC236}">
                    <a16:creationId xmlns:a16="http://schemas.microsoft.com/office/drawing/2014/main" id="{5531015F-C493-CC46-9820-D16FD2137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3750"/>
                <a:ext cx="678" cy="138"/>
              </a:xfrm>
              <a:prstGeom prst="rect">
                <a:avLst/>
              </a:prstGeom>
              <a:solidFill>
                <a:srgbClr val="3C6CD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2" name="Line 149">
                <a:extLst>
                  <a:ext uri="{FF2B5EF4-FFF2-40B4-BE49-F238E27FC236}">
                    <a16:creationId xmlns:a16="http://schemas.microsoft.com/office/drawing/2014/main" id="{2E6849E0-3812-A84C-9E80-84DB1D6B0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1" y="3837"/>
                <a:ext cx="17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3" name="Text Box 150">
                <a:extLst>
                  <a:ext uri="{FF2B5EF4-FFF2-40B4-BE49-F238E27FC236}">
                    <a16:creationId xmlns:a16="http://schemas.microsoft.com/office/drawing/2014/main" id="{EC838B59-7BC3-3F46-8B4A-83CBD6DB5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3" y="3875"/>
                <a:ext cx="1233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source IP,port: C,5775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dest IP,port: B,80</a:t>
                </a:r>
              </a:p>
            </p:txBody>
          </p:sp>
        </p:grpSp>
      </p:grpSp>
      <p:grpSp>
        <p:nvGrpSpPr>
          <p:cNvPr id="614" name="Group 151">
            <a:extLst>
              <a:ext uri="{FF2B5EF4-FFF2-40B4-BE49-F238E27FC236}">
                <a16:creationId xmlns:a16="http://schemas.microsoft.com/office/drawing/2014/main" id="{69105778-FE71-EB4F-B01B-3760910DFB08}"/>
              </a:ext>
            </a:extLst>
          </p:cNvPr>
          <p:cNvGrpSpPr>
            <a:grpSpLocks/>
          </p:cNvGrpSpPr>
          <p:nvPr/>
        </p:nvGrpSpPr>
        <p:grpSpPr bwMode="auto">
          <a:xfrm>
            <a:off x="6941849" y="5186417"/>
            <a:ext cx="2063750" cy="661988"/>
            <a:chOff x="2741" y="3750"/>
            <a:chExt cx="1300" cy="417"/>
          </a:xfrm>
        </p:grpSpPr>
        <p:sp>
          <p:nvSpPr>
            <p:cNvPr id="615" name="Rectangle 152">
              <a:extLst>
                <a:ext uri="{FF2B5EF4-FFF2-40B4-BE49-F238E27FC236}">
                  <a16:creationId xmlns:a16="http://schemas.microsoft.com/office/drawing/2014/main" id="{885FFA84-ACB8-0744-B24C-9A28B0587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6" name="Line 153">
              <a:extLst>
                <a:ext uri="{FF2B5EF4-FFF2-40B4-BE49-F238E27FC236}">
                  <a16:creationId xmlns:a16="http://schemas.microsoft.com/office/drawing/2014/main" id="{0B2DDB46-0A9D-004F-9F24-788225385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7" name="Text Box 154">
              <a:extLst>
                <a:ext uri="{FF2B5EF4-FFF2-40B4-BE49-F238E27FC236}">
                  <a16:creationId xmlns:a16="http://schemas.microsoft.com/office/drawing/2014/main" id="{33813E80-F8C8-1546-93E7-7005B836E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IP,port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: C,9157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IP,port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: B,80</a:t>
              </a:r>
            </a:p>
          </p:txBody>
        </p:sp>
      </p:grpSp>
      <p:sp>
        <p:nvSpPr>
          <p:cNvPr id="621" name="Text Box 160">
            <a:extLst>
              <a:ext uri="{FF2B5EF4-FFF2-40B4-BE49-F238E27FC236}">
                <a16:creationId xmlns:a16="http://schemas.microsoft.com/office/drawing/2014/main" id="{49EFE28C-CCBF-994C-948D-5E439252E1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81499" y="3414767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server: IP address B</a:t>
            </a:r>
          </a:p>
        </p:txBody>
      </p:sp>
      <p:grpSp>
        <p:nvGrpSpPr>
          <p:cNvPr id="622" name="Group 161">
            <a:extLst>
              <a:ext uri="{FF2B5EF4-FFF2-40B4-BE49-F238E27FC236}">
                <a16:creationId xmlns:a16="http://schemas.microsoft.com/office/drawing/2014/main" id="{F577BA28-7CF9-6040-97DF-D64452645ABD}"/>
              </a:ext>
            </a:extLst>
          </p:cNvPr>
          <p:cNvGrpSpPr>
            <a:grpSpLocks/>
          </p:cNvGrpSpPr>
          <p:nvPr/>
        </p:nvGrpSpPr>
        <p:grpSpPr bwMode="auto">
          <a:xfrm>
            <a:off x="4455824" y="2905180"/>
            <a:ext cx="358775" cy="704850"/>
            <a:chOff x="4140" y="429"/>
            <a:chExt cx="1425" cy="2396"/>
          </a:xfrm>
        </p:grpSpPr>
        <p:sp>
          <p:nvSpPr>
            <p:cNvPr id="623" name="Freeform 162">
              <a:extLst>
                <a:ext uri="{FF2B5EF4-FFF2-40B4-BE49-F238E27FC236}">
                  <a16:creationId xmlns:a16="http://schemas.microsoft.com/office/drawing/2014/main" id="{933B9AE8-1AB5-0247-896A-09244B66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4" name="Rectangle 163">
              <a:extLst>
                <a:ext uri="{FF2B5EF4-FFF2-40B4-BE49-F238E27FC236}">
                  <a16:creationId xmlns:a16="http://schemas.microsoft.com/office/drawing/2014/main" id="{69892481-5981-1C41-BD9D-4791FA8BA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25" name="Freeform 164">
              <a:extLst>
                <a:ext uri="{FF2B5EF4-FFF2-40B4-BE49-F238E27FC236}">
                  <a16:creationId xmlns:a16="http://schemas.microsoft.com/office/drawing/2014/main" id="{354758CC-97E4-CA41-BF22-FC3AA11AB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6" name="Freeform 165">
              <a:extLst>
                <a:ext uri="{FF2B5EF4-FFF2-40B4-BE49-F238E27FC236}">
                  <a16:creationId xmlns:a16="http://schemas.microsoft.com/office/drawing/2014/main" id="{452D8B73-C85C-AF42-85A5-B7F8AAB96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7" name="Rectangle 166">
              <a:extLst>
                <a:ext uri="{FF2B5EF4-FFF2-40B4-BE49-F238E27FC236}">
                  <a16:creationId xmlns:a16="http://schemas.microsoft.com/office/drawing/2014/main" id="{4CB417AA-005D-CD44-9481-C2F209630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28" name="Group 167">
              <a:extLst>
                <a:ext uri="{FF2B5EF4-FFF2-40B4-BE49-F238E27FC236}">
                  <a16:creationId xmlns:a16="http://schemas.microsoft.com/office/drawing/2014/main" id="{54399D05-60E0-3447-A0B8-793547A7F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53" name="AutoShape 168">
                <a:extLst>
                  <a:ext uri="{FF2B5EF4-FFF2-40B4-BE49-F238E27FC236}">
                    <a16:creationId xmlns:a16="http://schemas.microsoft.com/office/drawing/2014/main" id="{0E8C1976-030F-F746-864E-A99490854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4" name="AutoShape 169">
                <a:extLst>
                  <a:ext uri="{FF2B5EF4-FFF2-40B4-BE49-F238E27FC236}">
                    <a16:creationId xmlns:a16="http://schemas.microsoft.com/office/drawing/2014/main" id="{C0F343F2-B11A-FB40-AC3A-93CAC1E9A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29" name="Rectangle 170">
              <a:extLst>
                <a:ext uri="{FF2B5EF4-FFF2-40B4-BE49-F238E27FC236}">
                  <a16:creationId xmlns:a16="http://schemas.microsoft.com/office/drawing/2014/main" id="{72257BB6-BE40-C84A-9F2C-7D75F5B34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30" name="Group 171">
              <a:extLst>
                <a:ext uri="{FF2B5EF4-FFF2-40B4-BE49-F238E27FC236}">
                  <a16:creationId xmlns:a16="http://schemas.microsoft.com/office/drawing/2014/main" id="{249FAA90-2012-A843-9B2F-CC46D3894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1" name="AutoShape 172">
                <a:extLst>
                  <a:ext uri="{FF2B5EF4-FFF2-40B4-BE49-F238E27FC236}">
                    <a16:creationId xmlns:a16="http://schemas.microsoft.com/office/drawing/2014/main" id="{1EEEC70E-1D82-B143-BDE1-8B59092C0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2" name="AutoShape 173">
                <a:extLst>
                  <a:ext uri="{FF2B5EF4-FFF2-40B4-BE49-F238E27FC236}">
                    <a16:creationId xmlns:a16="http://schemas.microsoft.com/office/drawing/2014/main" id="{EAE13528-3255-7344-B721-B6980B90F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31" name="Rectangle 174">
              <a:extLst>
                <a:ext uri="{FF2B5EF4-FFF2-40B4-BE49-F238E27FC236}">
                  <a16:creationId xmlns:a16="http://schemas.microsoft.com/office/drawing/2014/main" id="{7188C30C-A22A-5D45-91C2-1ACAE8C1C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Rectangle 175">
              <a:extLst>
                <a:ext uri="{FF2B5EF4-FFF2-40B4-BE49-F238E27FC236}">
                  <a16:creationId xmlns:a16="http://schemas.microsoft.com/office/drawing/2014/main" id="{F5086B84-99D0-6841-BE96-8395BC062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33" name="Group 176">
              <a:extLst>
                <a:ext uri="{FF2B5EF4-FFF2-40B4-BE49-F238E27FC236}">
                  <a16:creationId xmlns:a16="http://schemas.microsoft.com/office/drawing/2014/main" id="{962F32CB-2CBA-0D4F-B8E2-EFFEF093D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9" name="AutoShape 177">
                <a:extLst>
                  <a:ext uri="{FF2B5EF4-FFF2-40B4-BE49-F238E27FC236}">
                    <a16:creationId xmlns:a16="http://schemas.microsoft.com/office/drawing/2014/main" id="{EE96D227-3E09-6043-A826-C244873EE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0" name="AutoShape 178">
                <a:extLst>
                  <a:ext uri="{FF2B5EF4-FFF2-40B4-BE49-F238E27FC236}">
                    <a16:creationId xmlns:a16="http://schemas.microsoft.com/office/drawing/2014/main" id="{EE37F51B-AE5B-774A-9400-F6B84CC89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34" name="Freeform 179">
              <a:extLst>
                <a:ext uri="{FF2B5EF4-FFF2-40B4-BE49-F238E27FC236}">
                  <a16:creationId xmlns:a16="http://schemas.microsoft.com/office/drawing/2014/main" id="{BB4E54F7-0208-D144-94CD-AE16252B0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635" name="Group 180">
              <a:extLst>
                <a:ext uri="{FF2B5EF4-FFF2-40B4-BE49-F238E27FC236}">
                  <a16:creationId xmlns:a16="http://schemas.microsoft.com/office/drawing/2014/main" id="{CDDF1C6E-720C-1C4E-97D6-FEEA034A42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47" name="AutoShape 181">
                <a:extLst>
                  <a:ext uri="{FF2B5EF4-FFF2-40B4-BE49-F238E27FC236}">
                    <a16:creationId xmlns:a16="http://schemas.microsoft.com/office/drawing/2014/main" id="{FCE1B24C-C6D5-A74E-BCC9-1790A4477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8" name="AutoShape 182">
                <a:extLst>
                  <a:ext uri="{FF2B5EF4-FFF2-40B4-BE49-F238E27FC236}">
                    <a16:creationId xmlns:a16="http://schemas.microsoft.com/office/drawing/2014/main" id="{ECD7FAA8-997C-6741-B542-8F6CB8A79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36" name="Rectangle 183">
              <a:extLst>
                <a:ext uri="{FF2B5EF4-FFF2-40B4-BE49-F238E27FC236}">
                  <a16:creationId xmlns:a16="http://schemas.microsoft.com/office/drawing/2014/main" id="{FABC00AC-70CA-7043-A832-BD8E42059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37" name="Freeform 184">
              <a:extLst>
                <a:ext uri="{FF2B5EF4-FFF2-40B4-BE49-F238E27FC236}">
                  <a16:creationId xmlns:a16="http://schemas.microsoft.com/office/drawing/2014/main" id="{113F4917-6305-434E-A2A6-9F8FC8CD2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8" name="Freeform 185">
              <a:extLst>
                <a:ext uri="{FF2B5EF4-FFF2-40B4-BE49-F238E27FC236}">
                  <a16:creationId xmlns:a16="http://schemas.microsoft.com/office/drawing/2014/main" id="{14DDB482-D40B-9E4B-B569-8524D8E8F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9" name="Oval 186">
              <a:extLst>
                <a:ext uri="{FF2B5EF4-FFF2-40B4-BE49-F238E27FC236}">
                  <a16:creationId xmlns:a16="http://schemas.microsoft.com/office/drawing/2014/main" id="{44EB568A-9CE3-C54A-9206-BDCE5E179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0" name="Freeform 187">
              <a:extLst>
                <a:ext uri="{FF2B5EF4-FFF2-40B4-BE49-F238E27FC236}">
                  <a16:creationId xmlns:a16="http://schemas.microsoft.com/office/drawing/2014/main" id="{47334A5D-96E6-664D-926C-2595FA583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1" name="AutoShape 188">
              <a:extLst>
                <a:ext uri="{FF2B5EF4-FFF2-40B4-BE49-F238E27FC236}">
                  <a16:creationId xmlns:a16="http://schemas.microsoft.com/office/drawing/2014/main" id="{013B8477-EEF2-7747-8060-985EE5C5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2" name="AutoShape 189">
              <a:extLst>
                <a:ext uri="{FF2B5EF4-FFF2-40B4-BE49-F238E27FC236}">
                  <a16:creationId xmlns:a16="http://schemas.microsoft.com/office/drawing/2014/main" id="{8385C752-6DAC-4A48-9BB5-AEA57D6A9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3" name="Oval 190">
              <a:extLst>
                <a:ext uri="{FF2B5EF4-FFF2-40B4-BE49-F238E27FC236}">
                  <a16:creationId xmlns:a16="http://schemas.microsoft.com/office/drawing/2014/main" id="{0B04B216-03CD-F645-ACA2-BD47FCE98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Oval 191">
              <a:extLst>
                <a:ext uri="{FF2B5EF4-FFF2-40B4-BE49-F238E27FC236}">
                  <a16:creationId xmlns:a16="http://schemas.microsoft.com/office/drawing/2014/main" id="{268FC658-A568-D546-9053-FA503C84E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5" name="Oval 192">
              <a:extLst>
                <a:ext uri="{FF2B5EF4-FFF2-40B4-BE49-F238E27FC236}">
                  <a16:creationId xmlns:a16="http://schemas.microsoft.com/office/drawing/2014/main" id="{E3521055-5803-D44C-B1AC-A56EE246B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6" name="Rectangle 193">
              <a:extLst>
                <a:ext uri="{FF2B5EF4-FFF2-40B4-BE49-F238E27FC236}">
                  <a16:creationId xmlns:a16="http://schemas.microsoft.com/office/drawing/2014/main" id="{B01113D0-7A5F-2845-BBE5-E5DEE7D3C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55" name="Group 194">
            <a:extLst>
              <a:ext uri="{FF2B5EF4-FFF2-40B4-BE49-F238E27FC236}">
                <a16:creationId xmlns:a16="http://schemas.microsoft.com/office/drawing/2014/main" id="{AE6C24AF-B399-914A-BD00-8F2930D965CE}"/>
              </a:ext>
            </a:extLst>
          </p:cNvPr>
          <p:cNvGrpSpPr>
            <a:grpSpLocks/>
          </p:cNvGrpSpPr>
          <p:nvPr/>
        </p:nvGrpSpPr>
        <p:grpSpPr bwMode="auto">
          <a:xfrm>
            <a:off x="1590386" y="3325867"/>
            <a:ext cx="711200" cy="669925"/>
            <a:chOff x="-44" y="1473"/>
            <a:chExt cx="981" cy="1105"/>
          </a:xfrm>
        </p:grpSpPr>
        <p:pic>
          <p:nvPicPr>
            <p:cNvPr id="656" name="Picture 195" descr="desktop_computer_stylized_medium">
              <a:extLst>
                <a:ext uri="{FF2B5EF4-FFF2-40B4-BE49-F238E27FC236}">
                  <a16:creationId xmlns:a16="http://schemas.microsoft.com/office/drawing/2014/main" id="{449668ED-5F76-8646-97D9-D6F2A29D0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" name="Freeform 196">
              <a:extLst>
                <a:ext uri="{FF2B5EF4-FFF2-40B4-BE49-F238E27FC236}">
                  <a16:creationId xmlns:a16="http://schemas.microsoft.com/office/drawing/2014/main" id="{AF9581BE-4372-754E-A062-1EE3EABE6A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58" name="Group 197">
            <a:extLst>
              <a:ext uri="{FF2B5EF4-FFF2-40B4-BE49-F238E27FC236}">
                <a16:creationId xmlns:a16="http://schemas.microsoft.com/office/drawing/2014/main" id="{30AD3BDA-F1F4-4640-8F27-22736C618AA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893011" y="3241730"/>
            <a:ext cx="711200" cy="669925"/>
            <a:chOff x="-44" y="1473"/>
            <a:chExt cx="981" cy="1105"/>
          </a:xfrm>
        </p:grpSpPr>
        <p:pic>
          <p:nvPicPr>
            <p:cNvPr id="659" name="Picture 198" descr="desktop_computer_stylized_medium">
              <a:extLst>
                <a:ext uri="{FF2B5EF4-FFF2-40B4-BE49-F238E27FC236}">
                  <a16:creationId xmlns:a16="http://schemas.microsoft.com/office/drawing/2014/main" id="{C3C56932-EC72-5E4B-9CCA-7833A8B91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0" name="Freeform 199">
              <a:extLst>
                <a:ext uri="{FF2B5EF4-FFF2-40B4-BE49-F238E27FC236}">
                  <a16:creationId xmlns:a16="http://schemas.microsoft.com/office/drawing/2014/main" id="{6742962E-DBDD-4F4E-8296-B71CC5A6A6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61" name="Text Box 155">
            <a:extLst>
              <a:ext uri="{FF2B5EF4-FFF2-40B4-BE49-F238E27FC236}">
                <a16:creationId xmlns:a16="http://schemas.microsoft.com/office/drawing/2014/main" id="{05C5CCE5-0F17-B045-BA74-C5A452C2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86" y="5737235"/>
            <a:ext cx="66428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Three segments, all destined to IP address: B,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port: 80 are demultiplexed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different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sockets</a:t>
            </a:r>
          </a:p>
        </p:txBody>
      </p:sp>
      <p:sp>
        <p:nvSpPr>
          <p:cNvPr id="6" name="Oval 5"/>
          <p:cNvSpPr/>
          <p:nvPr/>
        </p:nvSpPr>
        <p:spPr>
          <a:xfrm>
            <a:off x="4454237" y="5186417"/>
            <a:ext cx="1017672" cy="412705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577600" y="4694310"/>
            <a:ext cx="1017672" cy="412705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631575" y="5530882"/>
            <a:ext cx="1017672" cy="412705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7" name="Picture 4" descr="Image result for apache web server logo">
            <a:extLst>
              <a:ext uri="{FF2B5EF4-FFF2-40B4-BE49-F238E27FC236}">
                <a16:creationId xmlns:a16="http://schemas.microsoft.com/office/drawing/2014/main" id="{2DA3452A-DE33-3D41-95D5-C755A419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38" y="1073700"/>
            <a:ext cx="1474756" cy="6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Slide Number Placeholder 2">
            <a:extLst>
              <a:ext uri="{FF2B5EF4-FFF2-40B4-BE49-F238E27FC236}">
                <a16:creationId xmlns:a16="http://schemas.microsoft.com/office/drawing/2014/main" id="{AAD45FF3-B333-6B47-9ECE-46B770CFE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" grpId="0" animBg="1"/>
      <p:bldP spid="661" grpId="0"/>
      <p:bldP spid="6" grpId="0" animBg="1"/>
      <p:bldP spid="145" grpId="0" animBg="1"/>
      <p:bldP spid="1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1206442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  <a:endParaRPr lang="en-US" sz="6000" dirty="0"/>
          </a:p>
        </p:txBody>
      </p:sp>
      <p:sp>
        <p:nvSpPr>
          <p:cNvPr id="128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610067"/>
            <a:ext cx="11100625" cy="5247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Multiplexing, demultiplexing: based on segment, datagram header field values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UDP: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demultiplexing using destination port number (only)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TCP: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demultiplexing using 4-tuple: source and destination IP addresses, and port numbers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Multiplexing/demultiplexing happen at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layers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1F71E3E-46C8-564B-892B-6C69AC246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 dirty="0"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marL="117475" indent="0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CF63D-A871-3249-B853-1FF5A26EE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4839A-73B6-AB4F-BAAF-2F0309156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79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User Datagram Protocol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70DED9-87F6-FB46-A967-6223B68A3E96}"/>
              </a:ext>
            </a:extLst>
          </p:cNvPr>
          <p:cNvSpPr txBox="1">
            <a:spLocks noChangeArrowheads="1"/>
          </p:cNvSpPr>
          <p:nvPr/>
        </p:nvSpPr>
        <p:spPr>
          <a:xfrm>
            <a:off x="618385" y="1528553"/>
            <a:ext cx="5550595" cy="2927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“no frills,” “bare bones” Internet transport protocol</a:t>
            </a:r>
          </a:p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“best effort” service, UDP segments may be:</a:t>
            </a:r>
          </a:p>
          <a:p>
            <a:pPr marL="808038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lost</a:t>
            </a:r>
          </a:p>
          <a:p>
            <a:pPr marL="808038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delivered out-of-order to app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E8D3DA-F7E2-3144-9365-F468AE5A3F1F}"/>
              </a:ext>
            </a:extLst>
          </p:cNvPr>
          <p:cNvGrpSpPr/>
          <p:nvPr/>
        </p:nvGrpSpPr>
        <p:grpSpPr>
          <a:xfrm>
            <a:off x="6568225" y="1335368"/>
            <a:ext cx="5029004" cy="5014363"/>
            <a:chOff x="4979987" y="2821302"/>
            <a:chExt cx="6630121" cy="3829830"/>
          </a:xfrm>
        </p:grpSpPr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F9D9BC33-5F55-F54A-B992-1DDB07422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8112" y="3235273"/>
              <a:ext cx="6059488" cy="304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84163" indent="-284163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687388" indent="-230188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no connection establishment (which can add RTT delay)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simple: no connection state at sender, receiver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small header size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no congestion control</a:t>
              </a:r>
            </a:p>
            <a:p>
              <a:pPr marL="687388" marR="0" lvl="1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UDP can blast away as fast as desired!</a:t>
              </a:r>
            </a:p>
            <a:p>
              <a:pPr marL="687388" marR="0" lvl="1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can function in the face of congestion</a:t>
              </a:r>
            </a:p>
          </p:txBody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E3B96135-5F05-0D44-B7B9-9BD478D4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987" y="2988017"/>
              <a:ext cx="6630121" cy="366311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1" name="Text Box 28">
              <a:extLst>
                <a:ext uri="{FF2B5EF4-FFF2-40B4-BE49-F238E27FC236}">
                  <a16:creationId xmlns:a16="http://schemas.microsoft.com/office/drawing/2014/main" id="{3BFEAB49-E79F-FF40-AAAE-C9820F502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449" y="2821302"/>
              <a:ext cx="5102112" cy="378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W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is there a UDP?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B958CE44-F1A4-924D-8CEA-640B52DBA4DF}"/>
              </a:ext>
            </a:extLst>
          </p:cNvPr>
          <p:cNvSpPr txBox="1">
            <a:spLocks noChangeArrowheads="1"/>
          </p:cNvSpPr>
          <p:nvPr/>
        </p:nvSpPr>
        <p:spPr>
          <a:xfrm>
            <a:off x="641997" y="4404835"/>
            <a:ext cx="5550595" cy="2060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33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connectionless: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handshaking between UDP sender, receiver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UDP segment handled independently of others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469890C8-B9BA-F74B-84CA-6B1BAB0F6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User Datagram Protocol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EFE9DD4-40BF-D54C-B457-743C8EAA5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543058"/>
            <a:ext cx="11100625" cy="48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UDP use: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streaming multimedia apps (loss tolerant, rate sensitive)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DNS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SNMP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HTTP/3</a:t>
            </a:r>
          </a:p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if reliable transfer needed over UDP (e.g., HTTP/3): 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add needed reliability at application layer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add congestion control at application layer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160F1B7-DEB2-9342-B89A-69E5B6639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User Datagram Protocol </a:t>
            </a:r>
            <a:r>
              <a:rPr lang="en-US" sz="3600" dirty="0"/>
              <a:t>[RFC 768]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B0D4F-D972-B342-BA50-EC030780A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243" y="1232551"/>
            <a:ext cx="6509995" cy="5467403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2BA1565-8605-154A-895B-C65D5D0B1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9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E1F04B-A3B3-534D-A252-A4AC29C657DE}"/>
              </a:ext>
            </a:extLst>
          </p:cNvPr>
          <p:cNvSpPr txBox="1"/>
          <p:nvPr/>
        </p:nvSpPr>
        <p:spPr>
          <a:xfrm>
            <a:off x="8481037" y="1538123"/>
            <a:ext cx="2066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SNMP server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C4B02DA-C340-9945-87C2-952E1901FB43}"/>
              </a:ext>
            </a:extLst>
          </p:cNvPr>
          <p:cNvSpPr txBox="1"/>
          <p:nvPr/>
        </p:nvSpPr>
        <p:spPr>
          <a:xfrm>
            <a:off x="1935319" y="1662731"/>
            <a:ext cx="195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SNMP client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Transport Layer Actions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E97DC1-5C01-E843-A657-ADC5FEA14075}"/>
              </a:ext>
            </a:extLst>
          </p:cNvPr>
          <p:cNvCxnSpPr>
            <a:cxnSpLocks/>
            <a:stCxn id="151" idx="2"/>
          </p:cNvCxnSpPr>
          <p:nvPr/>
        </p:nvCxnSpPr>
        <p:spPr>
          <a:xfrm flipH="1">
            <a:off x="7972023" y="4973372"/>
            <a:ext cx="1473513" cy="4743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C57AC1A-9B60-DC47-A97D-E9C39D845828}"/>
              </a:ext>
            </a:extLst>
          </p:cNvPr>
          <p:cNvCxnSpPr>
            <a:cxnSpLocks/>
          </p:cNvCxnSpPr>
          <p:nvPr/>
        </p:nvCxnSpPr>
        <p:spPr>
          <a:xfrm>
            <a:off x="2578811" y="5062556"/>
            <a:ext cx="1582832" cy="302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062521" y="4965666"/>
            <a:ext cx="4036903" cy="1028731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" name="Freeform 70">
            <a:extLst>
              <a:ext uri="{FF2B5EF4-FFF2-40B4-BE49-F238E27FC236}">
                <a16:creationId xmlns:a16="http://schemas.microsoft.com/office/drawing/2014/main" id="{93CF945F-B7C1-9B4F-9438-D2DF7708E687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A415DCF-A2D2-344B-9A45-F3F58006C5EE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165" name="Rectangle 23">
              <a:extLst>
                <a:ext uri="{FF2B5EF4-FFF2-40B4-BE49-F238E27FC236}">
                  <a16:creationId xmlns:a16="http://schemas.microsoft.com/office/drawing/2014/main" id="{20790EF2-7EC4-BF46-AE61-5F193F089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6" name="Rectangle 24">
              <a:extLst>
                <a:ext uri="{FF2B5EF4-FFF2-40B4-BE49-F238E27FC236}">
                  <a16:creationId xmlns:a16="http://schemas.microsoft.com/office/drawing/2014/main" id="{DF6E9285-B785-804B-BB24-0405637B9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" name="Line 25">
              <a:extLst>
                <a:ext uri="{FF2B5EF4-FFF2-40B4-BE49-F238E27FC236}">
                  <a16:creationId xmlns:a16="http://schemas.microsoft.com/office/drawing/2014/main" id="{C2F7FFF2-43B5-A648-8DB9-1244002B1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8" name="Text Box 26">
              <a:extLst>
                <a:ext uri="{FF2B5EF4-FFF2-40B4-BE49-F238E27FC236}">
                  <a16:creationId xmlns:a16="http://schemas.microsoft.com/office/drawing/2014/main" id="{38AC5752-2E10-AE4C-AE2E-F2F12589A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169" name="Line 27">
              <a:extLst>
                <a:ext uri="{FF2B5EF4-FFF2-40B4-BE49-F238E27FC236}">
                  <a16:creationId xmlns:a16="http://schemas.microsoft.com/office/drawing/2014/main" id="{E6411346-D908-6048-94E9-4C9C6A9C9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Text Box 26">
              <a:extLst>
                <a:ext uri="{FF2B5EF4-FFF2-40B4-BE49-F238E27FC236}">
                  <a16:creationId xmlns:a16="http://schemas.microsoft.com/office/drawing/2014/main" id="{2BD45E5F-4032-7A44-91A7-D2ED37DE3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67129BD-4E72-804E-9941-0CFB2ABB0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72" name="Text Box 26">
              <a:extLst>
                <a:ext uri="{FF2B5EF4-FFF2-40B4-BE49-F238E27FC236}">
                  <a16:creationId xmlns:a16="http://schemas.microsoft.com/office/drawing/2014/main" id="{586097BE-C9CD-2B44-A610-13D1A1572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73" name="Line 27">
              <a:extLst>
                <a:ext uri="{FF2B5EF4-FFF2-40B4-BE49-F238E27FC236}">
                  <a16:creationId xmlns:a16="http://schemas.microsoft.com/office/drawing/2014/main" id="{9A1DE5DC-7E6A-4747-9541-02B87C77A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9B2D570F-120B-6D41-8FE2-002A2DC1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5" name="Text Box 26">
              <a:extLst>
                <a:ext uri="{FF2B5EF4-FFF2-40B4-BE49-F238E27FC236}">
                  <a16:creationId xmlns:a16="http://schemas.microsoft.com/office/drawing/2014/main" id="{3C035217-7FD4-6C48-AB72-7561321B3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C64A43A-1B07-3348-A5EB-9B76F69646C0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0DB8B5ED-7F25-B645-878C-116DE6CD5EA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FB4D1D4-1D5D-7C46-A31B-48B19CA0A81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8D1FB4E3-A216-1446-87E1-A06F139F800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2B930530-1BA2-8049-A625-480A1F84B91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C5B65EDD-F107-4D4D-8254-28F27CB3355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052D8468-97DE-CD48-9220-0D7B5D1582B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CD0FBE04-ADDE-184C-8DFE-2575EA709AD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oup 149">
            <a:extLst>
              <a:ext uri="{FF2B5EF4-FFF2-40B4-BE49-F238E27FC236}">
                <a16:creationId xmlns:a16="http://schemas.microsoft.com/office/drawing/2014/main" id="{1F890155-D0B7-364C-891D-EC128001048E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98" name="Rectangle 73">
              <a:extLst>
                <a:ext uri="{FF2B5EF4-FFF2-40B4-BE49-F238E27FC236}">
                  <a16:creationId xmlns:a16="http://schemas.microsoft.com/office/drawing/2014/main" id="{590049C7-843C-1B4A-89F9-80D6028F7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Rectangle 74">
              <a:extLst>
                <a:ext uri="{FF2B5EF4-FFF2-40B4-BE49-F238E27FC236}">
                  <a16:creationId xmlns:a16="http://schemas.microsoft.com/office/drawing/2014/main" id="{060ED392-F3E2-5445-9D40-5D86C1A7E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75">
              <a:extLst>
                <a:ext uri="{FF2B5EF4-FFF2-40B4-BE49-F238E27FC236}">
                  <a16:creationId xmlns:a16="http://schemas.microsoft.com/office/drawing/2014/main" id="{33BE5C08-8C7C-7149-875A-3BD200DF7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1" name="Rectangle 129">
              <a:extLst>
                <a:ext uri="{FF2B5EF4-FFF2-40B4-BE49-F238E27FC236}">
                  <a16:creationId xmlns:a16="http://schemas.microsoft.com/office/drawing/2014/main" id="{0140B062-405E-0A48-ABA2-65AE09DF9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85" name="Group 149">
            <a:extLst>
              <a:ext uri="{FF2B5EF4-FFF2-40B4-BE49-F238E27FC236}">
                <a16:creationId xmlns:a16="http://schemas.microsoft.com/office/drawing/2014/main" id="{2BE2291A-54C4-114A-8062-D743A8CDF9EC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86" name="Rectangle 73">
              <a:extLst>
                <a:ext uri="{FF2B5EF4-FFF2-40B4-BE49-F238E27FC236}">
                  <a16:creationId xmlns:a16="http://schemas.microsoft.com/office/drawing/2014/main" id="{A98E76A7-87AD-8242-988E-0E4DFC278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7" name="Rectangle 74">
              <a:extLst>
                <a:ext uri="{FF2B5EF4-FFF2-40B4-BE49-F238E27FC236}">
                  <a16:creationId xmlns:a16="http://schemas.microsoft.com/office/drawing/2014/main" id="{05A0AED4-CB55-8B44-A573-91C3CC519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8" name="Rectangle 75">
              <a:extLst>
                <a:ext uri="{FF2B5EF4-FFF2-40B4-BE49-F238E27FC236}">
                  <a16:creationId xmlns:a16="http://schemas.microsoft.com/office/drawing/2014/main" id="{E473A3B0-4DB9-E148-95E3-5518DB46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" name="Rectangle 129">
              <a:extLst>
                <a:ext uri="{FF2B5EF4-FFF2-40B4-BE49-F238E27FC236}">
                  <a16:creationId xmlns:a16="http://schemas.microsoft.com/office/drawing/2014/main" id="{E9ED0EE1-76D9-D04D-8893-5E36E5A75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0" name="Slide Number Placeholder 2">
            <a:extLst>
              <a:ext uri="{FF2B5EF4-FFF2-40B4-BE49-F238E27FC236}">
                <a16:creationId xmlns:a16="http://schemas.microsoft.com/office/drawing/2014/main" id="{1B520EE5-2EFC-4746-B182-97170136E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54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902B4EA-0158-774A-877D-888807F574B5}"/>
              </a:ext>
            </a:extLst>
          </p:cNvPr>
          <p:cNvGrpSpPr/>
          <p:nvPr/>
        </p:nvGrpSpPr>
        <p:grpSpPr>
          <a:xfrm>
            <a:off x="2578811" y="4965666"/>
            <a:ext cx="6866725" cy="1028731"/>
            <a:chOff x="2578811" y="4965666"/>
            <a:chExt cx="6866725" cy="102873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763EEB6-87F6-D847-AD1E-3BFDCE6A954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811" y="5062556"/>
              <a:ext cx="1582832" cy="3026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891B45-180E-B341-A7C6-D10A683BB102}"/>
                </a:ext>
              </a:extLst>
            </p:cNvPr>
            <p:cNvGrpSpPr/>
            <p:nvPr/>
          </p:nvGrpSpPr>
          <p:grpSpPr>
            <a:xfrm>
              <a:off x="4062521" y="4965666"/>
              <a:ext cx="5383015" cy="1028731"/>
              <a:chOff x="4062521" y="4965666"/>
              <a:chExt cx="5383015" cy="1028731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6BE7B71-3412-8546-BD1A-8BF76DC472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2023" y="4973372"/>
                <a:ext cx="1473513" cy="4743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reeform 296">
                <a:extLst>
                  <a:ext uri="{FF2B5EF4-FFF2-40B4-BE49-F238E27FC236}">
                    <a16:creationId xmlns:a16="http://schemas.microsoft.com/office/drawing/2014/main" id="{06DFDE96-5B04-984C-B72D-22D074DF3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521" y="4965666"/>
                <a:ext cx="4036903" cy="1028731"/>
              </a:xfrm>
              <a:custGeom>
                <a:avLst/>
                <a:gdLst>
                  <a:gd name="T0" fmla="*/ 2147483647 w 1877"/>
                  <a:gd name="T1" fmla="*/ 2147483647 h 917"/>
                  <a:gd name="T2" fmla="*/ 2147483647 w 1877"/>
                  <a:gd name="T3" fmla="*/ 2147483647 h 917"/>
                  <a:gd name="T4" fmla="*/ 2147483647 w 1877"/>
                  <a:gd name="T5" fmla="*/ 2147483647 h 917"/>
                  <a:gd name="T6" fmla="*/ 2147483647 w 1877"/>
                  <a:gd name="T7" fmla="*/ 2147483647 h 917"/>
                  <a:gd name="T8" fmla="*/ 2147483647 w 1877"/>
                  <a:gd name="T9" fmla="*/ 2147483647 h 917"/>
                  <a:gd name="T10" fmla="*/ 2147483647 w 1877"/>
                  <a:gd name="T11" fmla="*/ 2147483647 h 917"/>
                  <a:gd name="T12" fmla="*/ 2147483647 w 1877"/>
                  <a:gd name="T13" fmla="*/ 2147483647 h 917"/>
                  <a:gd name="T14" fmla="*/ 2147483647 w 1877"/>
                  <a:gd name="T15" fmla="*/ 2147483647 h 917"/>
                  <a:gd name="T16" fmla="*/ 2147483647 w 1877"/>
                  <a:gd name="T17" fmla="*/ 2147483647 h 917"/>
                  <a:gd name="T18" fmla="*/ 2147483647 w 1877"/>
                  <a:gd name="T19" fmla="*/ 2147483647 h 917"/>
                  <a:gd name="T20" fmla="*/ 2147483647 w 1877"/>
                  <a:gd name="T21" fmla="*/ 2147483647 h 917"/>
                  <a:gd name="T22" fmla="*/ 2147483647 w 1877"/>
                  <a:gd name="T23" fmla="*/ 2147483647 h 917"/>
                  <a:gd name="T24" fmla="*/ 2147483647 w 1877"/>
                  <a:gd name="T25" fmla="*/ 2147483647 h 917"/>
                  <a:gd name="T26" fmla="*/ 2147483647 w 1877"/>
                  <a:gd name="T27" fmla="*/ 2147483647 h 917"/>
                  <a:gd name="T28" fmla="*/ 2147483647 w 1877"/>
                  <a:gd name="T29" fmla="*/ 2147483647 h 917"/>
                  <a:gd name="T30" fmla="*/ 2147483647 w 1877"/>
                  <a:gd name="T31" fmla="*/ 2147483647 h 9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77"/>
                  <a:gd name="T49" fmla="*/ 0 h 917"/>
                  <a:gd name="T50" fmla="*/ 1877 w 1877"/>
                  <a:gd name="T51" fmla="*/ 917 h 9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77" h="917">
                    <a:moveTo>
                      <a:pt x="889" y="23"/>
                    </a:moveTo>
                    <a:cubicBezTo>
                      <a:pt x="804" y="39"/>
                      <a:pt x="771" y="98"/>
                      <a:pt x="692" y="109"/>
                    </a:cubicBezTo>
                    <a:cubicBezTo>
                      <a:pt x="613" y="120"/>
                      <a:pt x="511" y="81"/>
                      <a:pt x="415" y="91"/>
                    </a:cubicBezTo>
                    <a:cubicBezTo>
                      <a:pt x="319" y="101"/>
                      <a:pt x="174" y="126"/>
                      <a:pt x="112" y="170"/>
                    </a:cubicBezTo>
                    <a:cubicBezTo>
                      <a:pt x="51" y="214"/>
                      <a:pt x="66" y="294"/>
                      <a:pt x="50" y="353"/>
                    </a:cubicBezTo>
                    <a:cubicBezTo>
                      <a:pt x="34" y="412"/>
                      <a:pt x="0" y="479"/>
                      <a:pt x="14" y="528"/>
                    </a:cubicBezTo>
                    <a:cubicBezTo>
                      <a:pt x="29" y="577"/>
                      <a:pt x="57" y="608"/>
                      <a:pt x="139" y="650"/>
                    </a:cubicBezTo>
                    <a:cubicBezTo>
                      <a:pt x="221" y="692"/>
                      <a:pt x="372" y="742"/>
                      <a:pt x="505" y="781"/>
                    </a:cubicBezTo>
                    <a:cubicBezTo>
                      <a:pt x="638" y="820"/>
                      <a:pt x="789" y="866"/>
                      <a:pt x="933" y="886"/>
                    </a:cubicBezTo>
                    <a:cubicBezTo>
                      <a:pt x="1077" y="906"/>
                      <a:pt x="1246" y="917"/>
                      <a:pt x="1370" y="901"/>
                    </a:cubicBezTo>
                    <a:cubicBezTo>
                      <a:pt x="1494" y="885"/>
                      <a:pt x="1594" y="839"/>
                      <a:pt x="1676" y="793"/>
                    </a:cubicBezTo>
                    <a:cubicBezTo>
                      <a:pt x="1758" y="747"/>
                      <a:pt x="1843" y="720"/>
                      <a:pt x="1860" y="624"/>
                    </a:cubicBezTo>
                    <a:cubicBezTo>
                      <a:pt x="1877" y="528"/>
                      <a:pt x="1835" y="306"/>
                      <a:pt x="1776" y="219"/>
                    </a:cubicBezTo>
                    <a:cubicBezTo>
                      <a:pt x="1717" y="132"/>
                      <a:pt x="1599" y="134"/>
                      <a:pt x="1503" y="100"/>
                    </a:cubicBezTo>
                    <a:cubicBezTo>
                      <a:pt x="1407" y="66"/>
                      <a:pt x="1302" y="26"/>
                      <a:pt x="1200" y="13"/>
                    </a:cubicBezTo>
                    <a:cubicBezTo>
                      <a:pt x="1098" y="0"/>
                      <a:pt x="974" y="7"/>
                      <a:pt x="889" y="23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Arial"/>
                  </a:rPr>
                  <a:t>             </a:t>
                </a:r>
              </a:p>
            </p:txBody>
          </p:sp>
        </p:grpSp>
      </p:grpSp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E1F04B-A3B3-534D-A252-A4AC29C657DE}"/>
              </a:ext>
            </a:extLst>
          </p:cNvPr>
          <p:cNvSpPr txBox="1"/>
          <p:nvPr/>
        </p:nvSpPr>
        <p:spPr>
          <a:xfrm>
            <a:off x="8481037" y="1538123"/>
            <a:ext cx="2066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SNMP server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C4B02DA-C340-9945-87C2-952E1901FB43}"/>
              </a:ext>
            </a:extLst>
          </p:cNvPr>
          <p:cNvSpPr txBox="1"/>
          <p:nvPr/>
        </p:nvSpPr>
        <p:spPr>
          <a:xfrm>
            <a:off x="1935319" y="1662731"/>
            <a:ext cx="195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SNMP client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09388CA4-5912-3745-991A-9A3E60719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Transport Layer Actions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BB341-9BE1-8640-8E8B-7EC80706964E}"/>
              </a:ext>
            </a:extLst>
          </p:cNvPr>
          <p:cNvSpPr txBox="1"/>
          <p:nvPr/>
        </p:nvSpPr>
        <p:spPr>
          <a:xfrm>
            <a:off x="4212477" y="1830701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UDP sender actions:</a:t>
            </a:r>
          </a:p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8502120" y="2078245"/>
            <a:ext cx="1986815" cy="29383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134BD1-8CE1-DD46-92D0-46AEECA91934}"/>
              </a:ext>
            </a:extLst>
          </p:cNvPr>
          <p:cNvGrpSpPr/>
          <p:nvPr/>
        </p:nvGrpSpPr>
        <p:grpSpPr>
          <a:xfrm>
            <a:off x="9130164" y="2303106"/>
            <a:ext cx="1259074" cy="369332"/>
            <a:chOff x="8934916" y="2775692"/>
            <a:chExt cx="1259074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02A536-E595-E54F-85ED-50268229A5F1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EE5E72-5714-C64B-A3D2-C89CD03AFF69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SNMP msg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4FC0E6A-CBE5-AC4B-BF65-426B6D4CBC72}"/>
              </a:ext>
            </a:extLst>
          </p:cNvPr>
          <p:cNvSpPr txBox="1"/>
          <p:nvPr/>
        </p:nvSpPr>
        <p:spPr>
          <a:xfrm>
            <a:off x="4391544" y="2325099"/>
            <a:ext cx="3825456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passed an application-layer message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421943-E484-5046-BEAC-6D59475EF6C3}"/>
              </a:ext>
            </a:extLst>
          </p:cNvPr>
          <p:cNvSpPr txBox="1"/>
          <p:nvPr/>
        </p:nvSpPr>
        <p:spPr>
          <a:xfrm>
            <a:off x="4388186" y="2990916"/>
            <a:ext cx="3825456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determines UDP segment header fields values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D6C411-175C-8D4E-9A66-3E03AAA9F0F9}"/>
              </a:ext>
            </a:extLst>
          </p:cNvPr>
          <p:cNvSpPr txBox="1"/>
          <p:nvPr/>
        </p:nvSpPr>
        <p:spPr>
          <a:xfrm>
            <a:off x="4376692" y="3592863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creates UDP segment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8394C2-8FDA-8F48-B59B-B744ABBDA541}"/>
              </a:ext>
            </a:extLst>
          </p:cNvPr>
          <p:cNvSpPr txBox="1"/>
          <p:nvPr/>
        </p:nvSpPr>
        <p:spPr>
          <a:xfrm>
            <a:off x="4381369" y="4025163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passes segment to IP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709716-FAB0-AB45-BCAE-75F8CF2AEC09}"/>
              </a:ext>
            </a:extLst>
          </p:cNvPr>
          <p:cNvSpPr/>
          <p:nvPr/>
        </p:nvSpPr>
        <p:spPr>
          <a:xfrm>
            <a:off x="169333" y="1343378"/>
            <a:ext cx="3723445" cy="440266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FB16D4-A4BA-C046-940D-43D50465EB6F}"/>
              </a:ext>
            </a:extLst>
          </p:cNvPr>
          <p:cNvGrpSpPr/>
          <p:nvPr/>
        </p:nvGrpSpPr>
        <p:grpSpPr>
          <a:xfrm>
            <a:off x="8473556" y="2992506"/>
            <a:ext cx="1259074" cy="338554"/>
            <a:chOff x="8964789" y="2639236"/>
            <a:chExt cx="1259074" cy="3385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A58A03E-5455-0E40-8FB9-71E1E5E2CADE}"/>
                </a:ext>
              </a:extLst>
            </p:cNvPr>
            <p:cNvSpPr/>
            <p:nvPr/>
          </p:nvSpPr>
          <p:spPr>
            <a:xfrm>
              <a:off x="9032744" y="2707400"/>
              <a:ext cx="543189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A208B0-D27E-5D40-B156-11CB7075B098}"/>
                </a:ext>
              </a:extLst>
            </p:cNvPr>
            <p:cNvSpPr txBox="1"/>
            <p:nvPr/>
          </p:nvSpPr>
          <p:spPr>
            <a:xfrm>
              <a:off x="8964789" y="2639236"/>
              <a:ext cx="1259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UDP</a:t>
              </a:r>
              <a:r>
                <a:rPr kumimoji="0" lang="en-US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endPara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73E5E98-A439-0647-8DF1-844937CD72A0}"/>
              </a:ext>
            </a:extLst>
          </p:cNvPr>
          <p:cNvGrpSpPr/>
          <p:nvPr/>
        </p:nvGrpSpPr>
        <p:grpSpPr>
          <a:xfrm>
            <a:off x="8545052" y="3003638"/>
            <a:ext cx="1818022" cy="369332"/>
            <a:chOff x="7863122" y="5632673"/>
            <a:chExt cx="1818022" cy="3693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9CCB6B2-1F81-ED45-AF48-A3187F0215CC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77AF83C-DA1E-A642-9E78-5EEE36A0AD7E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C9E1E-8C93-DA4B-813F-B38E4305D2BE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UDP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  <a:endPara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56BF3A-3903-6343-9BD8-2E85489C092E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632306-DF2A-5145-82E2-F627C1E9171F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4975E-6986-5E45-89F2-36AAE86B3B12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SNMP msg</a:t>
                </a:r>
              </a:p>
            </p:txBody>
          </p:sp>
        </p:grpSp>
      </p:grpSp>
      <p:sp>
        <p:nvSpPr>
          <p:cNvPr id="129" name="Slide Number Placeholder 2">
            <a:extLst>
              <a:ext uri="{FF2B5EF4-FFF2-40B4-BE49-F238E27FC236}">
                <a16:creationId xmlns:a16="http://schemas.microsoft.com/office/drawing/2014/main" id="{D1B0B0FD-EB4E-1D48-A59A-E32376442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00065 0.101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0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0.00052 0.093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65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9098 L -0.00221 0.25996 L -0.11419 0.32385 L -0.4332 0.31806 L -0.55885 0.275 L -0.55885 0.275 " pathEditMode="relative" ptsTypes="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  <p:bldP spid="95" grpId="0"/>
      <p:bldP spid="9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E1F04B-A3B3-534D-A252-A4AC29C657DE}"/>
              </a:ext>
            </a:extLst>
          </p:cNvPr>
          <p:cNvSpPr txBox="1"/>
          <p:nvPr/>
        </p:nvSpPr>
        <p:spPr>
          <a:xfrm>
            <a:off x="8481037" y="1538123"/>
            <a:ext cx="2066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SNMP server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C4B02DA-C340-9945-87C2-952E1901FB43}"/>
              </a:ext>
            </a:extLst>
          </p:cNvPr>
          <p:cNvSpPr txBox="1"/>
          <p:nvPr/>
        </p:nvSpPr>
        <p:spPr>
          <a:xfrm>
            <a:off x="1935319" y="1662731"/>
            <a:ext cx="195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SNMP client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09388CA4-5912-3745-991A-9A3E60719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Transport Layer Actions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BB341-9BE1-8640-8E8B-7EC80706964E}"/>
              </a:ext>
            </a:extLst>
          </p:cNvPr>
          <p:cNvSpPr txBox="1"/>
          <p:nvPr/>
        </p:nvSpPr>
        <p:spPr>
          <a:xfrm>
            <a:off x="4212477" y="1830701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UDP receiver actions:</a:t>
            </a:r>
          </a:p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1655121" y="2160335"/>
            <a:ext cx="2199790" cy="29383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134BD1-8CE1-DD46-92D0-46AEECA91934}"/>
              </a:ext>
            </a:extLst>
          </p:cNvPr>
          <p:cNvGrpSpPr/>
          <p:nvPr/>
        </p:nvGrpSpPr>
        <p:grpSpPr>
          <a:xfrm>
            <a:off x="2355694" y="3088859"/>
            <a:ext cx="1259074" cy="369332"/>
            <a:chOff x="8934916" y="2775692"/>
            <a:chExt cx="1259074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02A536-E595-E54F-85ED-50268229A5F1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EE5E72-5714-C64B-A3D2-C89CD03AFF69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SNMP msg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4FC0E6A-CBE5-AC4B-BF65-426B6D4CBC72}"/>
              </a:ext>
            </a:extLst>
          </p:cNvPr>
          <p:cNvSpPr txBox="1"/>
          <p:nvPr/>
        </p:nvSpPr>
        <p:spPr>
          <a:xfrm>
            <a:off x="4380155" y="3324883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extracts application-layer message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421943-E484-5046-BEAC-6D59475EF6C3}"/>
              </a:ext>
            </a:extLst>
          </p:cNvPr>
          <p:cNvSpPr txBox="1"/>
          <p:nvPr/>
        </p:nvSpPr>
        <p:spPr>
          <a:xfrm>
            <a:off x="4378217" y="2693557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checks UDP checksum header value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8394C2-8FDA-8F48-B59B-B744ABBDA541}"/>
              </a:ext>
            </a:extLst>
          </p:cNvPr>
          <p:cNvSpPr txBox="1"/>
          <p:nvPr/>
        </p:nvSpPr>
        <p:spPr>
          <a:xfrm>
            <a:off x="4388103" y="2278130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segment from IP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3E5E98-A439-0647-8DF1-844937CD72A0}"/>
              </a:ext>
            </a:extLst>
          </p:cNvPr>
          <p:cNvGrpSpPr/>
          <p:nvPr/>
        </p:nvGrpSpPr>
        <p:grpSpPr>
          <a:xfrm>
            <a:off x="1795827" y="3762839"/>
            <a:ext cx="1818022" cy="369332"/>
            <a:chOff x="7863122" y="5632673"/>
            <a:chExt cx="1818022" cy="3693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9CCB6B2-1F81-ED45-AF48-A3187F0215CC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77AF83C-DA1E-A642-9E78-5EEE36A0AD7E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C9E1E-8C93-DA4B-813F-B38E4305D2BE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UDP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  <a:endPara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56BF3A-3903-6343-9BD8-2E85489C092E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632306-DF2A-5145-82E2-F627C1E9171F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4975E-6986-5E45-89F2-36AAE86B3B12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SNMP msg</a:t>
                </a:r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F6FF1BE-CC44-0642-B5BA-79CC246557BD}"/>
              </a:ext>
            </a:extLst>
          </p:cNvPr>
          <p:cNvSpPr txBox="1"/>
          <p:nvPr/>
        </p:nvSpPr>
        <p:spPr>
          <a:xfrm>
            <a:off x="4379533" y="3932414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demultiplexes message up to application via socket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79B4C12-D49E-4A40-9C38-F2E92ECDF43A}"/>
              </a:ext>
            </a:extLst>
          </p:cNvPr>
          <p:cNvSpPr/>
          <p:nvPr/>
        </p:nvSpPr>
        <p:spPr>
          <a:xfrm>
            <a:off x="8348341" y="2027305"/>
            <a:ext cx="3416536" cy="33028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F72514-945E-EB40-9BEE-202BF670272C}"/>
              </a:ext>
            </a:extLst>
          </p:cNvPr>
          <p:cNvSpPr/>
          <p:nvPr/>
        </p:nvSpPr>
        <p:spPr>
          <a:xfrm>
            <a:off x="1741367" y="2989161"/>
            <a:ext cx="763166" cy="541031"/>
          </a:xfrm>
          <a:prstGeom prst="ellipse">
            <a:avLst/>
          </a:prstGeom>
          <a:noFill/>
          <a:ln w="2540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5A91E20-BDA5-C441-B395-6979D211F34E}"/>
              </a:ext>
            </a:extLst>
          </p:cNvPr>
          <p:cNvCxnSpPr>
            <a:cxnSpLocks/>
          </p:cNvCxnSpPr>
          <p:nvPr/>
        </p:nvCxnSpPr>
        <p:spPr>
          <a:xfrm flipH="1">
            <a:off x="7972023" y="4973372"/>
            <a:ext cx="1473513" cy="4743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8285317-4714-1541-BC02-BED132E59B23}"/>
              </a:ext>
            </a:extLst>
          </p:cNvPr>
          <p:cNvCxnSpPr>
            <a:cxnSpLocks/>
          </p:cNvCxnSpPr>
          <p:nvPr/>
        </p:nvCxnSpPr>
        <p:spPr>
          <a:xfrm>
            <a:off x="2578811" y="5062556"/>
            <a:ext cx="1582832" cy="302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062521" y="4965666"/>
            <a:ext cx="4036903" cy="1028731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6" name="Slide Number Placeholder 2">
            <a:extLst>
              <a:ext uri="{FF2B5EF4-FFF2-40B4-BE49-F238E27FC236}">
                <a16:creationId xmlns:a16="http://schemas.microsoft.com/office/drawing/2014/main" id="{427E91C8-0248-584A-817F-DE7D5756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208 L 0.00014 -0.096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0013 -0.107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  <p:bldP spid="97" grpId="0"/>
      <p:bldP spid="127" grpId="0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Transport layer: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</a:pPr>
            <a:r>
              <a:rPr lang="en-US" altLang="en-US" sz="3200" dirty="0"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 dirty="0"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 dirty="0"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 dirty="0"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Connection-oriented transport: TCP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Principles of congestion control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TCP congestion control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Evolution of transport-layer functionality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7E4337-A925-084B-B48F-23146A4A7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42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 segment </a:t>
            </a:r>
            <a:r>
              <a:rPr lang="en-US" dirty="0"/>
              <a:t>h</a:t>
            </a:r>
            <a:r>
              <a:rPr lang="en-US" sz="4400" dirty="0"/>
              <a:t>eader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F52AC6CB-EA5F-E34E-A84B-F6174293B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299" y="2017713"/>
            <a:ext cx="3324225" cy="3200400"/>
          </a:xfrm>
          <a:prstGeom prst="rect">
            <a:avLst/>
          </a:prstGeom>
          <a:solidFill>
            <a:srgbClr val="FFFFFF"/>
          </a:solidFill>
          <a:ln w="349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C8E7AF66-85A4-6B43-AFFD-45ABC021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987" y="203041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source port #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2F2912E8-AD40-5541-9C73-5856C97A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924" y="203041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dest port #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D9BFD291-F38C-E245-812B-D4A7B44A2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2774" y="2417763"/>
            <a:ext cx="33289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3" name="Line 12">
            <a:extLst>
              <a:ext uri="{FF2B5EF4-FFF2-40B4-BE49-F238E27FC236}">
                <a16:creationId xmlns:a16="http://schemas.microsoft.com/office/drawing/2014/main" id="{3CE7F4CE-E33B-FD4E-B07F-F5A9DE9885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3249" y="2817813"/>
            <a:ext cx="3324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F55DFF34-EECA-F046-9F88-B6CF84CB8E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0599" y="2017713"/>
            <a:ext cx="0" cy="395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99267DCE-8159-FC45-B743-B474F3D45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474" y="155257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32 bits</a:t>
            </a:r>
          </a:p>
        </p:txBody>
      </p:sp>
      <p:sp>
        <p:nvSpPr>
          <p:cNvPr id="36" name="Line 15">
            <a:extLst>
              <a:ext uri="{FF2B5EF4-FFF2-40B4-BE49-F238E27FC236}">
                <a16:creationId xmlns:a16="http://schemas.microsoft.com/office/drawing/2014/main" id="{8D62C2C2-8FA0-A54C-8811-9A937D96C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7799" y="1784350"/>
            <a:ext cx="1200150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DE702B00-23E1-474A-9072-DDEE50F7671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888012" y="1793875"/>
            <a:ext cx="11287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7A899027-0169-0E41-A632-97B068C6D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262" y="337661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data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(payload)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CD850B08-5706-0344-961A-224002B37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862" y="5292725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UDP segment format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23E18502-A4AB-B441-8247-C60D9AD14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0599" y="2427288"/>
            <a:ext cx="0" cy="395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7C44E6B5-339B-1741-B9C3-A1E3E3726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887" y="242093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length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id="{47FFCC22-7372-6744-AEF8-0A8B78529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112" y="241141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checksum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3" name="Text Box 24">
            <a:extLst>
              <a:ext uri="{FF2B5EF4-FFF2-40B4-BE49-F238E27FC236}">
                <a16:creationId xmlns:a16="http://schemas.microsoft.com/office/drawing/2014/main" id="{485622D4-EF6A-C34A-A27B-A6B8F83B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398" y="3421856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length, in bytes of UDP segment, including header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4" name="Line 25">
            <a:extLst>
              <a:ext uri="{FF2B5EF4-FFF2-40B4-BE49-F238E27FC236}">
                <a16:creationId xmlns:a16="http://schemas.microsoft.com/office/drawing/2014/main" id="{1D6A5808-0448-DB49-AF97-08E63607B4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42136" y="2597149"/>
            <a:ext cx="3113157" cy="12853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5F1E7-7CEF-EC4F-9C9D-C612D6BAA462}"/>
              </a:ext>
            </a:extLst>
          </p:cNvPr>
          <p:cNvSpPr/>
          <p:nvPr/>
        </p:nvSpPr>
        <p:spPr>
          <a:xfrm>
            <a:off x="3695142" y="1957213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69DAA7-4CE3-5A48-B429-6D40B6035291}"/>
              </a:ext>
            </a:extLst>
          </p:cNvPr>
          <p:cNvSpPr/>
          <p:nvPr/>
        </p:nvSpPr>
        <p:spPr>
          <a:xfrm>
            <a:off x="5331049" y="1955208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F8B7A60-8E66-CD4B-B67F-657454C69C5D}"/>
              </a:ext>
            </a:extLst>
          </p:cNvPr>
          <p:cNvSpPr/>
          <p:nvPr/>
        </p:nvSpPr>
        <p:spPr>
          <a:xfrm>
            <a:off x="3657042" y="2362801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E79E99F-83A4-EE4E-9BAB-1946BFD0A4A1}"/>
              </a:ext>
            </a:extLst>
          </p:cNvPr>
          <p:cNvSpPr/>
          <p:nvPr/>
        </p:nvSpPr>
        <p:spPr>
          <a:xfrm>
            <a:off x="5290176" y="2341229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AA4BE2E-C7FD-E34F-9626-C89B0B4F43FB}"/>
              </a:ext>
            </a:extLst>
          </p:cNvPr>
          <p:cNvSpPr/>
          <p:nvPr/>
        </p:nvSpPr>
        <p:spPr>
          <a:xfrm>
            <a:off x="4386800" y="3148706"/>
            <a:ext cx="2097870" cy="1560711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ne 25">
            <a:extLst>
              <a:ext uri="{FF2B5EF4-FFF2-40B4-BE49-F238E27FC236}">
                <a16:creationId xmlns:a16="http://schemas.microsoft.com/office/drawing/2014/main" id="{F10F9304-7E0A-6542-A023-9D119B25A0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15202" y="3972404"/>
            <a:ext cx="3113157" cy="12853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1" name="Text Box 24">
            <a:extLst>
              <a:ext uri="{FF2B5EF4-FFF2-40B4-BE49-F238E27FC236}">
                <a16:creationId xmlns:a16="http://schemas.microsoft.com/office/drawing/2014/main" id="{E81BCD01-79B1-A943-81E4-83B20B55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927" y="4969559"/>
            <a:ext cx="2406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data to/from application layer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43CF0894-FFF1-6D45-9D05-752E85B0B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5" grpId="0" animBg="1"/>
      <p:bldP spid="26" grpId="0" animBg="1"/>
      <p:bldP spid="27" grpId="0" animBg="1"/>
      <p:bldP spid="48" grpId="0" animBg="1"/>
      <p:bldP spid="49" grpId="0" animBg="1"/>
      <p:bldP spid="50" grpId="0" animBg="1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 checksum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73A6B1C-AEDF-5947-AFDF-9232983233A4}"/>
              </a:ext>
            </a:extLst>
          </p:cNvPr>
          <p:cNvSpPr txBox="1">
            <a:spLocks noChangeArrowheads="1"/>
          </p:cNvSpPr>
          <p:nvPr/>
        </p:nvSpPr>
        <p:spPr>
          <a:xfrm>
            <a:off x="1270863" y="2652793"/>
            <a:ext cx="10241312" cy="57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Transmitted:            5               6                11</a:t>
            </a: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F6F1E6ED-F1FB-7542-8156-6A1C186D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371219"/>
            <a:ext cx="11100624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Goal: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detect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errors (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i.e.,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flipped bits) in transmitted segment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66BE9-1119-E949-B583-83377BE7B2FA}"/>
              </a:ext>
            </a:extLst>
          </p:cNvPr>
          <p:cNvSpPr txBox="1">
            <a:spLocks noChangeArrowheads="1"/>
          </p:cNvSpPr>
          <p:nvPr/>
        </p:nvSpPr>
        <p:spPr>
          <a:xfrm>
            <a:off x="1717730" y="4429929"/>
            <a:ext cx="10241312" cy="57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Received:            4               6                11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3263DD-30EB-3A47-BB43-1008E7B8EB3B}"/>
              </a:ext>
            </a:extLst>
          </p:cNvPr>
          <p:cNvGrpSpPr/>
          <p:nvPr/>
        </p:nvGrpSpPr>
        <p:grpSpPr>
          <a:xfrm>
            <a:off x="3781587" y="2118101"/>
            <a:ext cx="3789990" cy="374499"/>
            <a:chOff x="3781587" y="2118101"/>
            <a:chExt cx="3789990" cy="3744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5CCDE0-7CCA-374E-AAE6-7714B8510863}"/>
                </a:ext>
              </a:extLst>
            </p:cNvPr>
            <p:cNvSpPr txBox="1"/>
            <p:nvPr/>
          </p:nvSpPr>
          <p:spPr>
            <a:xfrm>
              <a:off x="3781587" y="2123268"/>
              <a:ext cx="121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number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036BB1-E12C-9F45-B7AC-A46C43550AB8}"/>
                </a:ext>
              </a:extLst>
            </p:cNvPr>
            <p:cNvSpPr txBox="1"/>
            <p:nvPr/>
          </p:nvSpPr>
          <p:spPr>
            <a:xfrm>
              <a:off x="5173851" y="2120685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number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F766B9-0BC5-B243-8C87-21D6B656B474}"/>
                </a:ext>
              </a:extLst>
            </p:cNvPr>
            <p:cNvSpPr txBox="1"/>
            <p:nvPr/>
          </p:nvSpPr>
          <p:spPr>
            <a:xfrm>
              <a:off x="6938070" y="2118101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sum</a:t>
              </a:r>
            </a:p>
          </p:txBody>
        </p:sp>
      </p:grpSp>
      <p:sp>
        <p:nvSpPr>
          <p:cNvPr id="5" name="Down Arrow 4">
            <a:extLst>
              <a:ext uri="{FF2B5EF4-FFF2-40B4-BE49-F238E27FC236}">
                <a16:creationId xmlns:a16="http://schemas.microsoft.com/office/drawing/2014/main" id="{25D45AF0-1848-CC41-9B94-776A4F00467D}"/>
              </a:ext>
            </a:extLst>
          </p:cNvPr>
          <p:cNvSpPr/>
          <p:nvPr/>
        </p:nvSpPr>
        <p:spPr>
          <a:xfrm>
            <a:off x="5269424" y="3316637"/>
            <a:ext cx="1131376" cy="97840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E47E9F"/>
              </a:gs>
              <a:gs pos="83000">
                <a:srgbClr val="CD0004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D0B8C6-3F4F-D744-B0D5-012F7CCC8026}"/>
              </a:ext>
            </a:extLst>
          </p:cNvPr>
          <p:cNvGrpSpPr/>
          <p:nvPr/>
        </p:nvGrpSpPr>
        <p:grpSpPr>
          <a:xfrm>
            <a:off x="4005390" y="4866468"/>
            <a:ext cx="2218236" cy="1079841"/>
            <a:chOff x="4005390" y="4866468"/>
            <a:chExt cx="2218236" cy="10798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290089-A408-1F4D-AD89-57B6FA475BD4}"/>
                </a:ext>
              </a:extLst>
            </p:cNvPr>
            <p:cNvSpPr txBox="1"/>
            <p:nvPr/>
          </p:nvSpPr>
          <p:spPr>
            <a:xfrm>
              <a:off x="4005390" y="5238423"/>
              <a:ext cx="2218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receiver-computed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checksum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70805D62-6F2B-1F49-A297-2C93A181F097}"/>
                </a:ext>
              </a:extLst>
            </p:cNvPr>
            <p:cNvSpPr/>
            <p:nvPr/>
          </p:nvSpPr>
          <p:spPr>
            <a:xfrm rot="5400000">
              <a:off x="5005953" y="4107051"/>
              <a:ext cx="302449" cy="1821283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99C2F8-4129-1B44-8C70-BBDF08BD1536}"/>
              </a:ext>
            </a:extLst>
          </p:cNvPr>
          <p:cNvGrpSpPr/>
          <p:nvPr/>
        </p:nvGrpSpPr>
        <p:grpSpPr>
          <a:xfrm>
            <a:off x="6880470" y="4879385"/>
            <a:ext cx="2604945" cy="1064342"/>
            <a:chOff x="6880470" y="4879385"/>
            <a:chExt cx="2604945" cy="10643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DCA310-B7D2-5B47-90B9-563B10E091FB}"/>
                </a:ext>
              </a:extLst>
            </p:cNvPr>
            <p:cNvSpPr txBox="1"/>
            <p:nvPr/>
          </p:nvSpPr>
          <p:spPr>
            <a:xfrm>
              <a:off x="6880470" y="5235841"/>
              <a:ext cx="26049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sender-computed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checksum (as received)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DA615DF0-68E8-EC4F-807E-D486A3197601}"/>
                </a:ext>
              </a:extLst>
            </p:cNvPr>
            <p:cNvSpPr/>
            <p:nvPr/>
          </p:nvSpPr>
          <p:spPr>
            <a:xfrm rot="5400000">
              <a:off x="7219627" y="4631412"/>
              <a:ext cx="266054" cy="761999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01925F-F602-844A-BEF4-A6395DF560AD}"/>
              </a:ext>
            </a:extLst>
          </p:cNvPr>
          <p:cNvGrpSpPr/>
          <p:nvPr/>
        </p:nvGrpSpPr>
        <p:grpSpPr>
          <a:xfrm>
            <a:off x="6121831" y="5201334"/>
            <a:ext cx="821411" cy="1346699"/>
            <a:chOff x="6121831" y="5201334"/>
            <a:chExt cx="821411" cy="1346699"/>
          </a:xfrm>
        </p:grpSpPr>
        <p:pic>
          <p:nvPicPr>
            <p:cNvPr id="1026" name="Picture 2" descr="Image result for error">
              <a:extLst>
                <a:ext uri="{FF2B5EF4-FFF2-40B4-BE49-F238E27FC236}">
                  <a16:creationId xmlns:a16="http://schemas.microsoft.com/office/drawing/2014/main" id="{0F8C0CDD-8B63-9A4B-B799-33D82D530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831" y="5782776"/>
              <a:ext cx="821411" cy="765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916598-558E-9245-AD24-594E54348A33}"/>
                </a:ext>
              </a:extLst>
            </p:cNvPr>
            <p:cNvSpPr txBox="1"/>
            <p:nvPr/>
          </p:nvSpPr>
          <p:spPr>
            <a:xfrm>
              <a:off x="6307811" y="5201334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D000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E17EE6-50CC-C042-BC48-5E6E3B972272}"/>
                </a:ext>
              </a:extLst>
            </p:cNvPr>
            <p:cNvCxnSpPr/>
            <p:nvPr/>
          </p:nvCxnSpPr>
          <p:spPr>
            <a:xfrm flipH="1">
              <a:off x="6460174" y="5418195"/>
              <a:ext cx="108488" cy="247973"/>
            </a:xfrm>
            <a:prstGeom prst="line">
              <a:avLst/>
            </a:prstGeom>
            <a:ln w="31750">
              <a:solidFill>
                <a:srgbClr val="CD0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D5723390-FF65-C242-9B32-1814D9E35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 checksum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1698387-9861-714A-B5A0-B2C8BE36CD3A}"/>
              </a:ext>
            </a:extLst>
          </p:cNvPr>
          <p:cNvSpPr txBox="1">
            <a:spLocks noChangeArrowheads="1"/>
          </p:cNvSpPr>
          <p:nvPr/>
        </p:nvSpPr>
        <p:spPr>
          <a:xfrm>
            <a:off x="990599" y="2218943"/>
            <a:ext cx="4662055" cy="447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sender: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treat contents of UDP segment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(including UDP header fields and IP addresses)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as sequence of 16-bit integers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checksum: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addition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(one’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complement sum)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of segment content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checksum value put into UDP checksum field</a:t>
            </a:r>
          </a:p>
          <a:p>
            <a:pPr marL="352425" marR="0" lvl="0" indent="-2222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73A6B1C-AEDF-5947-AFDF-9232983233A4}"/>
              </a:ext>
            </a:extLst>
          </p:cNvPr>
          <p:cNvSpPr txBox="1">
            <a:spLocks noChangeArrowheads="1"/>
          </p:cNvSpPr>
          <p:nvPr/>
        </p:nvSpPr>
        <p:spPr>
          <a:xfrm>
            <a:off x="5767820" y="2132890"/>
            <a:ext cx="5728855" cy="408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receiver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compute checksum of received segment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 if computed checksum equals checksum field value: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 equal - error detected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Equal - no error detected.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But maybe errors nonetheless?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More later ….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F6F1E6ED-F1FB-7542-8156-6A1C186D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371219"/>
            <a:ext cx="11100624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Goal: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detect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errors (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i.e.,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flipped bits) in transmitted segment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9262EE8-BA51-1D4E-A36D-BDC09C45F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Internet checksum: an example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7658E3-6D58-8445-A9E1-703A91A67575}"/>
              </a:ext>
            </a:extLst>
          </p:cNvPr>
          <p:cNvSpPr txBox="1">
            <a:spLocks noChangeArrowheads="1"/>
          </p:cNvSpPr>
          <p:nvPr/>
        </p:nvSpPr>
        <p:spPr>
          <a:xfrm>
            <a:off x="1215441" y="1452111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33363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add two 16-bit integers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763B3A78-1E2C-5A4B-AA3C-267B38DDC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6391" y="30697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EB760DD-5067-0241-ACCB-6E4282E94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96" y="3862762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sum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58D347C-3618-AD46-999E-771E7BB4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843" y="4300504"/>
            <a:ext cx="1221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checksum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228BD91C-645B-7B49-B807-EF571877C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0" y="5071610"/>
            <a:ext cx="10367961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Note: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when adding numbers, a carryout from the most significant bit needs to be added to the result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98A9607-38BF-9544-B70F-067CC64A3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66" y="6260898"/>
            <a:ext cx="9857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 Check out the online interactive exercises for more examples: 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ttp://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kurose_ross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/interactive/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FACF2-9C75-D845-963C-B6B5F2FFE843}"/>
              </a:ext>
            </a:extLst>
          </p:cNvPr>
          <p:cNvSpPr txBox="1"/>
          <p:nvPr/>
        </p:nvSpPr>
        <p:spPr>
          <a:xfrm>
            <a:off x="2863959" y="2205031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1 1 1 0 0 1 1 0 0 1 1 0 0 1 1 0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134F71-DAF2-4A4A-8007-D61D5E84A131}"/>
              </a:ext>
            </a:extLst>
          </p:cNvPr>
          <p:cNvSpPr txBox="1"/>
          <p:nvPr/>
        </p:nvSpPr>
        <p:spPr>
          <a:xfrm>
            <a:off x="2868710" y="2580910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1 1 0 1 0 1 0 1 0 1 0 1 0 1 0 1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C7D96-F575-4046-84E4-2FDF9898E9B2}"/>
              </a:ext>
            </a:extLst>
          </p:cNvPr>
          <p:cNvSpPr txBox="1"/>
          <p:nvPr/>
        </p:nvSpPr>
        <p:spPr>
          <a:xfrm>
            <a:off x="2501968" y="3194702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1 1 0 1 1 1 0 1 1 1 0 1 1 1 0 1 1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3B7D25F-DD2D-6943-A612-1B140865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833" y="3264149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2C19D06-A871-3D4E-A141-88A98E4A3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33" y="3201536"/>
            <a:ext cx="1457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wraparound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D9BAD80C-425E-F145-9700-2D1823022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0633" y="3788911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AD71209-A9E2-794D-88A1-4B84AF2607D1}"/>
              </a:ext>
            </a:extLst>
          </p:cNvPr>
          <p:cNvSpPr>
            <a:spLocks/>
          </p:cNvSpPr>
          <p:nvPr/>
        </p:nvSpPr>
        <p:spPr bwMode="auto">
          <a:xfrm>
            <a:off x="2669233" y="3576532"/>
            <a:ext cx="5795540" cy="95077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994788-E9D3-5D40-89C2-5666242ECA9E}"/>
              </a:ext>
            </a:extLst>
          </p:cNvPr>
          <p:cNvSpPr txBox="1"/>
          <p:nvPr/>
        </p:nvSpPr>
        <p:spPr>
          <a:xfrm>
            <a:off x="2475478" y="3863610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1 0 1 1 1 0 1 1 1 0 1 1 1 1 0 0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DD65BC-0FF7-354F-9157-61D155DA77EA}"/>
              </a:ext>
            </a:extLst>
          </p:cNvPr>
          <p:cNvSpPr txBox="1"/>
          <p:nvPr/>
        </p:nvSpPr>
        <p:spPr>
          <a:xfrm>
            <a:off x="2505831" y="4287924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0 1 0 0 0 1 0 0 0 1 0 0 0 0 1 1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7145B4A-DA47-BA4F-95DB-F98A913F0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0" grpId="0"/>
      <p:bldP spid="10" grpId="0" animBg="1"/>
      <p:bldP spid="11" grpId="0"/>
      <p:bldP spid="14" grpId="0" animBg="1"/>
      <p:bldP spid="15" grpId="0" animBg="1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Internet checksum: weak protection!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7658E3-6D58-8445-A9E1-703A91A67575}"/>
              </a:ext>
            </a:extLst>
          </p:cNvPr>
          <p:cNvSpPr txBox="1">
            <a:spLocks noChangeArrowheads="1"/>
          </p:cNvSpPr>
          <p:nvPr/>
        </p:nvSpPr>
        <p:spPr>
          <a:xfrm>
            <a:off x="1215441" y="1452111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33363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add two 16-bit integers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763B3A78-1E2C-5A4B-AA3C-267B38DDC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6391" y="30697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EB760DD-5067-0241-ACCB-6E4282E94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96" y="3862762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sum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58D347C-3618-AD46-999E-771E7BB4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843" y="4300504"/>
            <a:ext cx="1221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checksum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FACF2-9C75-D845-963C-B6B5F2FFE843}"/>
              </a:ext>
            </a:extLst>
          </p:cNvPr>
          <p:cNvSpPr txBox="1"/>
          <p:nvPr/>
        </p:nvSpPr>
        <p:spPr>
          <a:xfrm>
            <a:off x="2863959" y="2205031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1 1 1 0 0 1 1 0 0 1 1 0 0 1 1 0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134F71-DAF2-4A4A-8007-D61D5E84A131}"/>
              </a:ext>
            </a:extLst>
          </p:cNvPr>
          <p:cNvSpPr txBox="1"/>
          <p:nvPr/>
        </p:nvSpPr>
        <p:spPr>
          <a:xfrm>
            <a:off x="2868710" y="2580910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1 1 0 1 0 1 0 1 0 1 0 1 0 1 0 1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C7D96-F575-4046-84E4-2FDF9898E9B2}"/>
              </a:ext>
            </a:extLst>
          </p:cNvPr>
          <p:cNvSpPr txBox="1"/>
          <p:nvPr/>
        </p:nvSpPr>
        <p:spPr>
          <a:xfrm>
            <a:off x="2501968" y="3194702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1 1 0 1 1 1 0 1 1 1 0 1 1 1 0 1 1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70902B-ACCE-A04E-88F8-76E3A68380F6}"/>
              </a:ext>
            </a:extLst>
          </p:cNvPr>
          <p:cNvGrpSpPr/>
          <p:nvPr/>
        </p:nvGrpSpPr>
        <p:grpSpPr>
          <a:xfrm>
            <a:off x="942391" y="3201536"/>
            <a:ext cx="8001000" cy="1123739"/>
            <a:chOff x="942391" y="3201536"/>
            <a:chExt cx="8001000" cy="1123739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23B7D25F-DD2D-6943-A612-1B140865E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591" y="3264149"/>
              <a:ext cx="304800" cy="304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2C19D06-A871-3D4E-A141-88A98E4A3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391" y="3201536"/>
              <a:ext cx="14577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wraparound</a:t>
              </a: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D9BAD80C-425E-F145-9700-2D1823022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391" y="3788911"/>
              <a:ext cx="647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AD71209-A9E2-794D-88A1-4B84AF26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991" y="3576532"/>
              <a:ext cx="5795540" cy="95077"/>
            </a:xfrm>
            <a:custGeom>
              <a:avLst/>
              <a:gdLst>
                <a:gd name="T0" fmla="*/ 0 w 3788"/>
                <a:gd name="T1" fmla="*/ 0 h 58"/>
                <a:gd name="T2" fmla="*/ 0 w 3788"/>
                <a:gd name="T3" fmla="*/ 2147483647 h 58"/>
                <a:gd name="T4" fmla="*/ 2147483647 w 3788"/>
                <a:gd name="T5" fmla="*/ 2147483647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88" h="58">
                  <a:moveTo>
                    <a:pt x="0" y="0"/>
                  </a:moveTo>
                  <a:lnTo>
                    <a:pt x="0" y="58"/>
                  </a:lnTo>
                  <a:lnTo>
                    <a:pt x="3788" y="58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994788-E9D3-5D40-89C2-5666242ECA9E}"/>
                </a:ext>
              </a:extLst>
            </p:cNvPr>
            <p:cNvSpPr txBox="1"/>
            <p:nvPr/>
          </p:nvSpPr>
          <p:spPr>
            <a:xfrm>
              <a:off x="2501236" y="3863610"/>
              <a:ext cx="6268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 1 0 1 1 1 0 1 1 1 0 1 1 1 1 0 0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DDD65BC-0FF7-354F-9157-61D155DA77EA}"/>
              </a:ext>
            </a:extLst>
          </p:cNvPr>
          <p:cNvSpPr txBox="1"/>
          <p:nvPr/>
        </p:nvSpPr>
        <p:spPr>
          <a:xfrm>
            <a:off x="2505831" y="4287924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0 1 0 0 0 1 0 0 0 1 0 0 0 0 1 1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762320-BD6D-C948-B1B7-DB283C97C3F4}"/>
              </a:ext>
            </a:extLst>
          </p:cNvPr>
          <p:cNvGrpSpPr/>
          <p:nvPr/>
        </p:nvGrpSpPr>
        <p:grpSpPr>
          <a:xfrm>
            <a:off x="7895417" y="1927511"/>
            <a:ext cx="2249559" cy="712515"/>
            <a:chOff x="9436187" y="4862446"/>
            <a:chExt cx="2249559" cy="7125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84FB029-4B65-2048-954A-3FF0EC7EB970}"/>
                </a:ext>
              </a:extLst>
            </p:cNvPr>
            <p:cNvSpPr/>
            <p:nvPr/>
          </p:nvSpPr>
          <p:spPr>
            <a:xfrm>
              <a:off x="9436187" y="5113295"/>
              <a:ext cx="802095" cy="46166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76E060C-7039-6D4E-922A-B4F2B25FA5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8282" y="5111429"/>
              <a:ext cx="546739" cy="2126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DC7E60-52B8-E24C-AD91-442CF1A81D58}"/>
                </a:ext>
              </a:extLst>
            </p:cNvPr>
            <p:cNvSpPr txBox="1"/>
            <p:nvPr/>
          </p:nvSpPr>
          <p:spPr>
            <a:xfrm>
              <a:off x="10395008" y="4862446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 0 1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67688F-D990-804C-9C00-CC1C467BE801}"/>
              </a:ext>
            </a:extLst>
          </p:cNvPr>
          <p:cNvGrpSpPr/>
          <p:nvPr/>
        </p:nvGrpSpPr>
        <p:grpSpPr>
          <a:xfrm>
            <a:off x="7910407" y="2289202"/>
            <a:ext cx="2249559" cy="712515"/>
            <a:chOff x="9436187" y="4862446"/>
            <a:chExt cx="2249559" cy="71251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22365B-07EC-4545-B454-E8C0FAD379FA}"/>
                </a:ext>
              </a:extLst>
            </p:cNvPr>
            <p:cNvSpPr/>
            <p:nvPr/>
          </p:nvSpPr>
          <p:spPr>
            <a:xfrm>
              <a:off x="9436187" y="5113295"/>
              <a:ext cx="802095" cy="46166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D4A8702-0D2D-8243-9C39-DC082DD83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8282" y="5111429"/>
              <a:ext cx="546739" cy="2126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E21CCB-6730-9040-AA0C-B91C9765D0AC}"/>
                </a:ext>
              </a:extLst>
            </p:cNvPr>
            <p:cNvSpPr txBox="1"/>
            <p:nvPr/>
          </p:nvSpPr>
          <p:spPr>
            <a:xfrm>
              <a:off x="10395008" y="4862446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 1 0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699F57-48BE-454E-800A-4CC5A118241E}"/>
              </a:ext>
            </a:extLst>
          </p:cNvPr>
          <p:cNvGrpSpPr/>
          <p:nvPr/>
        </p:nvGrpSpPr>
        <p:grpSpPr>
          <a:xfrm>
            <a:off x="8933167" y="3121843"/>
            <a:ext cx="2729496" cy="1754326"/>
            <a:chOff x="8933167" y="3121843"/>
            <a:chExt cx="2729496" cy="1754326"/>
          </a:xfrm>
        </p:grpSpPr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BC6D80E3-4974-474B-9338-024650CB8A51}"/>
                </a:ext>
              </a:extLst>
            </p:cNvPr>
            <p:cNvSpPr/>
            <p:nvPr/>
          </p:nvSpPr>
          <p:spPr>
            <a:xfrm>
              <a:off x="8933167" y="3244723"/>
              <a:ext cx="247697" cy="1504855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87D51E-FE73-0B41-A199-876E1DAEB87D}"/>
                </a:ext>
              </a:extLst>
            </p:cNvPr>
            <p:cNvSpPr txBox="1"/>
            <p:nvPr/>
          </p:nvSpPr>
          <p:spPr>
            <a:xfrm>
              <a:off x="9259241" y="3121843"/>
              <a:ext cx="240342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Even though numbers have changed (bit flips),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change in checksum!</a:t>
              </a:r>
            </a:p>
          </p:txBody>
        </p:sp>
      </p:grp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D233B24E-8C39-314A-B31B-073F993E5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4" y="196879"/>
            <a:ext cx="11100625" cy="1206442"/>
          </a:xfrm>
        </p:spPr>
        <p:txBody>
          <a:bodyPr>
            <a:normAutofit/>
          </a:bodyPr>
          <a:lstStyle/>
          <a:p>
            <a:r>
              <a:rPr lang="en-US" sz="5400" b="0" dirty="0"/>
              <a:t>Summary</a:t>
            </a:r>
            <a:r>
              <a:rPr lang="en-US" sz="4800" b="0" dirty="0"/>
              <a:t>: UDP</a:t>
            </a:r>
          </a:p>
        </p:txBody>
      </p:sp>
      <p:sp>
        <p:nvSpPr>
          <p:cNvPr id="128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525681" y="1403321"/>
            <a:ext cx="11373633" cy="5247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“no frills” protocol: 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segments may be lost, delivered out of order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effort service: “send and hope for the best”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UDP has its plusses: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setup/handshaking needed (no RTT incurred)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function when network service is compromised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helps with reliability (checksum)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additional functionality on top of UDP in application layer (e.g., HTTP/3)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rgbClr val="010086"/>
              </a:buClr>
            </a:pPr>
            <a:r>
              <a:rPr lang="en-US" altLang="en-US" sz="3200" dirty="0"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691E7-EAAE-3346-9874-13E19E433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958F9-547C-2644-99EE-6ECDE636E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24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Principles of reliable </a:t>
            </a:r>
            <a:r>
              <a:rPr lang="en-US" dirty="0"/>
              <a:t>d</a:t>
            </a:r>
            <a:r>
              <a:rPr lang="en-US" sz="4400" dirty="0"/>
              <a:t>ata </a:t>
            </a:r>
            <a:r>
              <a:rPr lang="en-US" dirty="0"/>
              <a:t>t</a:t>
            </a:r>
            <a:r>
              <a:rPr lang="en-US" sz="4400" dirty="0"/>
              <a:t>ransfer 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A406E8C-63BA-BB42-9548-F314CBF3CE0A}"/>
              </a:ext>
            </a:extLst>
          </p:cNvPr>
          <p:cNvGrpSpPr/>
          <p:nvPr/>
        </p:nvGrpSpPr>
        <p:grpSpPr>
          <a:xfrm>
            <a:off x="238849" y="1911780"/>
            <a:ext cx="5147343" cy="2073847"/>
            <a:chOff x="737513" y="2398718"/>
            <a:chExt cx="5595549" cy="2073847"/>
          </a:xfrm>
        </p:grpSpPr>
        <p:sp>
          <p:nvSpPr>
            <p:cNvPr id="161" name="Bent-Up Arrow 160">
              <a:extLst>
                <a:ext uri="{FF2B5EF4-FFF2-40B4-BE49-F238E27FC236}">
                  <a16:creationId xmlns:a16="http://schemas.microsoft.com/office/drawing/2014/main" id="{276E236E-C1A2-4743-B99F-615B0894757D}"/>
                </a:ext>
              </a:extLst>
            </p:cNvPr>
            <p:cNvSpPr/>
            <p:nvPr/>
          </p:nvSpPr>
          <p:spPr>
            <a:xfrm>
              <a:off x="4575391" y="3206649"/>
              <a:ext cx="929535" cy="419742"/>
            </a:xfrm>
            <a:prstGeom prst="bentUpArrow">
              <a:avLst>
                <a:gd name="adj1" fmla="val 7688"/>
                <a:gd name="adj2" fmla="val 18199"/>
                <a:gd name="adj3" fmla="val 2019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035F6EC9-F077-9A40-B80E-90308683035B}"/>
                </a:ext>
              </a:extLst>
            </p:cNvPr>
            <p:cNvGrpSpPr/>
            <p:nvPr/>
          </p:nvGrpSpPr>
          <p:grpSpPr>
            <a:xfrm>
              <a:off x="1442223" y="2551892"/>
              <a:ext cx="1245036" cy="593992"/>
              <a:chOff x="9852456" y="608434"/>
              <a:chExt cx="1245036" cy="593992"/>
            </a:xfrm>
          </p:grpSpPr>
          <p:sp>
            <p:nvSpPr>
              <p:cNvPr id="221" name="Oval 19">
                <a:extLst>
                  <a:ext uri="{FF2B5EF4-FFF2-40B4-BE49-F238E27FC236}">
                    <a16:creationId xmlns:a16="http://schemas.microsoft.com/office/drawing/2014/main" id="{883ACB49-E16A-9443-BF20-83102D0AC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2456" y="608434"/>
                <a:ext cx="1245036" cy="5939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9B910D5B-F03E-EF4D-8AA8-F0CB2EF771DD}"/>
                  </a:ext>
                </a:extLst>
              </p:cNvPr>
              <p:cNvSpPr txBox="1"/>
              <p:nvPr/>
            </p:nvSpPr>
            <p:spPr>
              <a:xfrm>
                <a:off x="9935581" y="670265"/>
                <a:ext cx="1106492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sending process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711F2A1-3F96-204B-8D76-CA73A72D0541}"/>
                </a:ext>
              </a:extLst>
            </p:cNvPr>
            <p:cNvGrpSpPr/>
            <p:nvPr/>
          </p:nvGrpSpPr>
          <p:grpSpPr>
            <a:xfrm>
              <a:off x="2038693" y="3003923"/>
              <a:ext cx="577241" cy="307777"/>
              <a:chOff x="9950444" y="999755"/>
              <a:chExt cx="577241" cy="307777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22B6EF49-41A6-F849-9F5D-04A31D2F40EF}"/>
                  </a:ext>
                </a:extLst>
              </p:cNvPr>
              <p:cNvSpPr/>
              <p:nvPr/>
            </p:nvSpPr>
            <p:spPr>
              <a:xfrm>
                <a:off x="10010633" y="1066693"/>
                <a:ext cx="429378" cy="215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59B749A-0FAF-ED4F-A42F-24ED3C9A2228}"/>
                  </a:ext>
                </a:extLst>
              </p:cNvPr>
              <p:cNvSpPr txBox="1"/>
              <p:nvPr/>
            </p:nvSpPr>
            <p:spPr>
              <a:xfrm>
                <a:off x="9950444" y="999755"/>
                <a:ext cx="577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4" name="Group 194">
              <a:extLst>
                <a:ext uri="{FF2B5EF4-FFF2-40B4-BE49-F238E27FC236}">
                  <a16:creationId xmlns:a16="http://schemas.microsoft.com/office/drawing/2014/main" id="{0941CA1D-7B43-3641-AB83-AF3FB0147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5476" y="2432423"/>
              <a:ext cx="545509" cy="512284"/>
              <a:chOff x="-44" y="1473"/>
              <a:chExt cx="981" cy="1105"/>
            </a:xfrm>
          </p:grpSpPr>
          <p:pic>
            <p:nvPicPr>
              <p:cNvPr id="217" name="Picture 195" descr="desktop_computer_stylized_medium">
                <a:extLst>
                  <a:ext uri="{FF2B5EF4-FFF2-40B4-BE49-F238E27FC236}">
                    <a16:creationId xmlns:a16="http://schemas.microsoft.com/office/drawing/2014/main" id="{C9BAD8A3-73FD-504F-969F-7C35A5C98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" name="Freeform 196">
                <a:extLst>
                  <a:ext uri="{FF2B5EF4-FFF2-40B4-BE49-F238E27FC236}">
                    <a16:creationId xmlns:a16="http://schemas.microsoft.com/office/drawing/2014/main" id="{2F736748-6A6F-4A40-841E-F7357D81FD5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9DB2C22-7DC2-E741-9E31-4D336DBD41D8}"/>
                </a:ext>
              </a:extLst>
            </p:cNvPr>
            <p:cNvGrpSpPr/>
            <p:nvPr/>
          </p:nvGrpSpPr>
          <p:grpSpPr>
            <a:xfrm>
              <a:off x="4756576" y="2530702"/>
              <a:ext cx="1245036" cy="593992"/>
              <a:chOff x="9852456" y="608434"/>
              <a:chExt cx="1245036" cy="593992"/>
            </a:xfrm>
          </p:grpSpPr>
          <p:sp>
            <p:nvSpPr>
              <p:cNvPr id="215" name="Oval 19">
                <a:extLst>
                  <a:ext uri="{FF2B5EF4-FFF2-40B4-BE49-F238E27FC236}">
                    <a16:creationId xmlns:a16="http://schemas.microsoft.com/office/drawing/2014/main" id="{6000E806-F013-C443-8B87-D5DBEFEDF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2456" y="608434"/>
                <a:ext cx="1245036" cy="5939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2D496D32-B730-8F41-BC5C-D46F18E3C27F}"/>
                  </a:ext>
                </a:extLst>
              </p:cNvPr>
              <p:cNvSpPr txBox="1"/>
              <p:nvPr/>
            </p:nvSpPr>
            <p:spPr>
              <a:xfrm>
                <a:off x="9921965" y="670265"/>
                <a:ext cx="1106492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receiving process</a:t>
                </a: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EA2AE3CE-CD18-494C-A00E-4B2C61F9903E}"/>
                </a:ext>
              </a:extLst>
            </p:cNvPr>
            <p:cNvGrpSpPr/>
            <p:nvPr/>
          </p:nvGrpSpPr>
          <p:grpSpPr>
            <a:xfrm>
              <a:off x="4815705" y="3003923"/>
              <a:ext cx="577241" cy="307777"/>
              <a:chOff x="9678159" y="981583"/>
              <a:chExt cx="577241" cy="307777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A38E56-F1F2-8D41-B556-9B4F130EE1C0}"/>
                  </a:ext>
                </a:extLst>
              </p:cNvPr>
              <p:cNvSpPr/>
              <p:nvPr/>
            </p:nvSpPr>
            <p:spPr>
              <a:xfrm>
                <a:off x="9744032" y="1048007"/>
                <a:ext cx="429378" cy="215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B8FBC38B-338F-F747-943D-E7C01C7B97F9}"/>
                  </a:ext>
                </a:extLst>
              </p:cNvPr>
              <p:cNvSpPr txBox="1"/>
              <p:nvPr/>
            </p:nvSpPr>
            <p:spPr>
              <a:xfrm>
                <a:off x="9678159" y="981583"/>
                <a:ext cx="577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7" name="Group 161">
              <a:extLst>
                <a:ext uri="{FF2B5EF4-FFF2-40B4-BE49-F238E27FC236}">
                  <a16:creationId xmlns:a16="http://schemas.microsoft.com/office/drawing/2014/main" id="{77E8EF91-AF21-9340-AC44-97C2982F9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4223" y="2398718"/>
              <a:ext cx="230514" cy="466725"/>
              <a:chOff x="4140" y="429"/>
              <a:chExt cx="1425" cy="2396"/>
            </a:xfrm>
          </p:grpSpPr>
          <p:sp>
            <p:nvSpPr>
              <p:cNvPr id="181" name="Freeform 162">
                <a:extLst>
                  <a:ext uri="{FF2B5EF4-FFF2-40B4-BE49-F238E27FC236}">
                    <a16:creationId xmlns:a16="http://schemas.microsoft.com/office/drawing/2014/main" id="{9E28FBA5-541A-AC4F-AE71-5951515DC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2" name="Rectangle 163">
                <a:extLst>
                  <a:ext uri="{FF2B5EF4-FFF2-40B4-BE49-F238E27FC236}">
                    <a16:creationId xmlns:a16="http://schemas.microsoft.com/office/drawing/2014/main" id="{CC415C09-33EA-A142-8461-9672CCFF0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3" name="Freeform 164">
                <a:extLst>
                  <a:ext uri="{FF2B5EF4-FFF2-40B4-BE49-F238E27FC236}">
                    <a16:creationId xmlns:a16="http://schemas.microsoft.com/office/drawing/2014/main" id="{2A5E6FB5-B778-F24C-A601-95339A953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" name="Freeform 165">
                <a:extLst>
                  <a:ext uri="{FF2B5EF4-FFF2-40B4-BE49-F238E27FC236}">
                    <a16:creationId xmlns:a16="http://schemas.microsoft.com/office/drawing/2014/main" id="{70415A3C-7C91-7E46-9BA5-D62360FC3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5" name="Rectangle 166">
                <a:extLst>
                  <a:ext uri="{FF2B5EF4-FFF2-40B4-BE49-F238E27FC236}">
                    <a16:creationId xmlns:a16="http://schemas.microsoft.com/office/drawing/2014/main" id="{4A157385-49EC-A345-8675-63A8A4717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86" name="Group 167">
                <a:extLst>
                  <a:ext uri="{FF2B5EF4-FFF2-40B4-BE49-F238E27FC236}">
                    <a16:creationId xmlns:a16="http://schemas.microsoft.com/office/drawing/2014/main" id="{1DBB8188-6E4B-DB44-A618-1833910E68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1" name="AutoShape 168">
                  <a:extLst>
                    <a:ext uri="{FF2B5EF4-FFF2-40B4-BE49-F238E27FC236}">
                      <a16:creationId xmlns:a16="http://schemas.microsoft.com/office/drawing/2014/main" id="{CE1ED7B1-4BA4-A84D-9114-C8CBB4BC5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AutoShape 169">
                  <a:extLst>
                    <a:ext uri="{FF2B5EF4-FFF2-40B4-BE49-F238E27FC236}">
                      <a16:creationId xmlns:a16="http://schemas.microsoft.com/office/drawing/2014/main" id="{B7844D79-0009-B94B-8989-919CDF6A9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87" name="Rectangle 170">
                <a:extLst>
                  <a:ext uri="{FF2B5EF4-FFF2-40B4-BE49-F238E27FC236}">
                    <a16:creationId xmlns:a16="http://schemas.microsoft.com/office/drawing/2014/main" id="{51286867-B08D-0C40-A917-0F4029DD6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88" name="Group 171">
                <a:extLst>
                  <a:ext uri="{FF2B5EF4-FFF2-40B4-BE49-F238E27FC236}">
                    <a16:creationId xmlns:a16="http://schemas.microsoft.com/office/drawing/2014/main" id="{D9A8F55B-F86B-6649-A1E4-8F24F95BC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9" name="AutoShape 172">
                  <a:extLst>
                    <a:ext uri="{FF2B5EF4-FFF2-40B4-BE49-F238E27FC236}">
                      <a16:creationId xmlns:a16="http://schemas.microsoft.com/office/drawing/2014/main" id="{16943728-8B67-F648-BF99-75B1A2EB8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AutoShape 173">
                  <a:extLst>
                    <a:ext uri="{FF2B5EF4-FFF2-40B4-BE49-F238E27FC236}">
                      <a16:creationId xmlns:a16="http://schemas.microsoft.com/office/drawing/2014/main" id="{E5C59DE8-B381-7841-BEF2-A71119B6C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89" name="Rectangle 174">
                <a:extLst>
                  <a:ext uri="{FF2B5EF4-FFF2-40B4-BE49-F238E27FC236}">
                    <a16:creationId xmlns:a16="http://schemas.microsoft.com/office/drawing/2014/main" id="{E2A441E4-4B95-2D4B-8D2B-A39444E73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0" name="Rectangle 175">
                <a:extLst>
                  <a:ext uri="{FF2B5EF4-FFF2-40B4-BE49-F238E27FC236}">
                    <a16:creationId xmlns:a16="http://schemas.microsoft.com/office/drawing/2014/main" id="{4C56D3D2-1E9D-9A4E-A8E6-C02F387A4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91" name="Group 176">
                <a:extLst>
                  <a:ext uri="{FF2B5EF4-FFF2-40B4-BE49-F238E27FC236}">
                    <a16:creationId xmlns:a16="http://schemas.microsoft.com/office/drawing/2014/main" id="{4DEFC4BF-D38C-4E4F-8FF6-784D2ECC1D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07" name="AutoShape 177">
                  <a:extLst>
                    <a:ext uri="{FF2B5EF4-FFF2-40B4-BE49-F238E27FC236}">
                      <a16:creationId xmlns:a16="http://schemas.microsoft.com/office/drawing/2014/main" id="{1E6EF7BF-0973-4748-B890-B3787B883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AutoShape 178">
                  <a:extLst>
                    <a:ext uri="{FF2B5EF4-FFF2-40B4-BE49-F238E27FC236}">
                      <a16:creationId xmlns:a16="http://schemas.microsoft.com/office/drawing/2014/main" id="{E5D7BCD8-55E5-614E-8991-523BADFCB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92" name="Freeform 179">
                <a:extLst>
                  <a:ext uri="{FF2B5EF4-FFF2-40B4-BE49-F238E27FC236}">
                    <a16:creationId xmlns:a16="http://schemas.microsoft.com/office/drawing/2014/main" id="{9D08C936-65B2-7540-81A7-902915A9F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93" name="Group 180">
                <a:extLst>
                  <a:ext uri="{FF2B5EF4-FFF2-40B4-BE49-F238E27FC236}">
                    <a16:creationId xmlns:a16="http://schemas.microsoft.com/office/drawing/2014/main" id="{E99B1C69-E2B6-2944-ADFF-75BD1E5CCF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05" name="AutoShape 181">
                  <a:extLst>
                    <a:ext uri="{FF2B5EF4-FFF2-40B4-BE49-F238E27FC236}">
                      <a16:creationId xmlns:a16="http://schemas.microsoft.com/office/drawing/2014/main" id="{40AB9F71-EF2B-814B-9AA0-68CABE04D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6" name="AutoShape 182">
                  <a:extLst>
                    <a:ext uri="{FF2B5EF4-FFF2-40B4-BE49-F238E27FC236}">
                      <a16:creationId xmlns:a16="http://schemas.microsoft.com/office/drawing/2014/main" id="{61BBD585-034C-FE44-8C4C-5732B02C9B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94" name="Rectangle 183">
                <a:extLst>
                  <a:ext uri="{FF2B5EF4-FFF2-40B4-BE49-F238E27FC236}">
                    <a16:creationId xmlns:a16="http://schemas.microsoft.com/office/drawing/2014/main" id="{3003C525-2BE0-154F-83E7-C0B0EEC1A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Freeform 184">
                <a:extLst>
                  <a:ext uri="{FF2B5EF4-FFF2-40B4-BE49-F238E27FC236}">
                    <a16:creationId xmlns:a16="http://schemas.microsoft.com/office/drawing/2014/main" id="{87688AC3-3CC5-0947-8699-28651834F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6" name="Freeform 185">
                <a:extLst>
                  <a:ext uri="{FF2B5EF4-FFF2-40B4-BE49-F238E27FC236}">
                    <a16:creationId xmlns:a16="http://schemas.microsoft.com/office/drawing/2014/main" id="{3B30373F-530B-FF4A-A69C-611E391F9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7" name="Oval 186">
                <a:extLst>
                  <a:ext uri="{FF2B5EF4-FFF2-40B4-BE49-F238E27FC236}">
                    <a16:creationId xmlns:a16="http://schemas.microsoft.com/office/drawing/2014/main" id="{BE74818C-974F-C344-AF1C-A571C38F7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8" name="Freeform 187">
                <a:extLst>
                  <a:ext uri="{FF2B5EF4-FFF2-40B4-BE49-F238E27FC236}">
                    <a16:creationId xmlns:a16="http://schemas.microsoft.com/office/drawing/2014/main" id="{C9128504-5E1F-1F4A-BF9E-EFE7472C0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9" name="AutoShape 188">
                <a:extLst>
                  <a:ext uri="{FF2B5EF4-FFF2-40B4-BE49-F238E27FC236}">
                    <a16:creationId xmlns:a16="http://schemas.microsoft.com/office/drawing/2014/main" id="{E1404165-9D6F-1942-BB52-FCC831E9A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0" name="AutoShape 189">
                <a:extLst>
                  <a:ext uri="{FF2B5EF4-FFF2-40B4-BE49-F238E27FC236}">
                    <a16:creationId xmlns:a16="http://schemas.microsoft.com/office/drawing/2014/main" id="{7F94C469-5406-364A-84E2-47B5F8B49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1" name="Oval 190">
                <a:extLst>
                  <a:ext uri="{FF2B5EF4-FFF2-40B4-BE49-F238E27FC236}">
                    <a16:creationId xmlns:a16="http://schemas.microsoft.com/office/drawing/2014/main" id="{A0E8CAFD-652A-E647-BA6D-055C853C8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2" name="Oval 191">
                <a:extLst>
                  <a:ext uri="{FF2B5EF4-FFF2-40B4-BE49-F238E27FC236}">
                    <a16:creationId xmlns:a16="http://schemas.microsoft.com/office/drawing/2014/main" id="{1A58DA79-10F0-C94E-9A96-4E39E4332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3" name="Oval 192">
                <a:extLst>
                  <a:ext uri="{FF2B5EF4-FFF2-40B4-BE49-F238E27FC236}">
                    <a16:creationId xmlns:a16="http://schemas.microsoft.com/office/drawing/2014/main" id="{E5153F60-CA4E-AD46-AA61-51967FAF6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4" name="Rectangle 193">
                <a:extLst>
                  <a:ext uri="{FF2B5EF4-FFF2-40B4-BE49-F238E27FC236}">
                    <a16:creationId xmlns:a16="http://schemas.microsoft.com/office/drawing/2014/main" id="{FDB88677-8689-BF48-AD1F-091821687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AFBA5EB-DA0C-3243-87AB-B89E8E79E894}"/>
                </a:ext>
              </a:extLst>
            </p:cNvPr>
            <p:cNvGrpSpPr/>
            <p:nvPr/>
          </p:nvGrpSpPr>
          <p:grpSpPr>
            <a:xfrm>
              <a:off x="2669417" y="3423937"/>
              <a:ext cx="2003932" cy="369332"/>
              <a:chOff x="7504363" y="3141846"/>
              <a:chExt cx="2003932" cy="369332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11FC8479-D121-CF45-BE67-D2FC95EAF7B9}"/>
                  </a:ext>
                </a:extLst>
              </p:cNvPr>
              <p:cNvGrpSpPr/>
              <p:nvPr/>
            </p:nvGrpSpPr>
            <p:grpSpPr>
              <a:xfrm>
                <a:off x="7504363" y="3183676"/>
                <a:ext cx="2003932" cy="306163"/>
                <a:chOff x="1616358" y="2551230"/>
                <a:chExt cx="2141698" cy="218510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553693F6-B250-A94A-973B-A2B9E24D52C4}"/>
                    </a:ext>
                  </a:extLst>
                </p:cNvPr>
                <p:cNvSpPr/>
                <p:nvPr/>
              </p:nvSpPr>
              <p:spPr>
                <a:xfrm>
                  <a:off x="1673508" y="2551230"/>
                  <a:ext cx="2027398" cy="218510"/>
                </a:xfrm>
                <a:prstGeom prst="rect">
                  <a:avLst/>
                </a:prstGeom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  <a:gs pos="52000">
                      <a:srgbClr val="7ACCF4"/>
                    </a:gs>
                  </a:gsLst>
                  <a:lin ang="16200000" scaled="0"/>
                </a:gra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90731F76-7DB6-864C-9B95-2487D9D7B8DE}"/>
                    </a:ext>
                  </a:extLst>
                </p:cNvPr>
                <p:cNvSpPr/>
                <p:nvPr/>
              </p:nvSpPr>
              <p:spPr>
                <a:xfrm>
                  <a:off x="1616358" y="2551230"/>
                  <a:ext cx="114300" cy="218510"/>
                </a:xfrm>
                <a:prstGeom prst="ellipse">
                  <a:avLst/>
                </a:prstGeom>
                <a:solidFill>
                  <a:srgbClr val="7ACCF4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31CDAEAB-9168-0E4F-9A8E-E906655A076D}"/>
                    </a:ext>
                  </a:extLst>
                </p:cNvPr>
                <p:cNvSpPr/>
                <p:nvPr/>
              </p:nvSpPr>
              <p:spPr>
                <a:xfrm>
                  <a:off x="3643756" y="2551230"/>
                  <a:ext cx="114300" cy="2185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  <a:gs pos="50000">
                      <a:srgbClr val="7ACCF4"/>
                    </a:gs>
                  </a:gsLst>
                  <a:lin ang="16200000" scaled="0"/>
                  <a:tileRect/>
                </a:gra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34315B0F-7173-EA4C-98E3-3F4A8474AFE9}"/>
                    </a:ext>
                  </a:extLst>
                </p:cNvPr>
                <p:cNvSpPr/>
                <p:nvPr/>
              </p:nvSpPr>
              <p:spPr>
                <a:xfrm>
                  <a:off x="3491356" y="2551230"/>
                  <a:ext cx="209550" cy="218510"/>
                </a:xfrm>
                <a:prstGeom prst="rect">
                  <a:avLst/>
                </a:prstGeom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  <a:gs pos="52000">
                      <a:srgbClr val="7ACCF4"/>
                    </a:gs>
                  </a:gsLst>
                  <a:lin ang="16200000" scaled="0"/>
                </a:gradFill>
                <a:ln w="635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97FB701-F3E4-214A-918C-4E8D192B2BB3}"/>
                  </a:ext>
                </a:extLst>
              </p:cNvPr>
              <p:cNvSpPr txBox="1"/>
              <p:nvPr/>
            </p:nvSpPr>
            <p:spPr>
              <a:xfrm>
                <a:off x="7695752" y="3141846"/>
                <a:ext cx="1678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reliable channel</a:t>
                </a:r>
              </a:p>
            </p:txBody>
          </p:sp>
        </p:grp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2CF18A5-E8B1-C44A-855D-BC2E13F5D131}"/>
                </a:ext>
              </a:extLst>
            </p:cNvPr>
            <p:cNvCxnSpPr>
              <a:cxnSpLocks/>
            </p:cNvCxnSpPr>
            <p:nvPr/>
          </p:nvCxnSpPr>
          <p:spPr>
            <a:xfrm>
              <a:off x="1082232" y="3325543"/>
              <a:ext cx="16879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Bent-Up Arrow 169">
              <a:extLst>
                <a:ext uri="{FF2B5EF4-FFF2-40B4-BE49-F238E27FC236}">
                  <a16:creationId xmlns:a16="http://schemas.microsoft.com/office/drawing/2014/main" id="{35B9DBBD-4E46-054F-AF2A-3048455F5FA1}"/>
                </a:ext>
              </a:extLst>
            </p:cNvPr>
            <p:cNvSpPr/>
            <p:nvPr/>
          </p:nvSpPr>
          <p:spPr>
            <a:xfrm rot="5400000">
              <a:off x="2152182" y="3067004"/>
              <a:ext cx="462111" cy="773811"/>
            </a:xfrm>
            <a:prstGeom prst="bentUpArrow">
              <a:avLst>
                <a:gd name="adj1" fmla="val 7999"/>
                <a:gd name="adj2" fmla="val 16334"/>
                <a:gd name="adj3" fmla="val 213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FAA8010-49E9-EB46-BD2B-D57E00E6F5CD}"/>
                </a:ext>
              </a:extLst>
            </p:cNvPr>
            <p:cNvCxnSpPr>
              <a:cxnSpLocks/>
            </p:cNvCxnSpPr>
            <p:nvPr/>
          </p:nvCxnSpPr>
          <p:spPr>
            <a:xfrm>
              <a:off x="4645151" y="3325543"/>
              <a:ext cx="16879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1100341-F7A9-1D41-8489-9128E671B607}"/>
                </a:ext>
              </a:extLst>
            </p:cNvPr>
            <p:cNvSpPr txBox="1"/>
            <p:nvPr/>
          </p:nvSpPr>
          <p:spPr>
            <a:xfrm>
              <a:off x="737513" y="3044385"/>
              <a:ext cx="9942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0DCEE24-EC49-B244-B451-278656DCCEBE}"/>
                </a:ext>
              </a:extLst>
            </p:cNvPr>
            <p:cNvSpPr txBox="1"/>
            <p:nvPr/>
          </p:nvSpPr>
          <p:spPr>
            <a:xfrm>
              <a:off x="828116" y="3272133"/>
              <a:ext cx="868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5EB50A4-0F12-A743-8A7B-907E5EE4A2F5}"/>
                </a:ext>
              </a:extLst>
            </p:cNvPr>
            <p:cNvSpPr txBox="1"/>
            <p:nvPr/>
          </p:nvSpPr>
          <p:spPr>
            <a:xfrm flipH="1">
              <a:off x="1817207" y="4010900"/>
              <a:ext cx="4025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reliable service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abstraction</a:t>
              </a:r>
            </a:p>
          </p:txBody>
        </p:sp>
      </p:grpSp>
      <p:sp>
        <p:nvSpPr>
          <p:cNvPr id="66" name="Slide Number Placeholder 2">
            <a:extLst>
              <a:ext uri="{FF2B5EF4-FFF2-40B4-BE49-F238E27FC236}">
                <a16:creationId xmlns:a16="http://schemas.microsoft.com/office/drawing/2014/main" id="{F496148B-2840-6E48-8844-F185577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38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Principles of reliable </a:t>
            </a:r>
            <a:r>
              <a:rPr lang="en-US" dirty="0"/>
              <a:t>d</a:t>
            </a:r>
            <a:r>
              <a:rPr lang="en-US" sz="4400" dirty="0"/>
              <a:t>ata </a:t>
            </a:r>
            <a:r>
              <a:rPr lang="en-US" dirty="0"/>
              <a:t>t</a:t>
            </a:r>
            <a:r>
              <a:rPr lang="en-US" sz="4400" dirty="0"/>
              <a:t>ransfer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D89CDE-A98B-A64B-A840-9A38508B9B43}"/>
              </a:ext>
            </a:extLst>
          </p:cNvPr>
          <p:cNvGrpSpPr/>
          <p:nvPr/>
        </p:nvGrpSpPr>
        <p:grpSpPr>
          <a:xfrm>
            <a:off x="6226081" y="1900904"/>
            <a:ext cx="5598584" cy="4095684"/>
            <a:chOff x="6226081" y="2364366"/>
            <a:chExt cx="5598584" cy="409568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69B15D-5882-BD4E-83B7-5C85A253A430}"/>
                </a:ext>
              </a:extLst>
            </p:cNvPr>
            <p:cNvGrpSpPr/>
            <p:nvPr/>
          </p:nvGrpSpPr>
          <p:grpSpPr>
            <a:xfrm>
              <a:off x="6944646" y="2545250"/>
              <a:ext cx="1245036" cy="593992"/>
              <a:chOff x="9852456" y="608434"/>
              <a:chExt cx="1245036" cy="593992"/>
            </a:xfrm>
          </p:grpSpPr>
          <p:sp>
            <p:nvSpPr>
              <p:cNvPr id="157" name="Oval 19">
                <a:extLst>
                  <a:ext uri="{FF2B5EF4-FFF2-40B4-BE49-F238E27FC236}">
                    <a16:creationId xmlns:a16="http://schemas.microsoft.com/office/drawing/2014/main" id="{056D9101-B295-BE4A-9002-B9C75319D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2456" y="608434"/>
                <a:ext cx="1245036" cy="5939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98075D5-1094-EA42-8C93-9C2D954BC121}"/>
                  </a:ext>
                </a:extLst>
              </p:cNvPr>
              <p:cNvSpPr txBox="1"/>
              <p:nvPr/>
            </p:nvSpPr>
            <p:spPr>
              <a:xfrm>
                <a:off x="9935581" y="645213"/>
                <a:ext cx="1106491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sending process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402A96E-C536-5E4C-BB36-5F57DDFFE613}"/>
                </a:ext>
              </a:extLst>
            </p:cNvPr>
            <p:cNvGrpSpPr/>
            <p:nvPr/>
          </p:nvGrpSpPr>
          <p:grpSpPr>
            <a:xfrm>
              <a:off x="7541116" y="2997281"/>
              <a:ext cx="577241" cy="338554"/>
              <a:chOff x="9950444" y="999755"/>
              <a:chExt cx="577241" cy="338554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0D3BE65A-11E7-ED41-B532-DDED3A87485C}"/>
                  </a:ext>
                </a:extLst>
              </p:cNvPr>
              <p:cNvSpPr/>
              <p:nvPr/>
            </p:nvSpPr>
            <p:spPr>
              <a:xfrm>
                <a:off x="10010633" y="1066693"/>
                <a:ext cx="429378" cy="215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5315891-C43B-4E47-AA7C-98881DCEDB55}"/>
                  </a:ext>
                </a:extLst>
              </p:cNvPr>
              <p:cNvSpPr txBox="1"/>
              <p:nvPr/>
            </p:nvSpPr>
            <p:spPr>
              <a:xfrm>
                <a:off x="9950444" y="999755"/>
                <a:ext cx="5772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194">
              <a:extLst>
                <a:ext uri="{FF2B5EF4-FFF2-40B4-BE49-F238E27FC236}">
                  <a16:creationId xmlns:a16="http://schemas.microsoft.com/office/drawing/2014/main" id="{54168ABB-31DA-FD4E-B361-85C3C0971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7899" y="2425781"/>
              <a:ext cx="545509" cy="512284"/>
              <a:chOff x="-44" y="1473"/>
              <a:chExt cx="981" cy="1105"/>
            </a:xfrm>
          </p:grpSpPr>
          <p:pic>
            <p:nvPicPr>
              <p:cNvPr id="153" name="Picture 195" descr="desktop_computer_stylized_medium">
                <a:extLst>
                  <a:ext uri="{FF2B5EF4-FFF2-40B4-BE49-F238E27FC236}">
                    <a16:creationId xmlns:a16="http://schemas.microsoft.com/office/drawing/2014/main" id="{272E925C-57A6-144C-A625-180C395BB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" name="Freeform 196">
                <a:extLst>
                  <a:ext uri="{FF2B5EF4-FFF2-40B4-BE49-F238E27FC236}">
                    <a16:creationId xmlns:a16="http://schemas.microsoft.com/office/drawing/2014/main" id="{5E936CF8-605C-F948-973D-474011FE90E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4E6CD2B-9DBD-9847-AE43-1F20A9F4B7A7}"/>
                </a:ext>
              </a:extLst>
            </p:cNvPr>
            <p:cNvGrpSpPr/>
            <p:nvPr/>
          </p:nvGrpSpPr>
          <p:grpSpPr>
            <a:xfrm>
              <a:off x="10189724" y="2496350"/>
              <a:ext cx="1245036" cy="593992"/>
              <a:chOff x="9852456" y="608434"/>
              <a:chExt cx="1245036" cy="593992"/>
            </a:xfrm>
          </p:grpSpPr>
          <p:sp>
            <p:nvSpPr>
              <p:cNvPr id="151" name="Oval 19">
                <a:extLst>
                  <a:ext uri="{FF2B5EF4-FFF2-40B4-BE49-F238E27FC236}">
                    <a16:creationId xmlns:a16="http://schemas.microsoft.com/office/drawing/2014/main" id="{65C8DA48-6ECB-6D4D-80B9-2E7231D02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2456" y="608434"/>
                <a:ext cx="1245036" cy="5939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98362D2-A31F-1547-A061-D0BD0AD53B62}"/>
                  </a:ext>
                </a:extLst>
              </p:cNvPr>
              <p:cNvSpPr txBox="1"/>
              <p:nvPr/>
            </p:nvSpPr>
            <p:spPr>
              <a:xfrm>
                <a:off x="9935581" y="645213"/>
                <a:ext cx="1106491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receiving process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2053A92-714B-3A4D-BA72-E2002B5EB226}"/>
                </a:ext>
              </a:extLst>
            </p:cNvPr>
            <p:cNvGrpSpPr/>
            <p:nvPr/>
          </p:nvGrpSpPr>
          <p:grpSpPr>
            <a:xfrm>
              <a:off x="10248853" y="2969571"/>
              <a:ext cx="577241" cy="338554"/>
              <a:chOff x="9678159" y="981583"/>
              <a:chExt cx="577241" cy="33855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87AF5445-F895-274D-B4CA-4B559C14920A}"/>
                  </a:ext>
                </a:extLst>
              </p:cNvPr>
              <p:cNvSpPr/>
              <p:nvPr/>
            </p:nvSpPr>
            <p:spPr>
              <a:xfrm>
                <a:off x="9744032" y="1048007"/>
                <a:ext cx="429378" cy="215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05D7A89-0963-7D45-9872-8A6C26AFF4EB}"/>
                  </a:ext>
                </a:extLst>
              </p:cNvPr>
              <p:cNvSpPr txBox="1"/>
              <p:nvPr/>
            </p:nvSpPr>
            <p:spPr>
              <a:xfrm>
                <a:off x="9678159" y="981583"/>
                <a:ext cx="5772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61">
              <a:extLst>
                <a:ext uri="{FF2B5EF4-FFF2-40B4-BE49-F238E27FC236}">
                  <a16:creationId xmlns:a16="http://schemas.microsoft.com/office/drawing/2014/main" id="{72242579-6133-6C4E-BF67-26CF5BCBE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7371" y="2364366"/>
              <a:ext cx="230514" cy="466725"/>
              <a:chOff x="4140" y="429"/>
              <a:chExt cx="1425" cy="2396"/>
            </a:xfrm>
          </p:grpSpPr>
          <p:sp>
            <p:nvSpPr>
              <p:cNvPr id="117" name="Freeform 162">
                <a:extLst>
                  <a:ext uri="{FF2B5EF4-FFF2-40B4-BE49-F238E27FC236}">
                    <a16:creationId xmlns:a16="http://schemas.microsoft.com/office/drawing/2014/main" id="{508C64E2-5C75-8B42-912F-0F4DAB5E1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8" name="Rectangle 163">
                <a:extLst>
                  <a:ext uri="{FF2B5EF4-FFF2-40B4-BE49-F238E27FC236}">
                    <a16:creationId xmlns:a16="http://schemas.microsoft.com/office/drawing/2014/main" id="{1F2031F6-89EC-AD4C-B442-1E0A3C270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9" name="Freeform 164">
                <a:extLst>
                  <a:ext uri="{FF2B5EF4-FFF2-40B4-BE49-F238E27FC236}">
                    <a16:creationId xmlns:a16="http://schemas.microsoft.com/office/drawing/2014/main" id="{0BA0DD87-2FD6-244B-82C8-88C2D0A58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0" name="Freeform 165">
                <a:extLst>
                  <a:ext uri="{FF2B5EF4-FFF2-40B4-BE49-F238E27FC236}">
                    <a16:creationId xmlns:a16="http://schemas.microsoft.com/office/drawing/2014/main" id="{7207167F-9D03-3F47-8166-127D9E26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1" name="Rectangle 166">
                <a:extLst>
                  <a:ext uri="{FF2B5EF4-FFF2-40B4-BE49-F238E27FC236}">
                    <a16:creationId xmlns:a16="http://schemas.microsoft.com/office/drawing/2014/main" id="{D8ACE697-B009-5441-8959-DAC8BF3B1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22" name="Group 167">
                <a:extLst>
                  <a:ext uri="{FF2B5EF4-FFF2-40B4-BE49-F238E27FC236}">
                    <a16:creationId xmlns:a16="http://schemas.microsoft.com/office/drawing/2014/main" id="{AFAFE92F-768B-0E40-8189-F135D49628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7" name="AutoShape 168">
                  <a:extLst>
                    <a:ext uri="{FF2B5EF4-FFF2-40B4-BE49-F238E27FC236}">
                      <a16:creationId xmlns:a16="http://schemas.microsoft.com/office/drawing/2014/main" id="{6617210C-BFB6-0D4D-B38A-5E9106661A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8" name="AutoShape 169">
                  <a:extLst>
                    <a:ext uri="{FF2B5EF4-FFF2-40B4-BE49-F238E27FC236}">
                      <a16:creationId xmlns:a16="http://schemas.microsoft.com/office/drawing/2014/main" id="{5EE6018A-C9AA-184F-B7ED-42AFC16D7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23" name="Rectangle 170">
                <a:extLst>
                  <a:ext uri="{FF2B5EF4-FFF2-40B4-BE49-F238E27FC236}">
                    <a16:creationId xmlns:a16="http://schemas.microsoft.com/office/drawing/2014/main" id="{F82DB15E-18D1-4A4D-80D4-EAB41BA50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24" name="Group 171">
                <a:extLst>
                  <a:ext uri="{FF2B5EF4-FFF2-40B4-BE49-F238E27FC236}">
                    <a16:creationId xmlns:a16="http://schemas.microsoft.com/office/drawing/2014/main" id="{52997F44-9E26-5F46-914A-DD4ADC877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5" name="AutoShape 172">
                  <a:extLst>
                    <a:ext uri="{FF2B5EF4-FFF2-40B4-BE49-F238E27FC236}">
                      <a16:creationId xmlns:a16="http://schemas.microsoft.com/office/drawing/2014/main" id="{7DD2F60B-01B7-A848-9111-DBA2C17DC6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6" name="AutoShape 173">
                  <a:extLst>
                    <a:ext uri="{FF2B5EF4-FFF2-40B4-BE49-F238E27FC236}">
                      <a16:creationId xmlns:a16="http://schemas.microsoft.com/office/drawing/2014/main" id="{399E173F-3471-434E-8657-60AF02889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25" name="Rectangle 174">
                <a:extLst>
                  <a:ext uri="{FF2B5EF4-FFF2-40B4-BE49-F238E27FC236}">
                    <a16:creationId xmlns:a16="http://schemas.microsoft.com/office/drawing/2014/main" id="{CC1F5612-3C85-EF42-8C7F-34C5C7ED0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6" name="Rectangle 175">
                <a:extLst>
                  <a:ext uri="{FF2B5EF4-FFF2-40B4-BE49-F238E27FC236}">
                    <a16:creationId xmlns:a16="http://schemas.microsoft.com/office/drawing/2014/main" id="{608F68F9-0FC6-8540-8955-44F7FC3BA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27" name="Group 176">
                <a:extLst>
                  <a:ext uri="{FF2B5EF4-FFF2-40B4-BE49-F238E27FC236}">
                    <a16:creationId xmlns:a16="http://schemas.microsoft.com/office/drawing/2014/main" id="{ECCEFB02-32C8-8940-8A0B-AB56D987A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43" name="AutoShape 177">
                  <a:extLst>
                    <a:ext uri="{FF2B5EF4-FFF2-40B4-BE49-F238E27FC236}">
                      <a16:creationId xmlns:a16="http://schemas.microsoft.com/office/drawing/2014/main" id="{9748E381-A81E-B241-A522-B9A17C2A8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4" name="AutoShape 178">
                  <a:extLst>
                    <a:ext uri="{FF2B5EF4-FFF2-40B4-BE49-F238E27FC236}">
                      <a16:creationId xmlns:a16="http://schemas.microsoft.com/office/drawing/2014/main" id="{3E8CC9C2-8373-D54C-873D-9F47F61D7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28" name="Freeform 179">
                <a:extLst>
                  <a:ext uri="{FF2B5EF4-FFF2-40B4-BE49-F238E27FC236}">
                    <a16:creationId xmlns:a16="http://schemas.microsoft.com/office/drawing/2014/main" id="{3AFA0A16-38BD-F347-95DC-13669F1BC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29" name="Group 180">
                <a:extLst>
                  <a:ext uri="{FF2B5EF4-FFF2-40B4-BE49-F238E27FC236}">
                    <a16:creationId xmlns:a16="http://schemas.microsoft.com/office/drawing/2014/main" id="{3CE589A0-5A73-794D-ABC2-A1B10BB78C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1" name="AutoShape 181">
                  <a:extLst>
                    <a:ext uri="{FF2B5EF4-FFF2-40B4-BE49-F238E27FC236}">
                      <a16:creationId xmlns:a16="http://schemas.microsoft.com/office/drawing/2014/main" id="{89FB1F6B-6C98-F24F-A895-DC9762878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2" name="AutoShape 182">
                  <a:extLst>
                    <a:ext uri="{FF2B5EF4-FFF2-40B4-BE49-F238E27FC236}">
                      <a16:creationId xmlns:a16="http://schemas.microsoft.com/office/drawing/2014/main" id="{A55EACC1-1331-7842-9049-9FB02F3B1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30" name="Rectangle 183">
                <a:extLst>
                  <a:ext uri="{FF2B5EF4-FFF2-40B4-BE49-F238E27FC236}">
                    <a16:creationId xmlns:a16="http://schemas.microsoft.com/office/drawing/2014/main" id="{46F63067-A332-D94A-A7BC-02C7CEAE0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1" name="Freeform 184">
                <a:extLst>
                  <a:ext uri="{FF2B5EF4-FFF2-40B4-BE49-F238E27FC236}">
                    <a16:creationId xmlns:a16="http://schemas.microsoft.com/office/drawing/2014/main" id="{359C02C4-AE3C-424E-88A6-A84CCF302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" name="Freeform 185">
                <a:extLst>
                  <a:ext uri="{FF2B5EF4-FFF2-40B4-BE49-F238E27FC236}">
                    <a16:creationId xmlns:a16="http://schemas.microsoft.com/office/drawing/2014/main" id="{1CC2B8AD-B212-0745-A970-E79786EB0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Oval 186">
                <a:extLst>
                  <a:ext uri="{FF2B5EF4-FFF2-40B4-BE49-F238E27FC236}">
                    <a16:creationId xmlns:a16="http://schemas.microsoft.com/office/drawing/2014/main" id="{5D94AEF0-68E4-7046-B0ED-DCCE63C23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4" name="Freeform 187">
                <a:extLst>
                  <a:ext uri="{FF2B5EF4-FFF2-40B4-BE49-F238E27FC236}">
                    <a16:creationId xmlns:a16="http://schemas.microsoft.com/office/drawing/2014/main" id="{C6292415-0292-8D4A-AB56-DF120D9C1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5" name="AutoShape 188">
                <a:extLst>
                  <a:ext uri="{FF2B5EF4-FFF2-40B4-BE49-F238E27FC236}">
                    <a16:creationId xmlns:a16="http://schemas.microsoft.com/office/drawing/2014/main" id="{412209D6-3554-F94F-B517-9F6DB7F49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6" name="AutoShape 189">
                <a:extLst>
                  <a:ext uri="{FF2B5EF4-FFF2-40B4-BE49-F238E27FC236}">
                    <a16:creationId xmlns:a16="http://schemas.microsoft.com/office/drawing/2014/main" id="{C870F13A-A9EC-F445-8D64-37F050C0A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7" name="Oval 190">
                <a:extLst>
                  <a:ext uri="{FF2B5EF4-FFF2-40B4-BE49-F238E27FC236}">
                    <a16:creationId xmlns:a16="http://schemas.microsoft.com/office/drawing/2014/main" id="{A39E8A5C-F61E-744E-836D-41A7361D6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8" name="Oval 191">
                <a:extLst>
                  <a:ext uri="{FF2B5EF4-FFF2-40B4-BE49-F238E27FC236}">
                    <a16:creationId xmlns:a16="http://schemas.microsoft.com/office/drawing/2014/main" id="{9B90C8D9-94E0-5945-8363-EDFE59BB3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9" name="Oval 192">
                <a:extLst>
                  <a:ext uri="{FF2B5EF4-FFF2-40B4-BE49-F238E27FC236}">
                    <a16:creationId xmlns:a16="http://schemas.microsoft.com/office/drawing/2014/main" id="{DE44202E-E28C-0E4D-8741-6A031871E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0" name="Rectangle 193">
                <a:extLst>
                  <a:ext uri="{FF2B5EF4-FFF2-40B4-BE49-F238E27FC236}">
                    <a16:creationId xmlns:a16="http://schemas.microsoft.com/office/drawing/2014/main" id="{D8BFBA71-4557-6B46-A05C-92CAEC49E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F9B693-3039-7842-B826-C79453DC74BC}"/>
                </a:ext>
              </a:extLst>
            </p:cNvPr>
            <p:cNvCxnSpPr>
              <a:cxnSpLocks/>
            </p:cNvCxnSpPr>
            <p:nvPr/>
          </p:nvCxnSpPr>
          <p:spPr>
            <a:xfrm>
              <a:off x="6584655" y="3318901"/>
              <a:ext cx="16879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2E3D64B-7462-DF45-A72D-0EEE887E1FC6}"/>
                </a:ext>
              </a:extLst>
            </p:cNvPr>
            <p:cNvCxnSpPr>
              <a:cxnSpLocks/>
            </p:cNvCxnSpPr>
            <p:nvPr/>
          </p:nvCxnSpPr>
          <p:spPr>
            <a:xfrm>
              <a:off x="10078299" y="3291191"/>
              <a:ext cx="16879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A94F7F-9401-4C4F-80C6-4F0C25C18F5C}"/>
                </a:ext>
              </a:extLst>
            </p:cNvPr>
            <p:cNvSpPr txBox="1"/>
            <p:nvPr/>
          </p:nvSpPr>
          <p:spPr>
            <a:xfrm>
              <a:off x="6226081" y="3037743"/>
              <a:ext cx="9942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8F3F5F7-78A1-3C45-AC73-9F2A188FD37C}"/>
                </a:ext>
              </a:extLst>
            </p:cNvPr>
            <p:cNvSpPr txBox="1"/>
            <p:nvPr/>
          </p:nvSpPr>
          <p:spPr>
            <a:xfrm>
              <a:off x="6344394" y="3265491"/>
              <a:ext cx="868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D73C66D-8F36-5E4B-BBC6-B804471BAAF5}"/>
                </a:ext>
              </a:extLst>
            </p:cNvPr>
            <p:cNvSpPr txBox="1"/>
            <p:nvPr/>
          </p:nvSpPr>
          <p:spPr>
            <a:xfrm flipH="1">
              <a:off x="7109034" y="5998385"/>
              <a:ext cx="4657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reliable service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implementation</a:t>
              </a:r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0D04F411-4AAF-BC49-BC7A-363692477E93}"/>
                </a:ext>
              </a:extLst>
            </p:cNvPr>
            <p:cNvGrpSpPr/>
            <p:nvPr/>
          </p:nvGrpSpPr>
          <p:grpSpPr>
            <a:xfrm>
              <a:off x="6573835" y="5301907"/>
              <a:ext cx="5250830" cy="481581"/>
              <a:chOff x="6737055" y="3471301"/>
              <a:chExt cx="5250830" cy="481581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5146927-C3B8-DF48-9CFC-4B18E58EBBED}"/>
                  </a:ext>
                </a:extLst>
              </p:cNvPr>
              <p:cNvGrpSpPr/>
              <p:nvPr/>
            </p:nvGrpSpPr>
            <p:grpSpPr>
              <a:xfrm>
                <a:off x="8324240" y="3583550"/>
                <a:ext cx="2044628" cy="369332"/>
                <a:chOff x="7504363" y="3155701"/>
                <a:chExt cx="2044628" cy="369332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36331F64-A8EF-C84E-B30D-A7547D452764}"/>
                    </a:ext>
                  </a:extLst>
                </p:cNvPr>
                <p:cNvGrpSpPr/>
                <p:nvPr/>
              </p:nvGrpSpPr>
              <p:grpSpPr>
                <a:xfrm>
                  <a:off x="7504363" y="3183676"/>
                  <a:ext cx="2003932" cy="306163"/>
                  <a:chOff x="1616358" y="2551230"/>
                  <a:chExt cx="2141698" cy="218510"/>
                </a:xfrm>
              </p:grpSpPr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A58BC41B-0FE4-7548-8B41-7D58F1B562DA}"/>
                      </a:ext>
                    </a:extLst>
                  </p:cNvPr>
                  <p:cNvSpPr/>
                  <p:nvPr/>
                </p:nvSpPr>
                <p:spPr>
                  <a:xfrm>
                    <a:off x="1673508" y="2551230"/>
                    <a:ext cx="2027398" cy="21851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  <a:gs pos="52000">
                        <a:srgbClr val="7ACCF4"/>
                      </a:gs>
                    </a:gsLst>
                    <a:lin ang="16200000" scaled="0"/>
                  </a:gra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02FB0512-C154-9E47-9EBA-D924E2099BE6}"/>
                      </a:ext>
                    </a:extLst>
                  </p:cNvPr>
                  <p:cNvSpPr/>
                  <p:nvPr/>
                </p:nvSpPr>
                <p:spPr>
                  <a:xfrm>
                    <a:off x="1616358" y="2551230"/>
                    <a:ext cx="114300" cy="218510"/>
                  </a:xfrm>
                  <a:prstGeom prst="ellipse">
                    <a:avLst/>
                  </a:prstGeom>
                  <a:solidFill>
                    <a:srgbClr val="7ACCF4"/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C63F6E63-7445-F243-9368-2132BE86292D}"/>
                      </a:ext>
                    </a:extLst>
                  </p:cNvPr>
                  <p:cNvSpPr/>
                  <p:nvPr/>
                </p:nvSpPr>
                <p:spPr>
                  <a:xfrm>
                    <a:off x="3643756" y="2551230"/>
                    <a:ext cx="114300" cy="21851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  <a:gs pos="50000">
                        <a:srgbClr val="7ACCF4"/>
                      </a:gs>
                    </a:gsLst>
                    <a:lin ang="16200000" scaled="0"/>
                    <a:tileRect/>
                  </a:gra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EE8FCEBF-7EAA-0647-A2EA-4FF2A92ADD8C}"/>
                      </a:ext>
                    </a:extLst>
                  </p:cNvPr>
                  <p:cNvSpPr/>
                  <p:nvPr/>
                </p:nvSpPr>
                <p:spPr>
                  <a:xfrm>
                    <a:off x="3491356" y="2551230"/>
                    <a:ext cx="209550" cy="21851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  <a:gs pos="52000">
                        <a:srgbClr val="7ACCF4"/>
                      </a:gs>
                    </a:gsLst>
                    <a:lin ang="16200000" scaled="0"/>
                  </a:gradFill>
                  <a:ln w="635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68623763-0736-1640-9198-34E20A0A0952}"/>
                    </a:ext>
                  </a:extLst>
                </p:cNvPr>
                <p:cNvSpPr txBox="1"/>
                <p:nvPr/>
              </p:nvSpPr>
              <p:spPr>
                <a:xfrm>
                  <a:off x="7626477" y="3155701"/>
                  <a:ext cx="1922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unreliable channel</a:t>
                  </a:r>
                </a:p>
              </p:txBody>
            </p:sp>
          </p:grp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BEEB1A6-0E73-AB48-B495-F487B566C6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055" y="3471301"/>
                <a:ext cx="1687911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B7BF7B94-FA7B-2246-B803-641BA21FAD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99974" y="3471301"/>
                <a:ext cx="1687911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AEB73EE5-0075-EE47-B5CC-61EAD4F66FC9}"/>
                </a:ext>
              </a:extLst>
            </p:cNvPr>
            <p:cNvSpPr txBox="1"/>
            <p:nvPr/>
          </p:nvSpPr>
          <p:spPr>
            <a:xfrm>
              <a:off x="6413644" y="5279980"/>
              <a:ext cx="794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021091A-40C7-3E48-A368-62B168C379FE}"/>
                </a:ext>
              </a:extLst>
            </p:cNvPr>
            <p:cNvSpPr txBox="1"/>
            <p:nvPr/>
          </p:nvSpPr>
          <p:spPr>
            <a:xfrm>
              <a:off x="6358993" y="5023850"/>
              <a:ext cx="868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05D4C2CD-9395-C64F-91D1-D32BF3685F81}"/>
                </a:ext>
              </a:extLst>
            </p:cNvPr>
            <p:cNvCxnSpPr>
              <a:cxnSpLocks/>
            </p:cNvCxnSpPr>
            <p:nvPr/>
          </p:nvCxnSpPr>
          <p:spPr>
            <a:xfrm>
              <a:off x="7532988" y="3216212"/>
              <a:ext cx="0" cy="403537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A7F37CC4-8A14-554D-96BA-B69174DD34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7079" y="3152635"/>
              <a:ext cx="0" cy="439404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14248C8-665E-0640-BFD4-2689CB960EDD}"/>
                </a:ext>
              </a:extLst>
            </p:cNvPr>
            <p:cNvSpPr txBox="1"/>
            <p:nvPr/>
          </p:nvSpPr>
          <p:spPr>
            <a:xfrm>
              <a:off x="6584496" y="3824138"/>
              <a:ext cx="189698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sender-side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reliable data transfer protocol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026C4778-F96F-564F-92C4-81A147260836}"/>
                </a:ext>
              </a:extLst>
            </p:cNvPr>
            <p:cNvSpPr txBox="1"/>
            <p:nvPr/>
          </p:nvSpPr>
          <p:spPr>
            <a:xfrm>
              <a:off x="9914975" y="3826493"/>
              <a:ext cx="189698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receiver-side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reliable data transfer protocol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3A5444DE-2616-4949-A343-9AB06B194D91}"/>
                </a:ext>
              </a:extLst>
            </p:cNvPr>
            <p:cNvGrpSpPr/>
            <p:nvPr/>
          </p:nvGrpSpPr>
          <p:grpSpPr>
            <a:xfrm>
              <a:off x="7535360" y="5023850"/>
              <a:ext cx="632009" cy="632009"/>
              <a:chOff x="7408198" y="4955748"/>
              <a:chExt cx="632009" cy="632009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3C799D3A-CE2A-E048-B2D1-4A59AF4A4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7790" y="4955748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594AB361-99B5-124A-BC74-926DDD1383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24203" y="5247906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BA49793A-2EFA-244E-B721-948595E86530}"/>
                </a:ext>
              </a:extLst>
            </p:cNvPr>
            <p:cNvGrpSpPr/>
            <p:nvPr/>
          </p:nvGrpSpPr>
          <p:grpSpPr>
            <a:xfrm rot="16200000">
              <a:off x="10248530" y="5019009"/>
              <a:ext cx="632009" cy="632009"/>
              <a:chOff x="7408198" y="4948974"/>
              <a:chExt cx="632009" cy="632009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0252BA6-E2F4-EA40-A719-21D09BB00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7960" y="4948974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42B1015B-F6E9-1049-9672-7C7605BFFC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24203" y="5247906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A406E8C-63BA-BB42-9548-F314CBF3CE0A}"/>
              </a:ext>
            </a:extLst>
          </p:cNvPr>
          <p:cNvGrpSpPr/>
          <p:nvPr/>
        </p:nvGrpSpPr>
        <p:grpSpPr>
          <a:xfrm>
            <a:off x="238849" y="1911780"/>
            <a:ext cx="5147343" cy="2073847"/>
            <a:chOff x="737513" y="2398718"/>
            <a:chExt cx="5595549" cy="2073847"/>
          </a:xfrm>
        </p:grpSpPr>
        <p:sp>
          <p:nvSpPr>
            <p:cNvPr id="161" name="Bent-Up Arrow 160">
              <a:extLst>
                <a:ext uri="{FF2B5EF4-FFF2-40B4-BE49-F238E27FC236}">
                  <a16:creationId xmlns:a16="http://schemas.microsoft.com/office/drawing/2014/main" id="{276E236E-C1A2-4743-B99F-615B0894757D}"/>
                </a:ext>
              </a:extLst>
            </p:cNvPr>
            <p:cNvSpPr/>
            <p:nvPr/>
          </p:nvSpPr>
          <p:spPr>
            <a:xfrm>
              <a:off x="4575391" y="3206649"/>
              <a:ext cx="929535" cy="419742"/>
            </a:xfrm>
            <a:prstGeom prst="bentUpArrow">
              <a:avLst>
                <a:gd name="adj1" fmla="val 7688"/>
                <a:gd name="adj2" fmla="val 18199"/>
                <a:gd name="adj3" fmla="val 2019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035F6EC9-F077-9A40-B80E-90308683035B}"/>
                </a:ext>
              </a:extLst>
            </p:cNvPr>
            <p:cNvGrpSpPr/>
            <p:nvPr/>
          </p:nvGrpSpPr>
          <p:grpSpPr>
            <a:xfrm>
              <a:off x="1442223" y="2551892"/>
              <a:ext cx="1245036" cy="593992"/>
              <a:chOff x="9852456" y="608434"/>
              <a:chExt cx="1245036" cy="593992"/>
            </a:xfrm>
          </p:grpSpPr>
          <p:sp>
            <p:nvSpPr>
              <p:cNvPr id="221" name="Oval 19">
                <a:extLst>
                  <a:ext uri="{FF2B5EF4-FFF2-40B4-BE49-F238E27FC236}">
                    <a16:creationId xmlns:a16="http://schemas.microsoft.com/office/drawing/2014/main" id="{883ACB49-E16A-9443-BF20-83102D0AC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2456" y="608434"/>
                <a:ext cx="1245036" cy="5939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9B910D5B-F03E-EF4D-8AA8-F0CB2EF771DD}"/>
                  </a:ext>
                </a:extLst>
              </p:cNvPr>
              <p:cNvSpPr txBox="1"/>
              <p:nvPr/>
            </p:nvSpPr>
            <p:spPr>
              <a:xfrm>
                <a:off x="9935581" y="670265"/>
                <a:ext cx="1106492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sending process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711F2A1-3F96-204B-8D76-CA73A72D0541}"/>
                </a:ext>
              </a:extLst>
            </p:cNvPr>
            <p:cNvGrpSpPr/>
            <p:nvPr/>
          </p:nvGrpSpPr>
          <p:grpSpPr>
            <a:xfrm>
              <a:off x="2038693" y="3003923"/>
              <a:ext cx="577241" cy="307777"/>
              <a:chOff x="9950444" y="999755"/>
              <a:chExt cx="577241" cy="307777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22B6EF49-41A6-F849-9F5D-04A31D2F40EF}"/>
                  </a:ext>
                </a:extLst>
              </p:cNvPr>
              <p:cNvSpPr/>
              <p:nvPr/>
            </p:nvSpPr>
            <p:spPr>
              <a:xfrm>
                <a:off x="10010633" y="1066693"/>
                <a:ext cx="429378" cy="215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59B749A-0FAF-ED4F-A42F-24ED3C9A2228}"/>
                  </a:ext>
                </a:extLst>
              </p:cNvPr>
              <p:cNvSpPr txBox="1"/>
              <p:nvPr/>
            </p:nvSpPr>
            <p:spPr>
              <a:xfrm>
                <a:off x="9950444" y="999755"/>
                <a:ext cx="577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4" name="Group 194">
              <a:extLst>
                <a:ext uri="{FF2B5EF4-FFF2-40B4-BE49-F238E27FC236}">
                  <a16:creationId xmlns:a16="http://schemas.microsoft.com/office/drawing/2014/main" id="{0941CA1D-7B43-3641-AB83-AF3FB0147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5476" y="2432423"/>
              <a:ext cx="545509" cy="512284"/>
              <a:chOff x="-44" y="1473"/>
              <a:chExt cx="981" cy="1105"/>
            </a:xfrm>
          </p:grpSpPr>
          <p:pic>
            <p:nvPicPr>
              <p:cNvPr id="217" name="Picture 195" descr="desktop_computer_stylized_medium">
                <a:extLst>
                  <a:ext uri="{FF2B5EF4-FFF2-40B4-BE49-F238E27FC236}">
                    <a16:creationId xmlns:a16="http://schemas.microsoft.com/office/drawing/2014/main" id="{C9BAD8A3-73FD-504F-969F-7C35A5C98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" name="Freeform 196">
                <a:extLst>
                  <a:ext uri="{FF2B5EF4-FFF2-40B4-BE49-F238E27FC236}">
                    <a16:creationId xmlns:a16="http://schemas.microsoft.com/office/drawing/2014/main" id="{2F736748-6A6F-4A40-841E-F7357D81FD5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9DB2C22-7DC2-E741-9E31-4D336DBD41D8}"/>
                </a:ext>
              </a:extLst>
            </p:cNvPr>
            <p:cNvGrpSpPr/>
            <p:nvPr/>
          </p:nvGrpSpPr>
          <p:grpSpPr>
            <a:xfrm>
              <a:off x="4756576" y="2530702"/>
              <a:ext cx="1245036" cy="593992"/>
              <a:chOff x="9852456" y="608434"/>
              <a:chExt cx="1245036" cy="593992"/>
            </a:xfrm>
          </p:grpSpPr>
          <p:sp>
            <p:nvSpPr>
              <p:cNvPr id="215" name="Oval 19">
                <a:extLst>
                  <a:ext uri="{FF2B5EF4-FFF2-40B4-BE49-F238E27FC236}">
                    <a16:creationId xmlns:a16="http://schemas.microsoft.com/office/drawing/2014/main" id="{6000E806-F013-C443-8B87-D5DBEFEDF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2456" y="608434"/>
                <a:ext cx="1245036" cy="5939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2D496D32-B730-8F41-BC5C-D46F18E3C27F}"/>
                  </a:ext>
                </a:extLst>
              </p:cNvPr>
              <p:cNvSpPr txBox="1"/>
              <p:nvPr/>
            </p:nvSpPr>
            <p:spPr>
              <a:xfrm>
                <a:off x="9921965" y="670265"/>
                <a:ext cx="1106492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receiving process</a:t>
                </a: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EA2AE3CE-CD18-494C-A00E-4B2C61F9903E}"/>
                </a:ext>
              </a:extLst>
            </p:cNvPr>
            <p:cNvGrpSpPr/>
            <p:nvPr/>
          </p:nvGrpSpPr>
          <p:grpSpPr>
            <a:xfrm>
              <a:off x="4815705" y="3003923"/>
              <a:ext cx="577241" cy="307777"/>
              <a:chOff x="9678159" y="981583"/>
              <a:chExt cx="577241" cy="307777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A38E56-F1F2-8D41-B556-9B4F130EE1C0}"/>
                  </a:ext>
                </a:extLst>
              </p:cNvPr>
              <p:cNvSpPr/>
              <p:nvPr/>
            </p:nvSpPr>
            <p:spPr>
              <a:xfrm>
                <a:off x="9744032" y="1048007"/>
                <a:ext cx="429378" cy="215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B8FBC38B-338F-F747-943D-E7C01C7B97F9}"/>
                  </a:ext>
                </a:extLst>
              </p:cNvPr>
              <p:cNvSpPr txBox="1"/>
              <p:nvPr/>
            </p:nvSpPr>
            <p:spPr>
              <a:xfrm>
                <a:off x="9678159" y="981583"/>
                <a:ext cx="577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7" name="Group 161">
              <a:extLst>
                <a:ext uri="{FF2B5EF4-FFF2-40B4-BE49-F238E27FC236}">
                  <a16:creationId xmlns:a16="http://schemas.microsoft.com/office/drawing/2014/main" id="{77E8EF91-AF21-9340-AC44-97C2982F9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4223" y="2398718"/>
              <a:ext cx="230514" cy="466725"/>
              <a:chOff x="4140" y="429"/>
              <a:chExt cx="1425" cy="2396"/>
            </a:xfrm>
          </p:grpSpPr>
          <p:sp>
            <p:nvSpPr>
              <p:cNvPr id="181" name="Freeform 162">
                <a:extLst>
                  <a:ext uri="{FF2B5EF4-FFF2-40B4-BE49-F238E27FC236}">
                    <a16:creationId xmlns:a16="http://schemas.microsoft.com/office/drawing/2014/main" id="{9E28FBA5-541A-AC4F-AE71-5951515DC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2" name="Rectangle 163">
                <a:extLst>
                  <a:ext uri="{FF2B5EF4-FFF2-40B4-BE49-F238E27FC236}">
                    <a16:creationId xmlns:a16="http://schemas.microsoft.com/office/drawing/2014/main" id="{CC415C09-33EA-A142-8461-9672CCFF0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3" name="Freeform 164">
                <a:extLst>
                  <a:ext uri="{FF2B5EF4-FFF2-40B4-BE49-F238E27FC236}">
                    <a16:creationId xmlns:a16="http://schemas.microsoft.com/office/drawing/2014/main" id="{2A5E6FB5-B778-F24C-A601-95339A953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" name="Freeform 165">
                <a:extLst>
                  <a:ext uri="{FF2B5EF4-FFF2-40B4-BE49-F238E27FC236}">
                    <a16:creationId xmlns:a16="http://schemas.microsoft.com/office/drawing/2014/main" id="{70415A3C-7C91-7E46-9BA5-D62360FC3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5" name="Rectangle 166">
                <a:extLst>
                  <a:ext uri="{FF2B5EF4-FFF2-40B4-BE49-F238E27FC236}">
                    <a16:creationId xmlns:a16="http://schemas.microsoft.com/office/drawing/2014/main" id="{4A157385-49EC-A345-8675-63A8A4717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86" name="Group 167">
                <a:extLst>
                  <a:ext uri="{FF2B5EF4-FFF2-40B4-BE49-F238E27FC236}">
                    <a16:creationId xmlns:a16="http://schemas.microsoft.com/office/drawing/2014/main" id="{1DBB8188-6E4B-DB44-A618-1833910E68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1" name="AutoShape 168">
                  <a:extLst>
                    <a:ext uri="{FF2B5EF4-FFF2-40B4-BE49-F238E27FC236}">
                      <a16:creationId xmlns:a16="http://schemas.microsoft.com/office/drawing/2014/main" id="{CE1ED7B1-4BA4-A84D-9114-C8CBB4BC5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AutoShape 169">
                  <a:extLst>
                    <a:ext uri="{FF2B5EF4-FFF2-40B4-BE49-F238E27FC236}">
                      <a16:creationId xmlns:a16="http://schemas.microsoft.com/office/drawing/2014/main" id="{B7844D79-0009-B94B-8989-919CDF6A9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87" name="Rectangle 170">
                <a:extLst>
                  <a:ext uri="{FF2B5EF4-FFF2-40B4-BE49-F238E27FC236}">
                    <a16:creationId xmlns:a16="http://schemas.microsoft.com/office/drawing/2014/main" id="{51286867-B08D-0C40-A917-0F4029DD6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88" name="Group 171">
                <a:extLst>
                  <a:ext uri="{FF2B5EF4-FFF2-40B4-BE49-F238E27FC236}">
                    <a16:creationId xmlns:a16="http://schemas.microsoft.com/office/drawing/2014/main" id="{D9A8F55B-F86B-6649-A1E4-8F24F95BC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9" name="AutoShape 172">
                  <a:extLst>
                    <a:ext uri="{FF2B5EF4-FFF2-40B4-BE49-F238E27FC236}">
                      <a16:creationId xmlns:a16="http://schemas.microsoft.com/office/drawing/2014/main" id="{16943728-8B67-F648-BF99-75B1A2EB8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AutoShape 173">
                  <a:extLst>
                    <a:ext uri="{FF2B5EF4-FFF2-40B4-BE49-F238E27FC236}">
                      <a16:creationId xmlns:a16="http://schemas.microsoft.com/office/drawing/2014/main" id="{E5C59DE8-B381-7841-BEF2-A71119B6C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89" name="Rectangle 174">
                <a:extLst>
                  <a:ext uri="{FF2B5EF4-FFF2-40B4-BE49-F238E27FC236}">
                    <a16:creationId xmlns:a16="http://schemas.microsoft.com/office/drawing/2014/main" id="{E2A441E4-4B95-2D4B-8D2B-A39444E73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0" name="Rectangle 175">
                <a:extLst>
                  <a:ext uri="{FF2B5EF4-FFF2-40B4-BE49-F238E27FC236}">
                    <a16:creationId xmlns:a16="http://schemas.microsoft.com/office/drawing/2014/main" id="{4C56D3D2-1E9D-9A4E-A8E6-C02F387A4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91" name="Group 176">
                <a:extLst>
                  <a:ext uri="{FF2B5EF4-FFF2-40B4-BE49-F238E27FC236}">
                    <a16:creationId xmlns:a16="http://schemas.microsoft.com/office/drawing/2014/main" id="{4DEFC4BF-D38C-4E4F-8FF6-784D2ECC1D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07" name="AutoShape 177">
                  <a:extLst>
                    <a:ext uri="{FF2B5EF4-FFF2-40B4-BE49-F238E27FC236}">
                      <a16:creationId xmlns:a16="http://schemas.microsoft.com/office/drawing/2014/main" id="{1E6EF7BF-0973-4748-B890-B3787B883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AutoShape 178">
                  <a:extLst>
                    <a:ext uri="{FF2B5EF4-FFF2-40B4-BE49-F238E27FC236}">
                      <a16:creationId xmlns:a16="http://schemas.microsoft.com/office/drawing/2014/main" id="{E5D7BCD8-55E5-614E-8991-523BADFCB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92" name="Freeform 179">
                <a:extLst>
                  <a:ext uri="{FF2B5EF4-FFF2-40B4-BE49-F238E27FC236}">
                    <a16:creationId xmlns:a16="http://schemas.microsoft.com/office/drawing/2014/main" id="{9D08C936-65B2-7540-81A7-902915A9F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93" name="Group 180">
                <a:extLst>
                  <a:ext uri="{FF2B5EF4-FFF2-40B4-BE49-F238E27FC236}">
                    <a16:creationId xmlns:a16="http://schemas.microsoft.com/office/drawing/2014/main" id="{E99B1C69-E2B6-2944-ADFF-75BD1E5CCF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05" name="AutoShape 181">
                  <a:extLst>
                    <a:ext uri="{FF2B5EF4-FFF2-40B4-BE49-F238E27FC236}">
                      <a16:creationId xmlns:a16="http://schemas.microsoft.com/office/drawing/2014/main" id="{40AB9F71-EF2B-814B-9AA0-68CABE04D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6" name="AutoShape 182">
                  <a:extLst>
                    <a:ext uri="{FF2B5EF4-FFF2-40B4-BE49-F238E27FC236}">
                      <a16:creationId xmlns:a16="http://schemas.microsoft.com/office/drawing/2014/main" id="{61BBD585-034C-FE44-8C4C-5732B02C9B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94" name="Rectangle 183">
                <a:extLst>
                  <a:ext uri="{FF2B5EF4-FFF2-40B4-BE49-F238E27FC236}">
                    <a16:creationId xmlns:a16="http://schemas.microsoft.com/office/drawing/2014/main" id="{3003C525-2BE0-154F-83E7-C0B0EEC1A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Freeform 184">
                <a:extLst>
                  <a:ext uri="{FF2B5EF4-FFF2-40B4-BE49-F238E27FC236}">
                    <a16:creationId xmlns:a16="http://schemas.microsoft.com/office/drawing/2014/main" id="{87688AC3-3CC5-0947-8699-28651834F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6" name="Freeform 185">
                <a:extLst>
                  <a:ext uri="{FF2B5EF4-FFF2-40B4-BE49-F238E27FC236}">
                    <a16:creationId xmlns:a16="http://schemas.microsoft.com/office/drawing/2014/main" id="{3B30373F-530B-FF4A-A69C-611E391F9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7" name="Oval 186">
                <a:extLst>
                  <a:ext uri="{FF2B5EF4-FFF2-40B4-BE49-F238E27FC236}">
                    <a16:creationId xmlns:a16="http://schemas.microsoft.com/office/drawing/2014/main" id="{BE74818C-974F-C344-AF1C-A571C38F7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8" name="Freeform 187">
                <a:extLst>
                  <a:ext uri="{FF2B5EF4-FFF2-40B4-BE49-F238E27FC236}">
                    <a16:creationId xmlns:a16="http://schemas.microsoft.com/office/drawing/2014/main" id="{C9128504-5E1F-1F4A-BF9E-EFE7472C0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9" name="AutoShape 188">
                <a:extLst>
                  <a:ext uri="{FF2B5EF4-FFF2-40B4-BE49-F238E27FC236}">
                    <a16:creationId xmlns:a16="http://schemas.microsoft.com/office/drawing/2014/main" id="{E1404165-9D6F-1942-BB52-FCC831E9A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0" name="AutoShape 189">
                <a:extLst>
                  <a:ext uri="{FF2B5EF4-FFF2-40B4-BE49-F238E27FC236}">
                    <a16:creationId xmlns:a16="http://schemas.microsoft.com/office/drawing/2014/main" id="{7F94C469-5406-364A-84E2-47B5F8B49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1" name="Oval 190">
                <a:extLst>
                  <a:ext uri="{FF2B5EF4-FFF2-40B4-BE49-F238E27FC236}">
                    <a16:creationId xmlns:a16="http://schemas.microsoft.com/office/drawing/2014/main" id="{A0E8CAFD-652A-E647-BA6D-055C853C8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2" name="Oval 191">
                <a:extLst>
                  <a:ext uri="{FF2B5EF4-FFF2-40B4-BE49-F238E27FC236}">
                    <a16:creationId xmlns:a16="http://schemas.microsoft.com/office/drawing/2014/main" id="{1A58DA79-10F0-C94E-9A96-4E39E4332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3" name="Oval 192">
                <a:extLst>
                  <a:ext uri="{FF2B5EF4-FFF2-40B4-BE49-F238E27FC236}">
                    <a16:creationId xmlns:a16="http://schemas.microsoft.com/office/drawing/2014/main" id="{E5153F60-CA4E-AD46-AA61-51967FAF6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4" name="Rectangle 193">
                <a:extLst>
                  <a:ext uri="{FF2B5EF4-FFF2-40B4-BE49-F238E27FC236}">
                    <a16:creationId xmlns:a16="http://schemas.microsoft.com/office/drawing/2014/main" id="{FDB88677-8689-BF48-AD1F-091821687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AFBA5EB-DA0C-3243-87AB-B89E8E79E894}"/>
                </a:ext>
              </a:extLst>
            </p:cNvPr>
            <p:cNvGrpSpPr/>
            <p:nvPr/>
          </p:nvGrpSpPr>
          <p:grpSpPr>
            <a:xfrm>
              <a:off x="2669417" y="3423937"/>
              <a:ext cx="2003932" cy="369332"/>
              <a:chOff x="7504363" y="3141846"/>
              <a:chExt cx="2003932" cy="369332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11FC8479-D121-CF45-BE67-D2FC95EAF7B9}"/>
                  </a:ext>
                </a:extLst>
              </p:cNvPr>
              <p:cNvGrpSpPr/>
              <p:nvPr/>
            </p:nvGrpSpPr>
            <p:grpSpPr>
              <a:xfrm>
                <a:off x="7504363" y="3183676"/>
                <a:ext cx="2003932" cy="306163"/>
                <a:chOff x="1616358" y="2551230"/>
                <a:chExt cx="2141698" cy="218510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553693F6-B250-A94A-973B-A2B9E24D52C4}"/>
                    </a:ext>
                  </a:extLst>
                </p:cNvPr>
                <p:cNvSpPr/>
                <p:nvPr/>
              </p:nvSpPr>
              <p:spPr>
                <a:xfrm>
                  <a:off x="1673508" y="2551230"/>
                  <a:ext cx="2027398" cy="218510"/>
                </a:xfrm>
                <a:prstGeom prst="rect">
                  <a:avLst/>
                </a:prstGeom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  <a:gs pos="52000">
                      <a:srgbClr val="7ACCF4"/>
                    </a:gs>
                  </a:gsLst>
                  <a:lin ang="16200000" scaled="0"/>
                </a:gra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90731F76-7DB6-864C-9B95-2487D9D7B8DE}"/>
                    </a:ext>
                  </a:extLst>
                </p:cNvPr>
                <p:cNvSpPr/>
                <p:nvPr/>
              </p:nvSpPr>
              <p:spPr>
                <a:xfrm>
                  <a:off x="1616358" y="2551230"/>
                  <a:ext cx="114300" cy="218510"/>
                </a:xfrm>
                <a:prstGeom prst="ellipse">
                  <a:avLst/>
                </a:prstGeom>
                <a:solidFill>
                  <a:srgbClr val="7ACCF4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31CDAEAB-9168-0E4F-9A8E-E906655A076D}"/>
                    </a:ext>
                  </a:extLst>
                </p:cNvPr>
                <p:cNvSpPr/>
                <p:nvPr/>
              </p:nvSpPr>
              <p:spPr>
                <a:xfrm>
                  <a:off x="3643756" y="2551230"/>
                  <a:ext cx="114300" cy="2185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  <a:gs pos="50000">
                      <a:srgbClr val="7ACCF4"/>
                    </a:gs>
                  </a:gsLst>
                  <a:lin ang="16200000" scaled="0"/>
                  <a:tileRect/>
                </a:gra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34315B0F-7173-EA4C-98E3-3F4A8474AFE9}"/>
                    </a:ext>
                  </a:extLst>
                </p:cNvPr>
                <p:cNvSpPr/>
                <p:nvPr/>
              </p:nvSpPr>
              <p:spPr>
                <a:xfrm>
                  <a:off x="3491356" y="2551230"/>
                  <a:ext cx="209550" cy="218510"/>
                </a:xfrm>
                <a:prstGeom prst="rect">
                  <a:avLst/>
                </a:prstGeom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  <a:gs pos="52000">
                      <a:srgbClr val="7ACCF4"/>
                    </a:gs>
                  </a:gsLst>
                  <a:lin ang="16200000" scaled="0"/>
                </a:gradFill>
                <a:ln w="635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97FB701-F3E4-214A-918C-4E8D192B2BB3}"/>
                  </a:ext>
                </a:extLst>
              </p:cNvPr>
              <p:cNvSpPr txBox="1"/>
              <p:nvPr/>
            </p:nvSpPr>
            <p:spPr>
              <a:xfrm>
                <a:off x="7695752" y="3141846"/>
                <a:ext cx="1678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reliable channel</a:t>
                </a:r>
              </a:p>
            </p:txBody>
          </p:sp>
        </p:grp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2CF18A5-E8B1-C44A-855D-BC2E13F5D131}"/>
                </a:ext>
              </a:extLst>
            </p:cNvPr>
            <p:cNvCxnSpPr>
              <a:cxnSpLocks/>
            </p:cNvCxnSpPr>
            <p:nvPr/>
          </p:nvCxnSpPr>
          <p:spPr>
            <a:xfrm>
              <a:off x="1082232" y="3325543"/>
              <a:ext cx="16879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Bent-Up Arrow 169">
              <a:extLst>
                <a:ext uri="{FF2B5EF4-FFF2-40B4-BE49-F238E27FC236}">
                  <a16:creationId xmlns:a16="http://schemas.microsoft.com/office/drawing/2014/main" id="{35B9DBBD-4E46-054F-AF2A-3048455F5FA1}"/>
                </a:ext>
              </a:extLst>
            </p:cNvPr>
            <p:cNvSpPr/>
            <p:nvPr/>
          </p:nvSpPr>
          <p:spPr>
            <a:xfrm rot="5400000">
              <a:off x="2152182" y="3067004"/>
              <a:ext cx="462111" cy="773811"/>
            </a:xfrm>
            <a:prstGeom prst="bentUpArrow">
              <a:avLst>
                <a:gd name="adj1" fmla="val 7999"/>
                <a:gd name="adj2" fmla="val 16334"/>
                <a:gd name="adj3" fmla="val 213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FAA8010-49E9-EB46-BD2B-D57E00E6F5CD}"/>
                </a:ext>
              </a:extLst>
            </p:cNvPr>
            <p:cNvCxnSpPr>
              <a:cxnSpLocks/>
            </p:cNvCxnSpPr>
            <p:nvPr/>
          </p:nvCxnSpPr>
          <p:spPr>
            <a:xfrm>
              <a:off x="4645151" y="3325543"/>
              <a:ext cx="16879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1100341-F7A9-1D41-8489-9128E671B607}"/>
                </a:ext>
              </a:extLst>
            </p:cNvPr>
            <p:cNvSpPr txBox="1"/>
            <p:nvPr/>
          </p:nvSpPr>
          <p:spPr>
            <a:xfrm>
              <a:off x="737513" y="3044385"/>
              <a:ext cx="9942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0DCEE24-EC49-B244-B451-278656DCCEBE}"/>
                </a:ext>
              </a:extLst>
            </p:cNvPr>
            <p:cNvSpPr txBox="1"/>
            <p:nvPr/>
          </p:nvSpPr>
          <p:spPr>
            <a:xfrm>
              <a:off x="828116" y="3272133"/>
              <a:ext cx="868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5EB50A4-0F12-A743-8A7B-907E5EE4A2F5}"/>
                </a:ext>
              </a:extLst>
            </p:cNvPr>
            <p:cNvSpPr txBox="1"/>
            <p:nvPr/>
          </p:nvSpPr>
          <p:spPr>
            <a:xfrm flipH="1">
              <a:off x="1817207" y="4010900"/>
              <a:ext cx="4025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reliable service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abstraction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A8CA74F-CA34-FE4D-BBA8-48490B128E60}"/>
              </a:ext>
            </a:extLst>
          </p:cNvPr>
          <p:cNvSpPr/>
          <p:nvPr/>
        </p:nvSpPr>
        <p:spPr>
          <a:xfrm>
            <a:off x="295893" y="1816276"/>
            <a:ext cx="5265664" cy="23946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01B4EA5-1C05-1743-AB9A-0E0C38CDA1C5}"/>
              </a:ext>
            </a:extLst>
          </p:cNvPr>
          <p:cNvSpPr/>
          <p:nvPr/>
        </p:nvSpPr>
        <p:spPr>
          <a:xfrm>
            <a:off x="5448822" y="3106456"/>
            <a:ext cx="638827" cy="1014608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614158-9985-B744-A5F2-706D5EF5D7E9}"/>
              </a:ext>
            </a:extLst>
          </p:cNvPr>
          <p:cNvSpPr/>
          <p:nvPr/>
        </p:nvSpPr>
        <p:spPr>
          <a:xfrm>
            <a:off x="6586778" y="3177152"/>
            <a:ext cx="1952787" cy="12398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4368BA48-D0C1-5949-880D-4FFAA26CCECD}"/>
              </a:ext>
            </a:extLst>
          </p:cNvPr>
          <p:cNvSpPr/>
          <p:nvPr/>
        </p:nvSpPr>
        <p:spPr>
          <a:xfrm>
            <a:off x="9885335" y="3174569"/>
            <a:ext cx="1952787" cy="12398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Slide Number Placeholder 2">
            <a:extLst>
              <a:ext uri="{FF2B5EF4-FFF2-40B4-BE49-F238E27FC236}">
                <a16:creationId xmlns:a16="http://schemas.microsoft.com/office/drawing/2014/main" id="{F8B5D732-7735-9D4B-9D7A-0E2219A4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2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Principles of reliable </a:t>
            </a:r>
            <a:r>
              <a:rPr lang="en-US" dirty="0"/>
              <a:t>d</a:t>
            </a:r>
            <a:r>
              <a:rPr lang="en-US" sz="4400" dirty="0"/>
              <a:t>ata </a:t>
            </a:r>
            <a:r>
              <a:rPr lang="en-US" dirty="0"/>
              <a:t>t</a:t>
            </a:r>
            <a:r>
              <a:rPr lang="en-US" sz="4400" dirty="0"/>
              <a:t>ransfer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D89CDE-A98B-A64B-A840-9A38508B9B43}"/>
              </a:ext>
            </a:extLst>
          </p:cNvPr>
          <p:cNvGrpSpPr/>
          <p:nvPr/>
        </p:nvGrpSpPr>
        <p:grpSpPr>
          <a:xfrm>
            <a:off x="6226081" y="1900904"/>
            <a:ext cx="5598584" cy="4095684"/>
            <a:chOff x="6226081" y="2364366"/>
            <a:chExt cx="5598584" cy="409568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69B15D-5882-BD4E-83B7-5C85A253A430}"/>
                </a:ext>
              </a:extLst>
            </p:cNvPr>
            <p:cNvGrpSpPr/>
            <p:nvPr/>
          </p:nvGrpSpPr>
          <p:grpSpPr>
            <a:xfrm>
              <a:off x="6944646" y="2545250"/>
              <a:ext cx="1245036" cy="593992"/>
              <a:chOff x="9852456" y="608434"/>
              <a:chExt cx="1245036" cy="593992"/>
            </a:xfrm>
          </p:grpSpPr>
          <p:sp>
            <p:nvSpPr>
              <p:cNvPr id="157" name="Oval 19">
                <a:extLst>
                  <a:ext uri="{FF2B5EF4-FFF2-40B4-BE49-F238E27FC236}">
                    <a16:creationId xmlns:a16="http://schemas.microsoft.com/office/drawing/2014/main" id="{056D9101-B295-BE4A-9002-B9C75319D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2456" y="608434"/>
                <a:ext cx="1245036" cy="5939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98075D5-1094-EA42-8C93-9C2D954BC121}"/>
                  </a:ext>
                </a:extLst>
              </p:cNvPr>
              <p:cNvSpPr txBox="1"/>
              <p:nvPr/>
            </p:nvSpPr>
            <p:spPr>
              <a:xfrm>
                <a:off x="9935581" y="645213"/>
                <a:ext cx="1106491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sending process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402A96E-C536-5E4C-BB36-5F57DDFFE613}"/>
                </a:ext>
              </a:extLst>
            </p:cNvPr>
            <p:cNvGrpSpPr/>
            <p:nvPr/>
          </p:nvGrpSpPr>
          <p:grpSpPr>
            <a:xfrm>
              <a:off x="7541116" y="2997281"/>
              <a:ext cx="577241" cy="338554"/>
              <a:chOff x="9950444" y="999755"/>
              <a:chExt cx="577241" cy="338554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0D3BE65A-11E7-ED41-B532-DDED3A87485C}"/>
                  </a:ext>
                </a:extLst>
              </p:cNvPr>
              <p:cNvSpPr/>
              <p:nvPr/>
            </p:nvSpPr>
            <p:spPr>
              <a:xfrm>
                <a:off x="10010633" y="1066693"/>
                <a:ext cx="429378" cy="215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5315891-C43B-4E47-AA7C-98881DCEDB55}"/>
                  </a:ext>
                </a:extLst>
              </p:cNvPr>
              <p:cNvSpPr txBox="1"/>
              <p:nvPr/>
            </p:nvSpPr>
            <p:spPr>
              <a:xfrm>
                <a:off x="9950444" y="999755"/>
                <a:ext cx="5772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194">
              <a:extLst>
                <a:ext uri="{FF2B5EF4-FFF2-40B4-BE49-F238E27FC236}">
                  <a16:creationId xmlns:a16="http://schemas.microsoft.com/office/drawing/2014/main" id="{54168ABB-31DA-FD4E-B361-85C3C0971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7899" y="2425781"/>
              <a:ext cx="545509" cy="512284"/>
              <a:chOff x="-44" y="1473"/>
              <a:chExt cx="981" cy="1105"/>
            </a:xfrm>
          </p:grpSpPr>
          <p:pic>
            <p:nvPicPr>
              <p:cNvPr id="153" name="Picture 195" descr="desktop_computer_stylized_medium">
                <a:extLst>
                  <a:ext uri="{FF2B5EF4-FFF2-40B4-BE49-F238E27FC236}">
                    <a16:creationId xmlns:a16="http://schemas.microsoft.com/office/drawing/2014/main" id="{272E925C-57A6-144C-A625-180C395BB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" name="Freeform 196">
                <a:extLst>
                  <a:ext uri="{FF2B5EF4-FFF2-40B4-BE49-F238E27FC236}">
                    <a16:creationId xmlns:a16="http://schemas.microsoft.com/office/drawing/2014/main" id="{5E936CF8-605C-F948-973D-474011FE90E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4E6CD2B-9DBD-9847-AE43-1F20A9F4B7A7}"/>
                </a:ext>
              </a:extLst>
            </p:cNvPr>
            <p:cNvGrpSpPr/>
            <p:nvPr/>
          </p:nvGrpSpPr>
          <p:grpSpPr>
            <a:xfrm>
              <a:off x="10189724" y="2496350"/>
              <a:ext cx="1245036" cy="593992"/>
              <a:chOff x="9852456" y="608434"/>
              <a:chExt cx="1245036" cy="593992"/>
            </a:xfrm>
          </p:grpSpPr>
          <p:sp>
            <p:nvSpPr>
              <p:cNvPr id="151" name="Oval 19">
                <a:extLst>
                  <a:ext uri="{FF2B5EF4-FFF2-40B4-BE49-F238E27FC236}">
                    <a16:creationId xmlns:a16="http://schemas.microsoft.com/office/drawing/2014/main" id="{65C8DA48-6ECB-6D4D-80B9-2E7231D02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2456" y="608434"/>
                <a:ext cx="1245036" cy="5939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98362D2-A31F-1547-A061-D0BD0AD53B62}"/>
                  </a:ext>
                </a:extLst>
              </p:cNvPr>
              <p:cNvSpPr txBox="1"/>
              <p:nvPr/>
            </p:nvSpPr>
            <p:spPr>
              <a:xfrm>
                <a:off x="9935581" y="645213"/>
                <a:ext cx="1106491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receiving process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2053A92-714B-3A4D-BA72-E2002B5EB226}"/>
                </a:ext>
              </a:extLst>
            </p:cNvPr>
            <p:cNvGrpSpPr/>
            <p:nvPr/>
          </p:nvGrpSpPr>
          <p:grpSpPr>
            <a:xfrm>
              <a:off x="10248853" y="2969571"/>
              <a:ext cx="577241" cy="338554"/>
              <a:chOff x="9678159" y="981583"/>
              <a:chExt cx="577241" cy="33855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87AF5445-F895-274D-B4CA-4B559C14920A}"/>
                  </a:ext>
                </a:extLst>
              </p:cNvPr>
              <p:cNvSpPr/>
              <p:nvPr/>
            </p:nvSpPr>
            <p:spPr>
              <a:xfrm>
                <a:off x="9744032" y="1048007"/>
                <a:ext cx="429378" cy="215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05D7A89-0963-7D45-9872-8A6C26AFF4EB}"/>
                  </a:ext>
                </a:extLst>
              </p:cNvPr>
              <p:cNvSpPr txBox="1"/>
              <p:nvPr/>
            </p:nvSpPr>
            <p:spPr>
              <a:xfrm>
                <a:off x="9678159" y="981583"/>
                <a:ext cx="5772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61">
              <a:extLst>
                <a:ext uri="{FF2B5EF4-FFF2-40B4-BE49-F238E27FC236}">
                  <a16:creationId xmlns:a16="http://schemas.microsoft.com/office/drawing/2014/main" id="{72242579-6133-6C4E-BF67-26CF5BCBE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7371" y="2364366"/>
              <a:ext cx="230514" cy="466725"/>
              <a:chOff x="4140" y="429"/>
              <a:chExt cx="1425" cy="2396"/>
            </a:xfrm>
          </p:grpSpPr>
          <p:sp>
            <p:nvSpPr>
              <p:cNvPr id="117" name="Freeform 162">
                <a:extLst>
                  <a:ext uri="{FF2B5EF4-FFF2-40B4-BE49-F238E27FC236}">
                    <a16:creationId xmlns:a16="http://schemas.microsoft.com/office/drawing/2014/main" id="{508C64E2-5C75-8B42-912F-0F4DAB5E1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8" name="Rectangle 163">
                <a:extLst>
                  <a:ext uri="{FF2B5EF4-FFF2-40B4-BE49-F238E27FC236}">
                    <a16:creationId xmlns:a16="http://schemas.microsoft.com/office/drawing/2014/main" id="{1F2031F6-89EC-AD4C-B442-1E0A3C270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9" name="Freeform 164">
                <a:extLst>
                  <a:ext uri="{FF2B5EF4-FFF2-40B4-BE49-F238E27FC236}">
                    <a16:creationId xmlns:a16="http://schemas.microsoft.com/office/drawing/2014/main" id="{0BA0DD87-2FD6-244B-82C8-88C2D0A58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0" name="Freeform 165">
                <a:extLst>
                  <a:ext uri="{FF2B5EF4-FFF2-40B4-BE49-F238E27FC236}">
                    <a16:creationId xmlns:a16="http://schemas.microsoft.com/office/drawing/2014/main" id="{7207167F-9D03-3F47-8166-127D9E26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1" name="Rectangle 166">
                <a:extLst>
                  <a:ext uri="{FF2B5EF4-FFF2-40B4-BE49-F238E27FC236}">
                    <a16:creationId xmlns:a16="http://schemas.microsoft.com/office/drawing/2014/main" id="{D8ACE697-B009-5441-8959-DAC8BF3B1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22" name="Group 167">
                <a:extLst>
                  <a:ext uri="{FF2B5EF4-FFF2-40B4-BE49-F238E27FC236}">
                    <a16:creationId xmlns:a16="http://schemas.microsoft.com/office/drawing/2014/main" id="{AFAFE92F-768B-0E40-8189-F135D49628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7" name="AutoShape 168">
                  <a:extLst>
                    <a:ext uri="{FF2B5EF4-FFF2-40B4-BE49-F238E27FC236}">
                      <a16:creationId xmlns:a16="http://schemas.microsoft.com/office/drawing/2014/main" id="{6617210C-BFB6-0D4D-B38A-5E9106661A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8" name="AutoShape 169">
                  <a:extLst>
                    <a:ext uri="{FF2B5EF4-FFF2-40B4-BE49-F238E27FC236}">
                      <a16:creationId xmlns:a16="http://schemas.microsoft.com/office/drawing/2014/main" id="{5EE6018A-C9AA-184F-B7ED-42AFC16D7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23" name="Rectangle 170">
                <a:extLst>
                  <a:ext uri="{FF2B5EF4-FFF2-40B4-BE49-F238E27FC236}">
                    <a16:creationId xmlns:a16="http://schemas.microsoft.com/office/drawing/2014/main" id="{F82DB15E-18D1-4A4D-80D4-EAB41BA50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24" name="Group 171">
                <a:extLst>
                  <a:ext uri="{FF2B5EF4-FFF2-40B4-BE49-F238E27FC236}">
                    <a16:creationId xmlns:a16="http://schemas.microsoft.com/office/drawing/2014/main" id="{52997F44-9E26-5F46-914A-DD4ADC877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5" name="AutoShape 172">
                  <a:extLst>
                    <a:ext uri="{FF2B5EF4-FFF2-40B4-BE49-F238E27FC236}">
                      <a16:creationId xmlns:a16="http://schemas.microsoft.com/office/drawing/2014/main" id="{7DD2F60B-01B7-A848-9111-DBA2C17DC6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6" name="AutoShape 173">
                  <a:extLst>
                    <a:ext uri="{FF2B5EF4-FFF2-40B4-BE49-F238E27FC236}">
                      <a16:creationId xmlns:a16="http://schemas.microsoft.com/office/drawing/2014/main" id="{399E173F-3471-434E-8657-60AF02889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25" name="Rectangle 174">
                <a:extLst>
                  <a:ext uri="{FF2B5EF4-FFF2-40B4-BE49-F238E27FC236}">
                    <a16:creationId xmlns:a16="http://schemas.microsoft.com/office/drawing/2014/main" id="{CC1F5612-3C85-EF42-8C7F-34C5C7ED0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6" name="Rectangle 175">
                <a:extLst>
                  <a:ext uri="{FF2B5EF4-FFF2-40B4-BE49-F238E27FC236}">
                    <a16:creationId xmlns:a16="http://schemas.microsoft.com/office/drawing/2014/main" id="{608F68F9-0FC6-8540-8955-44F7FC3BA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27" name="Group 176">
                <a:extLst>
                  <a:ext uri="{FF2B5EF4-FFF2-40B4-BE49-F238E27FC236}">
                    <a16:creationId xmlns:a16="http://schemas.microsoft.com/office/drawing/2014/main" id="{ECCEFB02-32C8-8940-8A0B-AB56D987A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43" name="AutoShape 177">
                  <a:extLst>
                    <a:ext uri="{FF2B5EF4-FFF2-40B4-BE49-F238E27FC236}">
                      <a16:creationId xmlns:a16="http://schemas.microsoft.com/office/drawing/2014/main" id="{9748E381-A81E-B241-A522-B9A17C2A8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4" name="AutoShape 178">
                  <a:extLst>
                    <a:ext uri="{FF2B5EF4-FFF2-40B4-BE49-F238E27FC236}">
                      <a16:creationId xmlns:a16="http://schemas.microsoft.com/office/drawing/2014/main" id="{3E8CC9C2-8373-D54C-873D-9F47F61D7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28" name="Freeform 179">
                <a:extLst>
                  <a:ext uri="{FF2B5EF4-FFF2-40B4-BE49-F238E27FC236}">
                    <a16:creationId xmlns:a16="http://schemas.microsoft.com/office/drawing/2014/main" id="{3AFA0A16-38BD-F347-95DC-13669F1BC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29" name="Group 180">
                <a:extLst>
                  <a:ext uri="{FF2B5EF4-FFF2-40B4-BE49-F238E27FC236}">
                    <a16:creationId xmlns:a16="http://schemas.microsoft.com/office/drawing/2014/main" id="{3CE589A0-5A73-794D-ABC2-A1B10BB78C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1" name="AutoShape 181">
                  <a:extLst>
                    <a:ext uri="{FF2B5EF4-FFF2-40B4-BE49-F238E27FC236}">
                      <a16:creationId xmlns:a16="http://schemas.microsoft.com/office/drawing/2014/main" id="{89FB1F6B-6C98-F24F-A895-DC9762878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2" name="AutoShape 182">
                  <a:extLst>
                    <a:ext uri="{FF2B5EF4-FFF2-40B4-BE49-F238E27FC236}">
                      <a16:creationId xmlns:a16="http://schemas.microsoft.com/office/drawing/2014/main" id="{A55EACC1-1331-7842-9049-9FB02F3B1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30" name="Rectangle 183">
                <a:extLst>
                  <a:ext uri="{FF2B5EF4-FFF2-40B4-BE49-F238E27FC236}">
                    <a16:creationId xmlns:a16="http://schemas.microsoft.com/office/drawing/2014/main" id="{46F63067-A332-D94A-A7BC-02C7CEAE0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1" name="Freeform 184">
                <a:extLst>
                  <a:ext uri="{FF2B5EF4-FFF2-40B4-BE49-F238E27FC236}">
                    <a16:creationId xmlns:a16="http://schemas.microsoft.com/office/drawing/2014/main" id="{359C02C4-AE3C-424E-88A6-A84CCF302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" name="Freeform 185">
                <a:extLst>
                  <a:ext uri="{FF2B5EF4-FFF2-40B4-BE49-F238E27FC236}">
                    <a16:creationId xmlns:a16="http://schemas.microsoft.com/office/drawing/2014/main" id="{1CC2B8AD-B212-0745-A970-E79786EB0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Oval 186">
                <a:extLst>
                  <a:ext uri="{FF2B5EF4-FFF2-40B4-BE49-F238E27FC236}">
                    <a16:creationId xmlns:a16="http://schemas.microsoft.com/office/drawing/2014/main" id="{5D94AEF0-68E4-7046-B0ED-DCCE63C23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4" name="Freeform 187">
                <a:extLst>
                  <a:ext uri="{FF2B5EF4-FFF2-40B4-BE49-F238E27FC236}">
                    <a16:creationId xmlns:a16="http://schemas.microsoft.com/office/drawing/2014/main" id="{C6292415-0292-8D4A-AB56-DF120D9C1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5" name="AutoShape 188">
                <a:extLst>
                  <a:ext uri="{FF2B5EF4-FFF2-40B4-BE49-F238E27FC236}">
                    <a16:creationId xmlns:a16="http://schemas.microsoft.com/office/drawing/2014/main" id="{412209D6-3554-F94F-B517-9F6DB7F49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6" name="AutoShape 189">
                <a:extLst>
                  <a:ext uri="{FF2B5EF4-FFF2-40B4-BE49-F238E27FC236}">
                    <a16:creationId xmlns:a16="http://schemas.microsoft.com/office/drawing/2014/main" id="{C870F13A-A9EC-F445-8D64-37F050C0A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7" name="Oval 190">
                <a:extLst>
                  <a:ext uri="{FF2B5EF4-FFF2-40B4-BE49-F238E27FC236}">
                    <a16:creationId xmlns:a16="http://schemas.microsoft.com/office/drawing/2014/main" id="{A39E8A5C-F61E-744E-836D-41A7361D6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8" name="Oval 191">
                <a:extLst>
                  <a:ext uri="{FF2B5EF4-FFF2-40B4-BE49-F238E27FC236}">
                    <a16:creationId xmlns:a16="http://schemas.microsoft.com/office/drawing/2014/main" id="{9B90C8D9-94E0-5945-8363-EDFE59BB3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9" name="Oval 192">
                <a:extLst>
                  <a:ext uri="{FF2B5EF4-FFF2-40B4-BE49-F238E27FC236}">
                    <a16:creationId xmlns:a16="http://schemas.microsoft.com/office/drawing/2014/main" id="{DE44202E-E28C-0E4D-8741-6A031871E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0" name="Rectangle 193">
                <a:extLst>
                  <a:ext uri="{FF2B5EF4-FFF2-40B4-BE49-F238E27FC236}">
                    <a16:creationId xmlns:a16="http://schemas.microsoft.com/office/drawing/2014/main" id="{D8BFBA71-4557-6B46-A05C-92CAEC49E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F9B693-3039-7842-B826-C79453DC74BC}"/>
                </a:ext>
              </a:extLst>
            </p:cNvPr>
            <p:cNvCxnSpPr>
              <a:cxnSpLocks/>
            </p:cNvCxnSpPr>
            <p:nvPr/>
          </p:nvCxnSpPr>
          <p:spPr>
            <a:xfrm>
              <a:off x="6584655" y="3318901"/>
              <a:ext cx="16879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2E3D64B-7462-DF45-A72D-0EEE887E1FC6}"/>
                </a:ext>
              </a:extLst>
            </p:cNvPr>
            <p:cNvCxnSpPr>
              <a:cxnSpLocks/>
            </p:cNvCxnSpPr>
            <p:nvPr/>
          </p:nvCxnSpPr>
          <p:spPr>
            <a:xfrm>
              <a:off x="10078299" y="3291191"/>
              <a:ext cx="16879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A94F7F-9401-4C4F-80C6-4F0C25C18F5C}"/>
                </a:ext>
              </a:extLst>
            </p:cNvPr>
            <p:cNvSpPr txBox="1"/>
            <p:nvPr/>
          </p:nvSpPr>
          <p:spPr>
            <a:xfrm>
              <a:off x="6226081" y="3037743"/>
              <a:ext cx="9942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8F3F5F7-78A1-3C45-AC73-9F2A188FD37C}"/>
                </a:ext>
              </a:extLst>
            </p:cNvPr>
            <p:cNvSpPr txBox="1"/>
            <p:nvPr/>
          </p:nvSpPr>
          <p:spPr>
            <a:xfrm>
              <a:off x="6344394" y="3265491"/>
              <a:ext cx="868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D73C66D-8F36-5E4B-BBC6-B804471BAAF5}"/>
                </a:ext>
              </a:extLst>
            </p:cNvPr>
            <p:cNvSpPr txBox="1"/>
            <p:nvPr/>
          </p:nvSpPr>
          <p:spPr>
            <a:xfrm flipH="1">
              <a:off x="7109034" y="5998385"/>
              <a:ext cx="4657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reliable service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implementation</a:t>
              </a:r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0D04F411-4AAF-BC49-BC7A-363692477E93}"/>
                </a:ext>
              </a:extLst>
            </p:cNvPr>
            <p:cNvGrpSpPr/>
            <p:nvPr/>
          </p:nvGrpSpPr>
          <p:grpSpPr>
            <a:xfrm>
              <a:off x="6573835" y="5301907"/>
              <a:ext cx="5250830" cy="481581"/>
              <a:chOff x="6737055" y="3471301"/>
              <a:chExt cx="5250830" cy="481581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5146927-C3B8-DF48-9CFC-4B18E58EBBED}"/>
                  </a:ext>
                </a:extLst>
              </p:cNvPr>
              <p:cNvGrpSpPr/>
              <p:nvPr/>
            </p:nvGrpSpPr>
            <p:grpSpPr>
              <a:xfrm>
                <a:off x="8324240" y="3583550"/>
                <a:ext cx="2044628" cy="369332"/>
                <a:chOff x="7504363" y="3155701"/>
                <a:chExt cx="2044628" cy="369332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36331F64-A8EF-C84E-B30D-A7547D452764}"/>
                    </a:ext>
                  </a:extLst>
                </p:cNvPr>
                <p:cNvGrpSpPr/>
                <p:nvPr/>
              </p:nvGrpSpPr>
              <p:grpSpPr>
                <a:xfrm>
                  <a:off x="7504363" y="3183676"/>
                  <a:ext cx="2003932" cy="306163"/>
                  <a:chOff x="1616358" y="2551230"/>
                  <a:chExt cx="2141698" cy="218510"/>
                </a:xfrm>
              </p:grpSpPr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A58BC41B-0FE4-7548-8B41-7D58F1B562DA}"/>
                      </a:ext>
                    </a:extLst>
                  </p:cNvPr>
                  <p:cNvSpPr/>
                  <p:nvPr/>
                </p:nvSpPr>
                <p:spPr>
                  <a:xfrm>
                    <a:off x="1673508" y="2551230"/>
                    <a:ext cx="2027398" cy="21851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  <a:gs pos="52000">
                        <a:srgbClr val="7ACCF4"/>
                      </a:gs>
                    </a:gsLst>
                    <a:lin ang="16200000" scaled="0"/>
                  </a:gra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02FB0512-C154-9E47-9EBA-D924E2099BE6}"/>
                      </a:ext>
                    </a:extLst>
                  </p:cNvPr>
                  <p:cNvSpPr/>
                  <p:nvPr/>
                </p:nvSpPr>
                <p:spPr>
                  <a:xfrm>
                    <a:off x="1616358" y="2551230"/>
                    <a:ext cx="114300" cy="218510"/>
                  </a:xfrm>
                  <a:prstGeom prst="ellipse">
                    <a:avLst/>
                  </a:prstGeom>
                  <a:solidFill>
                    <a:srgbClr val="7ACCF4"/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C63F6E63-7445-F243-9368-2132BE86292D}"/>
                      </a:ext>
                    </a:extLst>
                  </p:cNvPr>
                  <p:cNvSpPr/>
                  <p:nvPr/>
                </p:nvSpPr>
                <p:spPr>
                  <a:xfrm>
                    <a:off x="3643756" y="2551230"/>
                    <a:ext cx="114300" cy="21851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  <a:gs pos="50000">
                        <a:srgbClr val="7ACCF4"/>
                      </a:gs>
                    </a:gsLst>
                    <a:lin ang="16200000" scaled="0"/>
                    <a:tileRect/>
                  </a:gra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EE8FCEBF-7EAA-0647-A2EA-4FF2A92ADD8C}"/>
                      </a:ext>
                    </a:extLst>
                  </p:cNvPr>
                  <p:cNvSpPr/>
                  <p:nvPr/>
                </p:nvSpPr>
                <p:spPr>
                  <a:xfrm>
                    <a:off x="3491356" y="2551230"/>
                    <a:ext cx="209550" cy="21851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  <a:gs pos="52000">
                        <a:srgbClr val="7ACCF4"/>
                      </a:gs>
                    </a:gsLst>
                    <a:lin ang="16200000" scaled="0"/>
                  </a:gradFill>
                  <a:ln w="635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68623763-0736-1640-9198-34E20A0A0952}"/>
                    </a:ext>
                  </a:extLst>
                </p:cNvPr>
                <p:cNvSpPr txBox="1"/>
                <p:nvPr/>
              </p:nvSpPr>
              <p:spPr>
                <a:xfrm>
                  <a:off x="7626477" y="3155701"/>
                  <a:ext cx="1922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unreliable channel</a:t>
                  </a:r>
                </a:p>
              </p:txBody>
            </p:sp>
          </p:grp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BEEB1A6-0E73-AB48-B495-F487B566C6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055" y="3471301"/>
                <a:ext cx="1687911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B7BF7B94-FA7B-2246-B803-641BA21FAD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99974" y="3471301"/>
                <a:ext cx="1687911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AEB73EE5-0075-EE47-B5CC-61EAD4F66FC9}"/>
                </a:ext>
              </a:extLst>
            </p:cNvPr>
            <p:cNvSpPr txBox="1"/>
            <p:nvPr/>
          </p:nvSpPr>
          <p:spPr>
            <a:xfrm>
              <a:off x="6413644" y="5279980"/>
              <a:ext cx="794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021091A-40C7-3E48-A368-62B168C379FE}"/>
                </a:ext>
              </a:extLst>
            </p:cNvPr>
            <p:cNvSpPr txBox="1"/>
            <p:nvPr/>
          </p:nvSpPr>
          <p:spPr>
            <a:xfrm>
              <a:off x="6358993" y="5023850"/>
              <a:ext cx="868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05D4C2CD-9395-C64F-91D1-D32BF3685F81}"/>
                </a:ext>
              </a:extLst>
            </p:cNvPr>
            <p:cNvCxnSpPr>
              <a:cxnSpLocks/>
            </p:cNvCxnSpPr>
            <p:nvPr/>
          </p:nvCxnSpPr>
          <p:spPr>
            <a:xfrm>
              <a:off x="7532988" y="3216212"/>
              <a:ext cx="0" cy="403537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A7F37CC4-8A14-554D-96BA-B69174DD34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7079" y="3152635"/>
              <a:ext cx="0" cy="439404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14248C8-665E-0640-BFD4-2689CB960EDD}"/>
                </a:ext>
              </a:extLst>
            </p:cNvPr>
            <p:cNvSpPr txBox="1"/>
            <p:nvPr/>
          </p:nvSpPr>
          <p:spPr>
            <a:xfrm>
              <a:off x="6584496" y="3824138"/>
              <a:ext cx="189698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sender-side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reliable data transfer protocol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026C4778-F96F-564F-92C4-81A147260836}"/>
                </a:ext>
              </a:extLst>
            </p:cNvPr>
            <p:cNvSpPr txBox="1"/>
            <p:nvPr/>
          </p:nvSpPr>
          <p:spPr>
            <a:xfrm>
              <a:off x="9914975" y="3826493"/>
              <a:ext cx="189698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receiver-side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reliable data transfer protocol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3A5444DE-2616-4949-A343-9AB06B194D91}"/>
                </a:ext>
              </a:extLst>
            </p:cNvPr>
            <p:cNvGrpSpPr/>
            <p:nvPr/>
          </p:nvGrpSpPr>
          <p:grpSpPr>
            <a:xfrm>
              <a:off x="7535360" y="5023850"/>
              <a:ext cx="632009" cy="632009"/>
              <a:chOff x="7408198" y="4955748"/>
              <a:chExt cx="632009" cy="632009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3C799D3A-CE2A-E048-B2D1-4A59AF4A4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7790" y="4955748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594AB361-99B5-124A-BC74-926DDD1383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24203" y="5247906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BA49793A-2EFA-244E-B721-948595E86530}"/>
                </a:ext>
              </a:extLst>
            </p:cNvPr>
            <p:cNvGrpSpPr/>
            <p:nvPr/>
          </p:nvGrpSpPr>
          <p:grpSpPr>
            <a:xfrm rot="16200000">
              <a:off x="10248530" y="5019009"/>
              <a:ext cx="632009" cy="632009"/>
              <a:chOff x="7408198" y="4948974"/>
              <a:chExt cx="632009" cy="632009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0252BA6-E2F4-EA40-A719-21D09BB00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7960" y="4948974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42B1015B-F6E9-1049-9672-7C7605BFFC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24203" y="5247906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910FC6-F569-2147-8E13-9C3CBF349C22}"/>
              </a:ext>
            </a:extLst>
          </p:cNvPr>
          <p:cNvGrpSpPr/>
          <p:nvPr/>
        </p:nvGrpSpPr>
        <p:grpSpPr>
          <a:xfrm>
            <a:off x="995688" y="3550466"/>
            <a:ext cx="9016751" cy="2246769"/>
            <a:chOff x="995688" y="4013928"/>
            <a:chExt cx="9016751" cy="2246769"/>
          </a:xfrm>
        </p:grpSpPr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B694493B-88BF-134F-B1BA-C0BD341D486C}"/>
                </a:ext>
              </a:extLst>
            </p:cNvPr>
            <p:cNvSpPr txBox="1"/>
            <p:nvPr/>
          </p:nvSpPr>
          <p:spPr>
            <a:xfrm>
              <a:off x="995688" y="4013928"/>
              <a:ext cx="481535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Complexity of reliable data transfer protocol  will depend (strongly) on characteristics of unreliable channel (lose, corrupt, reorder data?)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F6FCEAF-463D-2648-AB33-C825C90C6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9610" y="4167212"/>
              <a:ext cx="1091351" cy="1001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0B021F0-9489-874C-A482-48774A1F41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0941" y="4291381"/>
              <a:ext cx="4211498" cy="8863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Oval 230">
            <a:extLst>
              <a:ext uri="{FF2B5EF4-FFF2-40B4-BE49-F238E27FC236}">
                <a16:creationId xmlns:a16="http://schemas.microsoft.com/office/drawing/2014/main" id="{05A41E28-36B5-F84E-9E12-7529960E3C65}"/>
              </a:ext>
            </a:extLst>
          </p:cNvPr>
          <p:cNvSpPr/>
          <p:nvPr/>
        </p:nvSpPr>
        <p:spPr>
          <a:xfrm>
            <a:off x="6586778" y="3177152"/>
            <a:ext cx="1952787" cy="12398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1C1568F9-7215-6C43-8C2A-E0D8D4F2877D}"/>
              </a:ext>
            </a:extLst>
          </p:cNvPr>
          <p:cNvSpPr/>
          <p:nvPr/>
        </p:nvSpPr>
        <p:spPr>
          <a:xfrm>
            <a:off x="9885335" y="3174569"/>
            <a:ext cx="1952787" cy="12398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Slide Number Placeholder 2">
            <a:extLst>
              <a:ext uri="{FF2B5EF4-FFF2-40B4-BE49-F238E27FC236}">
                <a16:creationId xmlns:a16="http://schemas.microsoft.com/office/drawing/2014/main" id="{ADF8FD71-EE62-D045-9E44-162D85579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Transport services and protocols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681218" y="1443831"/>
            <a:ext cx="5815703" cy="162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communication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between application processes running on different hosts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7" name="Text Box 580">
            <a:extLst>
              <a:ext uri="{FF2B5EF4-FFF2-40B4-BE49-F238E27FC236}">
                <a16:creationId xmlns:a16="http://schemas.microsoft.com/office/drawing/2014/main" id="{4FAF1075-A726-A74C-A102-E55EF304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05228A-100C-D643-BB8E-545E51741FBA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188F4C-A928-8F4F-9205-FD6C4D77CC8D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39A38-643E-1841-84E4-48B68DB2ED03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79EF77B-B7F5-D441-A37D-7AC14D43B519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62" name="Line 428">
                <a:extLst>
                  <a:ext uri="{FF2B5EF4-FFF2-40B4-BE49-F238E27FC236}">
                    <a16:creationId xmlns:a16="http://schemas.microsoft.com/office/drawing/2014/main" id="{16F1973E-A8F0-6E4E-9510-49D75998F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0">
                <a:extLst>
                  <a:ext uri="{FF2B5EF4-FFF2-40B4-BE49-F238E27FC236}">
                    <a16:creationId xmlns:a16="http://schemas.microsoft.com/office/drawing/2014/main" id="{CAB72423-2D43-1046-869C-9EDAEA5E4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31">
                <a:extLst>
                  <a:ext uri="{FF2B5EF4-FFF2-40B4-BE49-F238E27FC236}">
                    <a16:creationId xmlns:a16="http://schemas.microsoft.com/office/drawing/2014/main" id="{99BD1088-D56F-3A42-8E44-483A32BED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32">
                <a:extLst>
                  <a:ext uri="{FF2B5EF4-FFF2-40B4-BE49-F238E27FC236}">
                    <a16:creationId xmlns:a16="http://schemas.microsoft.com/office/drawing/2014/main" id="{8A75CF99-7455-B74F-8BAD-3AD43E03F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33">
                <a:extLst>
                  <a:ext uri="{FF2B5EF4-FFF2-40B4-BE49-F238E27FC236}">
                    <a16:creationId xmlns:a16="http://schemas.microsoft.com/office/drawing/2014/main" id="{FC542B29-675E-3D46-80C8-75565CBAE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35">
                <a:extLst>
                  <a:ext uri="{FF2B5EF4-FFF2-40B4-BE49-F238E27FC236}">
                    <a16:creationId xmlns:a16="http://schemas.microsoft.com/office/drawing/2014/main" id="{2B974C3D-5280-D849-8D04-7FDDEF66C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36">
                <a:extLst>
                  <a:ext uri="{FF2B5EF4-FFF2-40B4-BE49-F238E27FC236}">
                    <a16:creationId xmlns:a16="http://schemas.microsoft.com/office/drawing/2014/main" id="{05391238-AE6D-D14C-8C1F-CD07E4032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39">
                <a:extLst>
                  <a:ext uri="{FF2B5EF4-FFF2-40B4-BE49-F238E27FC236}">
                    <a16:creationId xmlns:a16="http://schemas.microsoft.com/office/drawing/2014/main" id="{F0B33890-F38E-9948-851E-64C7E965F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440">
                <a:extLst>
                  <a:ext uri="{FF2B5EF4-FFF2-40B4-BE49-F238E27FC236}">
                    <a16:creationId xmlns:a16="http://schemas.microsoft.com/office/drawing/2014/main" id="{A6F6A7F9-E45C-124D-AC6C-F4101DAE4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441">
                <a:extLst>
                  <a:ext uri="{FF2B5EF4-FFF2-40B4-BE49-F238E27FC236}">
                    <a16:creationId xmlns:a16="http://schemas.microsoft.com/office/drawing/2014/main" id="{AD8346D7-6C40-1348-A196-CC99EDB7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443">
                <a:extLst>
                  <a:ext uri="{FF2B5EF4-FFF2-40B4-BE49-F238E27FC236}">
                    <a16:creationId xmlns:a16="http://schemas.microsoft.com/office/drawing/2014/main" id="{E2DA8AD7-F617-354E-B5AE-47F97541A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449">
                <a:extLst>
                  <a:ext uri="{FF2B5EF4-FFF2-40B4-BE49-F238E27FC236}">
                    <a16:creationId xmlns:a16="http://schemas.microsoft.com/office/drawing/2014/main" id="{E873DD89-2DB7-304C-ADED-170F1F4E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428">
                <a:extLst>
                  <a:ext uri="{FF2B5EF4-FFF2-40B4-BE49-F238E27FC236}">
                    <a16:creationId xmlns:a16="http://schemas.microsoft.com/office/drawing/2014/main" id="{56AC483A-3972-5540-9E9F-AE1FE2566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440">
                <a:extLst>
                  <a:ext uri="{FF2B5EF4-FFF2-40B4-BE49-F238E27FC236}">
                    <a16:creationId xmlns:a16="http://schemas.microsoft.com/office/drawing/2014/main" id="{B0224379-0B0C-1343-B0E2-E62DFA482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DFBDA95-16CE-D146-A4C5-C45EDEC8D34E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82E722-916E-234E-AC0B-E2B36A0049E1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691F242-AF67-1B42-8D8E-F09C1EB27D39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FE49F46-6C78-A640-A53B-1F2DCAE49B5E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1454C82-BE7E-874F-AA28-09F795395B3E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2F00AE0-2163-514F-B52E-CFE0592CCF07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E38317B-7455-F04C-9FB3-A47169171585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8CD097C-75DA-B84B-B03E-371F3044C3BB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Line 541">
                <a:extLst>
                  <a:ext uri="{FF2B5EF4-FFF2-40B4-BE49-F238E27FC236}">
                    <a16:creationId xmlns:a16="http://schemas.microsoft.com/office/drawing/2014/main" id="{3EE4D6D5-1F58-604E-926E-B12AF198F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Line 424">
                <a:extLst>
                  <a:ext uri="{FF2B5EF4-FFF2-40B4-BE49-F238E27FC236}">
                    <a16:creationId xmlns:a16="http://schemas.microsoft.com/office/drawing/2014/main" id="{69D11C97-9A2A-6F4A-BEC2-192440539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778" descr="antenna_radiation_stylized">
              <a:extLst>
                <a:ext uri="{FF2B5EF4-FFF2-40B4-BE49-F238E27FC236}">
                  <a16:creationId xmlns:a16="http://schemas.microsoft.com/office/drawing/2014/main" id="{AE641E33-5C90-9C48-B6C0-B2DA38E6B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81" descr="antenna_radiation_stylized">
              <a:extLst>
                <a:ext uri="{FF2B5EF4-FFF2-40B4-BE49-F238E27FC236}">
                  <a16:creationId xmlns:a16="http://schemas.microsoft.com/office/drawing/2014/main" id="{58D0D77F-41BF-B141-99CC-744477020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99" descr="cell_tower_radiation copy">
              <a:extLst>
                <a:ext uri="{FF2B5EF4-FFF2-40B4-BE49-F238E27FC236}">
                  <a16:creationId xmlns:a16="http://schemas.microsoft.com/office/drawing/2014/main" id="{B93FCB1A-5588-5743-82CC-8E52ADEAD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800">
              <a:extLst>
                <a:ext uri="{FF2B5EF4-FFF2-40B4-BE49-F238E27FC236}">
                  <a16:creationId xmlns:a16="http://schemas.microsoft.com/office/drawing/2014/main" id="{029C7FDD-ABE9-EB40-A1C5-64FF9B2F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27C4B55-0BAE-0949-8777-F3099C171813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EC32CAA-AFF2-A34D-8E74-D6E2F030879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A1675819-8BAA-AB4F-BBAA-A405C6E7621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F9E373-4875-744C-970D-E5EB77A5E3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FFDA189D-222C-1443-856D-7A608CA88C9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642BB264-137D-E643-AE9B-8AA6D9E21B0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786FF02A-1562-3745-ABB9-0D40C7DEF61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EC12CCB-8331-9F49-BF6A-94DF11B7CB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4" name="Rectangle 443">
            <a:extLst>
              <a:ext uri="{FF2B5EF4-FFF2-40B4-BE49-F238E27FC236}">
                <a16:creationId xmlns:a16="http://schemas.microsoft.com/office/drawing/2014/main" id="{C47118FD-7A98-6943-B3A3-B578E5FB9F06}"/>
              </a:ext>
            </a:extLst>
          </p:cNvPr>
          <p:cNvSpPr/>
          <p:nvPr/>
        </p:nvSpPr>
        <p:spPr>
          <a:xfrm>
            <a:off x="6406266" y="1372497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B1C97D-3768-4242-9FE4-DEE44A32C22B}"/>
              </a:ext>
            </a:extLst>
          </p:cNvPr>
          <p:cNvGrpSpPr/>
          <p:nvPr/>
        </p:nvGrpSpPr>
        <p:grpSpPr>
          <a:xfrm>
            <a:off x="7680324" y="1137866"/>
            <a:ext cx="3489213" cy="4926975"/>
            <a:chOff x="7680324" y="1137866"/>
            <a:chExt cx="3489213" cy="4926975"/>
          </a:xfrm>
        </p:grpSpPr>
        <p:sp>
          <p:nvSpPr>
            <p:cNvPr id="463" name="Freeform 917">
              <a:extLst>
                <a:ext uri="{FF2B5EF4-FFF2-40B4-BE49-F238E27FC236}">
                  <a16:creationId xmlns:a16="http://schemas.microsoft.com/office/drawing/2014/main" id="{ADACC4C8-123A-0642-ADC2-DC6E1D92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845" y="1190714"/>
              <a:ext cx="304800" cy="942975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Freeform 917">
              <a:extLst>
                <a:ext uri="{FF2B5EF4-FFF2-40B4-BE49-F238E27FC236}">
                  <a16:creationId xmlns:a16="http://schemas.microsoft.com/office/drawing/2014/main" id="{831FA212-BCFB-1F40-96A0-1C871E9EF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23" y="4775289"/>
              <a:ext cx="304800" cy="942975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D244DE-F453-1349-B665-A1EA38EE658E}"/>
                </a:ext>
              </a:extLst>
            </p:cNvPr>
            <p:cNvGrpSpPr/>
            <p:nvPr/>
          </p:nvGrpSpPr>
          <p:grpSpPr>
            <a:xfrm>
              <a:off x="7680324" y="1137866"/>
              <a:ext cx="3489213" cy="4926975"/>
              <a:chOff x="7680324" y="1137866"/>
              <a:chExt cx="3489213" cy="4926975"/>
            </a:xfrm>
          </p:grpSpPr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D57ABF6C-635D-8547-9D46-7AFB160876AA}"/>
                  </a:ext>
                </a:extLst>
              </p:cNvPr>
              <p:cNvSpPr/>
              <p:nvPr/>
            </p:nvSpPr>
            <p:spPr>
              <a:xfrm>
                <a:off x="7680324" y="1814171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2895CDC0-6EA0-564A-AFB6-E1E735A44F41}"/>
                  </a:ext>
                </a:extLst>
              </p:cNvPr>
              <p:cNvSpPr/>
              <p:nvPr/>
            </p:nvSpPr>
            <p:spPr>
              <a:xfrm>
                <a:off x="9823450" y="5554772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CFEE881-E73C-8C4D-A5ED-9848E08F428B}"/>
                  </a:ext>
                </a:extLst>
              </p:cNvPr>
              <p:cNvGrpSpPr/>
              <p:nvPr/>
            </p:nvGrpSpPr>
            <p:grpSpPr>
              <a:xfrm>
                <a:off x="10288915" y="4742972"/>
                <a:ext cx="880622" cy="861812"/>
                <a:chOff x="10288915" y="4742972"/>
                <a:chExt cx="880622" cy="861812"/>
              </a:xfrm>
            </p:grpSpPr>
            <p:grpSp>
              <p:nvGrpSpPr>
                <p:cNvPr id="323" name="Group 950">
                  <a:extLst>
                    <a:ext uri="{FF2B5EF4-FFF2-40B4-BE49-F238E27FC236}">
                      <a16:creationId xmlns:a16="http://schemas.microsoft.com/office/drawing/2014/main" id="{BF16D25A-05F2-BD48-8851-FCCC3771B7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88915" y="5273951"/>
                  <a:ext cx="177192" cy="330833"/>
                  <a:chOff x="4140" y="429"/>
                  <a:chExt cx="1425" cy="2396"/>
                </a:xfrm>
              </p:grpSpPr>
              <p:sp>
                <p:nvSpPr>
                  <p:cNvPr id="324" name="Freeform 951">
                    <a:extLst>
                      <a:ext uri="{FF2B5EF4-FFF2-40B4-BE49-F238E27FC236}">
                        <a16:creationId xmlns:a16="http://schemas.microsoft.com/office/drawing/2014/main" id="{72C50429-8235-E440-B0F8-ADCFAC748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5" name="Rectangle 952">
                    <a:extLst>
                      <a:ext uri="{FF2B5EF4-FFF2-40B4-BE49-F238E27FC236}">
                        <a16:creationId xmlns:a16="http://schemas.microsoft.com/office/drawing/2014/main" id="{C8289D20-20EF-CE4A-B82D-CC6F98B220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6" name="Freeform 953">
                    <a:extLst>
                      <a:ext uri="{FF2B5EF4-FFF2-40B4-BE49-F238E27FC236}">
                        <a16:creationId xmlns:a16="http://schemas.microsoft.com/office/drawing/2014/main" id="{512EE24C-2BC1-5A45-B541-28FAD5522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Freeform 954">
                    <a:extLst>
                      <a:ext uri="{FF2B5EF4-FFF2-40B4-BE49-F238E27FC236}">
                        <a16:creationId xmlns:a16="http://schemas.microsoft.com/office/drawing/2014/main" id="{CC26DF50-FD02-994D-80F7-4CD21CC31F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Rectangle 955">
                    <a:extLst>
                      <a:ext uri="{FF2B5EF4-FFF2-40B4-BE49-F238E27FC236}">
                        <a16:creationId xmlns:a16="http://schemas.microsoft.com/office/drawing/2014/main" id="{12D5F885-EEB6-EA49-8F16-8E65F7B568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29" name="Group 956">
                    <a:extLst>
                      <a:ext uri="{FF2B5EF4-FFF2-40B4-BE49-F238E27FC236}">
                        <a16:creationId xmlns:a16="http://schemas.microsoft.com/office/drawing/2014/main" id="{4819CF1A-CAA2-2445-BACA-6333C67700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354" name="AutoShape 957">
                      <a:extLst>
                        <a:ext uri="{FF2B5EF4-FFF2-40B4-BE49-F238E27FC236}">
                          <a16:creationId xmlns:a16="http://schemas.microsoft.com/office/drawing/2014/main" id="{F403CAA7-7575-5B45-9B26-74060E67ED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AutoShape 958">
                      <a:extLst>
                        <a:ext uri="{FF2B5EF4-FFF2-40B4-BE49-F238E27FC236}">
                          <a16:creationId xmlns:a16="http://schemas.microsoft.com/office/drawing/2014/main" id="{E7C03107-B3D4-E74B-8026-51FC5FB4C9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0" name="Rectangle 959">
                    <a:extLst>
                      <a:ext uri="{FF2B5EF4-FFF2-40B4-BE49-F238E27FC236}">
                        <a16:creationId xmlns:a16="http://schemas.microsoft.com/office/drawing/2014/main" id="{8C82FD14-8B3E-4C45-BA2F-1D536922BB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31" name="Group 960">
                    <a:extLst>
                      <a:ext uri="{FF2B5EF4-FFF2-40B4-BE49-F238E27FC236}">
                        <a16:creationId xmlns:a16="http://schemas.microsoft.com/office/drawing/2014/main" id="{848EC42A-6B0F-D74E-99AF-9287D4319D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352" name="AutoShape 961">
                      <a:extLst>
                        <a:ext uri="{FF2B5EF4-FFF2-40B4-BE49-F238E27FC236}">
                          <a16:creationId xmlns:a16="http://schemas.microsoft.com/office/drawing/2014/main" id="{5837F05C-C8FD-5D48-B46A-FAF46F8F6D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3" name="AutoShape 962">
                      <a:extLst>
                        <a:ext uri="{FF2B5EF4-FFF2-40B4-BE49-F238E27FC236}">
                          <a16:creationId xmlns:a16="http://schemas.microsoft.com/office/drawing/2014/main" id="{85884ACD-1556-C049-9208-BBD38D4BCB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2" name="Rectangle 963">
                    <a:extLst>
                      <a:ext uri="{FF2B5EF4-FFF2-40B4-BE49-F238E27FC236}">
                        <a16:creationId xmlns:a16="http://schemas.microsoft.com/office/drawing/2014/main" id="{BB3BDCEC-6ABC-7E44-B9C4-70680B6560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3" name="Rectangle 964">
                    <a:extLst>
                      <a:ext uri="{FF2B5EF4-FFF2-40B4-BE49-F238E27FC236}">
                        <a16:creationId xmlns:a16="http://schemas.microsoft.com/office/drawing/2014/main" id="{BF659529-BF75-D64D-A398-3F5F02E8D6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34" name="Group 965">
                    <a:extLst>
                      <a:ext uri="{FF2B5EF4-FFF2-40B4-BE49-F238E27FC236}">
                        <a16:creationId xmlns:a16="http://schemas.microsoft.com/office/drawing/2014/main" id="{08EED94E-296E-6944-AB01-4E0F74CF60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350" name="AutoShape 966">
                      <a:extLst>
                        <a:ext uri="{FF2B5EF4-FFF2-40B4-BE49-F238E27FC236}">
                          <a16:creationId xmlns:a16="http://schemas.microsoft.com/office/drawing/2014/main" id="{E45BC691-EDAB-5043-B974-6931BF4A1A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1" name="AutoShape 967">
                      <a:extLst>
                        <a:ext uri="{FF2B5EF4-FFF2-40B4-BE49-F238E27FC236}">
                          <a16:creationId xmlns:a16="http://schemas.microsoft.com/office/drawing/2014/main" id="{BC4BCC73-0226-7344-A90F-A319311EB0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5" name="Freeform 968">
                    <a:extLst>
                      <a:ext uri="{FF2B5EF4-FFF2-40B4-BE49-F238E27FC236}">
                        <a16:creationId xmlns:a16="http://schemas.microsoft.com/office/drawing/2014/main" id="{4D3CB3E6-04E9-DD42-A1E2-B9CFDE5F40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36" name="Group 969">
                    <a:extLst>
                      <a:ext uri="{FF2B5EF4-FFF2-40B4-BE49-F238E27FC236}">
                        <a16:creationId xmlns:a16="http://schemas.microsoft.com/office/drawing/2014/main" id="{D3A85C8F-5C9D-004C-BED1-826FD6B753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348" name="AutoShape 970">
                      <a:extLst>
                        <a:ext uri="{FF2B5EF4-FFF2-40B4-BE49-F238E27FC236}">
                          <a16:creationId xmlns:a16="http://schemas.microsoft.com/office/drawing/2014/main" id="{61DC189F-D857-CE49-9706-A99AFD07413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9" name="AutoShape 971">
                      <a:extLst>
                        <a:ext uri="{FF2B5EF4-FFF2-40B4-BE49-F238E27FC236}">
                          <a16:creationId xmlns:a16="http://schemas.microsoft.com/office/drawing/2014/main" id="{8FED6611-7057-CD45-9474-CA215533CF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7" name="Rectangle 972">
                    <a:extLst>
                      <a:ext uri="{FF2B5EF4-FFF2-40B4-BE49-F238E27FC236}">
                        <a16:creationId xmlns:a16="http://schemas.microsoft.com/office/drawing/2014/main" id="{043E3E2C-723D-CA49-8604-B8FA4FD292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8" name="Freeform 973">
                    <a:extLst>
                      <a:ext uri="{FF2B5EF4-FFF2-40B4-BE49-F238E27FC236}">
                        <a16:creationId xmlns:a16="http://schemas.microsoft.com/office/drawing/2014/main" id="{A7D59DBF-B240-2743-8F05-CD66521792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9" name="Freeform 974">
                    <a:extLst>
                      <a:ext uri="{FF2B5EF4-FFF2-40B4-BE49-F238E27FC236}">
                        <a16:creationId xmlns:a16="http://schemas.microsoft.com/office/drawing/2014/main" id="{782758E0-5FA1-2541-8957-4820DA264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Oval 975">
                    <a:extLst>
                      <a:ext uri="{FF2B5EF4-FFF2-40B4-BE49-F238E27FC236}">
                        <a16:creationId xmlns:a16="http://schemas.microsoft.com/office/drawing/2014/main" id="{E43434A9-1771-1841-B10D-00C68B13FB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1" name="Freeform 976">
                    <a:extLst>
                      <a:ext uri="{FF2B5EF4-FFF2-40B4-BE49-F238E27FC236}">
                        <a16:creationId xmlns:a16="http://schemas.microsoft.com/office/drawing/2014/main" id="{7F3BC29B-77D4-0345-BC99-5EBDE5178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2" name="AutoShape 977">
                    <a:extLst>
                      <a:ext uri="{FF2B5EF4-FFF2-40B4-BE49-F238E27FC236}">
                        <a16:creationId xmlns:a16="http://schemas.microsoft.com/office/drawing/2014/main" id="{AB8C4D5D-D558-0E48-B735-10A1700F94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3" name="AutoShape 978">
                    <a:extLst>
                      <a:ext uri="{FF2B5EF4-FFF2-40B4-BE49-F238E27FC236}">
                        <a16:creationId xmlns:a16="http://schemas.microsoft.com/office/drawing/2014/main" id="{A52E34C3-2A4E-6E43-AEAD-80E9029E9F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4" name="Oval 979">
                    <a:extLst>
                      <a:ext uri="{FF2B5EF4-FFF2-40B4-BE49-F238E27FC236}">
                        <a16:creationId xmlns:a16="http://schemas.microsoft.com/office/drawing/2014/main" id="{CF996EB8-B8AF-1645-81FB-5C4480FC10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5" name="Oval 980">
                    <a:extLst>
                      <a:ext uri="{FF2B5EF4-FFF2-40B4-BE49-F238E27FC236}">
                        <a16:creationId xmlns:a16="http://schemas.microsoft.com/office/drawing/2014/main" id="{6ABBF416-3D25-A54A-B9CB-9BC7B8D8BD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6" name="Oval 981">
                    <a:extLst>
                      <a:ext uri="{FF2B5EF4-FFF2-40B4-BE49-F238E27FC236}">
                        <a16:creationId xmlns:a16="http://schemas.microsoft.com/office/drawing/2014/main" id="{BEBFB614-43B9-5A4B-8E5D-794244BE12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7" name="Rectangle 982">
                    <a:extLst>
                      <a:ext uri="{FF2B5EF4-FFF2-40B4-BE49-F238E27FC236}">
                        <a16:creationId xmlns:a16="http://schemas.microsoft.com/office/drawing/2014/main" id="{C5CE1C8E-4047-8540-B7FB-EBAB3DBC64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65" name="Rectangle 227">
                  <a:extLst>
                    <a:ext uri="{FF2B5EF4-FFF2-40B4-BE49-F238E27FC236}">
                      <a16:creationId xmlns:a16="http://schemas.microsoft.com/office/drawing/2014/main" id="{DDE0D48B-5AA6-5340-937B-33FE1BA44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52186" y="4753064"/>
                  <a:ext cx="676276" cy="776288"/>
                </a:xfrm>
                <a:prstGeom prst="rect">
                  <a:avLst/>
                </a:prstGeom>
                <a:solidFill>
                  <a:srgbClr val="0000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66" name="Rectangle 228">
                  <a:extLst>
                    <a:ext uri="{FF2B5EF4-FFF2-40B4-BE49-F238E27FC236}">
                      <a16:creationId xmlns:a16="http://schemas.microsoft.com/office/drawing/2014/main" id="{AEBD2839-8A70-0849-9413-EA386C5B0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18848" y="4776877"/>
                  <a:ext cx="690563" cy="8001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67" name="Rectangle 229">
                  <a:extLst>
                    <a:ext uri="{FF2B5EF4-FFF2-40B4-BE49-F238E27FC236}">
                      <a16:creationId xmlns:a16="http://schemas.microsoft.com/office/drawing/2014/main" id="{66D99AF7-74D7-B440-A1E0-2DC5D0A5E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25991" y="4930726"/>
                  <a:ext cx="676276" cy="186668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68" name="Text Box 230">
                  <a:extLst>
                    <a:ext uri="{FF2B5EF4-FFF2-40B4-BE49-F238E27FC236}">
                      <a16:creationId xmlns:a16="http://schemas.microsoft.com/office/drawing/2014/main" id="{0C785C80-53AC-EA4E-992A-05BE1EFF5E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55149" y="4742972"/>
                  <a:ext cx="814388" cy="854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application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transport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 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69" name="Line 231">
                  <a:extLst>
                    <a:ext uri="{FF2B5EF4-FFF2-40B4-BE49-F238E27FC236}">
                      <a16:creationId xmlns:a16="http://schemas.microsoft.com/office/drawing/2014/main" id="{444422FC-4C08-2E49-AD0C-394B62D1B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18848" y="5119777"/>
                  <a:ext cx="690563" cy="4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Line 232">
                  <a:extLst>
                    <a:ext uri="{FF2B5EF4-FFF2-40B4-BE49-F238E27FC236}">
                      <a16:creationId xmlns:a16="http://schemas.microsoft.com/office/drawing/2014/main" id="{D3DF9882-BA24-4148-9227-6803DB03F9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28373" y="5257889"/>
                  <a:ext cx="690563" cy="4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Line 233">
                  <a:extLst>
                    <a:ext uri="{FF2B5EF4-FFF2-40B4-BE49-F238E27FC236}">
                      <a16:creationId xmlns:a16="http://schemas.microsoft.com/office/drawing/2014/main" id="{238E9799-3D8B-F54E-BFBB-FE1237FAD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28373" y="5396002"/>
                  <a:ext cx="690563" cy="4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77610FF-4F61-2C4A-A861-FC0ED9C69928}"/>
                  </a:ext>
                </a:extLst>
              </p:cNvPr>
              <p:cNvGrpSpPr/>
              <p:nvPr/>
            </p:nvGrpSpPr>
            <p:grpSpPr>
              <a:xfrm>
                <a:off x="8252702" y="1137866"/>
                <a:ext cx="814388" cy="854075"/>
                <a:chOff x="9791027" y="656358"/>
                <a:chExt cx="814388" cy="854075"/>
              </a:xfrm>
            </p:grpSpPr>
            <p:sp>
              <p:nvSpPr>
                <p:cNvPr id="519" name="Rectangle 227">
                  <a:extLst>
                    <a:ext uri="{FF2B5EF4-FFF2-40B4-BE49-F238E27FC236}">
                      <a16:creationId xmlns:a16="http://schemas.microsoft.com/office/drawing/2014/main" id="{B61510CE-247E-1E43-BA4A-EC188AFE0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8064" y="666450"/>
                  <a:ext cx="676276" cy="776288"/>
                </a:xfrm>
                <a:prstGeom prst="rect">
                  <a:avLst/>
                </a:prstGeom>
                <a:solidFill>
                  <a:srgbClr val="0000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0" name="Rectangle 228">
                  <a:extLst>
                    <a:ext uri="{FF2B5EF4-FFF2-40B4-BE49-F238E27FC236}">
                      <a16:creationId xmlns:a16="http://schemas.microsoft.com/office/drawing/2014/main" id="{4174338D-3A0E-9747-819D-0C19F4DF4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54726" y="690263"/>
                  <a:ext cx="690563" cy="8001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1" name="Rectangle 229">
                  <a:extLst>
                    <a:ext uri="{FF2B5EF4-FFF2-40B4-BE49-F238E27FC236}">
                      <a16:creationId xmlns:a16="http://schemas.microsoft.com/office/drawing/2014/main" id="{621AE13C-4ABC-334F-8206-4D5E08465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1869" y="844112"/>
                  <a:ext cx="676276" cy="186668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2" name="Text Box 230">
                  <a:extLst>
                    <a:ext uri="{FF2B5EF4-FFF2-40B4-BE49-F238E27FC236}">
                      <a16:creationId xmlns:a16="http://schemas.microsoft.com/office/drawing/2014/main" id="{CA38D367-F86F-AB43-B21E-1EEE691D3D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1027" y="656358"/>
                  <a:ext cx="814388" cy="854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application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transport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 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3" name="Line 231">
                  <a:extLst>
                    <a:ext uri="{FF2B5EF4-FFF2-40B4-BE49-F238E27FC236}">
                      <a16:creationId xmlns:a16="http://schemas.microsoft.com/office/drawing/2014/main" id="{A3474A7D-75ED-1D4F-BB1C-5BA4ECFE6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54726" y="1033163"/>
                  <a:ext cx="690563" cy="4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Line 232">
                  <a:extLst>
                    <a:ext uri="{FF2B5EF4-FFF2-40B4-BE49-F238E27FC236}">
                      <a16:creationId xmlns:a16="http://schemas.microsoft.com/office/drawing/2014/main" id="{79D6BFCD-0081-1543-8A02-CDC78B944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64251" y="1171275"/>
                  <a:ext cx="690563" cy="4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Line 233">
                  <a:extLst>
                    <a:ext uri="{FF2B5EF4-FFF2-40B4-BE49-F238E27FC236}">
                      <a16:creationId xmlns:a16="http://schemas.microsoft.com/office/drawing/2014/main" id="{539E5FFB-197B-6F44-A1D2-C9A93359AB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64251" y="1309388"/>
                  <a:ext cx="690563" cy="4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8" name="Up-Down Arrow 557">
                <a:extLst>
                  <a:ext uri="{FF2B5EF4-FFF2-40B4-BE49-F238E27FC236}">
                    <a16:creationId xmlns:a16="http://schemas.microsoft.com/office/drawing/2014/main" id="{1F1264FF-C88C-CF4E-85AF-1CB82BE0554E}"/>
                  </a:ext>
                </a:extLst>
              </p:cNvPr>
              <p:cNvSpPr/>
              <p:nvPr/>
            </p:nvSpPr>
            <p:spPr>
              <a:xfrm rot="19889198">
                <a:off x="9544123" y="1270072"/>
                <a:ext cx="626354" cy="3838406"/>
              </a:xfrm>
              <a:prstGeom prst="up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BDB4ECF5-2BA8-034C-9E12-98E6A9A3E77D}"/>
                  </a:ext>
                </a:extLst>
              </p:cNvPr>
              <p:cNvSpPr txBox="1"/>
              <p:nvPr/>
            </p:nvSpPr>
            <p:spPr>
              <a:xfrm rot="3706861">
                <a:off x="8640694" y="3103268"/>
                <a:ext cx="2550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logical end-end transport</a:t>
                </a:r>
              </a:p>
            </p:txBody>
          </p:sp>
        </p:grpSp>
      </p:grpSp>
      <p:sp>
        <p:nvSpPr>
          <p:cNvPr id="517" name="Rectangle 3">
            <a:extLst>
              <a:ext uri="{FF2B5EF4-FFF2-40B4-BE49-F238E27FC236}">
                <a16:creationId xmlns:a16="http://schemas.microsoft.com/office/drawing/2014/main" id="{5DD1F129-FF75-B647-8A9A-42B6C0C7E416}"/>
              </a:ext>
            </a:extLst>
          </p:cNvPr>
          <p:cNvSpPr txBox="1">
            <a:spLocks noChangeArrowheads="1"/>
          </p:cNvSpPr>
          <p:nvPr/>
        </p:nvSpPr>
        <p:spPr>
          <a:xfrm>
            <a:off x="684691" y="2787535"/>
            <a:ext cx="5815703" cy="2327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protocols actions in end systems: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sender: breaks application messages into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passes to  network layer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receiver: reassembles segments into messages, passes to application layer</a:t>
            </a:r>
          </a:p>
        </p:txBody>
      </p:sp>
      <p:sp>
        <p:nvSpPr>
          <p:cNvPr id="518" name="Rectangle 3">
            <a:extLst>
              <a:ext uri="{FF2B5EF4-FFF2-40B4-BE49-F238E27FC236}">
                <a16:creationId xmlns:a16="http://schemas.microsoft.com/office/drawing/2014/main" id="{C3EBA7FC-18E1-7D43-9310-976F49009C6C}"/>
              </a:ext>
            </a:extLst>
          </p:cNvPr>
          <p:cNvSpPr txBox="1">
            <a:spLocks noChangeArrowheads="1"/>
          </p:cNvSpPr>
          <p:nvPr/>
        </p:nvSpPr>
        <p:spPr>
          <a:xfrm>
            <a:off x="681217" y="5165099"/>
            <a:ext cx="5815703" cy="1448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transport protocols available to Internet applications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TCP, UDP</a:t>
            </a:r>
          </a:p>
        </p:txBody>
      </p:sp>
      <p:sp>
        <p:nvSpPr>
          <p:cNvPr id="526" name="Slide Number Placeholder 2">
            <a:extLst>
              <a:ext uri="{FF2B5EF4-FFF2-40B4-BE49-F238E27FC236}">
                <a16:creationId xmlns:a16="http://schemas.microsoft.com/office/drawing/2014/main" id="{58250C2D-03C7-2C42-9317-E77099EDA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0" animBg="1"/>
      <p:bldP spid="517" grpId="0"/>
      <p:bldP spid="5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Principles of reliable </a:t>
            </a:r>
            <a:r>
              <a:rPr lang="en-US" dirty="0"/>
              <a:t>d</a:t>
            </a:r>
            <a:r>
              <a:rPr lang="en-US" sz="4400" dirty="0"/>
              <a:t>ata </a:t>
            </a:r>
            <a:r>
              <a:rPr lang="en-US" dirty="0"/>
              <a:t>t</a:t>
            </a:r>
            <a:r>
              <a:rPr lang="en-US" sz="4400" dirty="0"/>
              <a:t>ransfer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D89CDE-A98B-A64B-A840-9A38508B9B43}"/>
              </a:ext>
            </a:extLst>
          </p:cNvPr>
          <p:cNvGrpSpPr/>
          <p:nvPr/>
        </p:nvGrpSpPr>
        <p:grpSpPr>
          <a:xfrm>
            <a:off x="6226081" y="1900904"/>
            <a:ext cx="5598584" cy="4095684"/>
            <a:chOff x="6226081" y="2364366"/>
            <a:chExt cx="5598584" cy="409568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69B15D-5882-BD4E-83B7-5C85A253A430}"/>
                </a:ext>
              </a:extLst>
            </p:cNvPr>
            <p:cNvGrpSpPr/>
            <p:nvPr/>
          </p:nvGrpSpPr>
          <p:grpSpPr>
            <a:xfrm>
              <a:off x="6944646" y="2545250"/>
              <a:ext cx="1245036" cy="593992"/>
              <a:chOff x="9852456" y="608434"/>
              <a:chExt cx="1245036" cy="593992"/>
            </a:xfrm>
          </p:grpSpPr>
          <p:sp>
            <p:nvSpPr>
              <p:cNvPr id="157" name="Oval 19">
                <a:extLst>
                  <a:ext uri="{FF2B5EF4-FFF2-40B4-BE49-F238E27FC236}">
                    <a16:creationId xmlns:a16="http://schemas.microsoft.com/office/drawing/2014/main" id="{056D9101-B295-BE4A-9002-B9C75319D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2456" y="608434"/>
                <a:ext cx="1245036" cy="5939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98075D5-1094-EA42-8C93-9C2D954BC121}"/>
                  </a:ext>
                </a:extLst>
              </p:cNvPr>
              <p:cNvSpPr txBox="1"/>
              <p:nvPr/>
            </p:nvSpPr>
            <p:spPr>
              <a:xfrm>
                <a:off x="9935581" y="645213"/>
                <a:ext cx="1106491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sending process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402A96E-C536-5E4C-BB36-5F57DDFFE613}"/>
                </a:ext>
              </a:extLst>
            </p:cNvPr>
            <p:cNvGrpSpPr/>
            <p:nvPr/>
          </p:nvGrpSpPr>
          <p:grpSpPr>
            <a:xfrm>
              <a:off x="7541116" y="2997281"/>
              <a:ext cx="577241" cy="338554"/>
              <a:chOff x="9950444" y="999755"/>
              <a:chExt cx="577241" cy="338554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0D3BE65A-11E7-ED41-B532-DDED3A87485C}"/>
                  </a:ext>
                </a:extLst>
              </p:cNvPr>
              <p:cNvSpPr/>
              <p:nvPr/>
            </p:nvSpPr>
            <p:spPr>
              <a:xfrm>
                <a:off x="10010633" y="1066693"/>
                <a:ext cx="429378" cy="215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5315891-C43B-4E47-AA7C-98881DCEDB55}"/>
                  </a:ext>
                </a:extLst>
              </p:cNvPr>
              <p:cNvSpPr txBox="1"/>
              <p:nvPr/>
            </p:nvSpPr>
            <p:spPr>
              <a:xfrm>
                <a:off x="9950444" y="999755"/>
                <a:ext cx="5772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194">
              <a:extLst>
                <a:ext uri="{FF2B5EF4-FFF2-40B4-BE49-F238E27FC236}">
                  <a16:creationId xmlns:a16="http://schemas.microsoft.com/office/drawing/2014/main" id="{54168ABB-31DA-FD4E-B361-85C3C0971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7899" y="2425781"/>
              <a:ext cx="545509" cy="512284"/>
              <a:chOff x="-44" y="1473"/>
              <a:chExt cx="981" cy="1105"/>
            </a:xfrm>
          </p:grpSpPr>
          <p:pic>
            <p:nvPicPr>
              <p:cNvPr id="153" name="Picture 195" descr="desktop_computer_stylized_medium">
                <a:extLst>
                  <a:ext uri="{FF2B5EF4-FFF2-40B4-BE49-F238E27FC236}">
                    <a16:creationId xmlns:a16="http://schemas.microsoft.com/office/drawing/2014/main" id="{272E925C-57A6-144C-A625-180C395BB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" name="Freeform 196">
                <a:extLst>
                  <a:ext uri="{FF2B5EF4-FFF2-40B4-BE49-F238E27FC236}">
                    <a16:creationId xmlns:a16="http://schemas.microsoft.com/office/drawing/2014/main" id="{5E936CF8-605C-F948-973D-474011FE90E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4E6CD2B-9DBD-9847-AE43-1F20A9F4B7A7}"/>
                </a:ext>
              </a:extLst>
            </p:cNvPr>
            <p:cNvGrpSpPr/>
            <p:nvPr/>
          </p:nvGrpSpPr>
          <p:grpSpPr>
            <a:xfrm>
              <a:off x="10189724" y="2496350"/>
              <a:ext cx="1245036" cy="593992"/>
              <a:chOff x="9852456" y="608434"/>
              <a:chExt cx="1245036" cy="593992"/>
            </a:xfrm>
          </p:grpSpPr>
          <p:sp>
            <p:nvSpPr>
              <p:cNvPr id="151" name="Oval 19">
                <a:extLst>
                  <a:ext uri="{FF2B5EF4-FFF2-40B4-BE49-F238E27FC236}">
                    <a16:creationId xmlns:a16="http://schemas.microsoft.com/office/drawing/2014/main" id="{65C8DA48-6ECB-6D4D-80B9-2E7231D02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2456" y="608434"/>
                <a:ext cx="1245036" cy="5939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98362D2-A31F-1547-A061-D0BD0AD53B62}"/>
                  </a:ext>
                </a:extLst>
              </p:cNvPr>
              <p:cNvSpPr txBox="1"/>
              <p:nvPr/>
            </p:nvSpPr>
            <p:spPr>
              <a:xfrm>
                <a:off x="9935581" y="645213"/>
                <a:ext cx="1106491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receiving process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2053A92-714B-3A4D-BA72-E2002B5EB226}"/>
                </a:ext>
              </a:extLst>
            </p:cNvPr>
            <p:cNvGrpSpPr/>
            <p:nvPr/>
          </p:nvGrpSpPr>
          <p:grpSpPr>
            <a:xfrm>
              <a:off x="10248853" y="2969571"/>
              <a:ext cx="577241" cy="338554"/>
              <a:chOff x="9678159" y="981583"/>
              <a:chExt cx="577241" cy="33855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87AF5445-F895-274D-B4CA-4B559C14920A}"/>
                  </a:ext>
                </a:extLst>
              </p:cNvPr>
              <p:cNvSpPr/>
              <p:nvPr/>
            </p:nvSpPr>
            <p:spPr>
              <a:xfrm>
                <a:off x="9744032" y="1048007"/>
                <a:ext cx="429378" cy="215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05D7A89-0963-7D45-9872-8A6C26AFF4EB}"/>
                  </a:ext>
                </a:extLst>
              </p:cNvPr>
              <p:cNvSpPr txBox="1"/>
              <p:nvPr/>
            </p:nvSpPr>
            <p:spPr>
              <a:xfrm>
                <a:off x="9678159" y="981583"/>
                <a:ext cx="5772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61">
              <a:extLst>
                <a:ext uri="{FF2B5EF4-FFF2-40B4-BE49-F238E27FC236}">
                  <a16:creationId xmlns:a16="http://schemas.microsoft.com/office/drawing/2014/main" id="{72242579-6133-6C4E-BF67-26CF5BCBE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7371" y="2364366"/>
              <a:ext cx="230514" cy="466725"/>
              <a:chOff x="4140" y="429"/>
              <a:chExt cx="1425" cy="2396"/>
            </a:xfrm>
          </p:grpSpPr>
          <p:sp>
            <p:nvSpPr>
              <p:cNvPr id="117" name="Freeform 162">
                <a:extLst>
                  <a:ext uri="{FF2B5EF4-FFF2-40B4-BE49-F238E27FC236}">
                    <a16:creationId xmlns:a16="http://schemas.microsoft.com/office/drawing/2014/main" id="{508C64E2-5C75-8B42-912F-0F4DAB5E1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8" name="Rectangle 163">
                <a:extLst>
                  <a:ext uri="{FF2B5EF4-FFF2-40B4-BE49-F238E27FC236}">
                    <a16:creationId xmlns:a16="http://schemas.microsoft.com/office/drawing/2014/main" id="{1F2031F6-89EC-AD4C-B442-1E0A3C270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9" name="Freeform 164">
                <a:extLst>
                  <a:ext uri="{FF2B5EF4-FFF2-40B4-BE49-F238E27FC236}">
                    <a16:creationId xmlns:a16="http://schemas.microsoft.com/office/drawing/2014/main" id="{0BA0DD87-2FD6-244B-82C8-88C2D0A58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0" name="Freeform 165">
                <a:extLst>
                  <a:ext uri="{FF2B5EF4-FFF2-40B4-BE49-F238E27FC236}">
                    <a16:creationId xmlns:a16="http://schemas.microsoft.com/office/drawing/2014/main" id="{7207167F-9D03-3F47-8166-127D9E26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1" name="Rectangle 166">
                <a:extLst>
                  <a:ext uri="{FF2B5EF4-FFF2-40B4-BE49-F238E27FC236}">
                    <a16:creationId xmlns:a16="http://schemas.microsoft.com/office/drawing/2014/main" id="{D8ACE697-B009-5441-8959-DAC8BF3B1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22" name="Group 167">
                <a:extLst>
                  <a:ext uri="{FF2B5EF4-FFF2-40B4-BE49-F238E27FC236}">
                    <a16:creationId xmlns:a16="http://schemas.microsoft.com/office/drawing/2014/main" id="{AFAFE92F-768B-0E40-8189-F135D49628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7" name="AutoShape 168">
                  <a:extLst>
                    <a:ext uri="{FF2B5EF4-FFF2-40B4-BE49-F238E27FC236}">
                      <a16:creationId xmlns:a16="http://schemas.microsoft.com/office/drawing/2014/main" id="{6617210C-BFB6-0D4D-B38A-5E9106661A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8" name="AutoShape 169">
                  <a:extLst>
                    <a:ext uri="{FF2B5EF4-FFF2-40B4-BE49-F238E27FC236}">
                      <a16:creationId xmlns:a16="http://schemas.microsoft.com/office/drawing/2014/main" id="{5EE6018A-C9AA-184F-B7ED-42AFC16D7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23" name="Rectangle 170">
                <a:extLst>
                  <a:ext uri="{FF2B5EF4-FFF2-40B4-BE49-F238E27FC236}">
                    <a16:creationId xmlns:a16="http://schemas.microsoft.com/office/drawing/2014/main" id="{F82DB15E-18D1-4A4D-80D4-EAB41BA50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24" name="Group 171">
                <a:extLst>
                  <a:ext uri="{FF2B5EF4-FFF2-40B4-BE49-F238E27FC236}">
                    <a16:creationId xmlns:a16="http://schemas.microsoft.com/office/drawing/2014/main" id="{52997F44-9E26-5F46-914A-DD4ADC877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5" name="AutoShape 172">
                  <a:extLst>
                    <a:ext uri="{FF2B5EF4-FFF2-40B4-BE49-F238E27FC236}">
                      <a16:creationId xmlns:a16="http://schemas.microsoft.com/office/drawing/2014/main" id="{7DD2F60B-01B7-A848-9111-DBA2C17DC6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6" name="AutoShape 173">
                  <a:extLst>
                    <a:ext uri="{FF2B5EF4-FFF2-40B4-BE49-F238E27FC236}">
                      <a16:creationId xmlns:a16="http://schemas.microsoft.com/office/drawing/2014/main" id="{399E173F-3471-434E-8657-60AF02889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25" name="Rectangle 174">
                <a:extLst>
                  <a:ext uri="{FF2B5EF4-FFF2-40B4-BE49-F238E27FC236}">
                    <a16:creationId xmlns:a16="http://schemas.microsoft.com/office/drawing/2014/main" id="{CC1F5612-3C85-EF42-8C7F-34C5C7ED0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6" name="Rectangle 175">
                <a:extLst>
                  <a:ext uri="{FF2B5EF4-FFF2-40B4-BE49-F238E27FC236}">
                    <a16:creationId xmlns:a16="http://schemas.microsoft.com/office/drawing/2014/main" id="{608F68F9-0FC6-8540-8955-44F7FC3BA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27" name="Group 176">
                <a:extLst>
                  <a:ext uri="{FF2B5EF4-FFF2-40B4-BE49-F238E27FC236}">
                    <a16:creationId xmlns:a16="http://schemas.microsoft.com/office/drawing/2014/main" id="{ECCEFB02-32C8-8940-8A0B-AB56D987A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43" name="AutoShape 177">
                  <a:extLst>
                    <a:ext uri="{FF2B5EF4-FFF2-40B4-BE49-F238E27FC236}">
                      <a16:creationId xmlns:a16="http://schemas.microsoft.com/office/drawing/2014/main" id="{9748E381-A81E-B241-A522-B9A17C2A8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4" name="AutoShape 178">
                  <a:extLst>
                    <a:ext uri="{FF2B5EF4-FFF2-40B4-BE49-F238E27FC236}">
                      <a16:creationId xmlns:a16="http://schemas.microsoft.com/office/drawing/2014/main" id="{3E8CC9C2-8373-D54C-873D-9F47F61D7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28" name="Freeform 179">
                <a:extLst>
                  <a:ext uri="{FF2B5EF4-FFF2-40B4-BE49-F238E27FC236}">
                    <a16:creationId xmlns:a16="http://schemas.microsoft.com/office/drawing/2014/main" id="{3AFA0A16-38BD-F347-95DC-13669F1BC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29" name="Group 180">
                <a:extLst>
                  <a:ext uri="{FF2B5EF4-FFF2-40B4-BE49-F238E27FC236}">
                    <a16:creationId xmlns:a16="http://schemas.microsoft.com/office/drawing/2014/main" id="{3CE589A0-5A73-794D-ABC2-A1B10BB78C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1" name="AutoShape 181">
                  <a:extLst>
                    <a:ext uri="{FF2B5EF4-FFF2-40B4-BE49-F238E27FC236}">
                      <a16:creationId xmlns:a16="http://schemas.microsoft.com/office/drawing/2014/main" id="{89FB1F6B-6C98-F24F-A895-DC9762878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2" name="AutoShape 182">
                  <a:extLst>
                    <a:ext uri="{FF2B5EF4-FFF2-40B4-BE49-F238E27FC236}">
                      <a16:creationId xmlns:a16="http://schemas.microsoft.com/office/drawing/2014/main" id="{A55EACC1-1331-7842-9049-9FB02F3B1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30" name="Rectangle 183">
                <a:extLst>
                  <a:ext uri="{FF2B5EF4-FFF2-40B4-BE49-F238E27FC236}">
                    <a16:creationId xmlns:a16="http://schemas.microsoft.com/office/drawing/2014/main" id="{46F63067-A332-D94A-A7BC-02C7CEAE0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1" name="Freeform 184">
                <a:extLst>
                  <a:ext uri="{FF2B5EF4-FFF2-40B4-BE49-F238E27FC236}">
                    <a16:creationId xmlns:a16="http://schemas.microsoft.com/office/drawing/2014/main" id="{359C02C4-AE3C-424E-88A6-A84CCF302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" name="Freeform 185">
                <a:extLst>
                  <a:ext uri="{FF2B5EF4-FFF2-40B4-BE49-F238E27FC236}">
                    <a16:creationId xmlns:a16="http://schemas.microsoft.com/office/drawing/2014/main" id="{1CC2B8AD-B212-0745-A970-E79786EB0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Oval 186">
                <a:extLst>
                  <a:ext uri="{FF2B5EF4-FFF2-40B4-BE49-F238E27FC236}">
                    <a16:creationId xmlns:a16="http://schemas.microsoft.com/office/drawing/2014/main" id="{5D94AEF0-68E4-7046-B0ED-DCCE63C23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4" name="Freeform 187">
                <a:extLst>
                  <a:ext uri="{FF2B5EF4-FFF2-40B4-BE49-F238E27FC236}">
                    <a16:creationId xmlns:a16="http://schemas.microsoft.com/office/drawing/2014/main" id="{C6292415-0292-8D4A-AB56-DF120D9C1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5" name="AutoShape 188">
                <a:extLst>
                  <a:ext uri="{FF2B5EF4-FFF2-40B4-BE49-F238E27FC236}">
                    <a16:creationId xmlns:a16="http://schemas.microsoft.com/office/drawing/2014/main" id="{412209D6-3554-F94F-B517-9F6DB7F49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6" name="AutoShape 189">
                <a:extLst>
                  <a:ext uri="{FF2B5EF4-FFF2-40B4-BE49-F238E27FC236}">
                    <a16:creationId xmlns:a16="http://schemas.microsoft.com/office/drawing/2014/main" id="{C870F13A-A9EC-F445-8D64-37F050C0A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7" name="Oval 190">
                <a:extLst>
                  <a:ext uri="{FF2B5EF4-FFF2-40B4-BE49-F238E27FC236}">
                    <a16:creationId xmlns:a16="http://schemas.microsoft.com/office/drawing/2014/main" id="{A39E8A5C-F61E-744E-836D-41A7361D6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8" name="Oval 191">
                <a:extLst>
                  <a:ext uri="{FF2B5EF4-FFF2-40B4-BE49-F238E27FC236}">
                    <a16:creationId xmlns:a16="http://schemas.microsoft.com/office/drawing/2014/main" id="{9B90C8D9-94E0-5945-8363-EDFE59BB3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9" name="Oval 192">
                <a:extLst>
                  <a:ext uri="{FF2B5EF4-FFF2-40B4-BE49-F238E27FC236}">
                    <a16:creationId xmlns:a16="http://schemas.microsoft.com/office/drawing/2014/main" id="{DE44202E-E28C-0E4D-8741-6A031871E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0" name="Rectangle 193">
                <a:extLst>
                  <a:ext uri="{FF2B5EF4-FFF2-40B4-BE49-F238E27FC236}">
                    <a16:creationId xmlns:a16="http://schemas.microsoft.com/office/drawing/2014/main" id="{D8BFBA71-4557-6B46-A05C-92CAEC49E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F9B693-3039-7842-B826-C79453DC74BC}"/>
                </a:ext>
              </a:extLst>
            </p:cNvPr>
            <p:cNvCxnSpPr>
              <a:cxnSpLocks/>
            </p:cNvCxnSpPr>
            <p:nvPr/>
          </p:nvCxnSpPr>
          <p:spPr>
            <a:xfrm>
              <a:off x="6584655" y="3318901"/>
              <a:ext cx="16879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2E3D64B-7462-DF45-A72D-0EEE887E1FC6}"/>
                </a:ext>
              </a:extLst>
            </p:cNvPr>
            <p:cNvCxnSpPr>
              <a:cxnSpLocks/>
            </p:cNvCxnSpPr>
            <p:nvPr/>
          </p:nvCxnSpPr>
          <p:spPr>
            <a:xfrm>
              <a:off x="10078299" y="3291191"/>
              <a:ext cx="16879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A94F7F-9401-4C4F-80C6-4F0C25C18F5C}"/>
                </a:ext>
              </a:extLst>
            </p:cNvPr>
            <p:cNvSpPr txBox="1"/>
            <p:nvPr/>
          </p:nvSpPr>
          <p:spPr>
            <a:xfrm>
              <a:off x="6226081" y="3037743"/>
              <a:ext cx="9942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8F3F5F7-78A1-3C45-AC73-9F2A188FD37C}"/>
                </a:ext>
              </a:extLst>
            </p:cNvPr>
            <p:cNvSpPr txBox="1"/>
            <p:nvPr/>
          </p:nvSpPr>
          <p:spPr>
            <a:xfrm>
              <a:off x="6344394" y="3265491"/>
              <a:ext cx="868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D73C66D-8F36-5E4B-BBC6-B804471BAAF5}"/>
                </a:ext>
              </a:extLst>
            </p:cNvPr>
            <p:cNvSpPr txBox="1"/>
            <p:nvPr/>
          </p:nvSpPr>
          <p:spPr>
            <a:xfrm flipH="1">
              <a:off x="7109034" y="5998385"/>
              <a:ext cx="4657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reliable service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implementation</a:t>
              </a:r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0D04F411-4AAF-BC49-BC7A-363692477E93}"/>
                </a:ext>
              </a:extLst>
            </p:cNvPr>
            <p:cNvGrpSpPr/>
            <p:nvPr/>
          </p:nvGrpSpPr>
          <p:grpSpPr>
            <a:xfrm>
              <a:off x="6573835" y="5301907"/>
              <a:ext cx="5250830" cy="481581"/>
              <a:chOff x="6737055" y="3471301"/>
              <a:chExt cx="5250830" cy="481581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5146927-C3B8-DF48-9CFC-4B18E58EBBED}"/>
                  </a:ext>
                </a:extLst>
              </p:cNvPr>
              <p:cNvGrpSpPr/>
              <p:nvPr/>
            </p:nvGrpSpPr>
            <p:grpSpPr>
              <a:xfrm>
                <a:off x="8324240" y="3583550"/>
                <a:ext cx="2044628" cy="369332"/>
                <a:chOff x="7504363" y="3155701"/>
                <a:chExt cx="2044628" cy="369332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36331F64-A8EF-C84E-B30D-A7547D452764}"/>
                    </a:ext>
                  </a:extLst>
                </p:cNvPr>
                <p:cNvGrpSpPr/>
                <p:nvPr/>
              </p:nvGrpSpPr>
              <p:grpSpPr>
                <a:xfrm>
                  <a:off x="7504363" y="3183676"/>
                  <a:ext cx="2003932" cy="306163"/>
                  <a:chOff x="1616358" y="2551230"/>
                  <a:chExt cx="2141698" cy="218510"/>
                </a:xfrm>
              </p:grpSpPr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A58BC41B-0FE4-7548-8B41-7D58F1B562DA}"/>
                      </a:ext>
                    </a:extLst>
                  </p:cNvPr>
                  <p:cNvSpPr/>
                  <p:nvPr/>
                </p:nvSpPr>
                <p:spPr>
                  <a:xfrm>
                    <a:off x="1673508" y="2551230"/>
                    <a:ext cx="2027398" cy="21851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  <a:gs pos="52000">
                        <a:srgbClr val="7ACCF4"/>
                      </a:gs>
                    </a:gsLst>
                    <a:lin ang="16200000" scaled="0"/>
                  </a:gra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02FB0512-C154-9E47-9EBA-D924E2099BE6}"/>
                      </a:ext>
                    </a:extLst>
                  </p:cNvPr>
                  <p:cNvSpPr/>
                  <p:nvPr/>
                </p:nvSpPr>
                <p:spPr>
                  <a:xfrm>
                    <a:off x="1616358" y="2551230"/>
                    <a:ext cx="114300" cy="218510"/>
                  </a:xfrm>
                  <a:prstGeom prst="ellipse">
                    <a:avLst/>
                  </a:prstGeom>
                  <a:solidFill>
                    <a:srgbClr val="7ACCF4"/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C63F6E63-7445-F243-9368-2132BE86292D}"/>
                      </a:ext>
                    </a:extLst>
                  </p:cNvPr>
                  <p:cNvSpPr/>
                  <p:nvPr/>
                </p:nvSpPr>
                <p:spPr>
                  <a:xfrm>
                    <a:off x="3643756" y="2551230"/>
                    <a:ext cx="114300" cy="21851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  <a:gs pos="50000">
                        <a:srgbClr val="7ACCF4"/>
                      </a:gs>
                    </a:gsLst>
                    <a:lin ang="16200000" scaled="0"/>
                    <a:tileRect/>
                  </a:gra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EE8FCEBF-7EAA-0647-A2EA-4FF2A92ADD8C}"/>
                      </a:ext>
                    </a:extLst>
                  </p:cNvPr>
                  <p:cNvSpPr/>
                  <p:nvPr/>
                </p:nvSpPr>
                <p:spPr>
                  <a:xfrm>
                    <a:off x="3491356" y="2551230"/>
                    <a:ext cx="209550" cy="21851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  <a:gs pos="52000">
                        <a:srgbClr val="7ACCF4"/>
                      </a:gs>
                    </a:gsLst>
                    <a:lin ang="16200000" scaled="0"/>
                  </a:gradFill>
                  <a:ln w="635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68623763-0736-1640-9198-34E20A0A0952}"/>
                    </a:ext>
                  </a:extLst>
                </p:cNvPr>
                <p:cNvSpPr txBox="1"/>
                <p:nvPr/>
              </p:nvSpPr>
              <p:spPr>
                <a:xfrm>
                  <a:off x="7626477" y="3155701"/>
                  <a:ext cx="1922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unreliable channel</a:t>
                  </a:r>
                </a:p>
              </p:txBody>
            </p:sp>
          </p:grp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BEEB1A6-0E73-AB48-B495-F487B566C6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055" y="3471301"/>
                <a:ext cx="1687911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B7BF7B94-FA7B-2246-B803-641BA21FAD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99974" y="3471301"/>
                <a:ext cx="1687911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AEB73EE5-0075-EE47-B5CC-61EAD4F66FC9}"/>
                </a:ext>
              </a:extLst>
            </p:cNvPr>
            <p:cNvSpPr txBox="1"/>
            <p:nvPr/>
          </p:nvSpPr>
          <p:spPr>
            <a:xfrm>
              <a:off x="6413644" y="5279980"/>
              <a:ext cx="794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021091A-40C7-3E48-A368-62B168C379FE}"/>
                </a:ext>
              </a:extLst>
            </p:cNvPr>
            <p:cNvSpPr txBox="1"/>
            <p:nvPr/>
          </p:nvSpPr>
          <p:spPr>
            <a:xfrm>
              <a:off x="6358993" y="5023850"/>
              <a:ext cx="868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05D4C2CD-9395-C64F-91D1-D32BF3685F81}"/>
                </a:ext>
              </a:extLst>
            </p:cNvPr>
            <p:cNvCxnSpPr>
              <a:cxnSpLocks/>
            </p:cNvCxnSpPr>
            <p:nvPr/>
          </p:nvCxnSpPr>
          <p:spPr>
            <a:xfrm>
              <a:off x="7532988" y="3216212"/>
              <a:ext cx="0" cy="403537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A7F37CC4-8A14-554D-96BA-B69174DD34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7079" y="3152635"/>
              <a:ext cx="0" cy="439404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14248C8-665E-0640-BFD4-2689CB960EDD}"/>
                </a:ext>
              </a:extLst>
            </p:cNvPr>
            <p:cNvSpPr txBox="1"/>
            <p:nvPr/>
          </p:nvSpPr>
          <p:spPr>
            <a:xfrm>
              <a:off x="6584496" y="3824138"/>
              <a:ext cx="189698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sender-side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reliable data transfer protocol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026C4778-F96F-564F-92C4-81A147260836}"/>
                </a:ext>
              </a:extLst>
            </p:cNvPr>
            <p:cNvSpPr txBox="1"/>
            <p:nvPr/>
          </p:nvSpPr>
          <p:spPr>
            <a:xfrm>
              <a:off x="9914975" y="3826493"/>
              <a:ext cx="189698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receiver-side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reliable data transfer protocol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3A5444DE-2616-4949-A343-9AB06B194D91}"/>
                </a:ext>
              </a:extLst>
            </p:cNvPr>
            <p:cNvGrpSpPr/>
            <p:nvPr/>
          </p:nvGrpSpPr>
          <p:grpSpPr>
            <a:xfrm>
              <a:off x="7535360" y="5023850"/>
              <a:ext cx="632009" cy="632009"/>
              <a:chOff x="7408198" y="4955748"/>
              <a:chExt cx="632009" cy="632009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3C799D3A-CE2A-E048-B2D1-4A59AF4A4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7790" y="4955748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594AB361-99B5-124A-BC74-926DDD1383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24203" y="5247906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BA49793A-2EFA-244E-B721-948595E86530}"/>
                </a:ext>
              </a:extLst>
            </p:cNvPr>
            <p:cNvGrpSpPr/>
            <p:nvPr/>
          </p:nvGrpSpPr>
          <p:grpSpPr>
            <a:xfrm rot="16200000">
              <a:off x="10248530" y="5019009"/>
              <a:ext cx="632009" cy="632009"/>
              <a:chOff x="7408198" y="4948974"/>
              <a:chExt cx="632009" cy="632009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0252BA6-E2F4-EA40-A719-21D09BB00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7960" y="4948974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42B1015B-F6E9-1049-9672-7C7605BFFC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24203" y="5247906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C1537B2-998E-7649-AE3E-ACB471EB73E8}"/>
              </a:ext>
            </a:extLst>
          </p:cNvPr>
          <p:cNvGrpSpPr/>
          <p:nvPr/>
        </p:nvGrpSpPr>
        <p:grpSpPr>
          <a:xfrm>
            <a:off x="1042183" y="3581463"/>
            <a:ext cx="8970256" cy="2246769"/>
            <a:chOff x="1042183" y="4044925"/>
            <a:chExt cx="8970256" cy="224676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0591A5-B3B8-B947-A7F1-BDBD4F667F70}"/>
                </a:ext>
              </a:extLst>
            </p:cNvPr>
            <p:cNvSpPr txBox="1"/>
            <p:nvPr/>
          </p:nvSpPr>
          <p:spPr>
            <a:xfrm>
              <a:off x="1042183" y="4044925"/>
              <a:ext cx="481535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Sender, receiver do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know the “state” of each other, e.g., was a message received?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3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unless communicated via a message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55271F5-62E0-BF47-BF60-FE01086FB6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9610" y="4167212"/>
              <a:ext cx="1091351" cy="1001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33B8B2C-3583-1D4A-9253-C59A292E0D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0941" y="4291381"/>
              <a:ext cx="4211498" cy="8863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80A6EEAE-C014-954F-ADE6-66049A46FFBE}"/>
              </a:ext>
            </a:extLst>
          </p:cNvPr>
          <p:cNvSpPr/>
          <p:nvPr/>
        </p:nvSpPr>
        <p:spPr>
          <a:xfrm>
            <a:off x="6586778" y="3177152"/>
            <a:ext cx="1952787" cy="12398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FE70045-1128-264B-A4F3-CC9AAED801DA}"/>
              </a:ext>
            </a:extLst>
          </p:cNvPr>
          <p:cNvSpPr/>
          <p:nvPr/>
        </p:nvSpPr>
        <p:spPr>
          <a:xfrm>
            <a:off x="9885335" y="3174569"/>
            <a:ext cx="1952787" cy="12398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hower curtain&#10;&#10;Description automatically generated">
            <a:extLst>
              <a:ext uri="{FF2B5EF4-FFF2-40B4-BE49-F238E27FC236}">
                <a16:creationId xmlns:a16="http://schemas.microsoft.com/office/drawing/2014/main" id="{916F2FD5-AF05-E24C-BB57-482FB6C40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476" y="1291955"/>
            <a:ext cx="1976012" cy="4393769"/>
          </a:xfrm>
          <a:prstGeom prst="rect">
            <a:avLst/>
          </a:prstGeom>
        </p:spPr>
      </p:pic>
      <p:pic>
        <p:nvPicPr>
          <p:cNvPr id="92" name="Picture 91" descr="A shower curtain&#10;&#10;Description automatically generated">
            <a:extLst>
              <a:ext uri="{FF2B5EF4-FFF2-40B4-BE49-F238E27FC236}">
                <a16:creationId xmlns:a16="http://schemas.microsoft.com/office/drawing/2014/main" id="{60AABE17-DADA-B14B-B0C4-01EC1B9C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289" y="1165171"/>
            <a:ext cx="3972711" cy="4579749"/>
          </a:xfrm>
          <a:prstGeom prst="rect">
            <a:avLst/>
          </a:prstGeom>
        </p:spPr>
      </p:pic>
      <p:sp>
        <p:nvSpPr>
          <p:cNvPr id="87" name="Slide Number Placeholder 2">
            <a:extLst>
              <a:ext uri="{FF2B5EF4-FFF2-40B4-BE49-F238E27FC236}">
                <a16:creationId xmlns:a16="http://schemas.microsoft.com/office/drawing/2014/main" id="{A2229121-4A15-DF44-A869-74D8C822A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Reliable data transfer protocol (</a:t>
            </a:r>
            <a:r>
              <a:rPr lang="en-US" sz="4400" dirty="0" err="1"/>
              <a:t>rdt</a:t>
            </a:r>
            <a:r>
              <a:rPr lang="en-US" sz="4400" dirty="0"/>
              <a:t>): interfaces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3D26B5-5E98-5E4A-87D8-7FA097DF959B}"/>
              </a:ext>
            </a:extLst>
          </p:cNvPr>
          <p:cNvGrpSpPr/>
          <p:nvPr/>
        </p:nvGrpSpPr>
        <p:grpSpPr>
          <a:xfrm>
            <a:off x="2579501" y="2165159"/>
            <a:ext cx="7088417" cy="3419122"/>
            <a:chOff x="2293693" y="1943479"/>
            <a:chExt cx="7088417" cy="341912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69B15D-5882-BD4E-83B7-5C85A253A430}"/>
                </a:ext>
              </a:extLst>
            </p:cNvPr>
            <p:cNvGrpSpPr/>
            <p:nvPr/>
          </p:nvGrpSpPr>
          <p:grpSpPr>
            <a:xfrm>
              <a:off x="3481010" y="2124363"/>
              <a:ext cx="1245036" cy="593992"/>
              <a:chOff x="9852456" y="608434"/>
              <a:chExt cx="1245036" cy="593992"/>
            </a:xfrm>
          </p:grpSpPr>
          <p:sp>
            <p:nvSpPr>
              <p:cNvPr id="157" name="Oval 19">
                <a:extLst>
                  <a:ext uri="{FF2B5EF4-FFF2-40B4-BE49-F238E27FC236}">
                    <a16:creationId xmlns:a16="http://schemas.microsoft.com/office/drawing/2014/main" id="{056D9101-B295-BE4A-9002-B9C75319D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2456" y="608434"/>
                <a:ext cx="1245036" cy="5939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98075D5-1094-EA42-8C93-9C2D954BC121}"/>
                  </a:ext>
                </a:extLst>
              </p:cNvPr>
              <p:cNvSpPr txBox="1"/>
              <p:nvPr/>
            </p:nvSpPr>
            <p:spPr>
              <a:xfrm>
                <a:off x="9935581" y="645213"/>
                <a:ext cx="1106491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sending process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402A96E-C536-5E4C-BB36-5F57DDFFE613}"/>
                </a:ext>
              </a:extLst>
            </p:cNvPr>
            <p:cNvGrpSpPr/>
            <p:nvPr/>
          </p:nvGrpSpPr>
          <p:grpSpPr>
            <a:xfrm>
              <a:off x="4077480" y="2576394"/>
              <a:ext cx="577241" cy="338554"/>
              <a:chOff x="9950444" y="999755"/>
              <a:chExt cx="577241" cy="338554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0D3BE65A-11E7-ED41-B532-DDED3A87485C}"/>
                  </a:ext>
                </a:extLst>
              </p:cNvPr>
              <p:cNvSpPr/>
              <p:nvPr/>
            </p:nvSpPr>
            <p:spPr>
              <a:xfrm>
                <a:off x="10010633" y="1066693"/>
                <a:ext cx="429378" cy="215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5315891-C43B-4E47-AA7C-98881DCEDB55}"/>
                  </a:ext>
                </a:extLst>
              </p:cNvPr>
              <p:cNvSpPr txBox="1"/>
              <p:nvPr/>
            </p:nvSpPr>
            <p:spPr>
              <a:xfrm>
                <a:off x="9950444" y="999755"/>
                <a:ext cx="5772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194">
              <a:extLst>
                <a:ext uri="{FF2B5EF4-FFF2-40B4-BE49-F238E27FC236}">
                  <a16:creationId xmlns:a16="http://schemas.microsoft.com/office/drawing/2014/main" id="{54168ABB-31DA-FD4E-B361-85C3C0971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4263" y="2004894"/>
              <a:ext cx="545509" cy="512284"/>
              <a:chOff x="-44" y="1473"/>
              <a:chExt cx="981" cy="1105"/>
            </a:xfrm>
          </p:grpSpPr>
          <p:pic>
            <p:nvPicPr>
              <p:cNvPr id="153" name="Picture 195" descr="desktop_computer_stylized_medium">
                <a:extLst>
                  <a:ext uri="{FF2B5EF4-FFF2-40B4-BE49-F238E27FC236}">
                    <a16:creationId xmlns:a16="http://schemas.microsoft.com/office/drawing/2014/main" id="{272E925C-57A6-144C-A625-180C395BB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" name="Freeform 196">
                <a:extLst>
                  <a:ext uri="{FF2B5EF4-FFF2-40B4-BE49-F238E27FC236}">
                    <a16:creationId xmlns:a16="http://schemas.microsoft.com/office/drawing/2014/main" id="{5E936CF8-605C-F948-973D-474011FE90E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4E6CD2B-9DBD-9847-AE43-1F20A9F4B7A7}"/>
                </a:ext>
              </a:extLst>
            </p:cNvPr>
            <p:cNvGrpSpPr/>
            <p:nvPr/>
          </p:nvGrpSpPr>
          <p:grpSpPr>
            <a:xfrm>
              <a:off x="6726088" y="2075463"/>
              <a:ext cx="1245036" cy="593992"/>
              <a:chOff x="9852456" y="608434"/>
              <a:chExt cx="1245036" cy="593992"/>
            </a:xfrm>
          </p:grpSpPr>
          <p:sp>
            <p:nvSpPr>
              <p:cNvPr id="151" name="Oval 19">
                <a:extLst>
                  <a:ext uri="{FF2B5EF4-FFF2-40B4-BE49-F238E27FC236}">
                    <a16:creationId xmlns:a16="http://schemas.microsoft.com/office/drawing/2014/main" id="{65C8DA48-6ECB-6D4D-80B9-2E7231D02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2456" y="608434"/>
                <a:ext cx="1245036" cy="5939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98362D2-A31F-1547-A061-D0BD0AD53B62}"/>
                  </a:ext>
                </a:extLst>
              </p:cNvPr>
              <p:cNvSpPr txBox="1"/>
              <p:nvPr/>
            </p:nvSpPr>
            <p:spPr>
              <a:xfrm>
                <a:off x="9935581" y="645213"/>
                <a:ext cx="1106491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receiving process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2053A92-714B-3A4D-BA72-E2002B5EB226}"/>
                </a:ext>
              </a:extLst>
            </p:cNvPr>
            <p:cNvGrpSpPr/>
            <p:nvPr/>
          </p:nvGrpSpPr>
          <p:grpSpPr>
            <a:xfrm>
              <a:off x="6785217" y="2548684"/>
              <a:ext cx="577241" cy="338554"/>
              <a:chOff x="9678159" y="981583"/>
              <a:chExt cx="577241" cy="33855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87AF5445-F895-274D-B4CA-4B559C14920A}"/>
                  </a:ext>
                </a:extLst>
              </p:cNvPr>
              <p:cNvSpPr/>
              <p:nvPr/>
            </p:nvSpPr>
            <p:spPr>
              <a:xfrm>
                <a:off x="9744032" y="1048007"/>
                <a:ext cx="429378" cy="215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05D7A89-0963-7D45-9872-8A6C26AFF4EB}"/>
                  </a:ext>
                </a:extLst>
              </p:cNvPr>
              <p:cNvSpPr txBox="1"/>
              <p:nvPr/>
            </p:nvSpPr>
            <p:spPr>
              <a:xfrm>
                <a:off x="9678159" y="981583"/>
                <a:ext cx="5772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61">
              <a:extLst>
                <a:ext uri="{FF2B5EF4-FFF2-40B4-BE49-F238E27FC236}">
                  <a16:creationId xmlns:a16="http://schemas.microsoft.com/office/drawing/2014/main" id="{72242579-6133-6C4E-BF67-26CF5BCBE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23735" y="1943479"/>
              <a:ext cx="230514" cy="466725"/>
              <a:chOff x="4140" y="429"/>
              <a:chExt cx="1425" cy="2396"/>
            </a:xfrm>
          </p:grpSpPr>
          <p:sp>
            <p:nvSpPr>
              <p:cNvPr id="117" name="Freeform 162">
                <a:extLst>
                  <a:ext uri="{FF2B5EF4-FFF2-40B4-BE49-F238E27FC236}">
                    <a16:creationId xmlns:a16="http://schemas.microsoft.com/office/drawing/2014/main" id="{508C64E2-5C75-8B42-912F-0F4DAB5E1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8" name="Rectangle 163">
                <a:extLst>
                  <a:ext uri="{FF2B5EF4-FFF2-40B4-BE49-F238E27FC236}">
                    <a16:creationId xmlns:a16="http://schemas.microsoft.com/office/drawing/2014/main" id="{1F2031F6-89EC-AD4C-B442-1E0A3C270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9" name="Freeform 164">
                <a:extLst>
                  <a:ext uri="{FF2B5EF4-FFF2-40B4-BE49-F238E27FC236}">
                    <a16:creationId xmlns:a16="http://schemas.microsoft.com/office/drawing/2014/main" id="{0BA0DD87-2FD6-244B-82C8-88C2D0A58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0" name="Freeform 165">
                <a:extLst>
                  <a:ext uri="{FF2B5EF4-FFF2-40B4-BE49-F238E27FC236}">
                    <a16:creationId xmlns:a16="http://schemas.microsoft.com/office/drawing/2014/main" id="{7207167F-9D03-3F47-8166-127D9E26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1" name="Rectangle 166">
                <a:extLst>
                  <a:ext uri="{FF2B5EF4-FFF2-40B4-BE49-F238E27FC236}">
                    <a16:creationId xmlns:a16="http://schemas.microsoft.com/office/drawing/2014/main" id="{D8ACE697-B009-5441-8959-DAC8BF3B1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22" name="Group 167">
                <a:extLst>
                  <a:ext uri="{FF2B5EF4-FFF2-40B4-BE49-F238E27FC236}">
                    <a16:creationId xmlns:a16="http://schemas.microsoft.com/office/drawing/2014/main" id="{AFAFE92F-768B-0E40-8189-F135D49628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7" name="AutoShape 168">
                  <a:extLst>
                    <a:ext uri="{FF2B5EF4-FFF2-40B4-BE49-F238E27FC236}">
                      <a16:creationId xmlns:a16="http://schemas.microsoft.com/office/drawing/2014/main" id="{6617210C-BFB6-0D4D-B38A-5E9106661A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8" name="AutoShape 169">
                  <a:extLst>
                    <a:ext uri="{FF2B5EF4-FFF2-40B4-BE49-F238E27FC236}">
                      <a16:creationId xmlns:a16="http://schemas.microsoft.com/office/drawing/2014/main" id="{5EE6018A-C9AA-184F-B7ED-42AFC16D7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23" name="Rectangle 170">
                <a:extLst>
                  <a:ext uri="{FF2B5EF4-FFF2-40B4-BE49-F238E27FC236}">
                    <a16:creationId xmlns:a16="http://schemas.microsoft.com/office/drawing/2014/main" id="{F82DB15E-18D1-4A4D-80D4-EAB41BA50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24" name="Group 171">
                <a:extLst>
                  <a:ext uri="{FF2B5EF4-FFF2-40B4-BE49-F238E27FC236}">
                    <a16:creationId xmlns:a16="http://schemas.microsoft.com/office/drawing/2014/main" id="{52997F44-9E26-5F46-914A-DD4ADC877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5" name="AutoShape 172">
                  <a:extLst>
                    <a:ext uri="{FF2B5EF4-FFF2-40B4-BE49-F238E27FC236}">
                      <a16:creationId xmlns:a16="http://schemas.microsoft.com/office/drawing/2014/main" id="{7DD2F60B-01B7-A848-9111-DBA2C17DC6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6" name="AutoShape 173">
                  <a:extLst>
                    <a:ext uri="{FF2B5EF4-FFF2-40B4-BE49-F238E27FC236}">
                      <a16:creationId xmlns:a16="http://schemas.microsoft.com/office/drawing/2014/main" id="{399E173F-3471-434E-8657-60AF02889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25" name="Rectangle 174">
                <a:extLst>
                  <a:ext uri="{FF2B5EF4-FFF2-40B4-BE49-F238E27FC236}">
                    <a16:creationId xmlns:a16="http://schemas.microsoft.com/office/drawing/2014/main" id="{CC1F5612-3C85-EF42-8C7F-34C5C7ED0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6" name="Rectangle 175">
                <a:extLst>
                  <a:ext uri="{FF2B5EF4-FFF2-40B4-BE49-F238E27FC236}">
                    <a16:creationId xmlns:a16="http://schemas.microsoft.com/office/drawing/2014/main" id="{608F68F9-0FC6-8540-8955-44F7FC3BA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27" name="Group 176">
                <a:extLst>
                  <a:ext uri="{FF2B5EF4-FFF2-40B4-BE49-F238E27FC236}">
                    <a16:creationId xmlns:a16="http://schemas.microsoft.com/office/drawing/2014/main" id="{ECCEFB02-32C8-8940-8A0B-AB56D987A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43" name="AutoShape 177">
                  <a:extLst>
                    <a:ext uri="{FF2B5EF4-FFF2-40B4-BE49-F238E27FC236}">
                      <a16:creationId xmlns:a16="http://schemas.microsoft.com/office/drawing/2014/main" id="{9748E381-A81E-B241-A522-B9A17C2A8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4" name="AutoShape 178">
                  <a:extLst>
                    <a:ext uri="{FF2B5EF4-FFF2-40B4-BE49-F238E27FC236}">
                      <a16:creationId xmlns:a16="http://schemas.microsoft.com/office/drawing/2014/main" id="{3E8CC9C2-8373-D54C-873D-9F47F61D7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28" name="Freeform 179">
                <a:extLst>
                  <a:ext uri="{FF2B5EF4-FFF2-40B4-BE49-F238E27FC236}">
                    <a16:creationId xmlns:a16="http://schemas.microsoft.com/office/drawing/2014/main" id="{3AFA0A16-38BD-F347-95DC-13669F1BC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29" name="Group 180">
                <a:extLst>
                  <a:ext uri="{FF2B5EF4-FFF2-40B4-BE49-F238E27FC236}">
                    <a16:creationId xmlns:a16="http://schemas.microsoft.com/office/drawing/2014/main" id="{3CE589A0-5A73-794D-ABC2-A1B10BB78C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1" name="AutoShape 181">
                  <a:extLst>
                    <a:ext uri="{FF2B5EF4-FFF2-40B4-BE49-F238E27FC236}">
                      <a16:creationId xmlns:a16="http://schemas.microsoft.com/office/drawing/2014/main" id="{89FB1F6B-6C98-F24F-A895-DC9762878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2" name="AutoShape 182">
                  <a:extLst>
                    <a:ext uri="{FF2B5EF4-FFF2-40B4-BE49-F238E27FC236}">
                      <a16:creationId xmlns:a16="http://schemas.microsoft.com/office/drawing/2014/main" id="{A55EACC1-1331-7842-9049-9FB02F3B1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30" name="Rectangle 183">
                <a:extLst>
                  <a:ext uri="{FF2B5EF4-FFF2-40B4-BE49-F238E27FC236}">
                    <a16:creationId xmlns:a16="http://schemas.microsoft.com/office/drawing/2014/main" id="{46F63067-A332-D94A-A7BC-02C7CEAE0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1" name="Freeform 184">
                <a:extLst>
                  <a:ext uri="{FF2B5EF4-FFF2-40B4-BE49-F238E27FC236}">
                    <a16:creationId xmlns:a16="http://schemas.microsoft.com/office/drawing/2014/main" id="{359C02C4-AE3C-424E-88A6-A84CCF302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" name="Freeform 185">
                <a:extLst>
                  <a:ext uri="{FF2B5EF4-FFF2-40B4-BE49-F238E27FC236}">
                    <a16:creationId xmlns:a16="http://schemas.microsoft.com/office/drawing/2014/main" id="{1CC2B8AD-B212-0745-A970-E79786EB0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Oval 186">
                <a:extLst>
                  <a:ext uri="{FF2B5EF4-FFF2-40B4-BE49-F238E27FC236}">
                    <a16:creationId xmlns:a16="http://schemas.microsoft.com/office/drawing/2014/main" id="{5D94AEF0-68E4-7046-B0ED-DCCE63C23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4" name="Freeform 187">
                <a:extLst>
                  <a:ext uri="{FF2B5EF4-FFF2-40B4-BE49-F238E27FC236}">
                    <a16:creationId xmlns:a16="http://schemas.microsoft.com/office/drawing/2014/main" id="{C6292415-0292-8D4A-AB56-DF120D9C1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5" name="AutoShape 188">
                <a:extLst>
                  <a:ext uri="{FF2B5EF4-FFF2-40B4-BE49-F238E27FC236}">
                    <a16:creationId xmlns:a16="http://schemas.microsoft.com/office/drawing/2014/main" id="{412209D6-3554-F94F-B517-9F6DB7F49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6" name="AutoShape 189">
                <a:extLst>
                  <a:ext uri="{FF2B5EF4-FFF2-40B4-BE49-F238E27FC236}">
                    <a16:creationId xmlns:a16="http://schemas.microsoft.com/office/drawing/2014/main" id="{C870F13A-A9EC-F445-8D64-37F050C0A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7" name="Oval 190">
                <a:extLst>
                  <a:ext uri="{FF2B5EF4-FFF2-40B4-BE49-F238E27FC236}">
                    <a16:creationId xmlns:a16="http://schemas.microsoft.com/office/drawing/2014/main" id="{A39E8A5C-F61E-744E-836D-41A7361D6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8" name="Oval 191">
                <a:extLst>
                  <a:ext uri="{FF2B5EF4-FFF2-40B4-BE49-F238E27FC236}">
                    <a16:creationId xmlns:a16="http://schemas.microsoft.com/office/drawing/2014/main" id="{9B90C8D9-94E0-5945-8363-EDFE59BB3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9" name="Oval 192">
                <a:extLst>
                  <a:ext uri="{FF2B5EF4-FFF2-40B4-BE49-F238E27FC236}">
                    <a16:creationId xmlns:a16="http://schemas.microsoft.com/office/drawing/2014/main" id="{DE44202E-E28C-0E4D-8741-6A031871E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0" name="Rectangle 193">
                <a:extLst>
                  <a:ext uri="{FF2B5EF4-FFF2-40B4-BE49-F238E27FC236}">
                    <a16:creationId xmlns:a16="http://schemas.microsoft.com/office/drawing/2014/main" id="{D8BFBA71-4557-6B46-A05C-92CAEC49E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F9B693-3039-7842-B826-C79453DC74BC}"/>
                </a:ext>
              </a:extLst>
            </p:cNvPr>
            <p:cNvCxnSpPr>
              <a:cxnSpLocks/>
            </p:cNvCxnSpPr>
            <p:nvPr/>
          </p:nvCxnSpPr>
          <p:spPr>
            <a:xfrm>
              <a:off x="3121019" y="2898014"/>
              <a:ext cx="16879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2E3D64B-7462-DF45-A72D-0EEE887E1FC6}"/>
                </a:ext>
              </a:extLst>
            </p:cNvPr>
            <p:cNvCxnSpPr>
              <a:cxnSpLocks/>
            </p:cNvCxnSpPr>
            <p:nvPr/>
          </p:nvCxnSpPr>
          <p:spPr>
            <a:xfrm>
              <a:off x="6614663" y="2870304"/>
              <a:ext cx="16879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0D04F411-4AAF-BC49-BC7A-363692477E93}"/>
                </a:ext>
              </a:extLst>
            </p:cNvPr>
            <p:cNvGrpSpPr/>
            <p:nvPr/>
          </p:nvGrpSpPr>
          <p:grpSpPr>
            <a:xfrm>
              <a:off x="3110199" y="4881020"/>
              <a:ext cx="5250830" cy="481581"/>
              <a:chOff x="6737055" y="3471301"/>
              <a:chExt cx="5250830" cy="481581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5146927-C3B8-DF48-9CFC-4B18E58EBBED}"/>
                  </a:ext>
                </a:extLst>
              </p:cNvPr>
              <p:cNvGrpSpPr/>
              <p:nvPr/>
            </p:nvGrpSpPr>
            <p:grpSpPr>
              <a:xfrm>
                <a:off x="8324240" y="3583550"/>
                <a:ext cx="2044628" cy="369332"/>
                <a:chOff x="7504363" y="3155701"/>
                <a:chExt cx="2044628" cy="369332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36331F64-A8EF-C84E-B30D-A7547D452764}"/>
                    </a:ext>
                  </a:extLst>
                </p:cNvPr>
                <p:cNvGrpSpPr/>
                <p:nvPr/>
              </p:nvGrpSpPr>
              <p:grpSpPr>
                <a:xfrm>
                  <a:off x="7504363" y="3183676"/>
                  <a:ext cx="2003932" cy="306163"/>
                  <a:chOff x="1616358" y="2551230"/>
                  <a:chExt cx="2141698" cy="218510"/>
                </a:xfrm>
              </p:grpSpPr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A58BC41B-0FE4-7548-8B41-7D58F1B562DA}"/>
                      </a:ext>
                    </a:extLst>
                  </p:cNvPr>
                  <p:cNvSpPr/>
                  <p:nvPr/>
                </p:nvSpPr>
                <p:spPr>
                  <a:xfrm>
                    <a:off x="1673508" y="2551230"/>
                    <a:ext cx="2027398" cy="21851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  <a:gs pos="52000">
                        <a:srgbClr val="7ACCF4"/>
                      </a:gs>
                    </a:gsLst>
                    <a:lin ang="16200000" scaled="0"/>
                  </a:gra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02FB0512-C154-9E47-9EBA-D924E2099BE6}"/>
                      </a:ext>
                    </a:extLst>
                  </p:cNvPr>
                  <p:cNvSpPr/>
                  <p:nvPr/>
                </p:nvSpPr>
                <p:spPr>
                  <a:xfrm>
                    <a:off x="1616358" y="2551230"/>
                    <a:ext cx="114300" cy="218510"/>
                  </a:xfrm>
                  <a:prstGeom prst="ellipse">
                    <a:avLst/>
                  </a:prstGeom>
                  <a:solidFill>
                    <a:srgbClr val="7ACCF4"/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C63F6E63-7445-F243-9368-2132BE86292D}"/>
                      </a:ext>
                    </a:extLst>
                  </p:cNvPr>
                  <p:cNvSpPr/>
                  <p:nvPr/>
                </p:nvSpPr>
                <p:spPr>
                  <a:xfrm>
                    <a:off x="3643756" y="2551230"/>
                    <a:ext cx="114300" cy="21851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  <a:gs pos="50000">
                        <a:srgbClr val="7ACCF4"/>
                      </a:gs>
                    </a:gsLst>
                    <a:lin ang="16200000" scaled="0"/>
                    <a:tileRect/>
                  </a:gra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EE8FCEBF-7EAA-0647-A2EA-4FF2A92ADD8C}"/>
                      </a:ext>
                    </a:extLst>
                  </p:cNvPr>
                  <p:cNvSpPr/>
                  <p:nvPr/>
                </p:nvSpPr>
                <p:spPr>
                  <a:xfrm>
                    <a:off x="3491356" y="2551230"/>
                    <a:ext cx="209550" cy="21851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  <a:gs pos="52000">
                        <a:srgbClr val="7ACCF4"/>
                      </a:gs>
                    </a:gsLst>
                    <a:lin ang="16200000" scaled="0"/>
                  </a:gradFill>
                  <a:ln w="635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68623763-0736-1640-9198-34E20A0A0952}"/>
                    </a:ext>
                  </a:extLst>
                </p:cNvPr>
                <p:cNvSpPr txBox="1"/>
                <p:nvPr/>
              </p:nvSpPr>
              <p:spPr>
                <a:xfrm>
                  <a:off x="7626477" y="3155701"/>
                  <a:ext cx="1922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unreliable channel</a:t>
                  </a:r>
                </a:p>
              </p:txBody>
            </p:sp>
          </p:grp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BEEB1A6-0E73-AB48-B495-F487B566C6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055" y="3471301"/>
                <a:ext cx="1687911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B7BF7B94-FA7B-2246-B803-641BA21FAD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99974" y="3471301"/>
                <a:ext cx="1687911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05D4C2CD-9395-C64F-91D1-D32BF3685F81}"/>
                </a:ext>
              </a:extLst>
            </p:cNvPr>
            <p:cNvCxnSpPr>
              <a:cxnSpLocks/>
            </p:cNvCxnSpPr>
            <p:nvPr/>
          </p:nvCxnSpPr>
          <p:spPr>
            <a:xfrm>
              <a:off x="4069352" y="2795325"/>
              <a:ext cx="0" cy="403537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A7F37CC4-8A14-554D-96BA-B69174DD34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3443" y="2731748"/>
              <a:ext cx="0" cy="439404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14248C8-665E-0640-BFD4-2689CB960EDD}"/>
                </a:ext>
              </a:extLst>
            </p:cNvPr>
            <p:cNvSpPr txBox="1"/>
            <p:nvPr/>
          </p:nvSpPr>
          <p:spPr>
            <a:xfrm>
              <a:off x="3042206" y="3300756"/>
              <a:ext cx="2001038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sender-side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implementation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of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rdt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reliable data transfer protocol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026C4778-F96F-564F-92C4-81A147260836}"/>
                </a:ext>
              </a:extLst>
            </p:cNvPr>
            <p:cNvSpPr txBox="1"/>
            <p:nvPr/>
          </p:nvSpPr>
          <p:spPr>
            <a:xfrm>
              <a:off x="6413059" y="3328511"/>
              <a:ext cx="2001033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receiver-side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implementation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of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rdt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reliable data transfer protocol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3A5444DE-2616-4949-A343-9AB06B194D91}"/>
                </a:ext>
              </a:extLst>
            </p:cNvPr>
            <p:cNvGrpSpPr/>
            <p:nvPr/>
          </p:nvGrpSpPr>
          <p:grpSpPr>
            <a:xfrm>
              <a:off x="4071724" y="4602963"/>
              <a:ext cx="632009" cy="632009"/>
              <a:chOff x="7408198" y="4955748"/>
              <a:chExt cx="632009" cy="632009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3C799D3A-CE2A-E048-B2D1-4A59AF4A4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7790" y="4955748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594AB361-99B5-124A-BC74-926DDD1383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24203" y="5247906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BA49793A-2EFA-244E-B721-948595E86530}"/>
                </a:ext>
              </a:extLst>
            </p:cNvPr>
            <p:cNvGrpSpPr/>
            <p:nvPr/>
          </p:nvGrpSpPr>
          <p:grpSpPr>
            <a:xfrm rot="16200000">
              <a:off x="6784894" y="4598122"/>
              <a:ext cx="632009" cy="632009"/>
              <a:chOff x="7408198" y="4948974"/>
              <a:chExt cx="632009" cy="632009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0252BA6-E2F4-EA40-A719-21D09BB00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7960" y="4948974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42B1015B-F6E9-1049-9672-7C7605BFFC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24203" y="5247906"/>
                <a:ext cx="0" cy="632009"/>
              </a:xfrm>
              <a:prstGeom prst="line">
                <a:avLst/>
              </a:prstGeom>
              <a:ln w="47625">
                <a:solidFill>
                  <a:srgbClr val="3C6CD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F0730B-D0ED-F641-98C5-78E791D1F90B}"/>
                </a:ext>
              </a:extLst>
            </p:cNvPr>
            <p:cNvSpPr txBox="1"/>
            <p:nvPr/>
          </p:nvSpPr>
          <p:spPr>
            <a:xfrm>
              <a:off x="2293693" y="2546898"/>
              <a:ext cx="1687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rdt_send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()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F274F00-C43B-6D4C-8305-49C2887DFDB8}"/>
                </a:ext>
              </a:extLst>
            </p:cNvPr>
            <p:cNvSpPr txBox="1"/>
            <p:nvPr/>
          </p:nvSpPr>
          <p:spPr>
            <a:xfrm>
              <a:off x="2637055" y="4529903"/>
              <a:ext cx="1687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udt_send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()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8360D8A8-FCEB-0748-86B2-6367F0490699}"/>
                </a:ext>
              </a:extLst>
            </p:cNvPr>
            <p:cNvSpPr txBox="1"/>
            <p:nvPr/>
          </p:nvSpPr>
          <p:spPr>
            <a:xfrm>
              <a:off x="7460091" y="4522693"/>
              <a:ext cx="1687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rdt_rcv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()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4C97A67-5BFF-1F4C-BB10-0037874E0FBC}"/>
                </a:ext>
              </a:extLst>
            </p:cNvPr>
            <p:cNvSpPr txBox="1"/>
            <p:nvPr/>
          </p:nvSpPr>
          <p:spPr>
            <a:xfrm>
              <a:off x="7446811" y="2872208"/>
              <a:ext cx="1935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deliver_data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()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43034C5-12D0-B544-8624-5B957307D6C4}"/>
                </a:ext>
              </a:extLst>
            </p:cNvPr>
            <p:cNvGrpSpPr/>
            <p:nvPr/>
          </p:nvGrpSpPr>
          <p:grpSpPr>
            <a:xfrm>
              <a:off x="4198761" y="4538107"/>
              <a:ext cx="1129178" cy="338554"/>
              <a:chOff x="4492148" y="4699180"/>
              <a:chExt cx="1129178" cy="338554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EE61F86-BE11-7149-9359-71FBA7C666F1}"/>
                  </a:ext>
                </a:extLst>
              </p:cNvPr>
              <p:cNvGrpSpPr/>
              <p:nvPr/>
            </p:nvGrpSpPr>
            <p:grpSpPr>
              <a:xfrm>
                <a:off x="5044085" y="4699180"/>
                <a:ext cx="577241" cy="338554"/>
                <a:chOff x="9950444" y="999755"/>
                <a:chExt cx="577241" cy="338554"/>
              </a:xfrm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57D8AC92-EC61-6A41-96EB-9AC393F717F1}"/>
                    </a:ext>
                  </a:extLst>
                </p:cNvPr>
                <p:cNvSpPr/>
                <p:nvPr/>
              </p:nvSpPr>
              <p:spPr>
                <a:xfrm>
                  <a:off x="10010633" y="1066693"/>
                  <a:ext cx="429378" cy="2152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F1637E6F-EFC0-D84A-BD43-1DD363CF3717}"/>
                    </a:ext>
                  </a:extLst>
                </p:cNvPr>
                <p:cNvSpPr txBox="1"/>
                <p:nvPr/>
              </p:nvSpPr>
              <p:spPr>
                <a:xfrm>
                  <a:off x="9950444" y="999755"/>
                  <a:ext cx="57724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data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65EE0A01-2F8E-5749-87FB-D527A9FE564A}"/>
                  </a:ext>
                </a:extLst>
              </p:cNvPr>
              <p:cNvGrpSpPr/>
              <p:nvPr/>
            </p:nvGrpSpPr>
            <p:grpSpPr>
              <a:xfrm>
                <a:off x="4492148" y="4738794"/>
                <a:ext cx="684009" cy="276999"/>
                <a:chOff x="9965227" y="1039458"/>
                <a:chExt cx="684009" cy="276999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04B6CB81-4155-2746-910F-3F3A2CCC25D4}"/>
                    </a:ext>
                  </a:extLst>
                </p:cNvPr>
                <p:cNvSpPr/>
                <p:nvPr/>
              </p:nvSpPr>
              <p:spPr>
                <a:xfrm>
                  <a:off x="10010632" y="1066693"/>
                  <a:ext cx="561043" cy="2152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6539C471-3169-F34C-99B5-F3105A964D11}"/>
                    </a:ext>
                  </a:extLst>
                </p:cNvPr>
                <p:cNvSpPr txBox="1"/>
                <p:nvPr/>
              </p:nvSpPr>
              <p:spPr>
                <a:xfrm>
                  <a:off x="9965227" y="1039458"/>
                  <a:ext cx="6840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Header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B6FA9AE8-EBC5-0147-94F3-3E921D2CC449}"/>
                </a:ext>
              </a:extLst>
            </p:cNvPr>
            <p:cNvGrpSpPr/>
            <p:nvPr/>
          </p:nvGrpSpPr>
          <p:grpSpPr>
            <a:xfrm>
              <a:off x="6194588" y="4534824"/>
              <a:ext cx="1129178" cy="338554"/>
              <a:chOff x="4492148" y="4699180"/>
              <a:chExt cx="1129178" cy="338554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914827A5-B36D-5447-BDA9-1E2D6F444CD2}"/>
                  </a:ext>
                </a:extLst>
              </p:cNvPr>
              <p:cNvGrpSpPr/>
              <p:nvPr/>
            </p:nvGrpSpPr>
            <p:grpSpPr>
              <a:xfrm>
                <a:off x="5044085" y="4699180"/>
                <a:ext cx="577241" cy="338554"/>
                <a:chOff x="9950444" y="999755"/>
                <a:chExt cx="577241" cy="338554"/>
              </a:xfrm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86365D49-EBCD-6849-85B0-2CEB5230224A}"/>
                    </a:ext>
                  </a:extLst>
                </p:cNvPr>
                <p:cNvSpPr/>
                <p:nvPr/>
              </p:nvSpPr>
              <p:spPr>
                <a:xfrm>
                  <a:off x="10010633" y="1066693"/>
                  <a:ext cx="429378" cy="2152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595BF0A2-D091-7845-BCE5-75F48AA8E23A}"/>
                    </a:ext>
                  </a:extLst>
                </p:cNvPr>
                <p:cNvSpPr txBox="1"/>
                <p:nvPr/>
              </p:nvSpPr>
              <p:spPr>
                <a:xfrm>
                  <a:off x="9950444" y="999755"/>
                  <a:ext cx="57724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data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67440755-0E4E-954E-AF41-146130A58AC5}"/>
                  </a:ext>
                </a:extLst>
              </p:cNvPr>
              <p:cNvGrpSpPr/>
              <p:nvPr/>
            </p:nvGrpSpPr>
            <p:grpSpPr>
              <a:xfrm>
                <a:off x="4492148" y="4738794"/>
                <a:ext cx="684009" cy="276999"/>
                <a:chOff x="9965227" y="1039458"/>
                <a:chExt cx="684009" cy="276999"/>
              </a:xfrm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570E072F-7451-6049-8AE4-47E446A3608F}"/>
                    </a:ext>
                  </a:extLst>
                </p:cNvPr>
                <p:cNvSpPr/>
                <p:nvPr/>
              </p:nvSpPr>
              <p:spPr>
                <a:xfrm>
                  <a:off x="10010632" y="1066693"/>
                  <a:ext cx="561043" cy="2152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FC86A8E8-F3DF-0C45-B9B7-56C26EB61CCB}"/>
                    </a:ext>
                  </a:extLst>
                </p:cNvPr>
                <p:cNvSpPr txBox="1"/>
                <p:nvPr/>
              </p:nvSpPr>
              <p:spPr>
                <a:xfrm>
                  <a:off x="9965227" y="1039458"/>
                  <a:ext cx="6840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Header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97" name="Group 6">
            <a:extLst>
              <a:ext uri="{FF2B5EF4-FFF2-40B4-BE49-F238E27FC236}">
                <a16:creationId xmlns:a16="http://schemas.microsoft.com/office/drawing/2014/main" id="{71667032-3DE5-D641-AF89-31661341B629}"/>
              </a:ext>
            </a:extLst>
          </p:cNvPr>
          <p:cNvGrpSpPr>
            <a:grpSpLocks/>
          </p:cNvGrpSpPr>
          <p:nvPr/>
        </p:nvGrpSpPr>
        <p:grpSpPr bwMode="auto">
          <a:xfrm>
            <a:off x="352441" y="1450769"/>
            <a:ext cx="3206750" cy="1430338"/>
            <a:chOff x="240" y="920"/>
            <a:chExt cx="2020" cy="901"/>
          </a:xfrm>
        </p:grpSpPr>
        <p:sp>
          <p:nvSpPr>
            <p:cNvPr id="198" name="Text Box 7">
              <a:extLst>
                <a:ext uri="{FF2B5EF4-FFF2-40B4-BE49-F238E27FC236}">
                  <a16:creationId xmlns:a16="http://schemas.microsoft.com/office/drawing/2014/main" id="{B992066A-2018-C94C-AFAF-EE19612D0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" y="920"/>
              <a:ext cx="189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rdt_send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():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called from above, (e.g., by app.). Passed data to deliver to receiver upper layer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199" name="Group 8">
              <a:extLst>
                <a:ext uri="{FF2B5EF4-FFF2-40B4-BE49-F238E27FC236}">
                  <a16:creationId xmlns:a16="http://schemas.microsoft.com/office/drawing/2014/main" id="{9A43EE55-B459-A442-AF20-820C98C69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921"/>
              <a:ext cx="2020" cy="900"/>
              <a:chOff x="240" y="933"/>
              <a:chExt cx="2020" cy="900"/>
            </a:xfrm>
          </p:grpSpPr>
          <p:sp>
            <p:nvSpPr>
              <p:cNvPr id="200" name="Line 9">
                <a:extLst>
                  <a:ext uri="{FF2B5EF4-FFF2-40B4-BE49-F238E27FC236}">
                    <a16:creationId xmlns:a16="http://schemas.microsoft.com/office/drawing/2014/main" id="{D59558C8-6B42-C945-B92F-70A2CBF15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7" y="1509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1" name="Rectangle 10">
                <a:extLst>
                  <a:ext uri="{FF2B5EF4-FFF2-40B4-BE49-F238E27FC236}">
                    <a16:creationId xmlns:a16="http://schemas.microsoft.com/office/drawing/2014/main" id="{686FEA1A-00FC-FD44-B59F-41229CD93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933"/>
                <a:ext cx="2020" cy="55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202" name="Group 11">
            <a:extLst>
              <a:ext uri="{FF2B5EF4-FFF2-40B4-BE49-F238E27FC236}">
                <a16:creationId xmlns:a16="http://schemas.microsoft.com/office/drawing/2014/main" id="{D5975D2B-C7D8-5443-B05C-D424C6687958}"/>
              </a:ext>
            </a:extLst>
          </p:cNvPr>
          <p:cNvGrpSpPr>
            <a:grpSpLocks/>
          </p:cNvGrpSpPr>
          <p:nvPr/>
        </p:nvGrpSpPr>
        <p:grpSpPr bwMode="auto">
          <a:xfrm>
            <a:off x="665618" y="5097921"/>
            <a:ext cx="3074988" cy="1393825"/>
            <a:chOff x="218" y="3055"/>
            <a:chExt cx="1937" cy="878"/>
          </a:xfrm>
        </p:grpSpPr>
        <p:sp>
          <p:nvSpPr>
            <p:cNvPr id="203" name="Text Box 12">
              <a:extLst>
                <a:ext uri="{FF2B5EF4-FFF2-40B4-BE49-F238E27FC236}">
                  <a16:creationId xmlns:a16="http://schemas.microsoft.com/office/drawing/2014/main" id="{3112DCC3-CE7F-0946-98BD-677D47E5D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3356"/>
              <a:ext cx="187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udt_send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():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called by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charset="0"/>
                  <a:cs typeface="+mn-cs"/>
                </a:rPr>
                <a:t>rdt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to transfer packet over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unreliable channel to receiver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04" name="Group 13">
              <a:extLst>
                <a:ext uri="{FF2B5EF4-FFF2-40B4-BE49-F238E27FC236}">
                  <a16:creationId xmlns:a16="http://schemas.microsoft.com/office/drawing/2014/main" id="{B6C30B44-1E4C-5642-B786-3E6EA26B0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" y="3055"/>
              <a:ext cx="1937" cy="867"/>
              <a:chOff x="218" y="3055"/>
              <a:chExt cx="1937" cy="867"/>
            </a:xfrm>
          </p:grpSpPr>
          <p:sp>
            <p:nvSpPr>
              <p:cNvPr id="205" name="Line 14">
                <a:extLst>
                  <a:ext uri="{FF2B5EF4-FFF2-40B4-BE49-F238E27FC236}">
                    <a16:creationId xmlns:a16="http://schemas.microsoft.com/office/drawing/2014/main" id="{E0160BA3-7E99-FF4F-B251-3A57C4067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3" y="3055"/>
                <a:ext cx="359" cy="30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6" name="Rectangle 15">
                <a:extLst>
                  <a:ext uri="{FF2B5EF4-FFF2-40B4-BE49-F238E27FC236}">
                    <a16:creationId xmlns:a16="http://schemas.microsoft.com/office/drawing/2014/main" id="{9DF0B33E-9F7D-6D42-BB3E-B10B8F37A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" y="3364"/>
                <a:ext cx="1937" cy="55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207" name="Group 16">
            <a:extLst>
              <a:ext uri="{FF2B5EF4-FFF2-40B4-BE49-F238E27FC236}">
                <a16:creationId xmlns:a16="http://schemas.microsoft.com/office/drawing/2014/main" id="{17BBEB73-4D20-4E49-B116-621BC3CAA3C6}"/>
              </a:ext>
            </a:extLst>
          </p:cNvPr>
          <p:cNvGrpSpPr>
            <a:grpSpLocks/>
          </p:cNvGrpSpPr>
          <p:nvPr/>
        </p:nvGrpSpPr>
        <p:grpSpPr bwMode="auto">
          <a:xfrm>
            <a:off x="8446406" y="5042355"/>
            <a:ext cx="3122613" cy="1520825"/>
            <a:chOff x="3071" y="2986"/>
            <a:chExt cx="1967" cy="958"/>
          </a:xfrm>
        </p:grpSpPr>
        <p:sp>
          <p:nvSpPr>
            <p:cNvPr id="208" name="Text Box 17">
              <a:extLst>
                <a:ext uri="{FF2B5EF4-FFF2-40B4-BE49-F238E27FC236}">
                  <a16:creationId xmlns:a16="http://schemas.microsoft.com/office/drawing/2014/main" id="{13F46785-7C2F-3743-9685-4279D33DE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1" y="3362"/>
              <a:ext cx="1937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rdt_rcv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():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called when packet arrives on receiver side of channel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09" name="Group 18">
              <a:extLst>
                <a:ext uri="{FF2B5EF4-FFF2-40B4-BE49-F238E27FC236}">
                  <a16:creationId xmlns:a16="http://schemas.microsoft.com/office/drawing/2014/main" id="{6F4A03FB-C196-4245-A236-BAE035747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1" y="2986"/>
              <a:ext cx="1937" cy="943"/>
              <a:chOff x="3071" y="2986"/>
              <a:chExt cx="1937" cy="943"/>
            </a:xfrm>
          </p:grpSpPr>
          <p:sp>
            <p:nvSpPr>
              <p:cNvPr id="210" name="Line 19">
                <a:extLst>
                  <a:ext uri="{FF2B5EF4-FFF2-40B4-BE49-F238E27FC236}">
                    <a16:creationId xmlns:a16="http://schemas.microsoft.com/office/drawing/2014/main" id="{DFAB6866-5B35-6E41-8F29-0263EC44C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2" y="2986"/>
                <a:ext cx="398" cy="371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1" name="Rectangle 20">
                <a:extLst>
                  <a:ext uri="{FF2B5EF4-FFF2-40B4-BE49-F238E27FC236}">
                    <a16:creationId xmlns:a16="http://schemas.microsoft.com/office/drawing/2014/main" id="{144EF218-DC19-974D-9D41-3796E5959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3348"/>
                <a:ext cx="1937" cy="58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212" name="Group 21">
            <a:extLst>
              <a:ext uri="{FF2B5EF4-FFF2-40B4-BE49-F238E27FC236}">
                <a16:creationId xmlns:a16="http://schemas.microsoft.com/office/drawing/2014/main" id="{42650407-45AA-3C47-B59D-AAD89CBCEE9E}"/>
              </a:ext>
            </a:extLst>
          </p:cNvPr>
          <p:cNvGrpSpPr>
            <a:grpSpLocks/>
          </p:cNvGrpSpPr>
          <p:nvPr/>
        </p:nvGrpSpPr>
        <p:grpSpPr bwMode="auto">
          <a:xfrm>
            <a:off x="8824801" y="1555220"/>
            <a:ext cx="3063876" cy="1571625"/>
            <a:chOff x="3138" y="936"/>
            <a:chExt cx="1930" cy="990"/>
          </a:xfrm>
        </p:grpSpPr>
        <p:sp>
          <p:nvSpPr>
            <p:cNvPr id="213" name="Text Box 22">
              <a:extLst>
                <a:ext uri="{FF2B5EF4-FFF2-40B4-BE49-F238E27FC236}">
                  <a16:creationId xmlns:a16="http://schemas.microsoft.com/office/drawing/2014/main" id="{A91EF9B4-2F2C-834D-A9F0-AF5FF0012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936"/>
              <a:ext cx="19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deliver_data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():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called by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charset="0"/>
                  <a:cs typeface="+mn-cs"/>
                </a:rPr>
                <a:t>rdt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to deliver data to upper layer</a:t>
              </a:r>
            </a:p>
          </p:txBody>
        </p:sp>
        <p:grpSp>
          <p:nvGrpSpPr>
            <p:cNvPr id="214" name="Group 23">
              <a:extLst>
                <a:ext uri="{FF2B5EF4-FFF2-40B4-BE49-F238E27FC236}">
                  <a16:creationId xmlns:a16="http://schemas.microsoft.com/office/drawing/2014/main" id="{2D175EAB-99E5-D446-9FA5-DA6520AC9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8" y="942"/>
              <a:ext cx="1899" cy="984"/>
              <a:chOff x="3138" y="942"/>
              <a:chExt cx="1899" cy="984"/>
            </a:xfrm>
          </p:grpSpPr>
          <p:sp>
            <p:nvSpPr>
              <p:cNvPr id="215" name="Line 24">
                <a:extLst>
                  <a:ext uri="{FF2B5EF4-FFF2-40B4-BE49-F238E27FC236}">
                    <a16:creationId xmlns:a16="http://schemas.microsoft.com/office/drawing/2014/main" id="{B4F4A625-25A9-7C49-A577-9E5369A60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28" y="1334"/>
                <a:ext cx="325" cy="59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6" name="Rectangle 25">
                <a:extLst>
                  <a:ext uri="{FF2B5EF4-FFF2-40B4-BE49-F238E27FC236}">
                    <a16:creationId xmlns:a16="http://schemas.microsoft.com/office/drawing/2014/main" id="{EB9BAEEC-FC22-9041-B4A4-025004EA5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1899" cy="396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F41A62F-3DD7-6346-9896-7AA8D52AFD01}"/>
              </a:ext>
            </a:extLst>
          </p:cNvPr>
          <p:cNvGrpSpPr/>
          <p:nvPr/>
        </p:nvGrpSpPr>
        <p:grpSpPr>
          <a:xfrm>
            <a:off x="4390890" y="5513755"/>
            <a:ext cx="3819165" cy="1064365"/>
            <a:chOff x="2631911" y="5334147"/>
            <a:chExt cx="3819165" cy="1064365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81FE2BAE-2017-AB42-AD7C-774573E3F768}"/>
                </a:ext>
              </a:extLst>
            </p:cNvPr>
            <p:cNvSpPr txBox="1"/>
            <p:nvPr/>
          </p:nvSpPr>
          <p:spPr>
            <a:xfrm>
              <a:off x="2631911" y="5807581"/>
              <a:ext cx="3819165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Bi-directional communication over unreliable channel</a:t>
              </a:r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9CFE212-FAA9-9642-8915-72A4331BBDCC}"/>
                </a:ext>
              </a:extLst>
            </p:cNvPr>
            <p:cNvCxnSpPr>
              <a:cxnSpLocks/>
            </p:cNvCxnSpPr>
            <p:nvPr/>
          </p:nvCxnSpPr>
          <p:spPr>
            <a:xfrm>
              <a:off x="2905750" y="5334147"/>
              <a:ext cx="1431271" cy="4734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648DDD5-23AA-D944-BD74-7186BAB3A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9308" y="5338301"/>
              <a:ext cx="1358761" cy="4692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4DA57A5-E7F2-7A4B-9805-D1B62272D517}"/>
              </a:ext>
            </a:extLst>
          </p:cNvPr>
          <p:cNvGrpSpPr/>
          <p:nvPr/>
        </p:nvGrpSpPr>
        <p:grpSpPr>
          <a:xfrm>
            <a:off x="4175224" y="3049446"/>
            <a:ext cx="3819165" cy="734333"/>
            <a:chOff x="2418275" y="5378074"/>
            <a:chExt cx="3819165" cy="734333"/>
          </a:xfrm>
        </p:grpSpPr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AA641F40-AD8C-4445-92AF-C75760D41DB5}"/>
                </a:ext>
              </a:extLst>
            </p:cNvPr>
            <p:cNvSpPr txBox="1"/>
            <p:nvPr/>
          </p:nvSpPr>
          <p:spPr>
            <a:xfrm>
              <a:off x="2418275" y="5770775"/>
              <a:ext cx="3819165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</a:t>
              </a: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EC91614-D442-594E-977D-A7CD27559B86}"/>
                </a:ext>
              </a:extLst>
            </p:cNvPr>
            <p:cNvCxnSpPr>
              <a:cxnSpLocks/>
              <a:stCxn id="156" idx="2"/>
            </p:cNvCxnSpPr>
            <p:nvPr/>
          </p:nvCxnSpPr>
          <p:spPr>
            <a:xfrm>
              <a:off x="2882260" y="5405784"/>
              <a:ext cx="1454761" cy="4017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F28C5F11-037B-3141-81EB-95B8DB592151}"/>
                </a:ext>
              </a:extLst>
            </p:cNvPr>
            <p:cNvCxnSpPr>
              <a:cxnSpLocks/>
              <a:stCxn id="150" idx="2"/>
            </p:cNvCxnSpPr>
            <p:nvPr/>
          </p:nvCxnSpPr>
          <p:spPr>
            <a:xfrm flipH="1">
              <a:off x="4339309" y="5378074"/>
              <a:ext cx="1250688" cy="4295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AC3C84-7598-504F-A405-3ABFEB5F658C}"/>
              </a:ext>
            </a:extLst>
          </p:cNvPr>
          <p:cNvGrpSpPr/>
          <p:nvPr/>
        </p:nvGrpSpPr>
        <p:grpSpPr>
          <a:xfrm>
            <a:off x="5125651" y="4114827"/>
            <a:ext cx="1774588" cy="687847"/>
            <a:chOff x="5125651" y="4114827"/>
            <a:chExt cx="1774588" cy="687847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EDB0CBDE-E11E-4D44-A1B1-F46AB6BB5EE3}"/>
                </a:ext>
              </a:extLst>
            </p:cNvPr>
            <p:cNvSpPr txBox="1"/>
            <p:nvPr/>
          </p:nvSpPr>
          <p:spPr>
            <a:xfrm>
              <a:off x="5532497" y="4114827"/>
              <a:ext cx="1135642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packet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D568B1D-51FF-AA46-90CF-7CFEE16AA233}"/>
                </a:ext>
              </a:extLst>
            </p:cNvPr>
            <p:cNvGrpSpPr/>
            <p:nvPr/>
          </p:nvGrpSpPr>
          <p:grpSpPr>
            <a:xfrm flipV="1">
              <a:off x="5125651" y="4373167"/>
              <a:ext cx="1774588" cy="429507"/>
              <a:chOff x="8970705" y="3780959"/>
              <a:chExt cx="2707737" cy="429507"/>
            </a:xfrm>
          </p:grpSpPr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E2B11327-3736-0944-A286-E629946AF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70705" y="3808669"/>
                <a:ext cx="1454761" cy="4017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A509D373-1A9D-6F41-B2A3-89CFB48DFD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27754" y="3780959"/>
                <a:ext cx="1250688" cy="42950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9" name="Oval 158">
            <a:extLst>
              <a:ext uri="{FF2B5EF4-FFF2-40B4-BE49-F238E27FC236}">
                <a16:creationId xmlns:a16="http://schemas.microsoft.com/office/drawing/2014/main" id="{C022FBDC-CC2E-5E47-9678-89FEA29CD830}"/>
              </a:ext>
            </a:extLst>
          </p:cNvPr>
          <p:cNvSpPr/>
          <p:nvPr/>
        </p:nvSpPr>
        <p:spPr>
          <a:xfrm>
            <a:off x="3233978" y="3481952"/>
            <a:ext cx="2201622" cy="12398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F958383-DD7C-5640-BB35-D8FF6965A3B4}"/>
              </a:ext>
            </a:extLst>
          </p:cNvPr>
          <p:cNvSpPr/>
          <p:nvPr/>
        </p:nvSpPr>
        <p:spPr>
          <a:xfrm>
            <a:off x="6574078" y="3494652"/>
            <a:ext cx="2201622" cy="12398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Slide Number Placeholder 2">
            <a:extLst>
              <a:ext uri="{FF2B5EF4-FFF2-40B4-BE49-F238E27FC236}">
                <a16:creationId xmlns:a16="http://schemas.microsoft.com/office/drawing/2014/main" id="{6DBFA797-FCF1-D64C-B202-129E2249C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Reliable data transfer: getting started</a:t>
            </a:r>
          </a:p>
        </p:txBody>
      </p:sp>
      <p:sp>
        <p:nvSpPr>
          <p:cNvPr id="193" name="Rectangle 3">
            <a:extLst>
              <a:ext uri="{FF2B5EF4-FFF2-40B4-BE49-F238E27FC236}">
                <a16:creationId xmlns:a16="http://schemas.microsoft.com/office/drawing/2014/main" id="{5D93718A-0690-8C4E-A748-FD7FA291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239" y="1209675"/>
            <a:ext cx="11056577" cy="33528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We will:</a:t>
            </a:r>
          </a:p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incrementally develop sender, receiver sides of </a:t>
            </a:r>
            <a:r>
              <a:rPr kumimoji="0" lang="en-US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r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eliable </a:t>
            </a:r>
            <a:r>
              <a:rPr kumimoji="0" lang="en-US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d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ata </a:t>
            </a:r>
            <a:r>
              <a:rPr kumimoji="0" lang="en-US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ransfer protocol (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</a:rPr>
              <a:t>rdt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)</a:t>
            </a:r>
          </a:p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consider only unidirectional data transfer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but control info will flow in both directions!</a:t>
            </a:r>
          </a:p>
        </p:txBody>
      </p:sp>
      <p:sp>
        <p:nvSpPr>
          <p:cNvPr id="194" name="Oval 5">
            <a:extLst>
              <a:ext uri="{FF2B5EF4-FFF2-40B4-BE49-F238E27FC236}">
                <a16:creationId xmlns:a16="http://schemas.microsoft.com/office/drawing/2014/main" id="{239622CA-E70A-CC42-B345-49DC0319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605" y="4873894"/>
            <a:ext cx="8858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5" name="Oval 6">
            <a:extLst>
              <a:ext uri="{FF2B5EF4-FFF2-40B4-BE49-F238E27FC236}">
                <a16:creationId xmlns:a16="http://schemas.microsoft.com/office/drawing/2014/main" id="{3070A472-417C-B64C-8596-E60CAE3FA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17" y="4899294"/>
            <a:ext cx="942975" cy="8763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6" name="Text Box 7">
            <a:extLst>
              <a:ext uri="{FF2B5EF4-FFF2-40B4-BE49-F238E27FC236}">
                <a16:creationId xmlns:a16="http://schemas.microsoft.com/office/drawing/2014/main" id="{08B8C369-B54C-DA42-A239-7C5638495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243" y="5013594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1</a:t>
            </a:r>
          </a:p>
        </p:txBody>
      </p:sp>
      <p:sp>
        <p:nvSpPr>
          <p:cNvPr id="234" name="Freeform 8">
            <a:extLst>
              <a:ext uri="{FF2B5EF4-FFF2-40B4-BE49-F238E27FC236}">
                <a16:creationId xmlns:a16="http://schemas.microsoft.com/office/drawing/2014/main" id="{3475345F-C536-0A44-888E-B17681F112D6}"/>
              </a:ext>
            </a:extLst>
          </p:cNvPr>
          <p:cNvSpPr>
            <a:spLocks/>
          </p:cNvSpPr>
          <p:nvPr/>
        </p:nvSpPr>
        <p:spPr bwMode="auto">
          <a:xfrm>
            <a:off x="4870092" y="4851669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5" name="Oval 10">
            <a:extLst>
              <a:ext uri="{FF2B5EF4-FFF2-40B4-BE49-F238E27FC236}">
                <a16:creationId xmlns:a16="http://schemas.microsoft.com/office/drawing/2014/main" id="{746ECFE2-5CD0-C04F-8B87-C645E155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330" y="4977635"/>
            <a:ext cx="873124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8" name="Oval 11">
            <a:extLst>
              <a:ext uri="{FF2B5EF4-FFF2-40B4-BE49-F238E27FC236}">
                <a16:creationId xmlns:a16="http://schemas.microsoft.com/office/drawing/2014/main" id="{64FCB6C7-C6F9-8C46-BF1F-E9242E6C9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42" y="5004069"/>
            <a:ext cx="885825" cy="8763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9" name="Text Box 12">
            <a:extLst>
              <a:ext uri="{FF2B5EF4-FFF2-40B4-BE49-F238E27FC236}">
                <a16:creationId xmlns:a16="http://schemas.microsoft.com/office/drawing/2014/main" id="{57C97D62-0B61-3848-BBA8-5FCC09BFD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017" y="5112019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246" name="Text Box 13">
            <a:extLst>
              <a:ext uri="{FF2B5EF4-FFF2-40B4-BE49-F238E27FC236}">
                <a16:creationId xmlns:a16="http://schemas.microsoft.com/office/drawing/2014/main" id="{807A58CF-7E9F-DF4E-9818-2CBC4ED16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280" y="4216669"/>
            <a:ext cx="315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event causing state transition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48" name="Text Box 14">
            <a:extLst>
              <a:ext uri="{FF2B5EF4-FFF2-40B4-BE49-F238E27FC236}">
                <a16:creationId xmlns:a16="http://schemas.microsoft.com/office/drawing/2014/main" id="{6FE48C09-1C7F-8C4D-B56E-B697D8EF6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255" y="4511944"/>
            <a:ext cx="342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actions taken on state transition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4" name="Line 15">
            <a:extLst>
              <a:ext uri="{FF2B5EF4-FFF2-40B4-BE49-F238E27FC236}">
                <a16:creationId xmlns:a16="http://schemas.microsoft.com/office/drawing/2014/main" id="{C6A8A602-5239-A74B-AD17-B72696EF3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3917" y="4565919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5" name="Rectangle 16">
            <a:extLst>
              <a:ext uri="{FF2B5EF4-FFF2-40B4-BE49-F238E27FC236}">
                <a16:creationId xmlns:a16="http://schemas.microsoft.com/office/drawing/2014/main" id="{C0FAC860-2F25-F545-9139-9C98D6260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467" y="4899294"/>
            <a:ext cx="2771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state: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when in this 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state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”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next state uniquely determined by next event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6" name="Freeform 17">
            <a:extLst>
              <a:ext uri="{FF2B5EF4-FFF2-40B4-BE49-F238E27FC236}">
                <a16:creationId xmlns:a16="http://schemas.microsoft.com/office/drawing/2014/main" id="{6C66B08F-D328-CD47-A7C2-DEFD7C90E7AF}"/>
              </a:ext>
            </a:extLst>
          </p:cNvPr>
          <p:cNvSpPr>
            <a:spLocks/>
          </p:cNvSpPr>
          <p:nvPr/>
        </p:nvSpPr>
        <p:spPr bwMode="auto">
          <a:xfrm>
            <a:off x="4270017" y="5775594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7" name="Freeform 18">
            <a:extLst>
              <a:ext uri="{FF2B5EF4-FFF2-40B4-BE49-F238E27FC236}">
                <a16:creationId xmlns:a16="http://schemas.microsoft.com/office/drawing/2014/main" id="{EBD24A16-C963-134E-B147-F90FBCE99895}"/>
              </a:ext>
            </a:extLst>
          </p:cNvPr>
          <p:cNvSpPr>
            <a:spLocks/>
          </p:cNvSpPr>
          <p:nvPr/>
        </p:nvSpPr>
        <p:spPr bwMode="auto">
          <a:xfrm flipH="1" flipV="1">
            <a:off x="9413517" y="5813694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8" name="Line 19">
            <a:extLst>
              <a:ext uri="{FF2B5EF4-FFF2-40B4-BE49-F238E27FC236}">
                <a16:creationId xmlns:a16="http://schemas.microsoft.com/office/drawing/2014/main" id="{8C0C0821-24D7-9B48-B890-E098F3F3B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4055" y="5532730"/>
            <a:ext cx="1541462" cy="73816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9" name="Text Box 21">
            <a:extLst>
              <a:ext uri="{FF2B5EF4-FFF2-40B4-BE49-F238E27FC236}">
                <a16:creationId xmlns:a16="http://schemas.microsoft.com/office/drawing/2014/main" id="{7E164E54-B268-A247-AA63-9539F6FF2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655" y="5312044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event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0" name="Text Box 22">
            <a:extLst>
              <a:ext uri="{FF2B5EF4-FFF2-40B4-BE49-F238E27FC236}">
                <a16:creationId xmlns:a16="http://schemas.microsoft.com/office/drawing/2014/main" id="{DE18FED2-1875-864F-91AF-6509DB742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967" y="5616844"/>
            <a:ext cx="89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actions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1" name="Line 23">
            <a:extLst>
              <a:ext uri="{FF2B5EF4-FFF2-40B4-BE49-F238E27FC236}">
                <a16:creationId xmlns:a16="http://schemas.microsoft.com/office/drawing/2014/main" id="{F2E746A2-18BE-7647-9805-C4C76DAAC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0167" y="5670819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3081F250-E04F-164D-8093-2C4E84FB9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39" y="3470275"/>
            <a:ext cx="11056577" cy="5429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use finite state machines (FSM)  to specify sender, receiver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659D8DFE-4F7C-F240-94AE-B357C506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/>
      <p:bldP spid="234" grpId="0" animBg="1"/>
      <p:bldP spid="235" grpId="0" animBg="1"/>
      <p:bldP spid="238" grpId="0" animBg="1"/>
      <p:bldP spid="239" grpId="0"/>
      <p:bldP spid="246" grpId="0"/>
      <p:bldP spid="248" grpId="0"/>
      <p:bldP spid="254" grpId="0" animBg="1"/>
      <p:bldP spid="255" grpId="0"/>
      <p:bldP spid="256" grpId="0" animBg="1"/>
      <p:bldP spid="257" grpId="0" animBg="1"/>
      <p:bldP spid="258" grpId="0" animBg="1"/>
      <p:bldP spid="259" grpId="0"/>
      <p:bldP spid="260" grpId="0"/>
      <p:bldP spid="261" grpId="0" animBg="1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rdt1.0: </a:t>
            </a:r>
            <a:r>
              <a:rPr lang="en-US" sz="4400" dirty="0"/>
              <a:t>reliable transfer over a reliable channel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973DDEF7-C28A-F04F-AD65-DE94D6CF205E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370551"/>
            <a:ext cx="7896225" cy="301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underlying channel perfectly reliable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bit errors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loss of packets</a:t>
            </a: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72679C5D-F3D6-DB4D-B0B3-7D339F36B74D}"/>
              </a:ext>
            </a:extLst>
          </p:cNvPr>
          <p:cNvSpPr>
            <a:spLocks/>
          </p:cNvSpPr>
          <p:nvPr/>
        </p:nvSpPr>
        <p:spPr bwMode="auto">
          <a:xfrm>
            <a:off x="2850759" y="4627024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9B9E7156-7163-514D-9217-22616724C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680" y="5048046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=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make_pkt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(data)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(packet)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585234-D59C-0545-841B-A27D389014BC}"/>
              </a:ext>
            </a:extLst>
          </p:cNvPr>
          <p:cNvGrpSpPr/>
          <p:nvPr/>
        </p:nvGrpSpPr>
        <p:grpSpPr>
          <a:xfrm>
            <a:off x="3261921" y="4671474"/>
            <a:ext cx="2255838" cy="428625"/>
            <a:chOff x="3084121" y="4379374"/>
            <a:chExt cx="2255838" cy="428625"/>
          </a:xfrm>
        </p:grpSpPr>
        <p:sp>
          <p:nvSpPr>
            <p:cNvPr id="44" name="Text Box 8">
              <a:extLst>
                <a:ext uri="{FF2B5EF4-FFF2-40B4-BE49-F238E27FC236}">
                  <a16:creationId xmlns:a16="http://schemas.microsoft.com/office/drawing/2014/main" id="{F76E2421-9F9F-FC42-837C-A6C05CDF5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121" y="4379374"/>
              <a:ext cx="225583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(data)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" name="Line 9">
              <a:extLst>
                <a:ext uri="{FF2B5EF4-FFF2-40B4-BE49-F238E27FC236}">
                  <a16:creationId xmlns:a16="http://schemas.microsoft.com/office/drawing/2014/main" id="{7D992FAD-AF7B-FB47-8AD1-6805A49B2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134" y="4722274"/>
              <a:ext cx="12969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7" name="Text Box 11">
            <a:extLst>
              <a:ext uri="{FF2B5EF4-FFF2-40B4-BE49-F238E27FC236}">
                <a16:creationId xmlns:a16="http://schemas.microsoft.com/office/drawing/2014/main" id="{3D37D715-DFFD-D144-86D7-84AAD142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566" y="5063272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extract 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packet,data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deliver_data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(data)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971AF932-17EF-C746-BE92-15D36EC0FFDD}"/>
              </a:ext>
            </a:extLst>
          </p:cNvPr>
          <p:cNvSpPr>
            <a:spLocks/>
          </p:cNvSpPr>
          <p:nvPr/>
        </p:nvSpPr>
        <p:spPr bwMode="auto">
          <a:xfrm>
            <a:off x="9171991" y="4666397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F4F26-5E6F-8F4D-A612-50842B04E515}"/>
              </a:ext>
            </a:extLst>
          </p:cNvPr>
          <p:cNvGrpSpPr/>
          <p:nvPr/>
        </p:nvGrpSpPr>
        <p:grpSpPr>
          <a:xfrm>
            <a:off x="9597441" y="4742597"/>
            <a:ext cx="1541462" cy="336550"/>
            <a:chOff x="9419641" y="4450497"/>
            <a:chExt cx="1541462" cy="336550"/>
          </a:xfrm>
        </p:grpSpPr>
        <p:sp>
          <p:nvSpPr>
            <p:cNvPr id="52" name="Line 16">
              <a:extLst>
                <a:ext uri="{FF2B5EF4-FFF2-40B4-BE49-F238E27FC236}">
                  <a16:creationId xmlns:a16="http://schemas.microsoft.com/office/drawing/2014/main" id="{755DAE31-6FE9-AA43-BE65-0F2D63F3A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5366" y="4774347"/>
              <a:ext cx="12969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" name="Rectangle 18">
              <a:extLst>
                <a:ext uri="{FF2B5EF4-FFF2-40B4-BE49-F238E27FC236}">
                  <a16:creationId xmlns:a16="http://schemas.microsoft.com/office/drawing/2014/main" id="{CC7E66DF-39CF-1142-BEBC-BFB9E33B6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641" y="4450497"/>
              <a:ext cx="15414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rdt_rcv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(packet)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A7B144-988F-3142-A53D-2AD67E7E25EE}"/>
              </a:ext>
            </a:extLst>
          </p:cNvPr>
          <p:cNvGrpSpPr/>
          <p:nvPr/>
        </p:nvGrpSpPr>
        <p:grpSpPr>
          <a:xfrm>
            <a:off x="6812375" y="4666397"/>
            <a:ext cx="2496141" cy="1027113"/>
            <a:chOff x="6075775" y="5479197"/>
            <a:chExt cx="2496141" cy="1027113"/>
          </a:xfrm>
        </p:grpSpPr>
        <p:sp>
          <p:nvSpPr>
            <p:cNvPr id="48" name="Oval 12">
              <a:extLst>
                <a:ext uri="{FF2B5EF4-FFF2-40B4-BE49-F238E27FC236}">
                  <a16:creationId xmlns:a16="http://schemas.microsoft.com/office/drawing/2014/main" id="{15A02CFE-8E15-5B47-955E-884B96AD1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6866" y="5495072"/>
              <a:ext cx="955675" cy="101123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Text Box 13">
              <a:extLst>
                <a:ext uri="{FF2B5EF4-FFF2-40B4-BE49-F238E27FC236}">
                  <a16:creationId xmlns:a16="http://schemas.microsoft.com/office/drawing/2014/main" id="{CBC9B555-6B5C-7741-88F2-5079C5900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3366" y="5580797"/>
              <a:ext cx="1098550" cy="91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call from below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07806C13-AC0C-744F-A689-B195B8638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3016" y="5479197"/>
              <a:ext cx="385762" cy="242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" name="Text Box 20">
              <a:extLst>
                <a:ext uri="{FF2B5EF4-FFF2-40B4-BE49-F238E27FC236}">
                  <a16:creationId xmlns:a16="http://schemas.microsoft.com/office/drawing/2014/main" id="{AD290DCB-DA87-BF46-B9F0-5E8404C38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5775" y="5745404"/>
              <a:ext cx="12477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</a:t>
              </a:r>
            </a:p>
          </p:txBody>
        </p:sp>
      </p:grpSp>
      <p:pic>
        <p:nvPicPr>
          <p:cNvPr id="25604" name="Picture 4" descr="Image result for easy button&quot;">
            <a:extLst>
              <a:ext uri="{FF2B5EF4-FFF2-40B4-BE49-F238E27FC236}">
                <a16:creationId xmlns:a16="http://schemas.microsoft.com/office/drawing/2014/main" id="{FD822998-0D59-7945-AC2A-EA37C240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40" y="1871323"/>
            <a:ext cx="2139751" cy="21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85610A16-2670-7448-8F41-F03B9E524F38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2794001"/>
            <a:ext cx="7896225" cy="151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FSMs for sender, receiver: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sends data into underlying channel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receiver reads data from underlying channel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2EE118-43B6-9B4F-B323-BCE06C274814}"/>
              </a:ext>
            </a:extLst>
          </p:cNvPr>
          <p:cNvGrpSpPr/>
          <p:nvPr/>
        </p:nvGrpSpPr>
        <p:grpSpPr>
          <a:xfrm>
            <a:off x="706840" y="4601624"/>
            <a:ext cx="2271310" cy="1027112"/>
            <a:chOff x="262340" y="5579524"/>
            <a:chExt cx="2271310" cy="102711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5AB00B-9A93-AB4E-B61E-272D7AC641F9}"/>
                </a:ext>
              </a:extLst>
            </p:cNvPr>
            <p:cNvGrpSpPr/>
            <p:nvPr/>
          </p:nvGrpSpPr>
          <p:grpSpPr>
            <a:xfrm>
              <a:off x="262340" y="5579524"/>
              <a:ext cx="2201069" cy="1027112"/>
              <a:chOff x="795740" y="4614324"/>
              <a:chExt cx="2201069" cy="1027112"/>
            </a:xfrm>
          </p:grpSpPr>
          <p:sp>
            <p:nvSpPr>
              <p:cNvPr id="46" name="Line 10">
                <a:extLst>
                  <a:ext uri="{FF2B5EF4-FFF2-40B4-BE49-F238E27FC236}">
                    <a16:creationId xmlns:a16="http://schemas.microsoft.com/office/drawing/2014/main" id="{53CBEB33-D2BE-EA4E-9053-8A4F592B8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7284" y="4614324"/>
                <a:ext cx="385762" cy="2428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5" name="Text Box 19">
                <a:extLst>
                  <a:ext uri="{FF2B5EF4-FFF2-40B4-BE49-F238E27FC236}">
                    <a16:creationId xmlns:a16="http://schemas.microsoft.com/office/drawing/2014/main" id="{16E30F35-9D21-5542-B316-8DC5ACBE2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5740" y="4985781"/>
                <a:ext cx="10890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sender</a:t>
                </a:r>
              </a:p>
            </p:txBody>
          </p:sp>
          <p:sp>
            <p:nvSpPr>
              <p:cNvPr id="40" name="Oval 4">
                <a:extLst>
                  <a:ext uri="{FF2B5EF4-FFF2-40B4-BE49-F238E27FC236}">
                    <a16:creationId xmlns:a16="http://schemas.microsoft.com/office/drawing/2014/main" id="{1B157770-6762-CF45-9B74-7457DBFE2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134" y="4630199"/>
                <a:ext cx="955675" cy="1011237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CE38ECA0-E265-FA4A-950E-CC50EF2CA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5100" y="5693824"/>
              <a:ext cx="1098550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call from above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4E6AC2D9-3427-7142-95C3-6DF771223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7" grpId="0"/>
      <p:bldP spid="50" grpId="0" animBg="1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rdt2.0: channel with bit errors</a:t>
            </a:r>
            <a:endParaRPr lang="en-US" sz="4400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3E368E9F-FC61-C94B-B4CE-5CA7B0FEB788}"/>
              </a:ext>
            </a:extLst>
          </p:cNvPr>
          <p:cNvSpPr txBox="1">
            <a:spLocks noChangeArrowheads="1"/>
          </p:cNvSpPr>
          <p:nvPr/>
        </p:nvSpPr>
        <p:spPr>
          <a:xfrm>
            <a:off x="673994" y="1482748"/>
            <a:ext cx="11100625" cy="444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9210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underlying channel may flip bits in packet</a:t>
            </a:r>
          </a:p>
          <a:p>
            <a:pPr marL="800100" marR="0" lvl="1" indent="-228600" algn="l" defTabSz="914400" rtl="0" eaLnBrk="1" fontAlgn="auto" latinLnBrk="0" hangingPunct="1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checksum (e.g., Internet checksum) to detect bit errors</a:t>
            </a:r>
          </a:p>
          <a:p>
            <a:pPr marL="457200" marR="0" lvl="0" indent="-29210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question: how to recover from errors?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DDD1DAD8-493C-8447-8752-319FA74AD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236" y="3911182"/>
            <a:ext cx="10041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How do humans recover from “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errors”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during conversation?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5B1A153-C333-754C-9249-656206CB5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1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rdt2.0: channel with bit errors</a:t>
            </a:r>
            <a:endParaRPr lang="en-US" sz="4400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3E368E9F-FC61-C94B-B4CE-5CA7B0FEB788}"/>
              </a:ext>
            </a:extLst>
          </p:cNvPr>
          <p:cNvSpPr txBox="1">
            <a:spLocks noChangeArrowheads="1"/>
          </p:cNvSpPr>
          <p:nvPr/>
        </p:nvSpPr>
        <p:spPr>
          <a:xfrm>
            <a:off x="673994" y="1274398"/>
            <a:ext cx="11100625" cy="444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marR="0" lvl="0" indent="-295275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underlying channel may flip bits in packet</a:t>
            </a:r>
          </a:p>
          <a:p>
            <a:pPr marL="695325" marR="0" lvl="1" indent="-231775" algn="l" defTabSz="91440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checksum to detect bit errors</a:t>
            </a:r>
          </a:p>
          <a:p>
            <a:pPr marL="409575" marR="0" lvl="0" indent="-27940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question: how to recover from errors?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EBA4373-2F4E-9C40-8D34-CD4CD038CE07}"/>
              </a:ext>
            </a:extLst>
          </p:cNvPr>
          <p:cNvSpPr txBox="1">
            <a:spLocks noChangeArrowheads="1"/>
          </p:cNvSpPr>
          <p:nvPr/>
        </p:nvSpPr>
        <p:spPr>
          <a:xfrm>
            <a:off x="662419" y="2680738"/>
            <a:ext cx="11004862" cy="21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acknowledgements (ACKs):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receiver explicitly tells sender that pkt received OK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acknowledgements (NAKs):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receiver explicitly tells sender that pkt had errors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retransmits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pkt on receipt of NAK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0DED2191-7C7B-EA46-AFB1-5A7A4509EEC8}"/>
              </a:ext>
            </a:extLst>
          </p:cNvPr>
          <p:cNvGrpSpPr>
            <a:grpSpLocks/>
          </p:cNvGrpSpPr>
          <p:nvPr/>
        </p:nvGrpSpPr>
        <p:grpSpPr bwMode="auto">
          <a:xfrm>
            <a:off x="937549" y="5087784"/>
            <a:ext cx="10729731" cy="1466850"/>
            <a:chOff x="1552" y="2800"/>
            <a:chExt cx="2578" cy="9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5C33DB-F1DF-074B-AA2F-B41978703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974"/>
              <a:ext cx="2578" cy="59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CB4139DF-921F-E940-9AD8-677EFA8E2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864"/>
              <a:ext cx="88" cy="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44BC4A2-14C8-8A47-B1A1-506171B4D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4" y="2800"/>
              <a:ext cx="687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stop and wait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EEE47A92-87A4-AD48-8A94-DC9DCFA6D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" y="3136"/>
              <a:ext cx="2452" cy="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sender sends one packet,  then waits for receiver  response</a:t>
              </a:r>
            </a:p>
          </p:txBody>
        </p:sp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EDA3199-9071-AC4D-8C68-A368602E9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68EB694D-F4ED-0141-BBB1-034CE4FDF113}"/>
              </a:ext>
            </a:extLst>
          </p:cNvPr>
          <p:cNvSpPr/>
          <p:nvPr/>
        </p:nvSpPr>
        <p:spPr>
          <a:xfrm>
            <a:off x="9870220" y="5077299"/>
            <a:ext cx="1669250" cy="3110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3935A0A-DEFE-0D4A-A039-8D2F8EDE2B13}"/>
              </a:ext>
            </a:extLst>
          </p:cNvPr>
          <p:cNvSpPr/>
          <p:nvPr/>
        </p:nvSpPr>
        <p:spPr>
          <a:xfrm>
            <a:off x="10103160" y="2734197"/>
            <a:ext cx="1333279" cy="3110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rdt2.0: FSM specifications</a:t>
            </a:r>
            <a:endParaRPr lang="en-US" sz="4400" dirty="0"/>
          </a:p>
        </p:txBody>
      </p:sp>
      <p:sp>
        <p:nvSpPr>
          <p:cNvPr id="109" name="Oval 3">
            <a:extLst>
              <a:ext uri="{FF2B5EF4-FFF2-40B4-BE49-F238E27FC236}">
                <a16:creationId xmlns:a16="http://schemas.microsoft.com/office/drawing/2014/main" id="{606B9A69-736A-BE4F-8E57-1E4DD86A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951" y="23498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0" name="Text Box 4">
            <a:extLst>
              <a:ext uri="{FF2B5EF4-FFF2-40B4-BE49-F238E27FC236}">
                <a16:creationId xmlns:a16="http://schemas.microsoft.com/office/drawing/2014/main" id="{9158E582-2053-DB47-8544-5430174A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351" y="24339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above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A819A83-E50E-0842-8735-DFC0B065BABA}"/>
              </a:ext>
            </a:extLst>
          </p:cNvPr>
          <p:cNvGrpSpPr/>
          <p:nvPr/>
        </p:nvGrpSpPr>
        <p:grpSpPr>
          <a:xfrm>
            <a:off x="5004826" y="2400535"/>
            <a:ext cx="3673475" cy="919271"/>
            <a:chOff x="5004826" y="2400535"/>
            <a:chExt cx="3673475" cy="919271"/>
          </a:xfrm>
        </p:grpSpPr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6794142E-E5B8-3F45-81C1-8A8F8E602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826" y="2426043"/>
              <a:ext cx="466725" cy="893763"/>
            </a:xfrm>
            <a:custGeom>
              <a:avLst/>
              <a:gdLst>
                <a:gd name="T0" fmla="*/ 0 w 735"/>
                <a:gd name="T1" fmla="*/ 2147483647 h 1080"/>
                <a:gd name="T2" fmla="*/ 0 w 735"/>
                <a:gd name="T3" fmla="*/ 2147483647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Text Box 15">
              <a:extLst>
                <a:ext uri="{FF2B5EF4-FFF2-40B4-BE49-F238E27FC236}">
                  <a16:creationId xmlns:a16="http://schemas.microsoft.com/office/drawing/2014/main" id="{EBF1463C-CBD7-1049-80A6-FED400C12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4388" y="2740368"/>
              <a:ext cx="1763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2" name="Text Box 16">
              <a:extLst>
                <a:ext uri="{FF2B5EF4-FFF2-40B4-BE49-F238E27FC236}">
                  <a16:creationId xmlns:a16="http://schemas.microsoft.com/office/drawing/2014/main" id="{C1489951-F533-6243-BF54-F4FB19251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988" y="2400535"/>
              <a:ext cx="3389313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" name="Line 17">
              <a:extLst>
                <a:ext uri="{FF2B5EF4-FFF2-40B4-BE49-F238E27FC236}">
                  <a16:creationId xmlns:a16="http://schemas.microsoft.com/office/drawing/2014/main" id="{E7CC9AD6-FAA9-474E-B46B-1E603A7D1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8051" y="2740368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22">
            <a:extLst>
              <a:ext uri="{FF2B5EF4-FFF2-40B4-BE49-F238E27FC236}">
                <a16:creationId xmlns:a16="http://schemas.microsoft.com/office/drawing/2014/main" id="{6E4E03EB-86D3-824C-9C7B-D6204AA45EF1}"/>
              </a:ext>
            </a:extLst>
          </p:cNvPr>
          <p:cNvGrpSpPr>
            <a:grpSpLocks/>
          </p:cNvGrpSpPr>
          <p:nvPr/>
        </p:nvGrpSpPr>
        <p:grpSpPr bwMode="auto">
          <a:xfrm>
            <a:off x="4044388" y="2362543"/>
            <a:ext cx="1074738" cy="962025"/>
            <a:chOff x="1540" y="2116"/>
            <a:chExt cx="677" cy="606"/>
          </a:xfrm>
        </p:grpSpPr>
        <p:sp>
          <p:nvSpPr>
            <p:cNvPr id="129" name="Oval 23">
              <a:extLst>
                <a:ext uri="{FF2B5EF4-FFF2-40B4-BE49-F238E27FC236}">
                  <a16:creationId xmlns:a16="http://schemas.microsoft.com/office/drawing/2014/main" id="{290478B3-253F-D048-8DE9-187624FD0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Text Box 24">
              <a:extLst>
                <a:ext uri="{FF2B5EF4-FFF2-40B4-BE49-F238E27FC236}">
                  <a16:creationId xmlns:a16="http://schemas.microsoft.com/office/drawing/2014/main" id="{33128FC3-7340-2B43-998B-4D14B544C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 or NAK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0E913FD-5AB0-D647-A2DB-C235CF8D718B}"/>
              </a:ext>
            </a:extLst>
          </p:cNvPr>
          <p:cNvGrpSpPr/>
          <p:nvPr/>
        </p:nvGrpSpPr>
        <p:grpSpPr>
          <a:xfrm>
            <a:off x="8325876" y="2721318"/>
            <a:ext cx="3394075" cy="1036638"/>
            <a:chOff x="8325876" y="2721318"/>
            <a:chExt cx="3394075" cy="1036638"/>
          </a:xfrm>
        </p:grpSpPr>
        <p:grpSp>
          <p:nvGrpSpPr>
            <p:cNvPr id="124" name="Group 18">
              <a:extLst>
                <a:ext uri="{FF2B5EF4-FFF2-40B4-BE49-F238E27FC236}">
                  <a16:creationId xmlns:a16="http://schemas.microsoft.com/office/drawing/2014/main" id="{1FD009B5-82D3-A54A-A742-8202ED8CE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5876" y="2721318"/>
              <a:ext cx="3394075" cy="630238"/>
              <a:chOff x="2222" y="2804"/>
              <a:chExt cx="2138" cy="397"/>
            </a:xfrm>
          </p:grpSpPr>
          <p:sp>
            <p:nvSpPr>
              <p:cNvPr id="125" name="Text Box 19">
                <a:extLst>
                  <a:ext uri="{FF2B5EF4-FFF2-40B4-BE49-F238E27FC236}">
                    <a16:creationId xmlns:a16="http://schemas.microsoft.com/office/drawing/2014/main" id="{A317A424-F2E1-824F-B626-E01E0E240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2" y="3039"/>
                <a:ext cx="1152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udt_send(NAK)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6" name="Text Box 20">
                <a:extLst>
                  <a:ext uri="{FF2B5EF4-FFF2-40B4-BE49-F238E27FC236}">
                    <a16:creationId xmlns:a16="http://schemas.microsoft.com/office/drawing/2014/main" id="{F3C2F2D4-E406-8746-8990-3E5ED0A5CA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5" y="2804"/>
                <a:ext cx="2135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 &amp;&amp; corrupt(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7" name="Line 21">
                <a:extLst>
                  <a:ext uri="{FF2B5EF4-FFF2-40B4-BE49-F238E27FC236}">
                    <a16:creationId xmlns:a16="http://schemas.microsoft.com/office/drawing/2014/main" id="{BE673EC8-DD07-7A43-8EF8-4AF46E325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5" y="304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1" name="Freeform 25">
              <a:extLst>
                <a:ext uri="{FF2B5EF4-FFF2-40B4-BE49-F238E27FC236}">
                  <a16:creationId xmlns:a16="http://schemas.microsoft.com/office/drawing/2014/main" id="{0EE6DE3B-8CC5-4840-9E43-E2F13B451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301" y="3288056"/>
              <a:ext cx="1257300" cy="469900"/>
            </a:xfrm>
            <a:custGeom>
              <a:avLst/>
              <a:gdLst>
                <a:gd name="T0" fmla="*/ 2147483647 w 1500"/>
                <a:gd name="T1" fmla="*/ 2147483647 h 740"/>
                <a:gd name="T2" fmla="*/ 2147483647 w 1500"/>
                <a:gd name="T3" fmla="*/ 2147483647 h 7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00" h="740">
                  <a:moveTo>
                    <a:pt x="361" y="671"/>
                  </a:moveTo>
                  <a:cubicBezTo>
                    <a:pt x="0" y="0"/>
                    <a:pt x="1500" y="90"/>
                    <a:pt x="1017" y="74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Oval 26">
            <a:extLst>
              <a:ext uri="{FF2B5EF4-FFF2-40B4-BE49-F238E27FC236}">
                <a16:creationId xmlns:a16="http://schemas.microsoft.com/office/drawing/2014/main" id="{D886EFDE-A0BD-234F-9505-E1DFE71A4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376" y="37087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" name="Text Box 27">
            <a:extLst>
              <a:ext uri="{FF2B5EF4-FFF2-40B4-BE49-F238E27FC236}">
                <a16:creationId xmlns:a16="http://schemas.microsoft.com/office/drawing/2014/main" id="{7D124EF1-1801-CC41-AA27-4430B218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063" y="37928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11BB54D-2176-2D44-BD7F-B18C9C74D8A4}"/>
              </a:ext>
            </a:extLst>
          </p:cNvPr>
          <p:cNvGrpSpPr/>
          <p:nvPr/>
        </p:nvGrpSpPr>
        <p:grpSpPr>
          <a:xfrm>
            <a:off x="8049650" y="4591214"/>
            <a:ext cx="4142349" cy="1379872"/>
            <a:chOff x="8049650" y="4591214"/>
            <a:chExt cx="4142349" cy="1379872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182C09B-F3FC-C340-BB16-737F51CA96BE}"/>
                </a:ext>
              </a:extLst>
            </p:cNvPr>
            <p:cNvGrpSpPr/>
            <p:nvPr/>
          </p:nvGrpSpPr>
          <p:grpSpPr>
            <a:xfrm>
              <a:off x="8049650" y="5037504"/>
              <a:ext cx="4142349" cy="933582"/>
              <a:chOff x="8049650" y="5037504"/>
              <a:chExt cx="4142349" cy="933582"/>
            </a:xfrm>
          </p:grpSpPr>
          <p:sp>
            <p:nvSpPr>
              <p:cNvPr id="113" name="Text Box 7">
                <a:extLst>
                  <a:ext uri="{FF2B5EF4-FFF2-40B4-BE49-F238E27FC236}">
                    <a16:creationId xmlns:a16="http://schemas.microsoft.com/office/drawing/2014/main" id="{60B53257-B255-5D45-9C56-20A5CE5DE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1876" y="5351961"/>
                <a:ext cx="2143125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extract(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rcvpkt,data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deliver_data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(data)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(ACK)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" name="Text Box 8">
                <a:extLst>
                  <a:ext uri="{FF2B5EF4-FFF2-40B4-BE49-F238E27FC236}">
                    <a16:creationId xmlns:a16="http://schemas.microsoft.com/office/drawing/2014/main" id="{2151DB25-A53F-EF4A-BDBD-C8DD839A6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9650" y="5037504"/>
                <a:ext cx="4142349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 &amp;&amp;  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notcorrupt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Line 9">
                <a:extLst>
                  <a:ext uri="{FF2B5EF4-FFF2-40B4-BE49-F238E27FC236}">
                    <a16:creationId xmlns:a16="http://schemas.microsoft.com/office/drawing/2014/main" id="{4797C970-D2E8-AA47-91A6-90DF435C0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1888" y="5407524"/>
                <a:ext cx="14890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4" name="Freeform 28">
              <a:extLst>
                <a:ext uri="{FF2B5EF4-FFF2-40B4-BE49-F238E27FC236}">
                  <a16:creationId xmlns:a16="http://schemas.microsoft.com/office/drawing/2014/main" id="{8D9E8E7D-01E2-7040-828E-B4AD37E6C50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437001" y="4591214"/>
              <a:ext cx="1257300" cy="469900"/>
            </a:xfrm>
            <a:custGeom>
              <a:avLst/>
              <a:gdLst>
                <a:gd name="T0" fmla="*/ 2147483647 w 1500"/>
                <a:gd name="T1" fmla="*/ 2147483647 h 740"/>
                <a:gd name="T2" fmla="*/ 2147483647 w 1500"/>
                <a:gd name="T3" fmla="*/ 2147483647 h 7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00" h="740">
                  <a:moveTo>
                    <a:pt x="361" y="671"/>
                  </a:moveTo>
                  <a:cubicBezTo>
                    <a:pt x="0" y="0"/>
                    <a:pt x="1500" y="90"/>
                    <a:pt x="1017" y="74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CAE8B13-78CF-DD4C-AD79-FE70F24547E0}"/>
              </a:ext>
            </a:extLst>
          </p:cNvPr>
          <p:cNvGrpSpPr/>
          <p:nvPr/>
        </p:nvGrpSpPr>
        <p:grpSpPr>
          <a:xfrm>
            <a:off x="2756926" y="1340193"/>
            <a:ext cx="3643312" cy="1027113"/>
            <a:chOff x="2756926" y="1340193"/>
            <a:chExt cx="3643312" cy="1027113"/>
          </a:xfrm>
        </p:grpSpPr>
        <p:sp>
          <p:nvSpPr>
            <p:cNvPr id="111" name="Text Box 5">
              <a:extLst>
                <a:ext uri="{FF2B5EF4-FFF2-40B4-BE49-F238E27FC236}">
                  <a16:creationId xmlns:a16="http://schemas.microsoft.com/office/drawing/2014/main" id="{B4419231-71F9-2847-A8A7-8F91C3BFA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6926" y="1630706"/>
              <a:ext cx="36433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snkpkt = make_pkt(data, checksum)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Line 6">
              <a:extLst>
                <a:ext uri="{FF2B5EF4-FFF2-40B4-BE49-F238E27FC236}">
                  <a16:creationId xmlns:a16="http://schemas.microsoft.com/office/drawing/2014/main" id="{9D8A7D98-AFD4-AA49-B033-1C3F29FDF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701" y="1675156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0">
              <a:extLst>
                <a:ext uri="{FF2B5EF4-FFF2-40B4-BE49-F238E27FC236}">
                  <a16:creationId xmlns:a16="http://schemas.microsoft.com/office/drawing/2014/main" id="{C65AC33D-DAC6-0248-903C-715D380A05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809313" y="2119656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Text Box 35">
              <a:extLst>
                <a:ext uri="{FF2B5EF4-FFF2-40B4-BE49-F238E27FC236}">
                  <a16:creationId xmlns:a16="http://schemas.microsoft.com/office/drawing/2014/main" id="{8B2CC675-7409-974B-A183-2AC7E249C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326" y="1340193"/>
              <a:ext cx="225583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2805388-DFB1-CA42-9623-430C96CD0F0B}"/>
              </a:ext>
            </a:extLst>
          </p:cNvPr>
          <p:cNvGrpSpPr/>
          <p:nvPr/>
        </p:nvGrpSpPr>
        <p:grpSpPr>
          <a:xfrm>
            <a:off x="2270357" y="3283338"/>
            <a:ext cx="3548062" cy="989290"/>
            <a:chOff x="2270357" y="3283338"/>
            <a:chExt cx="3548062" cy="989290"/>
          </a:xfrm>
        </p:grpSpPr>
        <p:sp>
          <p:nvSpPr>
            <p:cNvPr id="117" name="Freeform 11">
              <a:extLst>
                <a:ext uri="{FF2B5EF4-FFF2-40B4-BE49-F238E27FC236}">
                  <a16:creationId xmlns:a16="http://schemas.microsoft.com/office/drawing/2014/main" id="{A19E971B-C68E-A549-8D13-4C8364D2B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338" y="3283338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BF189C5-1BB2-BC42-81CE-EEB51DB2B907}"/>
                </a:ext>
              </a:extLst>
            </p:cNvPr>
            <p:cNvGrpSpPr/>
            <p:nvPr/>
          </p:nvGrpSpPr>
          <p:grpSpPr>
            <a:xfrm>
              <a:off x="2270357" y="3545923"/>
              <a:ext cx="3548062" cy="726705"/>
              <a:chOff x="2270357" y="3545923"/>
              <a:chExt cx="3548062" cy="726705"/>
            </a:xfrm>
          </p:grpSpPr>
          <p:sp>
            <p:nvSpPr>
              <p:cNvPr id="118" name="Text Box 12">
                <a:extLst>
                  <a:ext uri="{FF2B5EF4-FFF2-40B4-BE49-F238E27FC236}">
                    <a16:creationId xmlns:a16="http://schemas.microsoft.com/office/drawing/2014/main" id="{FCE2965F-754F-364F-B14F-750853FEF2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0357" y="3545923"/>
                <a:ext cx="3548062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 &amp;&amp; 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isACK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9" name="Line 13">
                <a:extLst>
                  <a:ext uri="{FF2B5EF4-FFF2-40B4-BE49-F238E27FC236}">
                    <a16:creationId xmlns:a16="http://schemas.microsoft.com/office/drawing/2014/main" id="{0299AD54-1602-364D-808A-ECEE02222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476" y="3919619"/>
                <a:ext cx="990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Text Box 48">
                <a:extLst>
                  <a:ext uri="{FF2B5EF4-FFF2-40B4-BE49-F238E27FC236}">
                    <a16:creationId xmlns:a16="http://schemas.microsoft.com/office/drawing/2014/main" id="{1FB61FFA-0819-7D46-887F-D92660FD9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5151" y="3936078"/>
                <a:ext cx="32385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L</a:t>
                </a:r>
              </a:p>
            </p:txBody>
          </p:sp>
        </p:grpSp>
      </p:grpSp>
      <p:sp>
        <p:nvSpPr>
          <p:cNvPr id="161" name="Text Box 19">
            <a:extLst>
              <a:ext uri="{FF2B5EF4-FFF2-40B4-BE49-F238E27FC236}">
                <a16:creationId xmlns:a16="http://schemas.microsoft.com/office/drawing/2014/main" id="{E3EA8A75-DE92-3B4A-9ED1-2A5CE8EF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66" y="2517724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62" name="Text Box 20">
            <a:extLst>
              <a:ext uri="{FF2B5EF4-FFF2-40B4-BE49-F238E27FC236}">
                <a16:creationId xmlns:a16="http://schemas.microsoft.com/office/drawing/2014/main" id="{D2BC55B0-1B2D-D346-8B9C-EC274C2EC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963" y="3961155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99B9B250-0EDF-9940-8119-8A3858DAC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7" y="2154581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&amp;&amp;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isNAK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227A0-FE6A-9E43-8D11-7C390E9CA534}"/>
              </a:ext>
            </a:extLst>
          </p:cNvPr>
          <p:cNvSpPr/>
          <p:nvPr/>
        </p:nvSpPr>
        <p:spPr>
          <a:xfrm>
            <a:off x="7841292" y="2480153"/>
            <a:ext cx="4246323" cy="400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C5DFF1AE-5E68-A349-98EF-93FDA9549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68" grpId="0" animBg="1"/>
      <p:bldP spid="43" grpId="0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rdt2.0: FSM specification</a:t>
            </a:r>
            <a:endParaRPr lang="en-US" sz="4400" dirty="0"/>
          </a:p>
        </p:txBody>
      </p:sp>
      <p:sp>
        <p:nvSpPr>
          <p:cNvPr id="109" name="Oval 3">
            <a:extLst>
              <a:ext uri="{FF2B5EF4-FFF2-40B4-BE49-F238E27FC236}">
                <a16:creationId xmlns:a16="http://schemas.microsoft.com/office/drawing/2014/main" id="{606B9A69-736A-BE4F-8E57-1E4DD86A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951" y="23498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0" name="Text Box 4">
            <a:extLst>
              <a:ext uri="{FF2B5EF4-FFF2-40B4-BE49-F238E27FC236}">
                <a16:creationId xmlns:a16="http://schemas.microsoft.com/office/drawing/2014/main" id="{9158E582-2053-DB47-8544-5430174A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351" y="24339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above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A819A83-E50E-0842-8735-DFC0B065BABA}"/>
              </a:ext>
            </a:extLst>
          </p:cNvPr>
          <p:cNvGrpSpPr/>
          <p:nvPr/>
        </p:nvGrpSpPr>
        <p:grpSpPr>
          <a:xfrm>
            <a:off x="5004826" y="2400535"/>
            <a:ext cx="3673475" cy="919271"/>
            <a:chOff x="5004826" y="2400535"/>
            <a:chExt cx="3673475" cy="919271"/>
          </a:xfrm>
        </p:grpSpPr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6794142E-E5B8-3F45-81C1-8A8F8E602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826" y="2426043"/>
              <a:ext cx="466725" cy="893763"/>
            </a:xfrm>
            <a:custGeom>
              <a:avLst/>
              <a:gdLst>
                <a:gd name="T0" fmla="*/ 0 w 735"/>
                <a:gd name="T1" fmla="*/ 2147483647 h 1080"/>
                <a:gd name="T2" fmla="*/ 0 w 735"/>
                <a:gd name="T3" fmla="*/ 2147483647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Text Box 15">
              <a:extLst>
                <a:ext uri="{FF2B5EF4-FFF2-40B4-BE49-F238E27FC236}">
                  <a16:creationId xmlns:a16="http://schemas.microsoft.com/office/drawing/2014/main" id="{EBF1463C-CBD7-1049-80A6-FED400C12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4388" y="2740368"/>
              <a:ext cx="1763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2" name="Text Box 16">
              <a:extLst>
                <a:ext uri="{FF2B5EF4-FFF2-40B4-BE49-F238E27FC236}">
                  <a16:creationId xmlns:a16="http://schemas.microsoft.com/office/drawing/2014/main" id="{C1489951-F533-6243-BF54-F4FB19251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988" y="2400535"/>
              <a:ext cx="3389313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" name="Line 17">
              <a:extLst>
                <a:ext uri="{FF2B5EF4-FFF2-40B4-BE49-F238E27FC236}">
                  <a16:creationId xmlns:a16="http://schemas.microsoft.com/office/drawing/2014/main" id="{E7CC9AD6-FAA9-474E-B46B-1E603A7D1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8051" y="2740368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22">
            <a:extLst>
              <a:ext uri="{FF2B5EF4-FFF2-40B4-BE49-F238E27FC236}">
                <a16:creationId xmlns:a16="http://schemas.microsoft.com/office/drawing/2014/main" id="{6E4E03EB-86D3-824C-9C7B-D6204AA45EF1}"/>
              </a:ext>
            </a:extLst>
          </p:cNvPr>
          <p:cNvGrpSpPr>
            <a:grpSpLocks/>
          </p:cNvGrpSpPr>
          <p:nvPr/>
        </p:nvGrpSpPr>
        <p:grpSpPr bwMode="auto">
          <a:xfrm>
            <a:off x="4044388" y="2362543"/>
            <a:ext cx="1074738" cy="962025"/>
            <a:chOff x="1540" y="2116"/>
            <a:chExt cx="677" cy="606"/>
          </a:xfrm>
        </p:grpSpPr>
        <p:sp>
          <p:nvSpPr>
            <p:cNvPr id="129" name="Oval 23">
              <a:extLst>
                <a:ext uri="{FF2B5EF4-FFF2-40B4-BE49-F238E27FC236}">
                  <a16:creationId xmlns:a16="http://schemas.microsoft.com/office/drawing/2014/main" id="{290478B3-253F-D048-8DE9-187624FD0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Text Box 24">
              <a:extLst>
                <a:ext uri="{FF2B5EF4-FFF2-40B4-BE49-F238E27FC236}">
                  <a16:creationId xmlns:a16="http://schemas.microsoft.com/office/drawing/2014/main" id="{33128FC3-7340-2B43-998B-4D14B544C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 or NAK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0E913FD-5AB0-D647-A2DB-C235CF8D718B}"/>
              </a:ext>
            </a:extLst>
          </p:cNvPr>
          <p:cNvGrpSpPr/>
          <p:nvPr/>
        </p:nvGrpSpPr>
        <p:grpSpPr>
          <a:xfrm>
            <a:off x="8325876" y="2721318"/>
            <a:ext cx="3394075" cy="1036638"/>
            <a:chOff x="8325876" y="2721318"/>
            <a:chExt cx="3394075" cy="1036638"/>
          </a:xfrm>
        </p:grpSpPr>
        <p:grpSp>
          <p:nvGrpSpPr>
            <p:cNvPr id="124" name="Group 18">
              <a:extLst>
                <a:ext uri="{FF2B5EF4-FFF2-40B4-BE49-F238E27FC236}">
                  <a16:creationId xmlns:a16="http://schemas.microsoft.com/office/drawing/2014/main" id="{1FD009B5-82D3-A54A-A742-8202ED8CE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5876" y="2721318"/>
              <a:ext cx="3394075" cy="630238"/>
              <a:chOff x="2222" y="2804"/>
              <a:chExt cx="2138" cy="397"/>
            </a:xfrm>
          </p:grpSpPr>
          <p:sp>
            <p:nvSpPr>
              <p:cNvPr id="125" name="Text Box 19">
                <a:extLst>
                  <a:ext uri="{FF2B5EF4-FFF2-40B4-BE49-F238E27FC236}">
                    <a16:creationId xmlns:a16="http://schemas.microsoft.com/office/drawing/2014/main" id="{A317A424-F2E1-824F-B626-E01E0E240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2" y="3039"/>
                <a:ext cx="1152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udt_send(NAK)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6" name="Text Box 20">
                <a:extLst>
                  <a:ext uri="{FF2B5EF4-FFF2-40B4-BE49-F238E27FC236}">
                    <a16:creationId xmlns:a16="http://schemas.microsoft.com/office/drawing/2014/main" id="{F3C2F2D4-E406-8746-8990-3E5ED0A5CA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5" y="2804"/>
                <a:ext cx="2135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 &amp;&amp; corrupt(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7" name="Line 21">
                <a:extLst>
                  <a:ext uri="{FF2B5EF4-FFF2-40B4-BE49-F238E27FC236}">
                    <a16:creationId xmlns:a16="http://schemas.microsoft.com/office/drawing/2014/main" id="{BE673EC8-DD07-7A43-8EF8-4AF46E325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5" y="304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1" name="Freeform 25">
              <a:extLst>
                <a:ext uri="{FF2B5EF4-FFF2-40B4-BE49-F238E27FC236}">
                  <a16:creationId xmlns:a16="http://schemas.microsoft.com/office/drawing/2014/main" id="{0EE6DE3B-8CC5-4840-9E43-E2F13B451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301" y="3288056"/>
              <a:ext cx="1257300" cy="469900"/>
            </a:xfrm>
            <a:custGeom>
              <a:avLst/>
              <a:gdLst>
                <a:gd name="T0" fmla="*/ 2147483647 w 1500"/>
                <a:gd name="T1" fmla="*/ 2147483647 h 740"/>
                <a:gd name="T2" fmla="*/ 2147483647 w 1500"/>
                <a:gd name="T3" fmla="*/ 2147483647 h 7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00" h="740">
                  <a:moveTo>
                    <a:pt x="361" y="671"/>
                  </a:moveTo>
                  <a:cubicBezTo>
                    <a:pt x="0" y="0"/>
                    <a:pt x="1500" y="90"/>
                    <a:pt x="1017" y="74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Oval 26">
            <a:extLst>
              <a:ext uri="{FF2B5EF4-FFF2-40B4-BE49-F238E27FC236}">
                <a16:creationId xmlns:a16="http://schemas.microsoft.com/office/drawing/2014/main" id="{D886EFDE-A0BD-234F-9505-E1DFE71A4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376" y="37087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" name="Text Box 27">
            <a:extLst>
              <a:ext uri="{FF2B5EF4-FFF2-40B4-BE49-F238E27FC236}">
                <a16:creationId xmlns:a16="http://schemas.microsoft.com/office/drawing/2014/main" id="{7D124EF1-1801-CC41-AA27-4430B218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063" y="37928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11BB54D-2176-2D44-BD7F-B18C9C74D8A4}"/>
              </a:ext>
            </a:extLst>
          </p:cNvPr>
          <p:cNvGrpSpPr/>
          <p:nvPr/>
        </p:nvGrpSpPr>
        <p:grpSpPr>
          <a:xfrm>
            <a:off x="8049650" y="4591214"/>
            <a:ext cx="4142349" cy="1379872"/>
            <a:chOff x="8049650" y="4591214"/>
            <a:chExt cx="4142349" cy="1379872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182C09B-F3FC-C340-BB16-737F51CA96BE}"/>
                </a:ext>
              </a:extLst>
            </p:cNvPr>
            <p:cNvGrpSpPr/>
            <p:nvPr/>
          </p:nvGrpSpPr>
          <p:grpSpPr>
            <a:xfrm>
              <a:off x="8049650" y="5037504"/>
              <a:ext cx="4142349" cy="933582"/>
              <a:chOff x="8049650" y="5037504"/>
              <a:chExt cx="4142349" cy="933582"/>
            </a:xfrm>
          </p:grpSpPr>
          <p:sp>
            <p:nvSpPr>
              <p:cNvPr id="113" name="Text Box 7">
                <a:extLst>
                  <a:ext uri="{FF2B5EF4-FFF2-40B4-BE49-F238E27FC236}">
                    <a16:creationId xmlns:a16="http://schemas.microsoft.com/office/drawing/2014/main" id="{60B53257-B255-5D45-9C56-20A5CE5DE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1876" y="5351961"/>
                <a:ext cx="2143125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extract(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rcvpkt,data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deliver_data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(data)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(ACK)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" name="Text Box 8">
                <a:extLst>
                  <a:ext uri="{FF2B5EF4-FFF2-40B4-BE49-F238E27FC236}">
                    <a16:creationId xmlns:a16="http://schemas.microsoft.com/office/drawing/2014/main" id="{2151DB25-A53F-EF4A-BDBD-C8DD839A6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9650" y="5037504"/>
                <a:ext cx="4142349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 &amp;&amp;  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notcorrupt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Line 9">
                <a:extLst>
                  <a:ext uri="{FF2B5EF4-FFF2-40B4-BE49-F238E27FC236}">
                    <a16:creationId xmlns:a16="http://schemas.microsoft.com/office/drawing/2014/main" id="{4797C970-D2E8-AA47-91A6-90DF435C0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1888" y="5407524"/>
                <a:ext cx="14890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4" name="Freeform 28">
              <a:extLst>
                <a:ext uri="{FF2B5EF4-FFF2-40B4-BE49-F238E27FC236}">
                  <a16:creationId xmlns:a16="http://schemas.microsoft.com/office/drawing/2014/main" id="{8D9E8E7D-01E2-7040-828E-B4AD37E6C50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437001" y="4591214"/>
              <a:ext cx="1257300" cy="469900"/>
            </a:xfrm>
            <a:custGeom>
              <a:avLst/>
              <a:gdLst>
                <a:gd name="T0" fmla="*/ 2147483647 w 1500"/>
                <a:gd name="T1" fmla="*/ 2147483647 h 740"/>
                <a:gd name="T2" fmla="*/ 2147483647 w 1500"/>
                <a:gd name="T3" fmla="*/ 2147483647 h 7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00" h="740">
                  <a:moveTo>
                    <a:pt x="361" y="671"/>
                  </a:moveTo>
                  <a:cubicBezTo>
                    <a:pt x="0" y="0"/>
                    <a:pt x="1500" y="90"/>
                    <a:pt x="1017" y="74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CAE8B13-78CF-DD4C-AD79-FE70F24547E0}"/>
              </a:ext>
            </a:extLst>
          </p:cNvPr>
          <p:cNvGrpSpPr/>
          <p:nvPr/>
        </p:nvGrpSpPr>
        <p:grpSpPr>
          <a:xfrm>
            <a:off x="2756926" y="1340193"/>
            <a:ext cx="3643312" cy="1027113"/>
            <a:chOff x="2756926" y="1340193"/>
            <a:chExt cx="3643312" cy="1027113"/>
          </a:xfrm>
        </p:grpSpPr>
        <p:sp>
          <p:nvSpPr>
            <p:cNvPr id="111" name="Text Box 5">
              <a:extLst>
                <a:ext uri="{FF2B5EF4-FFF2-40B4-BE49-F238E27FC236}">
                  <a16:creationId xmlns:a16="http://schemas.microsoft.com/office/drawing/2014/main" id="{B4419231-71F9-2847-A8A7-8F91C3BFA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6926" y="1630706"/>
              <a:ext cx="36433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snkpkt = make_pkt(data, checksum)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Line 6">
              <a:extLst>
                <a:ext uri="{FF2B5EF4-FFF2-40B4-BE49-F238E27FC236}">
                  <a16:creationId xmlns:a16="http://schemas.microsoft.com/office/drawing/2014/main" id="{9D8A7D98-AFD4-AA49-B033-1C3F29FDF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701" y="1675156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0">
              <a:extLst>
                <a:ext uri="{FF2B5EF4-FFF2-40B4-BE49-F238E27FC236}">
                  <a16:creationId xmlns:a16="http://schemas.microsoft.com/office/drawing/2014/main" id="{C65AC33D-DAC6-0248-903C-715D380A05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809313" y="2119656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Text Box 35">
              <a:extLst>
                <a:ext uri="{FF2B5EF4-FFF2-40B4-BE49-F238E27FC236}">
                  <a16:creationId xmlns:a16="http://schemas.microsoft.com/office/drawing/2014/main" id="{8B2CC675-7409-974B-A183-2AC7E249C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326" y="1340193"/>
              <a:ext cx="225583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2805388-DFB1-CA42-9623-430C96CD0F0B}"/>
              </a:ext>
            </a:extLst>
          </p:cNvPr>
          <p:cNvGrpSpPr/>
          <p:nvPr/>
        </p:nvGrpSpPr>
        <p:grpSpPr>
          <a:xfrm>
            <a:off x="2270357" y="3283338"/>
            <a:ext cx="3548062" cy="989290"/>
            <a:chOff x="2270357" y="3283338"/>
            <a:chExt cx="3548062" cy="989290"/>
          </a:xfrm>
        </p:grpSpPr>
        <p:sp>
          <p:nvSpPr>
            <p:cNvPr id="117" name="Freeform 11">
              <a:extLst>
                <a:ext uri="{FF2B5EF4-FFF2-40B4-BE49-F238E27FC236}">
                  <a16:creationId xmlns:a16="http://schemas.microsoft.com/office/drawing/2014/main" id="{A19E971B-C68E-A549-8D13-4C8364D2B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338" y="3283338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BF189C5-1BB2-BC42-81CE-EEB51DB2B907}"/>
                </a:ext>
              </a:extLst>
            </p:cNvPr>
            <p:cNvGrpSpPr/>
            <p:nvPr/>
          </p:nvGrpSpPr>
          <p:grpSpPr>
            <a:xfrm>
              <a:off x="2270357" y="3545923"/>
              <a:ext cx="3548062" cy="726705"/>
              <a:chOff x="2270357" y="3545923"/>
              <a:chExt cx="3548062" cy="726705"/>
            </a:xfrm>
          </p:grpSpPr>
          <p:sp>
            <p:nvSpPr>
              <p:cNvPr id="118" name="Text Box 12">
                <a:extLst>
                  <a:ext uri="{FF2B5EF4-FFF2-40B4-BE49-F238E27FC236}">
                    <a16:creationId xmlns:a16="http://schemas.microsoft.com/office/drawing/2014/main" id="{FCE2965F-754F-364F-B14F-750853FEF2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0357" y="3545923"/>
                <a:ext cx="3548062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 &amp;&amp; 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isACK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9" name="Line 13">
                <a:extLst>
                  <a:ext uri="{FF2B5EF4-FFF2-40B4-BE49-F238E27FC236}">
                    <a16:creationId xmlns:a16="http://schemas.microsoft.com/office/drawing/2014/main" id="{0299AD54-1602-364D-808A-ECEE02222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476" y="3919619"/>
                <a:ext cx="990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Text Box 48">
                <a:extLst>
                  <a:ext uri="{FF2B5EF4-FFF2-40B4-BE49-F238E27FC236}">
                    <a16:creationId xmlns:a16="http://schemas.microsoft.com/office/drawing/2014/main" id="{1FB61FFA-0819-7D46-887F-D92660FD9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5151" y="3936078"/>
                <a:ext cx="32385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L</a:t>
                </a:r>
              </a:p>
            </p:txBody>
          </p:sp>
        </p:grpSp>
      </p:grpSp>
      <p:sp>
        <p:nvSpPr>
          <p:cNvPr id="161" name="Text Box 19">
            <a:extLst>
              <a:ext uri="{FF2B5EF4-FFF2-40B4-BE49-F238E27FC236}">
                <a16:creationId xmlns:a16="http://schemas.microsoft.com/office/drawing/2014/main" id="{E3EA8A75-DE92-3B4A-9ED1-2A5CE8EF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66" y="2517724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62" name="Text Box 20">
            <a:extLst>
              <a:ext uri="{FF2B5EF4-FFF2-40B4-BE49-F238E27FC236}">
                <a16:creationId xmlns:a16="http://schemas.microsoft.com/office/drawing/2014/main" id="{D2BC55B0-1B2D-D346-8B9C-EC274C2EC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963" y="3961155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53170-F7EC-A34D-8A41-984A3AC85C5B}"/>
              </a:ext>
            </a:extLst>
          </p:cNvPr>
          <p:cNvSpPr txBox="1"/>
          <p:nvPr/>
        </p:nvSpPr>
        <p:spPr>
          <a:xfrm>
            <a:off x="965915" y="4680633"/>
            <a:ext cx="6532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“state” of receiver (did the receiver get my message correctly?) isn’t known to sender unless somehow communicated from receiver to sender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 why we need a protocol!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ADA65A1F-AF0E-7A4E-89E8-DE781668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7" y="2154581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&amp;&amp;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isNAK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4" name="Picture 43" descr="A shower curtain&#10;&#10;Description automatically generated">
            <a:extLst>
              <a:ext uri="{FF2B5EF4-FFF2-40B4-BE49-F238E27FC236}">
                <a16:creationId xmlns:a16="http://schemas.microsoft.com/office/drawing/2014/main" id="{AC45B1FA-8BA1-4648-AD93-40677902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303" y="2155771"/>
            <a:ext cx="4642797" cy="4579749"/>
          </a:xfrm>
          <a:prstGeom prst="rect">
            <a:avLst/>
          </a:prstGeom>
        </p:spPr>
      </p:pic>
      <p:sp>
        <p:nvSpPr>
          <p:cNvPr id="46" name="Text Box 16">
            <a:extLst>
              <a:ext uri="{FF2B5EF4-FFF2-40B4-BE49-F238E27FC236}">
                <a16:creationId xmlns:a16="http://schemas.microsoft.com/office/drawing/2014/main" id="{D6DB0EA5-C28C-5D47-A606-CB6349A9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797" y="2400795"/>
            <a:ext cx="2085975" cy="3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isNAK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" name="Text Box 16">
            <a:extLst>
              <a:ext uri="{FF2B5EF4-FFF2-40B4-BE49-F238E27FC236}">
                <a16:creationId xmlns:a16="http://schemas.microsoft.com/office/drawing/2014/main" id="{C8AFC91C-B2AA-274D-BDE6-DBE3D808D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171" y="3557373"/>
            <a:ext cx="2085975" cy="3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isACK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74821291-B2F1-5248-8BEE-C21E2CB0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rdt2.0: operation with no errors</a:t>
            </a:r>
            <a:endParaRPr lang="en-US" sz="4400" dirty="0"/>
          </a:p>
        </p:txBody>
      </p:sp>
      <p:sp>
        <p:nvSpPr>
          <p:cNvPr id="37" name="Oval 3">
            <a:extLst>
              <a:ext uri="{FF2B5EF4-FFF2-40B4-BE49-F238E27FC236}">
                <a16:creationId xmlns:a16="http://schemas.microsoft.com/office/drawing/2014/main" id="{20368D61-C8F9-C64D-9076-63AF0503E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951" y="23498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229D572B-0C64-BC4F-9787-CFDFDB4AF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351" y="24339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above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7E93FFA4-44C6-0E4F-ABD0-1688475E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926" y="1630706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snkpkt = make_pkt(data, checksum)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udt_send(sndpkt)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id="{AAE6181D-40C5-4947-8D16-192C2CC21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1701" y="1675156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10">
            <a:extLst>
              <a:ext uri="{FF2B5EF4-FFF2-40B4-BE49-F238E27FC236}">
                <a16:creationId xmlns:a16="http://schemas.microsoft.com/office/drawing/2014/main" id="{C49AAF37-6767-EA4A-BCF2-2730B5DAFFCF}"/>
              </a:ext>
            </a:extLst>
          </p:cNvPr>
          <p:cNvSpPr>
            <a:spLocks/>
          </p:cNvSpPr>
          <p:nvPr/>
        </p:nvSpPr>
        <p:spPr bwMode="auto">
          <a:xfrm flipV="1">
            <a:off x="2809313" y="2119656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F2665E42-05D1-2742-9715-0A7AB328CC68}"/>
              </a:ext>
            </a:extLst>
          </p:cNvPr>
          <p:cNvSpPr>
            <a:spLocks/>
          </p:cNvSpPr>
          <p:nvPr/>
        </p:nvSpPr>
        <p:spPr bwMode="auto">
          <a:xfrm>
            <a:off x="2856938" y="3280118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14">
            <a:extLst>
              <a:ext uri="{FF2B5EF4-FFF2-40B4-BE49-F238E27FC236}">
                <a16:creationId xmlns:a16="http://schemas.microsoft.com/office/drawing/2014/main" id="{FF5156B3-5F3E-7247-9787-81C01F98AADA}"/>
              </a:ext>
            </a:extLst>
          </p:cNvPr>
          <p:cNvSpPr>
            <a:spLocks/>
          </p:cNvSpPr>
          <p:nvPr/>
        </p:nvSpPr>
        <p:spPr bwMode="auto">
          <a:xfrm>
            <a:off x="5004826" y="2426043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2F0C4339-9749-3E4B-AEF3-DFBC5861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388" y="2740368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sndpkt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B12405C6-9FEC-A645-ABAA-32067C853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8051" y="2740368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8">
            <a:extLst>
              <a:ext uri="{FF2B5EF4-FFF2-40B4-BE49-F238E27FC236}">
                <a16:creationId xmlns:a16="http://schemas.microsoft.com/office/drawing/2014/main" id="{6469EBCB-9365-8146-9A22-EA4BFBF0E079}"/>
              </a:ext>
            </a:extLst>
          </p:cNvPr>
          <p:cNvGrpSpPr>
            <a:grpSpLocks/>
          </p:cNvGrpSpPr>
          <p:nvPr/>
        </p:nvGrpSpPr>
        <p:grpSpPr bwMode="auto">
          <a:xfrm>
            <a:off x="8325876" y="3094378"/>
            <a:ext cx="1828800" cy="257175"/>
            <a:chOff x="2222" y="3039"/>
            <a:chExt cx="1152" cy="162"/>
          </a:xfrm>
        </p:grpSpPr>
        <p:sp>
          <p:nvSpPr>
            <p:cNvPr id="53" name="Text Box 19">
              <a:extLst>
                <a:ext uri="{FF2B5EF4-FFF2-40B4-BE49-F238E27FC236}">
                  <a16:creationId xmlns:a16="http://schemas.microsoft.com/office/drawing/2014/main" id="{3A6C17B0-3CB8-BD4F-82A3-F8BBBF776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(NAK)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7262AE28-C6B2-7A4B-B2BF-40A0797B4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" name="Group 22">
            <a:extLst>
              <a:ext uri="{FF2B5EF4-FFF2-40B4-BE49-F238E27FC236}">
                <a16:creationId xmlns:a16="http://schemas.microsoft.com/office/drawing/2014/main" id="{E9E74661-52F5-5E48-982A-52E52A35DC45}"/>
              </a:ext>
            </a:extLst>
          </p:cNvPr>
          <p:cNvGrpSpPr>
            <a:grpSpLocks/>
          </p:cNvGrpSpPr>
          <p:nvPr/>
        </p:nvGrpSpPr>
        <p:grpSpPr bwMode="auto">
          <a:xfrm>
            <a:off x="4044388" y="2362543"/>
            <a:ext cx="1074738" cy="962025"/>
            <a:chOff x="1540" y="2116"/>
            <a:chExt cx="677" cy="606"/>
          </a:xfrm>
        </p:grpSpPr>
        <p:sp>
          <p:nvSpPr>
            <p:cNvPr id="57" name="Oval 23">
              <a:extLst>
                <a:ext uri="{FF2B5EF4-FFF2-40B4-BE49-F238E27FC236}">
                  <a16:creationId xmlns:a16="http://schemas.microsoft.com/office/drawing/2014/main" id="{8D34CBBE-DA94-E64E-9580-4F3F4131C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1B4A0021-CFA3-4E40-B284-73C34108A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 or NAK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9" name="Freeform 25">
            <a:extLst>
              <a:ext uri="{FF2B5EF4-FFF2-40B4-BE49-F238E27FC236}">
                <a16:creationId xmlns:a16="http://schemas.microsoft.com/office/drawing/2014/main" id="{3DB66570-2E6B-DB42-959E-FB21F91FD83C}"/>
              </a:ext>
            </a:extLst>
          </p:cNvPr>
          <p:cNvSpPr>
            <a:spLocks/>
          </p:cNvSpPr>
          <p:nvPr/>
        </p:nvSpPr>
        <p:spPr bwMode="auto">
          <a:xfrm>
            <a:off x="8424301" y="328805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26">
            <a:extLst>
              <a:ext uri="{FF2B5EF4-FFF2-40B4-BE49-F238E27FC236}">
                <a16:creationId xmlns:a16="http://schemas.microsoft.com/office/drawing/2014/main" id="{8A47B34C-876C-9A40-BB81-39CFF157E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376" y="37087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" name="Text Box 27">
            <a:extLst>
              <a:ext uri="{FF2B5EF4-FFF2-40B4-BE49-F238E27FC236}">
                <a16:creationId xmlns:a16="http://schemas.microsoft.com/office/drawing/2014/main" id="{D69029E6-5338-FD44-BC15-0BA8A98F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063" y="37928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Freeform 28">
            <a:extLst>
              <a:ext uri="{FF2B5EF4-FFF2-40B4-BE49-F238E27FC236}">
                <a16:creationId xmlns:a16="http://schemas.microsoft.com/office/drawing/2014/main" id="{062C8ABB-D477-0442-96DB-AF4A7A380558}"/>
              </a:ext>
            </a:extLst>
          </p:cNvPr>
          <p:cNvSpPr>
            <a:spLocks/>
          </p:cNvSpPr>
          <p:nvPr/>
        </p:nvSpPr>
        <p:spPr bwMode="auto">
          <a:xfrm flipV="1">
            <a:off x="8437001" y="4591214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29">
            <a:extLst>
              <a:ext uri="{FF2B5EF4-FFF2-40B4-BE49-F238E27FC236}">
                <a16:creationId xmlns:a16="http://schemas.microsoft.com/office/drawing/2014/main" id="{824EB22B-3441-BB4C-9908-EA5200566BEF}"/>
              </a:ext>
            </a:extLst>
          </p:cNvPr>
          <p:cNvGrpSpPr>
            <a:grpSpLocks/>
          </p:cNvGrpSpPr>
          <p:nvPr/>
        </p:nvGrpSpPr>
        <p:grpSpPr bwMode="auto">
          <a:xfrm>
            <a:off x="2101288" y="2306981"/>
            <a:ext cx="1333500" cy="1004887"/>
            <a:chOff x="220" y="1365"/>
            <a:chExt cx="840" cy="633"/>
          </a:xfrm>
        </p:grpSpPr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E482CA24-27A0-084A-87D9-E941B0A25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31">
              <a:extLst>
                <a:ext uri="{FF2B5EF4-FFF2-40B4-BE49-F238E27FC236}">
                  <a16:creationId xmlns:a16="http://schemas.microsoft.com/office/drawing/2014/main" id="{B1FC38D6-025E-7842-ADA7-35FDE217E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6" name="Group 32">
            <a:extLst>
              <a:ext uri="{FF2B5EF4-FFF2-40B4-BE49-F238E27FC236}">
                <a16:creationId xmlns:a16="http://schemas.microsoft.com/office/drawing/2014/main" id="{5BBC5929-B4AB-D94E-9C05-8B8E4E50A932}"/>
              </a:ext>
            </a:extLst>
          </p:cNvPr>
          <p:cNvGrpSpPr>
            <a:grpSpLocks/>
          </p:cNvGrpSpPr>
          <p:nvPr/>
        </p:nvGrpSpPr>
        <p:grpSpPr bwMode="auto">
          <a:xfrm>
            <a:off x="8086163" y="3637306"/>
            <a:ext cx="1414463" cy="1033462"/>
            <a:chOff x="3990" y="2203"/>
            <a:chExt cx="891" cy="651"/>
          </a:xfrm>
        </p:grpSpPr>
        <p:sp>
          <p:nvSpPr>
            <p:cNvPr id="67" name="Line 33">
              <a:extLst>
                <a:ext uri="{FF2B5EF4-FFF2-40B4-BE49-F238E27FC236}">
                  <a16:creationId xmlns:a16="http://schemas.microsoft.com/office/drawing/2014/main" id="{C8C95C30-694C-3343-9A2B-29D823BB5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34">
              <a:extLst>
                <a:ext uri="{FF2B5EF4-FFF2-40B4-BE49-F238E27FC236}">
                  <a16:creationId xmlns:a16="http://schemas.microsoft.com/office/drawing/2014/main" id="{9CF26F83-62A4-774B-95EC-D614996A7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9" name="Text Box 35">
            <a:extLst>
              <a:ext uri="{FF2B5EF4-FFF2-40B4-BE49-F238E27FC236}">
                <a16:creationId xmlns:a16="http://schemas.microsoft.com/office/drawing/2014/main" id="{4F145C19-20CA-7145-8B2A-77BEB54A3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326" y="1340193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rdt_send(data)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Line 36">
            <a:extLst>
              <a:ext uri="{FF2B5EF4-FFF2-40B4-BE49-F238E27FC236}">
                <a16:creationId xmlns:a16="http://schemas.microsoft.com/office/drawing/2014/main" id="{26143F76-F1DE-F740-8D25-07F17B3B0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3276" y="1429093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1" name="Freeform 37">
            <a:extLst>
              <a:ext uri="{FF2B5EF4-FFF2-40B4-BE49-F238E27FC236}">
                <a16:creationId xmlns:a16="http://schemas.microsoft.com/office/drawing/2014/main" id="{58B7878D-57FD-8A41-8E7B-6BF34CB3A771}"/>
              </a:ext>
            </a:extLst>
          </p:cNvPr>
          <p:cNvSpPr>
            <a:spLocks/>
          </p:cNvSpPr>
          <p:nvPr/>
        </p:nvSpPr>
        <p:spPr bwMode="auto">
          <a:xfrm>
            <a:off x="2763276" y="2146642"/>
            <a:ext cx="7148415" cy="2944699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52 h 10000"/>
              <a:gd name="connsiteX1" fmla="*/ 2377 w 10000"/>
              <a:gd name="connsiteY1" fmla="*/ 0 h 10000"/>
              <a:gd name="connsiteX2" fmla="*/ 8009 w 10000"/>
              <a:gd name="connsiteY2" fmla="*/ 9621 h 10000"/>
              <a:gd name="connsiteX3" fmla="*/ 10000 w 10000"/>
              <a:gd name="connsiteY3" fmla="*/ 10000 h 10000"/>
              <a:gd name="connsiteX0" fmla="*/ 0 w 10673"/>
              <a:gd name="connsiteY0" fmla="*/ 52 h 9621"/>
              <a:gd name="connsiteX1" fmla="*/ 2377 w 10673"/>
              <a:gd name="connsiteY1" fmla="*/ 0 h 9621"/>
              <a:gd name="connsiteX2" fmla="*/ 8009 w 10673"/>
              <a:gd name="connsiteY2" fmla="*/ 9621 h 9621"/>
              <a:gd name="connsiteX3" fmla="*/ 10673 w 10673"/>
              <a:gd name="connsiteY3" fmla="*/ 9621 h 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73" h="9621">
                <a:moveTo>
                  <a:pt x="0" y="52"/>
                </a:moveTo>
                <a:lnTo>
                  <a:pt x="2377" y="0"/>
                </a:lnTo>
                <a:lnTo>
                  <a:pt x="8009" y="9621"/>
                </a:lnTo>
                <a:lnTo>
                  <a:pt x="10673" y="962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Group 38">
            <a:extLst>
              <a:ext uri="{FF2B5EF4-FFF2-40B4-BE49-F238E27FC236}">
                <a16:creationId xmlns:a16="http://schemas.microsoft.com/office/drawing/2014/main" id="{81979E69-43B0-224E-AEE7-932D8FB25EC5}"/>
              </a:ext>
            </a:extLst>
          </p:cNvPr>
          <p:cNvGrpSpPr>
            <a:grpSpLocks/>
          </p:cNvGrpSpPr>
          <p:nvPr/>
        </p:nvGrpSpPr>
        <p:grpSpPr bwMode="auto">
          <a:xfrm>
            <a:off x="2099701" y="2306981"/>
            <a:ext cx="1333500" cy="1004887"/>
            <a:chOff x="220" y="1365"/>
            <a:chExt cx="840" cy="633"/>
          </a:xfrm>
        </p:grpSpPr>
        <p:sp>
          <p:nvSpPr>
            <p:cNvPr id="73" name="Line 39">
              <a:extLst>
                <a:ext uri="{FF2B5EF4-FFF2-40B4-BE49-F238E27FC236}">
                  <a16:creationId xmlns:a16="http://schemas.microsoft.com/office/drawing/2014/main" id="{021756D2-A025-CF41-A055-C96F4929A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40">
              <a:extLst>
                <a:ext uri="{FF2B5EF4-FFF2-40B4-BE49-F238E27FC236}">
                  <a16:creationId xmlns:a16="http://schemas.microsoft.com/office/drawing/2014/main" id="{34F50062-00A1-4541-B9F4-BEF323F05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08" name="Oval 41">
            <a:extLst>
              <a:ext uri="{FF2B5EF4-FFF2-40B4-BE49-F238E27FC236}">
                <a16:creationId xmlns:a16="http://schemas.microsoft.com/office/drawing/2014/main" id="{9AEB6601-DAB8-A041-9DF0-30C886DD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076" y="2362543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9" name="Line 42">
            <a:extLst>
              <a:ext uri="{FF2B5EF4-FFF2-40B4-BE49-F238E27FC236}">
                <a16:creationId xmlns:a16="http://schemas.microsoft.com/office/drawing/2014/main" id="{2CE2B382-7E31-324B-8E6C-07DE61767B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3138" y="5042243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10" name="Freeform 43">
            <a:extLst>
              <a:ext uri="{FF2B5EF4-FFF2-40B4-BE49-F238E27FC236}">
                <a16:creationId xmlns:a16="http://schemas.microsoft.com/office/drawing/2014/main" id="{A4E624BD-18B7-E144-8B12-E9F34C001BC1}"/>
              </a:ext>
            </a:extLst>
          </p:cNvPr>
          <p:cNvSpPr>
            <a:spLocks/>
          </p:cNvSpPr>
          <p:nvPr/>
        </p:nvSpPr>
        <p:spPr bwMode="auto">
          <a:xfrm>
            <a:off x="2122306" y="3871617"/>
            <a:ext cx="7452932" cy="241522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connsiteX0" fmla="*/ 10000 w 10000"/>
              <a:gd name="connsiteY0" fmla="*/ 10684 h 10684"/>
              <a:gd name="connsiteX1" fmla="*/ 7676 w 10000"/>
              <a:gd name="connsiteY1" fmla="*/ 10684 h 10684"/>
              <a:gd name="connsiteX2" fmla="*/ 4167 w 10000"/>
              <a:gd name="connsiteY2" fmla="*/ 0 h 10684"/>
              <a:gd name="connsiteX3" fmla="*/ 0 w 10000"/>
              <a:gd name="connsiteY3" fmla="*/ 684 h 10684"/>
              <a:gd name="connsiteX0" fmla="*/ 11178 w 11178"/>
              <a:gd name="connsiteY0" fmla="*/ 10684 h 10684"/>
              <a:gd name="connsiteX1" fmla="*/ 8854 w 11178"/>
              <a:gd name="connsiteY1" fmla="*/ 10684 h 10684"/>
              <a:gd name="connsiteX2" fmla="*/ 5345 w 11178"/>
              <a:gd name="connsiteY2" fmla="*/ 0 h 10684"/>
              <a:gd name="connsiteX3" fmla="*/ 0 w 11178"/>
              <a:gd name="connsiteY3" fmla="*/ 0 h 1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8" h="10684">
                <a:moveTo>
                  <a:pt x="11178" y="10684"/>
                </a:moveTo>
                <a:lnTo>
                  <a:pt x="8854" y="10684"/>
                </a:lnTo>
                <a:lnTo>
                  <a:pt x="5345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433B53F6-3987-AD43-823C-811301531A05}"/>
              </a:ext>
            </a:extLst>
          </p:cNvPr>
          <p:cNvGrpSpPr>
            <a:grpSpLocks/>
          </p:cNvGrpSpPr>
          <p:nvPr/>
        </p:nvGrpSpPr>
        <p:grpSpPr bwMode="auto">
          <a:xfrm>
            <a:off x="2099701" y="2306981"/>
            <a:ext cx="1333500" cy="1004887"/>
            <a:chOff x="220" y="1365"/>
            <a:chExt cx="840" cy="633"/>
          </a:xfrm>
        </p:grpSpPr>
        <p:sp>
          <p:nvSpPr>
            <p:cNvPr id="112" name="Line 45">
              <a:extLst>
                <a:ext uri="{FF2B5EF4-FFF2-40B4-BE49-F238E27FC236}">
                  <a16:creationId xmlns:a16="http://schemas.microsoft.com/office/drawing/2014/main" id="{4591E5D8-8C29-B847-85FE-27EBA5053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46">
              <a:extLst>
                <a:ext uri="{FF2B5EF4-FFF2-40B4-BE49-F238E27FC236}">
                  <a16:creationId xmlns:a16="http://schemas.microsoft.com/office/drawing/2014/main" id="{611A2C5D-AEE6-DD42-9AF5-792255258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14" name="Oval 47">
            <a:extLst>
              <a:ext uri="{FF2B5EF4-FFF2-40B4-BE49-F238E27FC236}">
                <a16:creationId xmlns:a16="http://schemas.microsoft.com/office/drawing/2014/main" id="{14740803-52CF-044E-A44B-1C3382FD6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901" y="2367306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7" name="Text Box 16">
            <a:extLst>
              <a:ext uri="{FF2B5EF4-FFF2-40B4-BE49-F238E27FC236}">
                <a16:creationId xmlns:a16="http://schemas.microsoft.com/office/drawing/2014/main" id="{4960424F-A39C-9F48-B10B-6B92058EB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988" y="2400535"/>
            <a:ext cx="33893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" name="Text Box 20">
            <a:extLst>
              <a:ext uri="{FF2B5EF4-FFF2-40B4-BE49-F238E27FC236}">
                <a16:creationId xmlns:a16="http://schemas.microsoft.com/office/drawing/2014/main" id="{F83C8E12-3B9E-D846-B39E-2D62F350B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7563" y="2720534"/>
            <a:ext cx="33893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&amp;&amp; corrupt(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C5AC3F7-1DB3-CE4F-B0C7-F20072FBA703}"/>
              </a:ext>
            </a:extLst>
          </p:cNvPr>
          <p:cNvGrpSpPr/>
          <p:nvPr/>
        </p:nvGrpSpPr>
        <p:grpSpPr>
          <a:xfrm>
            <a:off x="2271408" y="3285357"/>
            <a:ext cx="3548062" cy="989290"/>
            <a:chOff x="2270357" y="3283338"/>
            <a:chExt cx="3548062" cy="989290"/>
          </a:xfrm>
        </p:grpSpPr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1ECBB11C-9731-AE49-85C4-CC54A9C3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338" y="3283338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03199FB-D06E-3542-B988-7EB9CD9168D8}"/>
                </a:ext>
              </a:extLst>
            </p:cNvPr>
            <p:cNvGrpSpPr/>
            <p:nvPr/>
          </p:nvGrpSpPr>
          <p:grpSpPr>
            <a:xfrm>
              <a:off x="2270357" y="3545923"/>
              <a:ext cx="3548062" cy="726705"/>
              <a:chOff x="2270357" y="3545923"/>
              <a:chExt cx="3548062" cy="726705"/>
            </a:xfrm>
          </p:grpSpPr>
          <p:sp>
            <p:nvSpPr>
              <p:cNvPr id="127" name="Text Box 12">
                <a:extLst>
                  <a:ext uri="{FF2B5EF4-FFF2-40B4-BE49-F238E27FC236}">
                    <a16:creationId xmlns:a16="http://schemas.microsoft.com/office/drawing/2014/main" id="{E0CFEDE3-2A91-2845-ABA4-C03E7492E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0357" y="3545923"/>
                <a:ext cx="3548062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 &amp;&amp; 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isACK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8" name="Line 13">
                <a:extLst>
                  <a:ext uri="{FF2B5EF4-FFF2-40B4-BE49-F238E27FC236}">
                    <a16:creationId xmlns:a16="http://schemas.microsoft.com/office/drawing/2014/main" id="{332EC257-20A6-9B48-A641-8E69142E5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476" y="3919619"/>
                <a:ext cx="990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Text Box 48">
                <a:extLst>
                  <a:ext uri="{FF2B5EF4-FFF2-40B4-BE49-F238E27FC236}">
                    <a16:creationId xmlns:a16="http://schemas.microsoft.com/office/drawing/2014/main" id="{BC7A4A01-571A-C94B-BAEC-EA73E5A392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5151" y="3936078"/>
                <a:ext cx="32385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L</a:t>
                </a: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E324CA8-B37F-8C4E-9533-D4557801C16E}"/>
              </a:ext>
            </a:extLst>
          </p:cNvPr>
          <p:cNvGrpSpPr/>
          <p:nvPr/>
        </p:nvGrpSpPr>
        <p:grpSpPr>
          <a:xfrm>
            <a:off x="8049650" y="5037504"/>
            <a:ext cx="4142349" cy="933582"/>
            <a:chOff x="8049650" y="5037504"/>
            <a:chExt cx="4142349" cy="933582"/>
          </a:xfrm>
        </p:grpSpPr>
        <p:sp>
          <p:nvSpPr>
            <p:cNvPr id="131" name="Text Box 7">
              <a:extLst>
                <a:ext uri="{FF2B5EF4-FFF2-40B4-BE49-F238E27FC236}">
                  <a16:creationId xmlns:a16="http://schemas.microsoft.com/office/drawing/2014/main" id="{723DBA89-E099-1146-9344-FD97D3586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1876" y="5351961"/>
              <a:ext cx="214312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extract(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rcvpkt,data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deliver_data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(data)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(ACK)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Text Box 8">
              <a:extLst>
                <a:ext uri="{FF2B5EF4-FFF2-40B4-BE49-F238E27FC236}">
                  <a16:creationId xmlns:a16="http://schemas.microsoft.com/office/drawing/2014/main" id="{05CEFA42-064E-3142-841C-4AC47C36B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9650" y="5037504"/>
              <a:ext cx="4142349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&amp;&amp; 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notcorrupt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3" name="Line 9">
              <a:extLst>
                <a:ext uri="{FF2B5EF4-FFF2-40B4-BE49-F238E27FC236}">
                  <a16:creationId xmlns:a16="http://schemas.microsoft.com/office/drawing/2014/main" id="{0872816E-A3BC-B14C-B375-097293AE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1888" y="5407524"/>
              <a:ext cx="14890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4" name="Text Box 19">
            <a:extLst>
              <a:ext uri="{FF2B5EF4-FFF2-40B4-BE49-F238E27FC236}">
                <a16:creationId xmlns:a16="http://schemas.microsoft.com/office/drawing/2014/main" id="{55D8DBB5-D62B-EB4E-B678-676582C50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66" y="2517724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35" name="Text Box 20">
            <a:extLst>
              <a:ext uri="{FF2B5EF4-FFF2-40B4-BE49-F238E27FC236}">
                <a16:creationId xmlns:a16="http://schemas.microsoft.com/office/drawing/2014/main" id="{6A4DBB19-70E8-BE4F-86ED-46D7FF548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963" y="3961155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74" name="Text Box 16">
            <a:extLst>
              <a:ext uri="{FF2B5EF4-FFF2-40B4-BE49-F238E27FC236}">
                <a16:creationId xmlns:a16="http://schemas.microsoft.com/office/drawing/2014/main" id="{312C203B-3A0A-BD4E-8578-6F37A2E7E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7" y="2154581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&amp;&amp;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isNAK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id="{70847C17-240C-8943-BAC9-8DEDA07FF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7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4" grpId="0" animBg="1"/>
      <p:bldP spid="114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rdt2.0: corrupted packet scenario</a:t>
            </a:r>
            <a:endParaRPr lang="en-US" sz="4400" dirty="0"/>
          </a:p>
        </p:txBody>
      </p:sp>
      <p:sp>
        <p:nvSpPr>
          <p:cNvPr id="133" name="Oval 3">
            <a:extLst>
              <a:ext uri="{FF2B5EF4-FFF2-40B4-BE49-F238E27FC236}">
                <a16:creationId xmlns:a16="http://schemas.microsoft.com/office/drawing/2014/main" id="{69A00FB9-348A-D448-9793-795F22B57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440" y="23498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4" name="Text Box 4">
            <a:extLst>
              <a:ext uri="{FF2B5EF4-FFF2-40B4-BE49-F238E27FC236}">
                <a16:creationId xmlns:a16="http://schemas.microsoft.com/office/drawing/2014/main" id="{77096BA8-8AE7-EA4F-B0FD-7469803EA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840" y="24339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above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" name="Text Box 5">
            <a:extLst>
              <a:ext uri="{FF2B5EF4-FFF2-40B4-BE49-F238E27FC236}">
                <a16:creationId xmlns:a16="http://schemas.microsoft.com/office/drawing/2014/main" id="{D6DC2F34-5901-DE44-A6E9-F96497094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415" y="1630706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snkpkt = make_pkt(data, checksum)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udt_send(sndpkt)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6" name="Line 6">
            <a:extLst>
              <a:ext uri="{FF2B5EF4-FFF2-40B4-BE49-F238E27FC236}">
                <a16:creationId xmlns:a16="http://schemas.microsoft.com/office/drawing/2014/main" id="{D357F502-19B9-7A40-B1E5-CD7250CA9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1190" y="1675156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0" name="Freeform 10">
            <a:extLst>
              <a:ext uri="{FF2B5EF4-FFF2-40B4-BE49-F238E27FC236}">
                <a16:creationId xmlns:a16="http://schemas.microsoft.com/office/drawing/2014/main" id="{3ADC35A3-77A4-3D42-9882-FB506CCCFA61}"/>
              </a:ext>
            </a:extLst>
          </p:cNvPr>
          <p:cNvSpPr>
            <a:spLocks/>
          </p:cNvSpPr>
          <p:nvPr/>
        </p:nvSpPr>
        <p:spPr bwMode="auto">
          <a:xfrm flipV="1">
            <a:off x="2808802" y="2119656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1" name="Freeform 11">
            <a:extLst>
              <a:ext uri="{FF2B5EF4-FFF2-40B4-BE49-F238E27FC236}">
                <a16:creationId xmlns:a16="http://schemas.microsoft.com/office/drawing/2014/main" id="{3907903E-8186-0B48-B29F-40C6FD559F99}"/>
              </a:ext>
            </a:extLst>
          </p:cNvPr>
          <p:cNvSpPr>
            <a:spLocks/>
          </p:cNvSpPr>
          <p:nvPr/>
        </p:nvSpPr>
        <p:spPr bwMode="auto">
          <a:xfrm>
            <a:off x="2856427" y="3280118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4" name="Freeform 14">
            <a:extLst>
              <a:ext uri="{FF2B5EF4-FFF2-40B4-BE49-F238E27FC236}">
                <a16:creationId xmlns:a16="http://schemas.microsoft.com/office/drawing/2014/main" id="{C5D67D61-82E5-5642-B2D5-452A20671145}"/>
              </a:ext>
            </a:extLst>
          </p:cNvPr>
          <p:cNvSpPr>
            <a:spLocks/>
          </p:cNvSpPr>
          <p:nvPr/>
        </p:nvSpPr>
        <p:spPr bwMode="auto">
          <a:xfrm>
            <a:off x="5004315" y="2426043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5" name="Text Box 15">
            <a:extLst>
              <a:ext uri="{FF2B5EF4-FFF2-40B4-BE49-F238E27FC236}">
                <a16:creationId xmlns:a16="http://schemas.microsoft.com/office/drawing/2014/main" id="{7BABC5B8-9BD6-F145-8E9A-0912B8AEE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877" y="2740368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udt_send(sndpkt)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6" name="Text Box 16">
            <a:extLst>
              <a:ext uri="{FF2B5EF4-FFF2-40B4-BE49-F238E27FC236}">
                <a16:creationId xmlns:a16="http://schemas.microsoft.com/office/drawing/2014/main" id="{BE38BF73-5EF1-6B42-B012-9E244200F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7" y="2154581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&amp;&amp;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isNAK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7" name="Line 17">
            <a:extLst>
              <a:ext uri="{FF2B5EF4-FFF2-40B4-BE49-F238E27FC236}">
                <a16:creationId xmlns:a16="http://schemas.microsoft.com/office/drawing/2014/main" id="{6082D473-667E-D744-BD55-1C35E0FE8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7540" y="2740368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2" name="Group 22">
            <a:extLst>
              <a:ext uri="{FF2B5EF4-FFF2-40B4-BE49-F238E27FC236}">
                <a16:creationId xmlns:a16="http://schemas.microsoft.com/office/drawing/2014/main" id="{DCE40CB4-F0AE-734E-AA44-08F29CD02D52}"/>
              </a:ext>
            </a:extLst>
          </p:cNvPr>
          <p:cNvGrpSpPr>
            <a:grpSpLocks/>
          </p:cNvGrpSpPr>
          <p:nvPr/>
        </p:nvGrpSpPr>
        <p:grpSpPr bwMode="auto">
          <a:xfrm>
            <a:off x="4043877" y="2362543"/>
            <a:ext cx="1074738" cy="962025"/>
            <a:chOff x="1540" y="2116"/>
            <a:chExt cx="677" cy="606"/>
          </a:xfrm>
        </p:grpSpPr>
        <p:sp>
          <p:nvSpPr>
            <p:cNvPr id="153" name="Oval 23">
              <a:extLst>
                <a:ext uri="{FF2B5EF4-FFF2-40B4-BE49-F238E27FC236}">
                  <a16:creationId xmlns:a16="http://schemas.microsoft.com/office/drawing/2014/main" id="{D3BB9C31-5D9C-684A-BB70-14F20480A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4" name="Text Box 24">
              <a:extLst>
                <a:ext uri="{FF2B5EF4-FFF2-40B4-BE49-F238E27FC236}">
                  <a16:creationId xmlns:a16="http://schemas.microsoft.com/office/drawing/2014/main" id="{7290D8CF-233C-DA4F-8144-17F1D181B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 or NAK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5" name="Freeform 25">
            <a:extLst>
              <a:ext uri="{FF2B5EF4-FFF2-40B4-BE49-F238E27FC236}">
                <a16:creationId xmlns:a16="http://schemas.microsoft.com/office/drawing/2014/main" id="{1FC9F4AC-60DA-664B-8892-94963AC43A62}"/>
              </a:ext>
            </a:extLst>
          </p:cNvPr>
          <p:cNvSpPr>
            <a:spLocks/>
          </p:cNvSpPr>
          <p:nvPr/>
        </p:nvSpPr>
        <p:spPr bwMode="auto">
          <a:xfrm>
            <a:off x="8423790" y="328805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6" name="Oval 26">
            <a:extLst>
              <a:ext uri="{FF2B5EF4-FFF2-40B4-BE49-F238E27FC236}">
                <a16:creationId xmlns:a16="http://schemas.microsoft.com/office/drawing/2014/main" id="{C6A7C088-049A-2642-9A7F-7E6B3149E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865" y="37087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7" name="Text Box 27">
            <a:extLst>
              <a:ext uri="{FF2B5EF4-FFF2-40B4-BE49-F238E27FC236}">
                <a16:creationId xmlns:a16="http://schemas.microsoft.com/office/drawing/2014/main" id="{579E5E2D-B23D-BF43-A731-1D8C59C74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552" y="37928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82DEFCAC-19A6-8E44-8FD1-83883629ABA7}"/>
              </a:ext>
            </a:extLst>
          </p:cNvPr>
          <p:cNvSpPr>
            <a:spLocks/>
          </p:cNvSpPr>
          <p:nvPr/>
        </p:nvSpPr>
        <p:spPr bwMode="auto">
          <a:xfrm flipV="1">
            <a:off x="8436490" y="4591214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9" name="Group 29">
            <a:extLst>
              <a:ext uri="{FF2B5EF4-FFF2-40B4-BE49-F238E27FC236}">
                <a16:creationId xmlns:a16="http://schemas.microsoft.com/office/drawing/2014/main" id="{C486E2AA-5514-8349-8774-4B86574332CB}"/>
              </a:ext>
            </a:extLst>
          </p:cNvPr>
          <p:cNvGrpSpPr>
            <a:grpSpLocks/>
          </p:cNvGrpSpPr>
          <p:nvPr/>
        </p:nvGrpSpPr>
        <p:grpSpPr bwMode="auto">
          <a:xfrm>
            <a:off x="2100777" y="2306981"/>
            <a:ext cx="1333500" cy="1004887"/>
            <a:chOff x="220" y="1365"/>
            <a:chExt cx="840" cy="633"/>
          </a:xfrm>
        </p:grpSpPr>
        <p:sp>
          <p:nvSpPr>
            <p:cNvPr id="160" name="Line 30">
              <a:extLst>
                <a:ext uri="{FF2B5EF4-FFF2-40B4-BE49-F238E27FC236}">
                  <a16:creationId xmlns:a16="http://schemas.microsoft.com/office/drawing/2014/main" id="{C0CC58D1-8C84-3E47-909F-D82E63AA1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1" name="Oval 31">
              <a:extLst>
                <a:ext uri="{FF2B5EF4-FFF2-40B4-BE49-F238E27FC236}">
                  <a16:creationId xmlns:a16="http://schemas.microsoft.com/office/drawing/2014/main" id="{852C29BD-DA30-1D45-9733-0851CEB0A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2" name="Group 32">
            <a:extLst>
              <a:ext uri="{FF2B5EF4-FFF2-40B4-BE49-F238E27FC236}">
                <a16:creationId xmlns:a16="http://schemas.microsoft.com/office/drawing/2014/main" id="{A05DCA54-BB9F-EB48-8E9C-19DBD5FE15BE}"/>
              </a:ext>
            </a:extLst>
          </p:cNvPr>
          <p:cNvGrpSpPr>
            <a:grpSpLocks/>
          </p:cNvGrpSpPr>
          <p:nvPr/>
        </p:nvGrpSpPr>
        <p:grpSpPr bwMode="auto">
          <a:xfrm>
            <a:off x="8085652" y="3637306"/>
            <a:ext cx="1414463" cy="1033462"/>
            <a:chOff x="3990" y="2203"/>
            <a:chExt cx="891" cy="651"/>
          </a:xfrm>
        </p:grpSpPr>
        <p:sp>
          <p:nvSpPr>
            <p:cNvPr id="163" name="Line 33">
              <a:extLst>
                <a:ext uri="{FF2B5EF4-FFF2-40B4-BE49-F238E27FC236}">
                  <a16:creationId xmlns:a16="http://schemas.microsoft.com/office/drawing/2014/main" id="{E80E2DDF-EEB5-964A-90BC-641CEA2AE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4" name="Oval 34">
              <a:extLst>
                <a:ext uri="{FF2B5EF4-FFF2-40B4-BE49-F238E27FC236}">
                  <a16:creationId xmlns:a16="http://schemas.microsoft.com/office/drawing/2014/main" id="{1AD65A4C-E940-0B4D-BFA8-963C7F4DF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5" name="Text Box 35">
            <a:extLst>
              <a:ext uri="{FF2B5EF4-FFF2-40B4-BE49-F238E27FC236}">
                <a16:creationId xmlns:a16="http://schemas.microsoft.com/office/drawing/2014/main" id="{EB12FDE8-F0FD-FF44-9743-6CC34031C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815" y="1340193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rdt_send(data)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6" name="Line 36">
            <a:extLst>
              <a:ext uri="{FF2B5EF4-FFF2-40B4-BE49-F238E27FC236}">
                <a16:creationId xmlns:a16="http://schemas.microsoft.com/office/drawing/2014/main" id="{EC5F8159-C72E-AD42-9E10-261F73F1A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765" y="1429093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67" name="Freeform 37">
            <a:extLst>
              <a:ext uri="{FF2B5EF4-FFF2-40B4-BE49-F238E27FC236}">
                <a16:creationId xmlns:a16="http://schemas.microsoft.com/office/drawing/2014/main" id="{35077D8E-9690-5846-914B-870B57CBFFC1}"/>
              </a:ext>
            </a:extLst>
          </p:cNvPr>
          <p:cNvSpPr>
            <a:spLocks/>
          </p:cNvSpPr>
          <p:nvPr/>
        </p:nvSpPr>
        <p:spPr bwMode="auto">
          <a:xfrm>
            <a:off x="2762765" y="2146643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8" name="Group 38">
            <a:extLst>
              <a:ext uri="{FF2B5EF4-FFF2-40B4-BE49-F238E27FC236}">
                <a16:creationId xmlns:a16="http://schemas.microsoft.com/office/drawing/2014/main" id="{39365D95-8B18-AE4F-9CEC-9330CADCC26B}"/>
              </a:ext>
            </a:extLst>
          </p:cNvPr>
          <p:cNvGrpSpPr>
            <a:grpSpLocks/>
          </p:cNvGrpSpPr>
          <p:nvPr/>
        </p:nvGrpSpPr>
        <p:grpSpPr bwMode="auto">
          <a:xfrm>
            <a:off x="2099190" y="2306981"/>
            <a:ext cx="1333500" cy="1004887"/>
            <a:chOff x="220" y="1365"/>
            <a:chExt cx="840" cy="633"/>
          </a:xfrm>
        </p:grpSpPr>
        <p:sp>
          <p:nvSpPr>
            <p:cNvPr id="169" name="Line 39">
              <a:extLst>
                <a:ext uri="{FF2B5EF4-FFF2-40B4-BE49-F238E27FC236}">
                  <a16:creationId xmlns:a16="http://schemas.microsoft.com/office/drawing/2014/main" id="{68593BDB-565B-C544-A698-EAB110089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Oval 40">
              <a:extLst>
                <a:ext uri="{FF2B5EF4-FFF2-40B4-BE49-F238E27FC236}">
                  <a16:creationId xmlns:a16="http://schemas.microsoft.com/office/drawing/2014/main" id="{99432816-2BCC-7742-BBCC-636611297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1" name="Oval 41">
            <a:extLst>
              <a:ext uri="{FF2B5EF4-FFF2-40B4-BE49-F238E27FC236}">
                <a16:creationId xmlns:a16="http://schemas.microsoft.com/office/drawing/2014/main" id="{2992E4B8-7EF2-1A40-9095-9F4F00D28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565" y="2362543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2" name="Line 42">
            <a:extLst>
              <a:ext uri="{FF2B5EF4-FFF2-40B4-BE49-F238E27FC236}">
                <a16:creationId xmlns:a16="http://schemas.microsoft.com/office/drawing/2014/main" id="{FBE55EA3-B145-414B-A6FF-0F0EE400CF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2627" y="5042243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3" name="Freeform 43">
            <a:extLst>
              <a:ext uri="{FF2B5EF4-FFF2-40B4-BE49-F238E27FC236}">
                <a16:creationId xmlns:a16="http://schemas.microsoft.com/office/drawing/2014/main" id="{59879249-0649-F24B-B236-6C80F47AAC2E}"/>
              </a:ext>
            </a:extLst>
          </p:cNvPr>
          <p:cNvSpPr>
            <a:spLocks/>
          </p:cNvSpPr>
          <p:nvPr/>
        </p:nvSpPr>
        <p:spPr bwMode="auto">
          <a:xfrm>
            <a:off x="2353297" y="3858893"/>
            <a:ext cx="7272844" cy="2363522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connsiteX0" fmla="*/ 10000 w 10000"/>
              <a:gd name="connsiteY0" fmla="*/ 10000 h 10000"/>
              <a:gd name="connsiteX1" fmla="*/ 7637 w 10000"/>
              <a:gd name="connsiteY1" fmla="*/ 9715 h 10000"/>
              <a:gd name="connsiteX2" fmla="*/ 4476 w 10000"/>
              <a:gd name="connsiteY2" fmla="*/ 0 h 10000"/>
              <a:gd name="connsiteX3" fmla="*/ 0 w 10000"/>
              <a:gd name="connsiteY3" fmla="*/ 0 h 10000"/>
              <a:gd name="connsiteX0" fmla="*/ 10058 w 10058"/>
              <a:gd name="connsiteY0" fmla="*/ 9601 h 9715"/>
              <a:gd name="connsiteX1" fmla="*/ 7637 w 10058"/>
              <a:gd name="connsiteY1" fmla="*/ 9715 h 9715"/>
              <a:gd name="connsiteX2" fmla="*/ 4476 w 10058"/>
              <a:gd name="connsiteY2" fmla="*/ 0 h 9715"/>
              <a:gd name="connsiteX3" fmla="*/ 0 w 10058"/>
              <a:gd name="connsiteY3" fmla="*/ 0 h 9715"/>
              <a:gd name="connsiteX0" fmla="*/ 10000 w 10000"/>
              <a:gd name="connsiteY0" fmla="*/ 10059 h 10059"/>
              <a:gd name="connsiteX1" fmla="*/ 7593 w 10000"/>
              <a:gd name="connsiteY1" fmla="*/ 10000 h 10059"/>
              <a:gd name="connsiteX2" fmla="*/ 4450 w 10000"/>
              <a:gd name="connsiteY2" fmla="*/ 0 h 10059"/>
              <a:gd name="connsiteX3" fmla="*/ 0 w 10000"/>
              <a:gd name="connsiteY3" fmla="*/ 0 h 10059"/>
              <a:gd name="connsiteX0" fmla="*/ 10019 w 10019"/>
              <a:gd name="connsiteY0" fmla="*/ 10000 h 10000"/>
              <a:gd name="connsiteX1" fmla="*/ 7593 w 10019"/>
              <a:gd name="connsiteY1" fmla="*/ 10000 h 10000"/>
              <a:gd name="connsiteX2" fmla="*/ 4450 w 10019"/>
              <a:gd name="connsiteY2" fmla="*/ 0 h 10000"/>
              <a:gd name="connsiteX3" fmla="*/ 0 w 10019"/>
              <a:gd name="connsiteY3" fmla="*/ 0 h 10000"/>
              <a:gd name="connsiteX0" fmla="*/ 10019 w 10019"/>
              <a:gd name="connsiteY0" fmla="*/ 10586 h 10586"/>
              <a:gd name="connsiteX1" fmla="*/ 7593 w 10019"/>
              <a:gd name="connsiteY1" fmla="*/ 10586 h 10586"/>
              <a:gd name="connsiteX2" fmla="*/ 3989 w 10019"/>
              <a:gd name="connsiteY2" fmla="*/ 0 h 10586"/>
              <a:gd name="connsiteX3" fmla="*/ 0 w 10019"/>
              <a:gd name="connsiteY3" fmla="*/ 586 h 10586"/>
              <a:gd name="connsiteX0" fmla="*/ 10845 w 10845"/>
              <a:gd name="connsiteY0" fmla="*/ 10762 h 10762"/>
              <a:gd name="connsiteX1" fmla="*/ 8419 w 10845"/>
              <a:gd name="connsiteY1" fmla="*/ 10762 h 10762"/>
              <a:gd name="connsiteX2" fmla="*/ 4815 w 10845"/>
              <a:gd name="connsiteY2" fmla="*/ 176 h 10762"/>
              <a:gd name="connsiteX3" fmla="*/ 0 w 10845"/>
              <a:gd name="connsiteY3" fmla="*/ 0 h 10762"/>
              <a:gd name="connsiteX0" fmla="*/ 10845 w 10845"/>
              <a:gd name="connsiteY0" fmla="*/ 10762 h 10762"/>
              <a:gd name="connsiteX1" fmla="*/ 8419 w 10845"/>
              <a:gd name="connsiteY1" fmla="*/ 10762 h 10762"/>
              <a:gd name="connsiteX2" fmla="*/ 4911 w 10845"/>
              <a:gd name="connsiteY2" fmla="*/ 0 h 10762"/>
              <a:gd name="connsiteX3" fmla="*/ 0 w 10845"/>
              <a:gd name="connsiteY3" fmla="*/ 0 h 1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5" h="10762">
                <a:moveTo>
                  <a:pt x="10845" y="10762"/>
                </a:moveTo>
                <a:lnTo>
                  <a:pt x="8419" y="10762"/>
                </a:lnTo>
                <a:lnTo>
                  <a:pt x="4911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4" name="Group 44">
            <a:extLst>
              <a:ext uri="{FF2B5EF4-FFF2-40B4-BE49-F238E27FC236}">
                <a16:creationId xmlns:a16="http://schemas.microsoft.com/office/drawing/2014/main" id="{4CB3F7B7-A92F-9B44-92D1-D6DEC5F500AB}"/>
              </a:ext>
            </a:extLst>
          </p:cNvPr>
          <p:cNvGrpSpPr>
            <a:grpSpLocks/>
          </p:cNvGrpSpPr>
          <p:nvPr/>
        </p:nvGrpSpPr>
        <p:grpSpPr bwMode="auto">
          <a:xfrm>
            <a:off x="2099190" y="2306981"/>
            <a:ext cx="1333500" cy="1004887"/>
            <a:chOff x="220" y="1365"/>
            <a:chExt cx="840" cy="633"/>
          </a:xfrm>
        </p:grpSpPr>
        <p:sp>
          <p:nvSpPr>
            <p:cNvPr id="175" name="Line 45">
              <a:extLst>
                <a:ext uri="{FF2B5EF4-FFF2-40B4-BE49-F238E27FC236}">
                  <a16:creationId xmlns:a16="http://schemas.microsoft.com/office/drawing/2014/main" id="{DA8F54E3-D3E2-5B44-B37B-20E7E272B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6" name="Oval 46">
              <a:extLst>
                <a:ext uri="{FF2B5EF4-FFF2-40B4-BE49-F238E27FC236}">
                  <a16:creationId xmlns:a16="http://schemas.microsoft.com/office/drawing/2014/main" id="{33BDD6FC-64CC-2347-921C-94F2A9140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7" name="Oval 47">
            <a:extLst>
              <a:ext uri="{FF2B5EF4-FFF2-40B4-BE49-F238E27FC236}">
                <a16:creationId xmlns:a16="http://schemas.microsoft.com/office/drawing/2014/main" id="{2345AD26-ED57-8F45-B85E-B4144CC97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390" y="2367306"/>
            <a:ext cx="985837" cy="96202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8" name="Line 48">
            <a:extLst>
              <a:ext uri="{FF2B5EF4-FFF2-40B4-BE49-F238E27FC236}">
                <a16:creationId xmlns:a16="http://schemas.microsoft.com/office/drawing/2014/main" id="{99C86BB6-8396-7A4F-A95C-226EFE593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727" y="2634006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9" name="Freeform 49">
            <a:extLst>
              <a:ext uri="{FF2B5EF4-FFF2-40B4-BE49-F238E27FC236}">
                <a16:creationId xmlns:a16="http://schemas.microsoft.com/office/drawing/2014/main" id="{A524866B-F3C3-0047-A24A-49C2FB7D032D}"/>
              </a:ext>
            </a:extLst>
          </p:cNvPr>
          <p:cNvSpPr>
            <a:spLocks/>
          </p:cNvSpPr>
          <p:nvPr/>
        </p:nvSpPr>
        <p:spPr bwMode="auto">
          <a:xfrm>
            <a:off x="5409127" y="2356193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" name="Line 50">
            <a:extLst>
              <a:ext uri="{FF2B5EF4-FFF2-40B4-BE49-F238E27FC236}">
                <a16:creationId xmlns:a16="http://schemas.microsoft.com/office/drawing/2014/main" id="{E379A4B3-232E-9D4E-A4C6-40DC647EE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9590" y="2230781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81" name="Freeform 51">
            <a:extLst>
              <a:ext uri="{FF2B5EF4-FFF2-40B4-BE49-F238E27FC236}">
                <a16:creationId xmlns:a16="http://schemas.microsoft.com/office/drawing/2014/main" id="{7739BB93-5816-A945-B555-C2290DB78FDA}"/>
              </a:ext>
            </a:extLst>
          </p:cNvPr>
          <p:cNvSpPr>
            <a:spLocks/>
          </p:cNvSpPr>
          <p:nvPr/>
        </p:nvSpPr>
        <p:spPr bwMode="auto">
          <a:xfrm>
            <a:off x="5394840" y="3091206"/>
            <a:ext cx="5464750" cy="1966367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0 h 10000"/>
              <a:gd name="connsiteX1" fmla="*/ 3948 w 10000"/>
              <a:gd name="connsiteY1" fmla="*/ 0 h 10000"/>
              <a:gd name="connsiteX2" fmla="*/ 6367 w 10000"/>
              <a:gd name="connsiteY2" fmla="*/ 9215 h 10000"/>
              <a:gd name="connsiteX3" fmla="*/ 10000 w 10000"/>
              <a:gd name="connsiteY3" fmla="*/ 10000 h 10000"/>
              <a:gd name="connsiteX0" fmla="*/ 0 w 13541"/>
              <a:gd name="connsiteY0" fmla="*/ 0 h 9215"/>
              <a:gd name="connsiteX1" fmla="*/ 3948 w 13541"/>
              <a:gd name="connsiteY1" fmla="*/ 0 h 9215"/>
              <a:gd name="connsiteX2" fmla="*/ 6367 w 13541"/>
              <a:gd name="connsiteY2" fmla="*/ 9215 h 9215"/>
              <a:gd name="connsiteX3" fmla="*/ 13541 w 13541"/>
              <a:gd name="connsiteY3" fmla="*/ 9155 h 9215"/>
              <a:gd name="connsiteX0" fmla="*/ 0 w 9977"/>
              <a:gd name="connsiteY0" fmla="*/ 0 h 10132"/>
              <a:gd name="connsiteX1" fmla="*/ 2916 w 9977"/>
              <a:gd name="connsiteY1" fmla="*/ 0 h 10132"/>
              <a:gd name="connsiteX2" fmla="*/ 4702 w 9977"/>
              <a:gd name="connsiteY2" fmla="*/ 10000 h 10132"/>
              <a:gd name="connsiteX3" fmla="*/ 9977 w 9977"/>
              <a:gd name="connsiteY3" fmla="*/ 10132 h 10132"/>
              <a:gd name="connsiteX0" fmla="*/ 0 w 9930"/>
              <a:gd name="connsiteY0" fmla="*/ 0 h 9871"/>
              <a:gd name="connsiteX1" fmla="*/ 2923 w 9930"/>
              <a:gd name="connsiteY1" fmla="*/ 0 h 9871"/>
              <a:gd name="connsiteX2" fmla="*/ 4713 w 9930"/>
              <a:gd name="connsiteY2" fmla="*/ 9870 h 9871"/>
              <a:gd name="connsiteX3" fmla="*/ 9930 w 9930"/>
              <a:gd name="connsiteY3" fmla="*/ 9871 h 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0" h="9871">
                <a:moveTo>
                  <a:pt x="0" y="0"/>
                </a:moveTo>
                <a:lnTo>
                  <a:pt x="2923" y="0"/>
                </a:lnTo>
                <a:lnTo>
                  <a:pt x="4713" y="9870"/>
                </a:lnTo>
                <a:lnTo>
                  <a:pt x="9930" y="987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3" name="Group 18">
            <a:extLst>
              <a:ext uri="{FF2B5EF4-FFF2-40B4-BE49-F238E27FC236}">
                <a16:creationId xmlns:a16="http://schemas.microsoft.com/office/drawing/2014/main" id="{E284CB69-9F56-5447-BEF7-41A6F2097E8E}"/>
              </a:ext>
            </a:extLst>
          </p:cNvPr>
          <p:cNvGrpSpPr>
            <a:grpSpLocks/>
          </p:cNvGrpSpPr>
          <p:nvPr/>
        </p:nvGrpSpPr>
        <p:grpSpPr bwMode="auto">
          <a:xfrm>
            <a:off x="8325876" y="3094378"/>
            <a:ext cx="1828800" cy="257175"/>
            <a:chOff x="2222" y="3039"/>
            <a:chExt cx="1152" cy="162"/>
          </a:xfrm>
        </p:grpSpPr>
        <p:sp>
          <p:nvSpPr>
            <p:cNvPr id="184" name="Text Box 19">
              <a:extLst>
                <a:ext uri="{FF2B5EF4-FFF2-40B4-BE49-F238E27FC236}">
                  <a16:creationId xmlns:a16="http://schemas.microsoft.com/office/drawing/2014/main" id="{678874A7-3358-5245-A855-DD7E0879D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(NAK)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5" name="Line 21">
              <a:extLst>
                <a:ext uri="{FF2B5EF4-FFF2-40B4-BE49-F238E27FC236}">
                  <a16:creationId xmlns:a16="http://schemas.microsoft.com/office/drawing/2014/main" id="{56F7C457-03D8-8D48-AA90-B8A469907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6" name="Text Box 20">
            <a:extLst>
              <a:ext uri="{FF2B5EF4-FFF2-40B4-BE49-F238E27FC236}">
                <a16:creationId xmlns:a16="http://schemas.microsoft.com/office/drawing/2014/main" id="{69FC3B3A-305F-9B42-8C7E-1C83075E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7563" y="2720534"/>
            <a:ext cx="33893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&amp;&amp; corrupt(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E98E9E8-48DD-2748-A76A-B86C9C5E697C}"/>
              </a:ext>
            </a:extLst>
          </p:cNvPr>
          <p:cNvGrpSpPr/>
          <p:nvPr/>
        </p:nvGrpSpPr>
        <p:grpSpPr>
          <a:xfrm>
            <a:off x="8049650" y="5037504"/>
            <a:ext cx="4142349" cy="933582"/>
            <a:chOff x="8049650" y="5037504"/>
            <a:chExt cx="4142349" cy="933582"/>
          </a:xfrm>
        </p:grpSpPr>
        <p:sp>
          <p:nvSpPr>
            <p:cNvPr id="188" name="Text Box 7">
              <a:extLst>
                <a:ext uri="{FF2B5EF4-FFF2-40B4-BE49-F238E27FC236}">
                  <a16:creationId xmlns:a16="http://schemas.microsoft.com/office/drawing/2014/main" id="{547ACF72-ABFE-F64D-A037-06CF279C9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1876" y="5351961"/>
              <a:ext cx="214312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extract(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rcvpkt,data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deliver_data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(data)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(ACK)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Text Box 8">
              <a:extLst>
                <a:ext uri="{FF2B5EF4-FFF2-40B4-BE49-F238E27FC236}">
                  <a16:creationId xmlns:a16="http://schemas.microsoft.com/office/drawing/2014/main" id="{ECD6AB09-3FC5-E94A-8358-34E4DEA2C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9650" y="5037504"/>
              <a:ext cx="4142349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&amp;&amp; 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notcorrupt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9">
              <a:extLst>
                <a:ext uri="{FF2B5EF4-FFF2-40B4-BE49-F238E27FC236}">
                  <a16:creationId xmlns:a16="http://schemas.microsoft.com/office/drawing/2014/main" id="{7D4185C1-C6BE-C246-B80B-AE0463D5F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1888" y="5407524"/>
              <a:ext cx="14890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2958F88-7074-B842-A46E-481DB4E01207}"/>
              </a:ext>
            </a:extLst>
          </p:cNvPr>
          <p:cNvGrpSpPr/>
          <p:nvPr/>
        </p:nvGrpSpPr>
        <p:grpSpPr>
          <a:xfrm>
            <a:off x="2271408" y="3285357"/>
            <a:ext cx="3548062" cy="989290"/>
            <a:chOff x="2270357" y="3283338"/>
            <a:chExt cx="3548062" cy="989290"/>
          </a:xfrm>
        </p:grpSpPr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52733FCF-77DF-9549-96B3-58AA12126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338" y="3283338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C96D5C38-D258-7844-A167-A26AFEEF24DC}"/>
                </a:ext>
              </a:extLst>
            </p:cNvPr>
            <p:cNvGrpSpPr/>
            <p:nvPr/>
          </p:nvGrpSpPr>
          <p:grpSpPr>
            <a:xfrm>
              <a:off x="2270357" y="3545923"/>
              <a:ext cx="3548062" cy="726705"/>
              <a:chOff x="2270357" y="3545923"/>
              <a:chExt cx="3548062" cy="726705"/>
            </a:xfrm>
          </p:grpSpPr>
          <p:sp>
            <p:nvSpPr>
              <p:cNvPr id="195" name="Text Box 12">
                <a:extLst>
                  <a:ext uri="{FF2B5EF4-FFF2-40B4-BE49-F238E27FC236}">
                    <a16:creationId xmlns:a16="http://schemas.microsoft.com/office/drawing/2014/main" id="{3746DB42-5771-AD4D-9F11-055A2239F8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0357" y="3545923"/>
                <a:ext cx="3548062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 &amp;&amp; 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isACK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6" name="Line 13">
                <a:extLst>
                  <a:ext uri="{FF2B5EF4-FFF2-40B4-BE49-F238E27FC236}">
                    <a16:creationId xmlns:a16="http://schemas.microsoft.com/office/drawing/2014/main" id="{F8840150-1E50-BA43-88E4-6F9188C56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476" y="3919619"/>
                <a:ext cx="990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Text Box 48">
                <a:extLst>
                  <a:ext uri="{FF2B5EF4-FFF2-40B4-BE49-F238E27FC236}">
                    <a16:creationId xmlns:a16="http://schemas.microsoft.com/office/drawing/2014/main" id="{13B3F6FD-1B58-2540-B908-71B7D9EFB8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5151" y="3936078"/>
                <a:ext cx="32385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L</a:t>
                </a:r>
              </a:p>
            </p:txBody>
          </p:sp>
        </p:grpSp>
      </p:grpSp>
      <p:sp>
        <p:nvSpPr>
          <p:cNvPr id="198" name="Text Box 19">
            <a:extLst>
              <a:ext uri="{FF2B5EF4-FFF2-40B4-BE49-F238E27FC236}">
                <a16:creationId xmlns:a16="http://schemas.microsoft.com/office/drawing/2014/main" id="{A11F89D9-6E4B-F142-B680-CA9246FEB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66" y="2517724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99" name="Text Box 20">
            <a:extLst>
              <a:ext uri="{FF2B5EF4-FFF2-40B4-BE49-F238E27FC236}">
                <a16:creationId xmlns:a16="http://schemas.microsoft.com/office/drawing/2014/main" id="{F9D8503E-DBC4-144B-9DCA-064A69A8F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963" y="3961155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4C651C60-2DE4-0846-A035-0E312850C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7" grpId="0" animBg="1"/>
      <p:bldP spid="1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Transport vs. network layer services and protocols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CEA1E0-276F-284D-BD4E-42C8F1EBF3F6}"/>
              </a:ext>
            </a:extLst>
          </p:cNvPr>
          <p:cNvGrpSpPr/>
          <p:nvPr/>
        </p:nvGrpSpPr>
        <p:grpSpPr>
          <a:xfrm>
            <a:off x="6278709" y="1094882"/>
            <a:ext cx="5468536" cy="5077175"/>
            <a:chOff x="6430780" y="1365914"/>
            <a:chExt cx="5468536" cy="5077175"/>
          </a:xfrm>
        </p:grpSpPr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C47118FD-7A98-6943-B3A3-B578E5FB9F06}"/>
                </a:ext>
              </a:extLst>
            </p:cNvPr>
            <p:cNvSpPr/>
            <p:nvPr/>
          </p:nvSpPr>
          <p:spPr>
            <a:xfrm>
              <a:off x="6539916" y="1365914"/>
              <a:ext cx="5359400" cy="4954628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Rectangle 7">
              <a:extLst>
                <a:ext uri="{FF2B5EF4-FFF2-40B4-BE49-F238E27FC236}">
                  <a16:creationId xmlns:a16="http://schemas.microsoft.com/office/drawing/2014/main" id="{9123CC0F-084C-694A-973E-DDF8B74DB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0780" y="1910777"/>
              <a:ext cx="5230917" cy="440976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26" name="Text Box 11">
              <a:extLst>
                <a:ext uri="{FF2B5EF4-FFF2-40B4-BE49-F238E27FC236}">
                  <a16:creationId xmlns:a16="http://schemas.microsoft.com/office/drawing/2014/main" id="{8933385F-1349-114E-8950-59CB886F3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4167" y="1686939"/>
              <a:ext cx="3025187" cy="445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45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household analogy: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27" name="Rectangle 4">
              <a:extLst>
                <a:ext uri="{FF2B5EF4-FFF2-40B4-BE49-F238E27FC236}">
                  <a16:creationId xmlns:a16="http://schemas.microsoft.com/office/drawing/2014/main" id="{D8394745-F660-7141-9DD3-60B497C3EBA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539915" y="2193352"/>
              <a:ext cx="4916773" cy="4249737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19050" cmpd="sng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12 kids in Ann’</a:t>
              </a:r>
              <a:r>
                <a:rPr kumimoji="0" lang="en-US" altLang="ja-JP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 house sending letters to 12 kids in Bill’s house:</a:t>
              </a:r>
              <a:endPara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hosts = houses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processes = kids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app messages = letters in envelopes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transport protocol = Ann and Bill who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demux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to in-house siblings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network-layer protocol = postal service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7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CFAA90E-01F6-9442-8C29-5980D20B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54" y="1415907"/>
            <a:ext cx="3622416" cy="50351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49E7E9-FAA1-6B4E-871E-EA23858B60C6}"/>
              </a:ext>
            </a:extLst>
          </p:cNvPr>
          <p:cNvSpPr/>
          <p:nvPr/>
        </p:nvSpPr>
        <p:spPr>
          <a:xfrm>
            <a:off x="6387844" y="4452079"/>
            <a:ext cx="5121782" cy="1364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D98765B-6EC7-864F-8A48-2FBCD821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rdt2.0 has a fatal flaw!</a:t>
            </a:r>
            <a:endParaRPr lang="en-US" sz="4400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24A7E6D3-44BD-F44B-9E30-860EE5046FF6}"/>
              </a:ext>
            </a:extLst>
          </p:cNvPr>
          <p:cNvSpPr txBox="1">
            <a:spLocks noChangeArrowheads="1"/>
          </p:cNvSpPr>
          <p:nvPr/>
        </p:nvSpPr>
        <p:spPr>
          <a:xfrm>
            <a:off x="691480" y="1384568"/>
            <a:ext cx="582523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what happens if ACK/NAK corrupted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?</a:t>
            </a:r>
          </a:p>
          <a:p>
            <a:pPr marL="460375" marR="0" lvl="0" indent="-217488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doesn’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 know what happened at receiver!</a:t>
            </a:r>
          </a:p>
          <a:p>
            <a:pPr marL="460375" marR="0" lvl="0" indent="-217488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can’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 just retransmit: possible duplicate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ct val="6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A5980F19-9541-754D-B1F9-A97DD6E77B8E}"/>
              </a:ext>
            </a:extLst>
          </p:cNvPr>
          <p:cNvSpPr txBox="1">
            <a:spLocks noChangeArrowheads="1"/>
          </p:cNvSpPr>
          <p:nvPr/>
        </p:nvSpPr>
        <p:spPr>
          <a:xfrm>
            <a:off x="6207334" y="1371689"/>
            <a:ext cx="5293186" cy="30638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handling duplicates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</a:t>
            </a:r>
          </a:p>
          <a:p>
            <a:pPr marL="460375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retransmits current pkt if ACK/NAK corrupted</a:t>
            </a:r>
          </a:p>
          <a:p>
            <a:pPr marL="460375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adds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sequence number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to each pkt</a:t>
            </a:r>
          </a:p>
          <a:p>
            <a:pPr marL="460375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receiver discards (doesn’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 deliver up) duplicate pkt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" name="Group 13">
            <a:extLst>
              <a:ext uri="{FF2B5EF4-FFF2-40B4-BE49-F238E27FC236}">
                <a16:creationId xmlns:a16="http://schemas.microsoft.com/office/drawing/2014/main" id="{DD203542-E210-7447-A332-31A71101B61E}"/>
              </a:ext>
            </a:extLst>
          </p:cNvPr>
          <p:cNvGrpSpPr>
            <a:grpSpLocks/>
          </p:cNvGrpSpPr>
          <p:nvPr/>
        </p:nvGrpSpPr>
        <p:grpSpPr bwMode="auto">
          <a:xfrm>
            <a:off x="3103667" y="4578498"/>
            <a:ext cx="5984666" cy="1603375"/>
            <a:chOff x="1552" y="2800"/>
            <a:chExt cx="2578" cy="1010"/>
          </a:xfrm>
        </p:grpSpPr>
        <p:sp>
          <p:nvSpPr>
            <p:cNvPr id="57" name="Rectangle 7">
              <a:extLst>
                <a:ext uri="{FF2B5EF4-FFF2-40B4-BE49-F238E27FC236}">
                  <a16:creationId xmlns:a16="http://schemas.microsoft.com/office/drawing/2014/main" id="{7263B3B4-235C-B144-9AEF-471ED41D1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" name="Rectangle 9">
              <a:extLst>
                <a:ext uri="{FF2B5EF4-FFF2-40B4-BE49-F238E27FC236}">
                  <a16:creationId xmlns:a16="http://schemas.microsoft.com/office/drawing/2014/main" id="{2C183582-BCD6-964F-9986-EC99BBA65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864"/>
              <a:ext cx="596" cy="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" name="Text Box 10">
              <a:extLst>
                <a:ext uri="{FF2B5EF4-FFF2-40B4-BE49-F238E27FC236}">
                  <a16:creationId xmlns:a16="http://schemas.microsoft.com/office/drawing/2014/main" id="{51B6B572-EC0D-AF4F-816C-095262254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4" y="2800"/>
              <a:ext cx="1052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stop and wait</a:t>
              </a:r>
            </a:p>
          </p:txBody>
        </p:sp>
        <p:sp>
          <p:nvSpPr>
            <p:cNvPr id="60" name="Text Box 6">
              <a:extLst>
                <a:ext uri="{FF2B5EF4-FFF2-40B4-BE49-F238E27FC236}">
                  <a16:creationId xmlns:a16="http://schemas.microsoft.com/office/drawing/2014/main" id="{76C910B9-5EA9-F245-95E8-43CDADF70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" y="3136"/>
              <a:ext cx="2452" cy="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sender sends one packet,  then waits for receiver  response</a:t>
              </a:r>
            </a:p>
          </p:txBody>
        </p:sp>
      </p:grp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5301A5D-98A1-5549-8702-D978C38EA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rdt2.1: sender, handling garbled ACK/NAKs</a:t>
            </a:r>
            <a:endParaRPr lang="en-US" sz="4400" dirty="0"/>
          </a:p>
        </p:txBody>
      </p:sp>
      <p:sp>
        <p:nvSpPr>
          <p:cNvPr id="47" name="Oval 3">
            <a:extLst>
              <a:ext uri="{FF2B5EF4-FFF2-40B4-BE49-F238E27FC236}">
                <a16:creationId xmlns:a16="http://schemas.microsoft.com/office/drawing/2014/main" id="{F4C9F03D-E67B-234E-BA55-D7E8F7DD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777" y="2435427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512826EB-423D-0E49-8FDB-27055785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752" y="251144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0 from above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Line 8">
            <a:extLst>
              <a:ext uri="{FF2B5EF4-FFF2-40B4-BE49-F238E27FC236}">
                <a16:creationId xmlns:a16="http://schemas.microsoft.com/office/drawing/2014/main" id="{6251CAAF-59B3-6049-8269-0136EB3BA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139" y="2390977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1" name="Group 10">
            <a:extLst>
              <a:ext uri="{FF2B5EF4-FFF2-40B4-BE49-F238E27FC236}">
                <a16:creationId xmlns:a16="http://schemas.microsoft.com/office/drawing/2014/main" id="{BA1E332A-47D4-2B43-8C9F-38C21B1C7E8C}"/>
              </a:ext>
            </a:extLst>
          </p:cNvPr>
          <p:cNvGrpSpPr>
            <a:grpSpLocks/>
          </p:cNvGrpSpPr>
          <p:nvPr/>
        </p:nvGrpSpPr>
        <p:grpSpPr bwMode="auto">
          <a:xfrm>
            <a:off x="6492339" y="2383039"/>
            <a:ext cx="1089025" cy="865188"/>
            <a:chOff x="2848" y="1499"/>
            <a:chExt cx="660" cy="510"/>
          </a:xfrm>
        </p:grpSpPr>
        <p:sp>
          <p:nvSpPr>
            <p:cNvPr id="62" name="Oval 11">
              <a:extLst>
                <a:ext uri="{FF2B5EF4-FFF2-40B4-BE49-F238E27FC236}">
                  <a16:creationId xmlns:a16="http://schemas.microsoft.com/office/drawing/2014/main" id="{9DE4F784-AF0C-E34C-81A2-913DC58F1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 Box 12">
              <a:extLst>
                <a:ext uri="{FF2B5EF4-FFF2-40B4-BE49-F238E27FC236}">
                  <a16:creationId xmlns:a16="http://schemas.microsoft.com/office/drawing/2014/main" id="{0E862915-5D53-444E-973B-D7C43BF97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" y="1551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 or NAK 0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BA1DA02-294B-934E-8385-25257F63BA6D}"/>
              </a:ext>
            </a:extLst>
          </p:cNvPr>
          <p:cNvGrpSpPr/>
          <p:nvPr/>
        </p:nvGrpSpPr>
        <p:grpSpPr>
          <a:xfrm>
            <a:off x="4914364" y="1394027"/>
            <a:ext cx="3694113" cy="1087437"/>
            <a:chOff x="4914364" y="1394027"/>
            <a:chExt cx="3694113" cy="1087437"/>
          </a:xfrm>
        </p:grpSpPr>
        <p:sp>
          <p:nvSpPr>
            <p:cNvPr id="49" name="Text Box 5">
              <a:extLst>
                <a:ext uri="{FF2B5EF4-FFF2-40B4-BE49-F238E27FC236}">
                  <a16:creationId xmlns:a16="http://schemas.microsoft.com/office/drawing/2014/main" id="{87E331C0-8956-B94A-9617-A05FF5ABF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4364" y="1706764"/>
              <a:ext cx="36941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=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make_pkt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(0, data, checksum)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70C87B1-30A2-CF4B-8F5E-B415D876E20D}"/>
                </a:ext>
              </a:extLst>
            </p:cNvPr>
            <p:cNvGrpSpPr/>
            <p:nvPr/>
          </p:nvGrpSpPr>
          <p:grpSpPr>
            <a:xfrm>
              <a:off x="4928652" y="1394027"/>
              <a:ext cx="2852737" cy="1087437"/>
              <a:chOff x="4928652" y="1394027"/>
              <a:chExt cx="2852737" cy="1087437"/>
            </a:xfrm>
          </p:grpSpPr>
          <p:sp>
            <p:nvSpPr>
              <p:cNvPr id="50" name="Text Box 6">
                <a:extLst>
                  <a:ext uri="{FF2B5EF4-FFF2-40B4-BE49-F238E27FC236}">
                    <a16:creationId xmlns:a16="http://schemas.microsoft.com/office/drawing/2014/main" id="{8B74C9CA-A3E5-1442-BBC9-D8DC3707E2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8652" y="1394027"/>
                <a:ext cx="2111375" cy="30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rdt_send(data)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Line 7">
                <a:extLst>
                  <a:ext uri="{FF2B5EF4-FFF2-40B4-BE49-F238E27FC236}">
                    <a16:creationId xmlns:a16="http://schemas.microsoft.com/office/drawing/2014/main" id="{70072A5C-7BD3-1347-8EE9-8CEAFBB1A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6127" y="1759152"/>
                <a:ext cx="273526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4" name="Freeform 13">
                <a:extLst>
                  <a:ext uri="{FF2B5EF4-FFF2-40B4-BE49-F238E27FC236}">
                    <a16:creationId xmlns:a16="http://schemas.microsoft.com/office/drawing/2014/main" id="{0B9BE592-AD70-2042-904B-EEC5293B29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215989" y="2260802"/>
                <a:ext cx="1482725" cy="220662"/>
              </a:xfrm>
              <a:custGeom>
                <a:avLst/>
                <a:gdLst>
                  <a:gd name="T0" fmla="*/ 0 w 2835"/>
                  <a:gd name="T1" fmla="*/ 0 h 525"/>
                  <a:gd name="T2" fmla="*/ 2147483647 w 2835"/>
                  <a:gd name="T3" fmla="*/ 0 h 5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35" h="525">
                    <a:moveTo>
                      <a:pt x="0" y="0"/>
                    </a:moveTo>
                    <a:cubicBezTo>
                      <a:pt x="60" y="525"/>
                      <a:pt x="2835" y="495"/>
                      <a:pt x="2835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9449F5B-E30E-EB4E-8D88-CA2F8497E472}"/>
              </a:ext>
            </a:extLst>
          </p:cNvPr>
          <p:cNvGrpSpPr/>
          <p:nvPr/>
        </p:nvGrpSpPr>
        <p:grpSpPr>
          <a:xfrm>
            <a:off x="7379752" y="1999849"/>
            <a:ext cx="3513428" cy="1207103"/>
            <a:chOff x="7379752" y="1999849"/>
            <a:chExt cx="3513428" cy="1207103"/>
          </a:xfrm>
        </p:grpSpPr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441BD95E-662D-EC44-934A-74A441B70166}"/>
                </a:ext>
              </a:extLst>
            </p:cNvPr>
            <p:cNvSpPr>
              <a:spLocks/>
            </p:cNvSpPr>
            <p:nvPr/>
          </p:nvSpPr>
          <p:spPr bwMode="auto">
            <a:xfrm rot="20242820">
              <a:off x="7379752" y="2244927"/>
              <a:ext cx="466725" cy="685800"/>
            </a:xfrm>
            <a:custGeom>
              <a:avLst/>
              <a:gdLst>
                <a:gd name="T0" fmla="*/ 0 w 735"/>
                <a:gd name="T1" fmla="*/ 2147483647 h 1080"/>
                <a:gd name="T2" fmla="*/ 0 w 735"/>
                <a:gd name="T3" fmla="*/ 2147483647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Text Box 15">
              <a:extLst>
                <a:ext uri="{FF2B5EF4-FFF2-40B4-BE49-F238E27FC236}">
                  <a16:creationId xmlns:a16="http://schemas.microsoft.com/office/drawing/2014/main" id="{4B2E9E68-BA62-3348-B352-724365F81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2239" y="2806902"/>
              <a:ext cx="22621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Text Box 16">
              <a:extLst>
                <a:ext uri="{FF2B5EF4-FFF2-40B4-BE49-F238E27FC236}">
                  <a16:creationId xmlns:a16="http://schemas.microsoft.com/office/drawing/2014/main" id="{8B1473FF-396D-124F-BBF5-94242E43A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671" y="1999849"/>
              <a:ext cx="3178509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&amp;&amp;  (corrupt(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||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isNAK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Line 17">
              <a:extLst>
                <a:ext uri="{FF2B5EF4-FFF2-40B4-BE49-F238E27FC236}">
                  <a16:creationId xmlns:a16="http://schemas.microsoft.com/office/drawing/2014/main" id="{9508C46B-C13D-114D-A7F0-B06456265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5364" y="2846589"/>
              <a:ext cx="14335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D86620-4FC8-1B4F-B3F3-482BB43DB050}"/>
              </a:ext>
            </a:extLst>
          </p:cNvPr>
          <p:cNvGrpSpPr/>
          <p:nvPr/>
        </p:nvGrpSpPr>
        <p:grpSpPr>
          <a:xfrm>
            <a:off x="5155664" y="4908752"/>
            <a:ext cx="3763963" cy="984250"/>
            <a:chOff x="5155664" y="4908752"/>
            <a:chExt cx="3763963" cy="984250"/>
          </a:xfrm>
        </p:grpSpPr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BD6C0BB1-99C8-4749-986C-88E4780E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614" y="4908752"/>
              <a:ext cx="1606550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2" name="Text Box 21">
              <a:extLst>
                <a:ext uri="{FF2B5EF4-FFF2-40B4-BE49-F238E27FC236}">
                  <a16:creationId xmlns:a16="http://schemas.microsoft.com/office/drawing/2014/main" id="{71FAC561-AE6B-3048-917F-15508B28A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664" y="5492952"/>
              <a:ext cx="37639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make_pkt(1, data, checksum)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3" name="Text Box 22">
              <a:extLst>
                <a:ext uri="{FF2B5EF4-FFF2-40B4-BE49-F238E27FC236}">
                  <a16:creationId xmlns:a16="http://schemas.microsoft.com/office/drawing/2014/main" id="{15BBCB1C-B6A9-344E-9CA2-0BBB0CAD2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514" y="5154814"/>
              <a:ext cx="23891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Line 23">
              <a:extLst>
                <a:ext uri="{FF2B5EF4-FFF2-40B4-BE49-F238E27FC236}">
                  <a16:creationId xmlns:a16="http://schemas.microsoft.com/office/drawing/2014/main" id="{0C2DB497-B042-9046-9811-10519C1E7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3139" y="5507239"/>
              <a:ext cx="29035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CECDF8-D246-4049-B950-BA60CB64C4FE}"/>
              </a:ext>
            </a:extLst>
          </p:cNvPr>
          <p:cNvGrpSpPr/>
          <p:nvPr/>
        </p:nvGrpSpPr>
        <p:grpSpPr>
          <a:xfrm>
            <a:off x="1859796" y="4491239"/>
            <a:ext cx="2821206" cy="1349375"/>
            <a:chOff x="1859796" y="4491239"/>
            <a:chExt cx="2821206" cy="1349375"/>
          </a:xfrm>
        </p:grpSpPr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5AA1EA36-A375-E043-A8A6-573B3CDB17AB}"/>
                </a:ext>
              </a:extLst>
            </p:cNvPr>
            <p:cNvSpPr>
              <a:spLocks/>
            </p:cNvSpPr>
            <p:nvPr/>
          </p:nvSpPr>
          <p:spPr bwMode="auto">
            <a:xfrm rot="14610547">
              <a:off x="3969802" y="4732539"/>
              <a:ext cx="952500" cy="469900"/>
            </a:xfrm>
            <a:custGeom>
              <a:avLst/>
              <a:gdLst>
                <a:gd name="T0" fmla="*/ 2147483647 w 1500"/>
                <a:gd name="T1" fmla="*/ 2147483647 h 740"/>
                <a:gd name="T2" fmla="*/ 2147483647 w 1500"/>
                <a:gd name="T3" fmla="*/ 2147483647 h 7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00" h="740">
                  <a:moveTo>
                    <a:pt x="361" y="671"/>
                  </a:moveTo>
                  <a:cubicBezTo>
                    <a:pt x="0" y="0"/>
                    <a:pt x="1500" y="90"/>
                    <a:pt x="1017" y="74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Text Box 26">
              <a:extLst>
                <a:ext uri="{FF2B5EF4-FFF2-40B4-BE49-F238E27FC236}">
                  <a16:creationId xmlns:a16="http://schemas.microsoft.com/office/drawing/2014/main" id="{C0C2767A-6838-D340-B9F9-D72D920A7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889" y="5564389"/>
              <a:ext cx="18192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7">
              <a:extLst>
                <a:ext uri="{FF2B5EF4-FFF2-40B4-BE49-F238E27FC236}">
                  <a16:creationId xmlns:a16="http://schemas.microsoft.com/office/drawing/2014/main" id="{28A57471-B5B0-D741-A10E-89210112F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796" y="4726939"/>
              <a:ext cx="2391034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(corrupt(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||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isNAK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8">
              <a:extLst>
                <a:ext uri="{FF2B5EF4-FFF2-40B4-BE49-F238E27FC236}">
                  <a16:creationId xmlns:a16="http://schemas.microsoft.com/office/drawing/2014/main" id="{5E70559D-E25D-834D-BB11-04C3EEB77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377" y="5572327"/>
              <a:ext cx="1557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2" name="Group 31">
            <a:extLst>
              <a:ext uri="{FF2B5EF4-FFF2-40B4-BE49-F238E27FC236}">
                <a16:creationId xmlns:a16="http://schemas.microsoft.com/office/drawing/2014/main" id="{81C031FC-110D-E943-BFA4-8F8C747060C6}"/>
              </a:ext>
            </a:extLst>
          </p:cNvPr>
          <p:cNvGrpSpPr>
            <a:grpSpLocks/>
          </p:cNvGrpSpPr>
          <p:nvPr/>
        </p:nvGrpSpPr>
        <p:grpSpPr bwMode="auto">
          <a:xfrm>
            <a:off x="6643152" y="4329314"/>
            <a:ext cx="1117600" cy="823913"/>
            <a:chOff x="4156" y="2812"/>
            <a:chExt cx="704" cy="519"/>
          </a:xfrm>
        </p:grpSpPr>
        <p:sp>
          <p:nvSpPr>
            <p:cNvPr id="83" name="Oval 32">
              <a:extLst>
                <a:ext uri="{FF2B5EF4-FFF2-40B4-BE49-F238E27FC236}">
                  <a16:creationId xmlns:a16="http://schemas.microsoft.com/office/drawing/2014/main" id="{DBC13DE2-6448-6042-A76F-1AA9FA583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Text Box 33">
              <a:extLst>
                <a:ext uri="{FF2B5EF4-FFF2-40B4-BE49-F238E27FC236}">
                  <a16:creationId xmlns:a16="http://schemas.microsoft.com/office/drawing/2014/main" id="{E29BDAD6-5FEC-F24F-BE6F-CD21C3CA8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call 1 from above</a:t>
              </a: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5" name="Group 34">
            <a:extLst>
              <a:ext uri="{FF2B5EF4-FFF2-40B4-BE49-F238E27FC236}">
                <a16:creationId xmlns:a16="http://schemas.microsoft.com/office/drawing/2014/main" id="{A719D103-2F81-5E46-A5A0-A41FEB02DBAE}"/>
              </a:ext>
            </a:extLst>
          </p:cNvPr>
          <p:cNvGrpSpPr>
            <a:grpSpLocks/>
          </p:cNvGrpSpPr>
          <p:nvPr/>
        </p:nvGrpSpPr>
        <p:grpSpPr bwMode="auto">
          <a:xfrm>
            <a:off x="4453989" y="4275339"/>
            <a:ext cx="1046163" cy="823913"/>
            <a:chOff x="4916" y="3266"/>
            <a:chExt cx="659" cy="519"/>
          </a:xfrm>
        </p:grpSpPr>
        <p:sp>
          <p:nvSpPr>
            <p:cNvPr id="86" name="Oval 35">
              <a:extLst>
                <a:ext uri="{FF2B5EF4-FFF2-40B4-BE49-F238E27FC236}">
                  <a16:creationId xmlns:a16="http://schemas.microsoft.com/office/drawing/2014/main" id="{452B4C18-F351-424F-9F61-578D01454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36">
              <a:extLst>
                <a:ext uri="{FF2B5EF4-FFF2-40B4-BE49-F238E27FC236}">
                  <a16:creationId xmlns:a16="http://schemas.microsoft.com/office/drawing/2014/main" id="{6D1F24C4-2629-794A-B55E-60C945FDC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 or NAK 1</a:t>
              </a: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5D53C9-4BB8-5043-8DC5-F0E5CF4CABAD}"/>
              </a:ext>
            </a:extLst>
          </p:cNvPr>
          <p:cNvGrpSpPr/>
          <p:nvPr/>
        </p:nvGrpSpPr>
        <p:grpSpPr>
          <a:xfrm>
            <a:off x="7340064" y="2989464"/>
            <a:ext cx="3184984" cy="1470025"/>
            <a:chOff x="7340064" y="2989464"/>
            <a:chExt cx="3184984" cy="1470025"/>
          </a:xfrm>
        </p:grpSpPr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9CD05C47-D1BA-A640-9C82-600A98940CDA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6760626" y="3568902"/>
              <a:ext cx="1363663" cy="204788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5" name="Text Box 24">
              <a:extLst>
                <a:ext uri="{FF2B5EF4-FFF2-40B4-BE49-F238E27FC236}">
                  <a16:creationId xmlns:a16="http://schemas.microsoft.com/office/drawing/2014/main" id="{F253FA80-34F7-E440-9662-0A8A9E206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9435" y="3255707"/>
              <a:ext cx="2995613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notcorrupt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isACK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</a:t>
              </a:r>
            </a:p>
          </p:txBody>
        </p:sp>
        <p:sp>
          <p:nvSpPr>
            <p:cNvPr id="76" name="Line 25">
              <a:extLst>
                <a:ext uri="{FF2B5EF4-FFF2-40B4-BE49-F238E27FC236}">
                  <a16:creationId xmlns:a16="http://schemas.microsoft.com/office/drawing/2014/main" id="{66DBD07B-79D8-0F4A-A6FF-59EB09F77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1527" y="4113414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" name="Text Box 37">
              <a:extLst>
                <a:ext uri="{FF2B5EF4-FFF2-40B4-BE49-F238E27FC236}">
                  <a16:creationId xmlns:a16="http://schemas.microsoft.com/office/drawing/2014/main" id="{3EF62ED3-CC68-F04E-85DE-74B808ECD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114" y="4122939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D39DAE-4584-FA45-975F-927834C99F4E}"/>
              </a:ext>
            </a:extLst>
          </p:cNvPr>
          <p:cNvGrpSpPr/>
          <p:nvPr/>
        </p:nvGrpSpPr>
        <p:grpSpPr>
          <a:xfrm>
            <a:off x="768495" y="3049789"/>
            <a:ext cx="3918857" cy="1284288"/>
            <a:chOff x="768495" y="3049789"/>
            <a:chExt cx="3918857" cy="1284288"/>
          </a:xfrm>
        </p:grpSpPr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E4C63A38-513E-6D46-AD73-8B315DEB4A9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992027" y="3621289"/>
              <a:ext cx="1266825" cy="123825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Text Box 29">
              <a:extLst>
                <a:ext uri="{FF2B5EF4-FFF2-40B4-BE49-F238E27FC236}">
                  <a16:creationId xmlns:a16="http://schemas.microsoft.com/office/drawing/2014/main" id="{10C84F04-9916-C447-98C1-9B431D507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495" y="3141125"/>
              <a:ext cx="3623727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notcorrupt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&amp;&amp;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isACK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Line 30">
              <a:extLst>
                <a:ext uri="{FF2B5EF4-FFF2-40B4-BE49-F238E27FC236}">
                  <a16:creationId xmlns:a16="http://schemas.microsoft.com/office/drawing/2014/main" id="{3CE13E4F-EE16-CD4F-B855-807B9A4D3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802" y="3983239"/>
              <a:ext cx="17383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9" name="Text Box 38">
              <a:extLst>
                <a:ext uri="{FF2B5EF4-FFF2-40B4-BE49-F238E27FC236}">
                  <a16:creationId xmlns:a16="http://schemas.microsoft.com/office/drawing/2014/main" id="{82E244E2-C5AE-4445-BF1E-C90A2091B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302" y="3997527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</p:grpSp>
      <p:sp>
        <p:nvSpPr>
          <p:cNvPr id="46" name="Slide Number Placeholder 2">
            <a:extLst>
              <a:ext uri="{FF2B5EF4-FFF2-40B4-BE49-F238E27FC236}">
                <a16:creationId xmlns:a16="http://schemas.microsoft.com/office/drawing/2014/main" id="{B69BA466-748A-4F41-808A-2B33C515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rdt2.1: receiver, handling garbled ACK/NAKs</a:t>
            </a:r>
            <a:endParaRPr lang="en-US" sz="4400" dirty="0"/>
          </a:p>
        </p:txBody>
      </p:sp>
      <p:grpSp>
        <p:nvGrpSpPr>
          <p:cNvPr id="138" name="Group 3">
            <a:extLst>
              <a:ext uri="{FF2B5EF4-FFF2-40B4-BE49-F238E27FC236}">
                <a16:creationId xmlns:a16="http://schemas.microsoft.com/office/drawing/2014/main" id="{C1CD05A1-04E4-FC48-B0C5-45F2AACDECEF}"/>
              </a:ext>
            </a:extLst>
          </p:cNvPr>
          <p:cNvGrpSpPr>
            <a:grpSpLocks/>
          </p:cNvGrpSpPr>
          <p:nvPr/>
        </p:nvGrpSpPr>
        <p:grpSpPr bwMode="auto">
          <a:xfrm>
            <a:off x="4764244" y="3345999"/>
            <a:ext cx="817563" cy="795338"/>
            <a:chOff x="963" y="1131"/>
            <a:chExt cx="515" cy="501"/>
          </a:xfrm>
        </p:grpSpPr>
        <p:sp>
          <p:nvSpPr>
            <p:cNvPr id="139" name="Oval 4">
              <a:extLst>
                <a:ext uri="{FF2B5EF4-FFF2-40B4-BE49-F238E27FC236}">
                  <a16:creationId xmlns:a16="http://schemas.microsoft.com/office/drawing/2014/main" id="{1AA1B3B3-9BE5-B941-861C-6A95AE61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0" name="Text Box 5">
              <a:extLst>
                <a:ext uri="{FF2B5EF4-FFF2-40B4-BE49-F238E27FC236}">
                  <a16:creationId xmlns:a16="http://schemas.microsoft.com/office/drawing/2014/main" id="{E4E7D8C2-369B-AA4D-BFEC-61A1CB9BB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 from below</a:t>
              </a: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41" name="Line 6">
            <a:extLst>
              <a:ext uri="{FF2B5EF4-FFF2-40B4-BE49-F238E27FC236}">
                <a16:creationId xmlns:a16="http://schemas.microsoft.com/office/drawing/2014/main" id="{8BBFC15E-678E-0147-A56E-4A3A32B91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732" y="2276024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FABB75-14DE-C74F-9D57-A9DEB7587596}"/>
              </a:ext>
            </a:extLst>
          </p:cNvPr>
          <p:cNvGrpSpPr/>
          <p:nvPr/>
        </p:nvGrpSpPr>
        <p:grpSpPr>
          <a:xfrm>
            <a:off x="4688044" y="4161974"/>
            <a:ext cx="3862388" cy="2187575"/>
            <a:chOff x="4688044" y="4161974"/>
            <a:chExt cx="3862388" cy="2187575"/>
          </a:xfrm>
        </p:grpSpPr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57F6D8C5-C177-EA4A-8A0D-C9ECA2E44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232" y="4161974"/>
              <a:ext cx="1590675" cy="688975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Text Box 12">
              <a:extLst>
                <a:ext uri="{FF2B5EF4-FFF2-40B4-BE49-F238E27FC236}">
                  <a16:creationId xmlns:a16="http://schemas.microsoft.com/office/drawing/2014/main" id="{39FBA62B-425E-884D-B8D0-53837C719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8044" y="4742999"/>
              <a:ext cx="35814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&amp;&amp; has_seq1(rcvpkt)</a:t>
              </a: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Line 13">
              <a:extLst>
                <a:ext uri="{FF2B5EF4-FFF2-40B4-BE49-F238E27FC236}">
                  <a16:creationId xmlns:a16="http://schemas.microsoft.com/office/drawing/2014/main" id="{1082C30A-F447-2048-A881-DB9032822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4719" y="5300212"/>
              <a:ext cx="2898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9" name="Text Box 14">
              <a:extLst>
                <a:ext uri="{FF2B5EF4-FFF2-40B4-BE49-F238E27FC236}">
                  <a16:creationId xmlns:a16="http://schemas.microsoft.com/office/drawing/2014/main" id="{29182A79-7B96-1B4E-B5FE-E02DEA7CE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7569" y="5355774"/>
              <a:ext cx="3852863" cy="99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extract(rcvpkt,data)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deliver_data(data)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make_pkt(ACK,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0" name="Group 15">
            <a:extLst>
              <a:ext uri="{FF2B5EF4-FFF2-40B4-BE49-F238E27FC236}">
                <a16:creationId xmlns:a16="http://schemas.microsoft.com/office/drawing/2014/main" id="{A479FFEA-FE33-2B4E-8918-3A674DE0585E}"/>
              </a:ext>
            </a:extLst>
          </p:cNvPr>
          <p:cNvGrpSpPr>
            <a:grpSpLocks/>
          </p:cNvGrpSpPr>
          <p:nvPr/>
        </p:nvGrpSpPr>
        <p:grpSpPr bwMode="auto">
          <a:xfrm>
            <a:off x="6462869" y="3380924"/>
            <a:ext cx="825500" cy="796925"/>
            <a:chOff x="4398" y="3133"/>
            <a:chExt cx="520" cy="502"/>
          </a:xfrm>
        </p:grpSpPr>
        <p:sp>
          <p:nvSpPr>
            <p:cNvPr id="151" name="Oval 16">
              <a:extLst>
                <a:ext uri="{FF2B5EF4-FFF2-40B4-BE49-F238E27FC236}">
                  <a16:creationId xmlns:a16="http://schemas.microsoft.com/office/drawing/2014/main" id="{6D36849B-325C-BB44-97CF-6F19DE4D9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2" name="Text Box 17">
              <a:extLst>
                <a:ext uri="{FF2B5EF4-FFF2-40B4-BE49-F238E27FC236}">
                  <a16:creationId xmlns:a16="http://schemas.microsoft.com/office/drawing/2014/main" id="{B8F092A3-F065-5542-858A-5CCD86506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 from below</a:t>
              </a: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B3EE5B1-79C6-6A42-B7CC-0473574A8080}"/>
              </a:ext>
            </a:extLst>
          </p:cNvPr>
          <p:cNvGrpSpPr/>
          <p:nvPr/>
        </p:nvGrpSpPr>
        <p:grpSpPr>
          <a:xfrm>
            <a:off x="4849969" y="1277487"/>
            <a:ext cx="3981450" cy="2101850"/>
            <a:chOff x="4849969" y="1277487"/>
            <a:chExt cx="3981450" cy="2101850"/>
          </a:xfrm>
        </p:grpSpPr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5956BEBC-4701-3244-B0E2-D13AA47CCD9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1769" y="2593524"/>
              <a:ext cx="1590675" cy="785813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F2A2B9E-82C1-DF40-942B-E0130357CCCD}"/>
                </a:ext>
              </a:extLst>
            </p:cNvPr>
            <p:cNvGrpSpPr/>
            <p:nvPr/>
          </p:nvGrpSpPr>
          <p:grpSpPr>
            <a:xfrm>
              <a:off x="4849969" y="1277487"/>
              <a:ext cx="3981450" cy="1231900"/>
              <a:chOff x="4849969" y="1277487"/>
              <a:chExt cx="3981450" cy="1231900"/>
            </a:xfrm>
          </p:grpSpPr>
          <p:sp>
            <p:nvSpPr>
              <p:cNvPr id="154" name="Text Box 19">
                <a:extLst>
                  <a:ext uri="{FF2B5EF4-FFF2-40B4-BE49-F238E27FC236}">
                    <a16:creationId xmlns:a16="http://schemas.microsoft.com/office/drawing/2014/main" id="{CCF30C45-BBF0-FD4D-9104-16CC43E990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9969" y="1277487"/>
                <a:ext cx="398145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rdt_rcv(rcvpkt) &amp;&amp; notcorrupt(rcvpkt)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 &amp;&amp; has_seq0(rcvpkt) </a:t>
                </a: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5" name="Line 20">
                <a:extLst>
                  <a:ext uri="{FF2B5EF4-FFF2-40B4-BE49-F238E27FC236}">
                    <a16:creationId xmlns:a16="http://schemas.microsoft.com/office/drawing/2014/main" id="{C92F6C31-A846-0748-B2A3-BB4C9B519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9507" y="1847399"/>
                <a:ext cx="191452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6" name="Text Box 21">
                <a:extLst>
                  <a:ext uri="{FF2B5EF4-FFF2-40B4-BE49-F238E27FC236}">
                    <a16:creationId xmlns:a16="http://schemas.microsoft.com/office/drawing/2014/main" id="{2563B9BF-FC09-7947-B99A-A4DD70E1D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2669" y="1804537"/>
                <a:ext cx="3475038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extract(</a:t>
                </a:r>
                <a:r>
                  <a:rPr kumimoji="0" lang="en-US" alt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rcvpkt,data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deliver_data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(data)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sndpkt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= </a:t>
                </a:r>
                <a:r>
                  <a:rPr kumimoji="0" lang="en-US" alt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make_pkt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(ACK, </a:t>
                </a:r>
                <a:r>
                  <a:rPr kumimoji="0" lang="en-US" alt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chksum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sndpkt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B61178-E4F0-604F-AB5E-F5831FB7128A}"/>
              </a:ext>
            </a:extLst>
          </p:cNvPr>
          <p:cNvGrpSpPr/>
          <p:nvPr/>
        </p:nvGrpSpPr>
        <p:grpSpPr>
          <a:xfrm>
            <a:off x="7162957" y="2655437"/>
            <a:ext cx="3706812" cy="1181100"/>
            <a:chOff x="7162957" y="2655437"/>
            <a:chExt cx="3706812" cy="1181100"/>
          </a:xfrm>
        </p:grpSpPr>
        <p:sp>
          <p:nvSpPr>
            <p:cNvPr id="143" name="Text Box 8">
              <a:extLst>
                <a:ext uri="{FF2B5EF4-FFF2-40B4-BE49-F238E27FC236}">
                  <a16:creationId xmlns:a16="http://schemas.microsoft.com/office/drawing/2014/main" id="{A21CD6E7-B2BE-A349-915D-B57A67904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2407" y="2952299"/>
              <a:ext cx="3027362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make_pkt(NAK,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3D087F38-543B-C34D-B7BE-6B89BE2E7B5B}"/>
                </a:ext>
              </a:extLst>
            </p:cNvPr>
            <p:cNvSpPr>
              <a:spLocks/>
            </p:cNvSpPr>
            <p:nvPr/>
          </p:nvSpPr>
          <p:spPr bwMode="auto">
            <a:xfrm rot="20238987">
              <a:off x="7162957" y="2972937"/>
              <a:ext cx="839787" cy="863600"/>
            </a:xfrm>
            <a:custGeom>
              <a:avLst/>
              <a:gdLst>
                <a:gd name="T0" fmla="*/ 2147483647 w 619"/>
                <a:gd name="T1" fmla="*/ 2147483647 h 1815"/>
                <a:gd name="T2" fmla="*/ 0 w 619"/>
                <a:gd name="T3" fmla="*/ 2147483647 h 18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8" name="Text Box 23">
              <a:extLst>
                <a:ext uri="{FF2B5EF4-FFF2-40B4-BE49-F238E27FC236}">
                  <a16:creationId xmlns:a16="http://schemas.microsoft.com/office/drawing/2014/main" id="{DDF68430-2E9C-884F-8086-CA60927C1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3194" y="2655437"/>
              <a:ext cx="28717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(corrupt(rcvpkt)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" name="Line 24">
              <a:extLst>
                <a:ext uri="{FF2B5EF4-FFF2-40B4-BE49-F238E27FC236}">
                  <a16:creationId xmlns:a16="http://schemas.microsoft.com/office/drawing/2014/main" id="{D2CC787C-2255-A845-AD3E-70CEB47CF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1307" y="2966587"/>
              <a:ext cx="1938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6F6D3B-6D30-394F-ADF3-836AA573CD16}"/>
              </a:ext>
            </a:extLst>
          </p:cNvPr>
          <p:cNvGrpSpPr/>
          <p:nvPr/>
        </p:nvGrpSpPr>
        <p:grpSpPr>
          <a:xfrm>
            <a:off x="7186769" y="3665087"/>
            <a:ext cx="3554413" cy="1162050"/>
            <a:chOff x="7186769" y="3665087"/>
            <a:chExt cx="3554413" cy="1162050"/>
          </a:xfrm>
        </p:grpSpPr>
        <p:sp>
          <p:nvSpPr>
            <p:cNvPr id="144" name="Text Box 9">
              <a:extLst>
                <a:ext uri="{FF2B5EF4-FFF2-40B4-BE49-F238E27FC236}">
                  <a16:creationId xmlns:a16="http://schemas.microsoft.com/office/drawing/2014/main" id="{863BE306-B92E-0D41-8022-3AC94A1F0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5582" y="3665087"/>
              <a:ext cx="262413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not corrupt(rcvpkt) &amp;&amp;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has_seq0(rcvpkt)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Line 10">
              <a:extLst>
                <a:ext uri="{FF2B5EF4-FFF2-40B4-BE49-F238E27FC236}">
                  <a16:creationId xmlns:a16="http://schemas.microsoft.com/office/drawing/2014/main" id="{4D8DB833-9730-9A45-AE05-260A7F50D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719" y="4363587"/>
              <a:ext cx="19383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44226EF2-4DB5-4A44-84C3-50A9A97F405E}"/>
                </a:ext>
              </a:extLst>
            </p:cNvPr>
            <p:cNvSpPr>
              <a:spLocks/>
            </p:cNvSpPr>
            <p:nvPr/>
          </p:nvSpPr>
          <p:spPr bwMode="auto">
            <a:xfrm rot="1020547">
              <a:off x="7186769" y="3696837"/>
              <a:ext cx="839788" cy="863600"/>
            </a:xfrm>
            <a:custGeom>
              <a:avLst/>
              <a:gdLst>
                <a:gd name="T0" fmla="*/ 2147483647 w 619"/>
                <a:gd name="T1" fmla="*/ 2147483647 h 1815"/>
                <a:gd name="T2" fmla="*/ 0 w 619"/>
                <a:gd name="T3" fmla="*/ 2147483647 h 18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0" name="Text Box 25">
              <a:extLst>
                <a:ext uri="{FF2B5EF4-FFF2-40B4-BE49-F238E27FC236}">
                  <a16:creationId xmlns:a16="http://schemas.microsoft.com/office/drawing/2014/main" id="{389C4316-C6A1-6149-8DFC-130B841D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132" y="4417562"/>
              <a:ext cx="29400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make_pkt(ACK,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256823-0B67-DD4E-A7B9-605255FA34C2}"/>
              </a:ext>
            </a:extLst>
          </p:cNvPr>
          <p:cNvGrpSpPr/>
          <p:nvPr/>
        </p:nvGrpSpPr>
        <p:grpSpPr>
          <a:xfrm>
            <a:off x="1919444" y="3633337"/>
            <a:ext cx="2971800" cy="1150937"/>
            <a:chOff x="1919444" y="3633337"/>
            <a:chExt cx="2971800" cy="1150937"/>
          </a:xfrm>
        </p:grpSpPr>
        <p:sp>
          <p:nvSpPr>
            <p:cNvPr id="161" name="Text Box 26">
              <a:extLst>
                <a:ext uri="{FF2B5EF4-FFF2-40B4-BE49-F238E27FC236}">
                  <a16:creationId xmlns:a16="http://schemas.microsoft.com/office/drawing/2014/main" id="{ACB1E596-56BD-034F-BB66-4DA583949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444" y="3644449"/>
              <a:ext cx="262413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not corrupt(rcvpkt) &amp;&amp;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has_seq1(rcvpkt)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2" name="Line 27">
              <a:extLst>
                <a:ext uri="{FF2B5EF4-FFF2-40B4-BE49-F238E27FC236}">
                  <a16:creationId xmlns:a16="http://schemas.microsoft.com/office/drawing/2014/main" id="{67A0F00F-84BF-E042-8147-9C34AABEE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582" y="4352474"/>
              <a:ext cx="1938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5" name="Text Box 30">
              <a:extLst>
                <a:ext uri="{FF2B5EF4-FFF2-40B4-BE49-F238E27FC236}">
                  <a16:creationId xmlns:a16="http://schemas.microsoft.com/office/drawing/2014/main" id="{2795743C-B771-D245-AED8-771117828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1194" y="4374699"/>
              <a:ext cx="29400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make_pkt(ACK,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" name="Freeform 32">
              <a:extLst>
                <a:ext uri="{FF2B5EF4-FFF2-40B4-BE49-F238E27FC236}">
                  <a16:creationId xmlns:a16="http://schemas.microsoft.com/office/drawing/2014/main" id="{1E683D9A-8417-BA48-A53B-EEFB96D0B5CE}"/>
                </a:ext>
              </a:extLst>
            </p:cNvPr>
            <p:cNvSpPr>
              <a:spLocks/>
            </p:cNvSpPr>
            <p:nvPr/>
          </p:nvSpPr>
          <p:spPr bwMode="auto">
            <a:xfrm rot="20579453" flipH="1">
              <a:off x="3960969" y="3633337"/>
              <a:ext cx="839788" cy="863600"/>
            </a:xfrm>
            <a:custGeom>
              <a:avLst/>
              <a:gdLst>
                <a:gd name="T0" fmla="*/ 2147483647 w 619"/>
                <a:gd name="T1" fmla="*/ 2147483647 h 1815"/>
                <a:gd name="T2" fmla="*/ 0 w 619"/>
                <a:gd name="T3" fmla="*/ 2147483647 h 18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1AF017-5F2C-A146-BF02-EC8C570DCE87}"/>
              </a:ext>
            </a:extLst>
          </p:cNvPr>
          <p:cNvGrpSpPr/>
          <p:nvPr/>
        </p:nvGrpSpPr>
        <p:grpSpPr>
          <a:xfrm>
            <a:off x="1867057" y="2591937"/>
            <a:ext cx="3087687" cy="1257300"/>
            <a:chOff x="1867057" y="2591937"/>
            <a:chExt cx="3087687" cy="1257300"/>
          </a:xfrm>
        </p:grpSpPr>
        <p:sp>
          <p:nvSpPr>
            <p:cNvPr id="163" name="Text Box 28">
              <a:extLst>
                <a:ext uri="{FF2B5EF4-FFF2-40B4-BE49-F238E27FC236}">
                  <a16:creationId xmlns:a16="http://schemas.microsoft.com/office/drawing/2014/main" id="{9D2A8CCC-BEB9-A242-89C2-1A10D7FDB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057" y="2591937"/>
              <a:ext cx="287178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(corrupt(rcvpkt)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4" name="Line 29">
              <a:extLst>
                <a:ext uri="{FF2B5EF4-FFF2-40B4-BE49-F238E27FC236}">
                  <a16:creationId xmlns:a16="http://schemas.microsoft.com/office/drawing/2014/main" id="{78EDC414-17DA-964B-A17F-A1BDC2DCE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169" y="2966587"/>
              <a:ext cx="19383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6" name="Text Box 31">
              <a:extLst>
                <a:ext uri="{FF2B5EF4-FFF2-40B4-BE49-F238E27FC236}">
                  <a16:creationId xmlns:a16="http://schemas.microsoft.com/office/drawing/2014/main" id="{CAC3A516-419E-4F4A-95ED-4CF413F4D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82" y="2933249"/>
              <a:ext cx="3027362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make_pkt(NAK,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8" name="Freeform 33">
              <a:extLst>
                <a:ext uri="{FF2B5EF4-FFF2-40B4-BE49-F238E27FC236}">
                  <a16:creationId xmlns:a16="http://schemas.microsoft.com/office/drawing/2014/main" id="{C9A1B12C-9183-8C4D-9DF0-A7E0C472A15B}"/>
                </a:ext>
              </a:extLst>
            </p:cNvPr>
            <p:cNvSpPr>
              <a:spLocks/>
            </p:cNvSpPr>
            <p:nvPr/>
          </p:nvSpPr>
          <p:spPr bwMode="auto">
            <a:xfrm rot="1361013" flipH="1">
              <a:off x="3948269" y="2985637"/>
              <a:ext cx="839788" cy="863600"/>
            </a:xfrm>
            <a:custGeom>
              <a:avLst/>
              <a:gdLst>
                <a:gd name="T0" fmla="*/ 2147483647 w 619"/>
                <a:gd name="T1" fmla="*/ 2147483647 h 1815"/>
                <a:gd name="T2" fmla="*/ 0 w 619"/>
                <a:gd name="T3" fmla="*/ 2147483647 h 18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AEE3DD85-1A48-8443-9ED5-CEDD24C7F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rdt2.1: discussion</a:t>
            </a:r>
            <a:endParaRPr lang="en-US" sz="4400" dirty="0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4DBF4802-B282-F141-BA7A-BF4F98FB2E8F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355502"/>
            <a:ext cx="529731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seq # added to pkt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two seq. #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(0,1) will suffice.  Why?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must check if received ACK/NAK corrupted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twice as many states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state must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remember” whether “expected” pkt should have seq # of 0 or 1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BEBB060B-A254-E240-9526-00C3EB96E136}"/>
              </a:ext>
            </a:extLst>
          </p:cNvPr>
          <p:cNvSpPr txBox="1">
            <a:spLocks noChangeArrowheads="1"/>
          </p:cNvSpPr>
          <p:nvPr/>
        </p:nvSpPr>
        <p:spPr>
          <a:xfrm>
            <a:off x="6543540" y="1355502"/>
            <a:ext cx="484976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receiver: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check if received packet is duplicate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indicates whether 0 or 1 is expected pkt seq #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receiver can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know if its last ACK/NAK received OK at sender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DBE880F-C2E4-0642-AE62-E70C2E899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rdt2.2: a NAK-free protocol</a:t>
            </a:r>
            <a:endParaRPr lang="en-US" sz="4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A8C5E8-28A5-424A-B91B-D36BE3AFCEC5}"/>
              </a:ext>
            </a:extLst>
          </p:cNvPr>
          <p:cNvSpPr txBox="1">
            <a:spLocks noChangeArrowheads="1"/>
          </p:cNvSpPr>
          <p:nvPr/>
        </p:nvSpPr>
        <p:spPr>
          <a:xfrm>
            <a:off x="606648" y="1714500"/>
            <a:ext cx="10978703" cy="338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functionality as rdt2.1, using ACKs only</a:t>
            </a:r>
          </a:p>
          <a:p>
            <a:pPr marL="460375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instead of NAK, receiver sends ACK for last pkt received OK</a:t>
            </a:r>
          </a:p>
          <a:p>
            <a:pPr marL="808038" marR="0" lvl="1" indent="-2190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receiver must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explicitly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include seq # of pkt being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60375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duplicate ACK at sender results in same action as NAK: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retransmit current pkt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719ED-B423-3644-A6E8-F9BF7FA75BB0}"/>
              </a:ext>
            </a:extLst>
          </p:cNvPr>
          <p:cNvSpPr txBox="1"/>
          <p:nvPr/>
        </p:nvSpPr>
        <p:spPr>
          <a:xfrm>
            <a:off x="798690" y="4623515"/>
            <a:ext cx="9063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we will see, TCP uses this approach to be NAK-free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7705518-50B7-6645-9746-6EF1FD05E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36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rdt2.2: sender, receiver fragments</a:t>
            </a:r>
            <a:endParaRPr lang="en-US" sz="4400" dirty="0"/>
          </a:p>
        </p:txBody>
      </p:sp>
      <p:grpSp>
        <p:nvGrpSpPr>
          <p:cNvPr id="45" name="Group 3">
            <a:extLst>
              <a:ext uri="{FF2B5EF4-FFF2-40B4-BE49-F238E27FC236}">
                <a16:creationId xmlns:a16="http://schemas.microsoft.com/office/drawing/2014/main" id="{44C8BE99-8D47-E84F-BBFA-C24F85149C9B}"/>
              </a:ext>
            </a:extLst>
          </p:cNvPr>
          <p:cNvGrpSpPr>
            <a:grpSpLocks/>
          </p:cNvGrpSpPr>
          <p:nvPr/>
        </p:nvGrpSpPr>
        <p:grpSpPr bwMode="auto">
          <a:xfrm>
            <a:off x="3740933" y="1183947"/>
            <a:ext cx="6508750" cy="2841625"/>
            <a:chOff x="1529" y="780"/>
            <a:chExt cx="4100" cy="1790"/>
          </a:xfrm>
        </p:grpSpPr>
        <p:grpSp>
          <p:nvGrpSpPr>
            <p:cNvPr id="46" name="Group 4">
              <a:extLst>
                <a:ext uri="{FF2B5EF4-FFF2-40B4-BE49-F238E27FC236}">
                  <a16:creationId xmlns:a16="http://schemas.microsoft.com/office/drawing/2014/main" id="{B559F62B-A8CC-314C-9FFF-E4BE95186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1" y="1399"/>
              <a:ext cx="669" cy="528"/>
              <a:chOff x="1441" y="2062"/>
              <a:chExt cx="669" cy="528"/>
            </a:xfrm>
          </p:grpSpPr>
          <p:sp>
            <p:nvSpPr>
              <p:cNvPr id="63" name="Oval 5">
                <a:extLst>
                  <a:ext uri="{FF2B5EF4-FFF2-40B4-BE49-F238E27FC236}">
                    <a16:creationId xmlns:a16="http://schemas.microsoft.com/office/drawing/2014/main" id="{62508AC8-0382-1842-A725-28AD6849B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4" name="Text Box 6">
                <a:extLst>
                  <a:ext uri="{FF2B5EF4-FFF2-40B4-BE49-F238E27FC236}">
                    <a16:creationId xmlns:a16="http://schemas.microsoft.com/office/drawing/2014/main" id="{1C6CF7DE-4208-0546-B6D6-E989103871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Wait for call 0 from above</a:t>
                </a:r>
                <a:endPara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7" name="Text Box 7">
              <a:extLst>
                <a:ext uri="{FF2B5EF4-FFF2-40B4-BE49-F238E27FC236}">
                  <a16:creationId xmlns:a16="http://schemas.microsoft.com/office/drawing/2014/main" id="{487FB5C4-F933-D746-9E6B-EB36683D9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3" y="957"/>
              <a:ext cx="23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make_pkt(0, data, checksum)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" name="Text Box 8">
              <a:extLst>
                <a:ext uri="{FF2B5EF4-FFF2-40B4-BE49-F238E27FC236}">
                  <a16:creationId xmlns:a16="http://schemas.microsoft.com/office/drawing/2014/main" id="{3AA6880E-F456-D948-8214-9C93DC52D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780"/>
              <a:ext cx="10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Line 9">
              <a:extLst>
                <a:ext uri="{FF2B5EF4-FFF2-40B4-BE49-F238E27FC236}">
                  <a16:creationId xmlns:a16="http://schemas.microsoft.com/office/drawing/2014/main" id="{7356AE7C-383F-CD4D-A8D4-0D863BECC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992"/>
              <a:ext cx="2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Line 10">
              <a:extLst>
                <a:ext uri="{FF2B5EF4-FFF2-40B4-BE49-F238E27FC236}">
                  <a16:creationId xmlns:a16="http://schemas.microsoft.com/office/drawing/2014/main" id="{AABAA468-88B5-FD4A-933F-BEE3E0E80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1313"/>
              <a:ext cx="264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1B01ED8E-ABE5-DB46-A6A7-6A5FF2599E9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96" y="1272"/>
              <a:ext cx="1195" cy="130"/>
            </a:xfrm>
            <a:custGeom>
              <a:avLst/>
              <a:gdLst>
                <a:gd name="T0" fmla="*/ 0 w 2835"/>
                <a:gd name="T1" fmla="*/ 0 h 525"/>
                <a:gd name="T2" fmla="*/ 0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09A24A5A-3284-ED40-94E5-9F6FD9D580F8}"/>
                </a:ext>
              </a:extLst>
            </p:cNvPr>
            <p:cNvSpPr>
              <a:spLocks/>
            </p:cNvSpPr>
            <p:nvPr/>
          </p:nvSpPr>
          <p:spPr bwMode="auto">
            <a:xfrm rot="-1357180">
              <a:off x="3655" y="1225"/>
              <a:ext cx="285" cy="542"/>
            </a:xfrm>
            <a:custGeom>
              <a:avLst/>
              <a:gdLst>
                <a:gd name="T0" fmla="*/ 0 w 735"/>
                <a:gd name="T1" fmla="*/ 1 h 1080"/>
                <a:gd name="T2" fmla="*/ 0 w 735"/>
                <a:gd name="T3" fmla="*/ 1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Text Box 13">
              <a:extLst>
                <a:ext uri="{FF2B5EF4-FFF2-40B4-BE49-F238E27FC236}">
                  <a16:creationId xmlns:a16="http://schemas.microsoft.com/office/drawing/2014/main" id="{735F1B93-CE98-BB48-B7B4-F46E52A4B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" y="1670"/>
              <a:ext cx="1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" name="Text Box 14">
              <a:extLst>
                <a:ext uri="{FF2B5EF4-FFF2-40B4-BE49-F238E27FC236}">
                  <a16:creationId xmlns:a16="http://schemas.microsoft.com/office/drawing/2014/main" id="{1358189F-C49B-9547-B76A-603CC6295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" y="1174"/>
              <a:ext cx="171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 corrupt(rcvpkt) ||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</a:t>
              </a: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isACK(rcvpkt,1)</a:t>
              </a: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)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Line 15">
              <a:extLst>
                <a:ext uri="{FF2B5EF4-FFF2-40B4-BE49-F238E27FC236}">
                  <a16:creationId xmlns:a16="http://schemas.microsoft.com/office/drawing/2014/main" id="{96FCE930-1E3E-9749-A456-2BE07EE34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3" y="1666"/>
              <a:ext cx="89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FF0C2363-5AAB-A541-81DC-66A16393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1792"/>
              <a:ext cx="128" cy="774"/>
            </a:xfrm>
            <a:custGeom>
              <a:avLst/>
              <a:gdLst>
                <a:gd name="T0" fmla="*/ 67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" name="Text Box 17">
              <a:extLst>
                <a:ext uri="{FF2B5EF4-FFF2-40B4-BE49-F238E27FC236}">
                  <a16:creationId xmlns:a16="http://schemas.microsoft.com/office/drawing/2014/main" id="{A50A3675-BB4B-2C49-9E0C-E3B6864FC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2051"/>
              <a:ext cx="1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</a:t>
              </a: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isACK(rcvpkt,0)</a:t>
              </a: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Line 18">
              <a:extLst>
                <a:ext uri="{FF2B5EF4-FFF2-40B4-BE49-F238E27FC236}">
                  <a16:creationId xmlns:a16="http://schemas.microsoft.com/office/drawing/2014/main" id="{398A4307-79FC-E54C-B8A4-CCE6DE226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4" y="2570"/>
              <a:ext cx="1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9" name="Group 19">
              <a:extLst>
                <a:ext uri="{FF2B5EF4-FFF2-40B4-BE49-F238E27FC236}">
                  <a16:creationId xmlns:a16="http://schemas.microsoft.com/office/drawing/2014/main" id="{C0094035-BD90-5741-A641-F8D8DD3C7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5" y="1365"/>
              <a:ext cx="669" cy="528"/>
              <a:chOff x="1441" y="2062"/>
              <a:chExt cx="669" cy="528"/>
            </a:xfrm>
          </p:grpSpPr>
          <p:sp>
            <p:nvSpPr>
              <p:cNvPr id="61" name="Oval 20">
                <a:extLst>
                  <a:ext uri="{FF2B5EF4-FFF2-40B4-BE49-F238E27FC236}">
                    <a16:creationId xmlns:a16="http://schemas.microsoft.com/office/drawing/2014/main" id="{86E2B18C-13F1-BA46-BE50-CDE79E0D4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2" name="Text Box 21">
                <a:extLst>
                  <a:ext uri="{FF2B5EF4-FFF2-40B4-BE49-F238E27FC236}">
                    <a16:creationId xmlns:a16="http://schemas.microsoft.com/office/drawing/2014/main" id="{26734C2A-3109-3D4C-BAB8-AB1B111CE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Wait for ACK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</a:t>
                </a:r>
                <a:endPara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60" name="Text Box 22">
              <a:extLst>
                <a:ext uri="{FF2B5EF4-FFF2-40B4-BE49-F238E27FC236}">
                  <a16:creationId xmlns:a16="http://schemas.microsoft.com/office/drawing/2014/main" id="{A3A125D1-1D1E-2E4D-AE79-0DE766971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" y="1810"/>
              <a:ext cx="9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sender FSM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fragment</a:t>
              </a:r>
            </a:p>
          </p:txBody>
        </p:sp>
      </p:grpSp>
      <p:sp>
        <p:nvSpPr>
          <p:cNvPr id="65" name="Line 23">
            <a:extLst>
              <a:ext uri="{FF2B5EF4-FFF2-40B4-BE49-F238E27FC236}">
                <a16:creationId xmlns:a16="http://schemas.microsoft.com/office/drawing/2014/main" id="{E71BBDED-78BE-4142-9E45-4E7E4B24F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8808" y="2549197"/>
            <a:ext cx="7883525" cy="27574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66" name="Group 24">
            <a:extLst>
              <a:ext uri="{FF2B5EF4-FFF2-40B4-BE49-F238E27FC236}">
                <a16:creationId xmlns:a16="http://schemas.microsoft.com/office/drawing/2014/main" id="{2E138519-EBF4-3B44-AD97-E2407D82A043}"/>
              </a:ext>
            </a:extLst>
          </p:cNvPr>
          <p:cNvGrpSpPr>
            <a:grpSpLocks/>
          </p:cNvGrpSpPr>
          <p:nvPr/>
        </p:nvGrpSpPr>
        <p:grpSpPr bwMode="auto">
          <a:xfrm>
            <a:off x="1313645" y="3769985"/>
            <a:ext cx="7234238" cy="2535237"/>
            <a:chOff x="0" y="2409"/>
            <a:chExt cx="4557" cy="1597"/>
          </a:xfrm>
        </p:grpSpPr>
        <p:sp>
          <p:nvSpPr>
            <p:cNvPr id="67" name="Text Box 25">
              <a:extLst>
                <a:ext uri="{FF2B5EF4-FFF2-40B4-BE49-F238E27FC236}">
                  <a16:creationId xmlns:a16="http://schemas.microsoft.com/office/drawing/2014/main" id="{C7F7CA42-D362-5647-A3B4-192876672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9" y="3217"/>
              <a:ext cx="24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&amp;&amp; has_seq1(rcvpkt) 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Text Box 26">
              <a:extLst>
                <a:ext uri="{FF2B5EF4-FFF2-40B4-BE49-F238E27FC236}">
                  <a16:creationId xmlns:a16="http://schemas.microsoft.com/office/drawing/2014/main" id="{2AC2EAAE-2D47-A740-B364-15C85D65C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9" y="3568"/>
              <a:ext cx="26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extract(rcvpkt,data)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deliver_data(data)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make_pkt(ACK1,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69" name="Group 27">
              <a:extLst>
                <a:ext uri="{FF2B5EF4-FFF2-40B4-BE49-F238E27FC236}">
                  <a16:creationId xmlns:a16="http://schemas.microsoft.com/office/drawing/2014/main" id="{D8482BD5-532F-3042-8803-E3C8BD739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09"/>
              <a:ext cx="3510" cy="1168"/>
              <a:chOff x="0" y="2409"/>
              <a:chExt cx="3510" cy="1168"/>
            </a:xfrm>
          </p:grpSpPr>
          <p:grpSp>
            <p:nvGrpSpPr>
              <p:cNvPr id="71" name="Group 28">
                <a:extLst>
                  <a:ext uri="{FF2B5EF4-FFF2-40B4-BE49-F238E27FC236}">
                    <a16:creationId xmlns:a16="http://schemas.microsoft.com/office/drawing/2014/main" id="{67FF8A8B-97EA-7D4F-A57C-A7614B5802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9" y="2687"/>
                <a:ext cx="534" cy="501"/>
                <a:chOff x="3570" y="3063"/>
                <a:chExt cx="534" cy="501"/>
              </a:xfrm>
            </p:grpSpPr>
            <p:sp>
              <p:nvSpPr>
                <p:cNvPr id="80" name="Oval 29">
                  <a:extLst>
                    <a:ext uri="{FF2B5EF4-FFF2-40B4-BE49-F238E27FC236}">
                      <a16:creationId xmlns:a16="http://schemas.microsoft.com/office/drawing/2014/main" id="{8D4E849D-9AF8-FC4F-B5E6-691ACC195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0" y="3063"/>
                  <a:ext cx="534" cy="50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1" name="Text Box 30">
                  <a:extLst>
                    <a:ext uri="{FF2B5EF4-FFF2-40B4-BE49-F238E27FC236}">
                      <a16:creationId xmlns:a16="http://schemas.microsoft.com/office/drawing/2014/main" id="{E4385747-A861-0E4B-AF7E-71CAF80ED1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97" y="3085"/>
                  <a:ext cx="50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Wait for 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0 from below</a:t>
                  </a:r>
                  <a:endPara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id="{9115FE32-46F2-A847-8603-43A0C0E7C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2618"/>
                <a:ext cx="520" cy="117"/>
              </a:xfrm>
              <a:custGeom>
                <a:avLst/>
                <a:gdLst>
                  <a:gd name="T0" fmla="*/ 0 w 520"/>
                  <a:gd name="T1" fmla="*/ 117 h 117"/>
                  <a:gd name="T2" fmla="*/ 520 w 520"/>
                  <a:gd name="T3" fmla="*/ 17 h 1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0" h="117">
                    <a:moveTo>
                      <a:pt x="0" y="117"/>
                    </a:moveTo>
                    <a:cubicBezTo>
                      <a:pt x="136" y="17"/>
                      <a:pt x="276" y="0"/>
                      <a:pt x="520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id="{A33629C7-E28A-5043-8973-73B06C05D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3125"/>
                <a:ext cx="1514" cy="130"/>
              </a:xfrm>
              <a:custGeom>
                <a:avLst/>
                <a:gdLst>
                  <a:gd name="T0" fmla="*/ 0 w 1514"/>
                  <a:gd name="T1" fmla="*/ 0 h 130"/>
                  <a:gd name="T2" fmla="*/ 1514 w 1514"/>
                  <a:gd name="T3" fmla="*/ 17 h 1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14" h="130">
                    <a:moveTo>
                      <a:pt x="0" y="0"/>
                    </a:moveTo>
                    <a:cubicBezTo>
                      <a:pt x="266" y="130"/>
                      <a:pt x="1322" y="113"/>
                      <a:pt x="1514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4" name="Line 33">
                <a:extLst>
                  <a:ext uri="{FF2B5EF4-FFF2-40B4-BE49-F238E27FC236}">
                    <a16:creationId xmlns:a16="http://schemas.microsoft.com/office/drawing/2014/main" id="{7DAE0056-F522-6A47-87C1-BE5D09A7B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3577"/>
                <a:ext cx="12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5" name="Freeform 34">
                <a:extLst>
                  <a:ext uri="{FF2B5EF4-FFF2-40B4-BE49-F238E27FC236}">
                    <a16:creationId xmlns:a16="http://schemas.microsoft.com/office/drawing/2014/main" id="{D3183506-C985-AE4B-8786-2BF1733F19C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237" y="2468"/>
                <a:ext cx="309" cy="856"/>
              </a:xfrm>
              <a:custGeom>
                <a:avLst/>
                <a:gdLst>
                  <a:gd name="T0" fmla="*/ 0 w 619"/>
                  <a:gd name="T1" fmla="*/ 0 h 1815"/>
                  <a:gd name="T2" fmla="*/ 0 w 619"/>
                  <a:gd name="T3" fmla="*/ 0 h 18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19" h="1815">
                    <a:moveTo>
                      <a:pt x="39" y="1136"/>
                    </a:moveTo>
                    <a:cubicBezTo>
                      <a:pt x="619" y="1815"/>
                      <a:pt x="484" y="0"/>
                      <a:pt x="0" y="773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6" name="Line 35">
                <a:extLst>
                  <a:ext uri="{FF2B5EF4-FFF2-40B4-BE49-F238E27FC236}">
                    <a16:creationId xmlns:a16="http://schemas.microsoft.com/office/drawing/2014/main" id="{3B7207C5-2DDB-A74F-9227-55920F12A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" y="2936"/>
                <a:ext cx="12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7" name="Text Box 36">
                <a:extLst>
                  <a:ext uri="{FF2B5EF4-FFF2-40B4-BE49-F238E27FC236}">
                    <a16:creationId xmlns:a16="http://schemas.microsoft.com/office/drawing/2014/main" id="{10D86368-959C-734B-8A29-22BE54E9B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" y="2409"/>
                <a:ext cx="148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rdt_rcv(rcvpkt) &amp;&amp;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  (corrupt(rcvpkt) ||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    </a:t>
                </a:r>
                <a:r>
                  <a:rPr kumimoji="0" lang="en-US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has_seq1(rcvpkt))</a:t>
                </a:r>
                <a:endPara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8" name="Text Box 37">
                <a:extLst>
                  <a:ext uri="{FF2B5EF4-FFF2-40B4-BE49-F238E27FC236}">
                    <a16:creationId xmlns:a16="http://schemas.microsoft.com/office/drawing/2014/main" id="{18F09FB4-D9AF-AD4C-B898-09D2838B6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954"/>
                <a:ext cx="12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udt_send(sndpkt)</a:t>
                </a:r>
                <a:endPara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9" name="Text Box 38">
                <a:extLst>
                  <a:ext uri="{FF2B5EF4-FFF2-40B4-BE49-F238E27FC236}">
                    <a16:creationId xmlns:a16="http://schemas.microsoft.com/office/drawing/2014/main" id="{E0B6922C-3192-A443-B72C-6BA385FDE7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6" y="2709"/>
                <a:ext cx="102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0000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receiver FSM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fragment</a:t>
                </a:r>
              </a:p>
            </p:txBody>
          </p:sp>
        </p:grpSp>
        <p:sp>
          <p:nvSpPr>
            <p:cNvPr id="70" name="Text Box 39">
              <a:extLst>
                <a:ext uri="{FF2B5EF4-FFF2-40B4-BE49-F238E27FC236}">
                  <a16:creationId xmlns:a16="http://schemas.microsoft.com/office/drawing/2014/main" id="{60BFA42A-F9D1-AB4D-86F4-23CB7F278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" y="2585"/>
              <a:ext cx="2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</p:grpSp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F6D97494-9500-EB4E-A367-8D096797D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dirty="0"/>
              <a:t>rdt3.0: channels with errors </a:t>
            </a:r>
            <a:r>
              <a:rPr lang="en-US" i="1" dirty="0"/>
              <a:t>and</a:t>
            </a:r>
            <a:r>
              <a:rPr lang="en-US" dirty="0"/>
              <a:t> loss</a:t>
            </a:r>
            <a:endParaRPr lang="en-US" sz="4000" dirty="0"/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55B826DE-FC00-8F40-8016-039FCFE597E4}"/>
              </a:ext>
            </a:extLst>
          </p:cNvPr>
          <p:cNvSpPr txBox="1">
            <a:spLocks noChangeArrowheads="1"/>
          </p:cNvSpPr>
          <p:nvPr/>
        </p:nvSpPr>
        <p:spPr>
          <a:xfrm>
            <a:off x="700825" y="1291107"/>
            <a:ext cx="105332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New channel assumption: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underlying channel can also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lose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packets (data, ACKs)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checksum, sequence #s, ACKs, retransmissions will be of help … but not quite enough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30AFD-5483-8F4A-8353-70CF76EDD8F5}"/>
              </a:ext>
            </a:extLst>
          </p:cNvPr>
          <p:cNvSpPr txBox="1"/>
          <p:nvPr/>
        </p:nvSpPr>
        <p:spPr>
          <a:xfrm>
            <a:off x="1351723" y="4023238"/>
            <a:ext cx="9435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 marR="0" lvl="0" indent="-5683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handle lost sender-to-receiver words in conversation?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81C8263-652B-B54F-A380-A9D05ECA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2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dirty="0"/>
              <a:t>rdt3.0: channels with errors </a:t>
            </a:r>
            <a:r>
              <a:rPr lang="en-US" i="1" dirty="0"/>
              <a:t>and</a:t>
            </a:r>
            <a:r>
              <a:rPr lang="en-US" dirty="0"/>
              <a:t> loss</a:t>
            </a:r>
            <a:endParaRPr lang="en-US" sz="4000" dirty="0"/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709A56B0-0263-BE46-AEA5-8771DC7625B6}"/>
              </a:ext>
            </a:extLst>
          </p:cNvPr>
          <p:cNvSpPr txBox="1">
            <a:spLocks noChangeArrowheads="1"/>
          </p:cNvSpPr>
          <p:nvPr/>
        </p:nvSpPr>
        <p:spPr>
          <a:xfrm>
            <a:off x="751114" y="1355502"/>
            <a:ext cx="10924659" cy="5074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Approach: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waits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“reasonable” amount of time for ACK </a:t>
            </a:r>
          </a:p>
          <a:p>
            <a:pPr marL="406400" marR="0" lvl="0" indent="-341313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retransmits if no ACK received in this time</a:t>
            </a:r>
          </a:p>
          <a:p>
            <a:pPr marL="406400" marR="0" lvl="0" indent="-341313" algn="l" defTabSz="914400" rtl="0" eaLnBrk="1" fontAlgn="auto" latinLnBrk="0" hangingPunct="1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if pkt (or ACK) just delayed (not lost):</a:t>
            </a:r>
          </a:p>
          <a:p>
            <a:pPr marL="747713" marR="0" lvl="2" indent="-3746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retransmission will be  duplicate, but seq #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already handles this!</a:t>
            </a:r>
          </a:p>
          <a:p>
            <a:pPr marL="747713" marR="0" lvl="2" indent="-3746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receiver must specify seq # of packet being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ACKed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B4DB3B-FB87-7B42-8ADE-E098B4B1CDD9}"/>
              </a:ext>
            </a:extLst>
          </p:cNvPr>
          <p:cNvGrpSpPr/>
          <p:nvPr/>
        </p:nvGrpSpPr>
        <p:grpSpPr>
          <a:xfrm>
            <a:off x="3852654" y="4876800"/>
            <a:ext cx="3484723" cy="1905000"/>
            <a:chOff x="3667124" y="4359729"/>
            <a:chExt cx="3484723" cy="1905000"/>
          </a:xfrm>
        </p:grpSpPr>
        <p:pic>
          <p:nvPicPr>
            <p:cNvPr id="7170" name="Picture 2" descr="Image result for red alarm clock">
              <a:extLst>
                <a:ext uri="{FF2B5EF4-FFF2-40B4-BE49-F238E27FC236}">
                  <a16:creationId xmlns:a16="http://schemas.microsoft.com/office/drawing/2014/main" id="{78FD9079-5EFC-D744-A2EF-B55FD834C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124" y="4359729"/>
              <a:ext cx="3381375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91">
              <a:extLst>
                <a:ext uri="{FF2B5EF4-FFF2-40B4-BE49-F238E27FC236}">
                  <a16:creationId xmlns:a16="http://schemas.microsoft.com/office/drawing/2014/main" id="{62219A32-C5B7-4A41-B560-B3B62A39F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2303" y="4757575"/>
              <a:ext cx="1219544" cy="370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</p:txBody>
        </p:sp>
      </p:grpSp>
      <p:sp>
        <p:nvSpPr>
          <p:cNvPr id="10" name="Rectangle 4">
            <a:extLst>
              <a:ext uri="{FF2B5EF4-FFF2-40B4-BE49-F238E27FC236}">
                <a16:creationId xmlns:a16="http://schemas.microsoft.com/office/drawing/2014/main" id="{C21F0D09-350B-0D4B-B0F1-02B4E8F5DB35}"/>
              </a:ext>
            </a:extLst>
          </p:cNvPr>
          <p:cNvSpPr txBox="1">
            <a:spLocks noChangeArrowheads="1"/>
          </p:cNvSpPr>
          <p:nvPr/>
        </p:nvSpPr>
        <p:spPr>
          <a:xfrm>
            <a:off x="808619" y="4059181"/>
            <a:ext cx="10924659" cy="10164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marR="0" lvl="0" indent="-3413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use countdown timer to interrupt after “reasonable” amount of time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A1AE1C8-34DA-8649-8588-05545644E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5C125732-5AF8-DA4B-817C-FBB3A5B32FC1}"/>
              </a:ext>
            </a:extLst>
          </p:cNvPr>
          <p:cNvSpPr/>
          <p:nvPr/>
        </p:nvSpPr>
        <p:spPr>
          <a:xfrm>
            <a:off x="2666162" y="3735852"/>
            <a:ext cx="1037420" cy="223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D8C866A-2C1E-EA49-9FEE-17BE0B5EB65D}"/>
              </a:ext>
            </a:extLst>
          </p:cNvPr>
          <p:cNvSpPr/>
          <p:nvPr/>
        </p:nvSpPr>
        <p:spPr>
          <a:xfrm>
            <a:off x="5108911" y="5798809"/>
            <a:ext cx="1037420" cy="223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8F8E4F3-FCCE-BB46-816F-BE18AA10AA87}"/>
              </a:ext>
            </a:extLst>
          </p:cNvPr>
          <p:cNvSpPr/>
          <p:nvPr/>
        </p:nvSpPr>
        <p:spPr>
          <a:xfrm>
            <a:off x="8105934" y="3949220"/>
            <a:ext cx="944562" cy="223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EEC5A2E-CAFB-BA43-A154-13F98FBF8642}"/>
              </a:ext>
            </a:extLst>
          </p:cNvPr>
          <p:cNvSpPr/>
          <p:nvPr/>
        </p:nvSpPr>
        <p:spPr>
          <a:xfrm>
            <a:off x="4772033" y="1955144"/>
            <a:ext cx="1037420" cy="223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rdt3.0 sender</a:t>
            </a:r>
            <a:endParaRPr lang="en-US" sz="4400" dirty="0"/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78C37AB9-8D5F-A34A-A2BE-A05DFB4E8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8198" y="1637972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5" name="Group 7">
            <a:extLst>
              <a:ext uri="{FF2B5EF4-FFF2-40B4-BE49-F238E27FC236}">
                <a16:creationId xmlns:a16="http://schemas.microsoft.com/office/drawing/2014/main" id="{096872AC-5A50-874A-AB4F-3FB6FDD33CA8}"/>
              </a:ext>
            </a:extLst>
          </p:cNvPr>
          <p:cNvGrpSpPr>
            <a:grpSpLocks/>
          </p:cNvGrpSpPr>
          <p:nvPr/>
        </p:nvGrpSpPr>
        <p:grpSpPr bwMode="auto">
          <a:xfrm>
            <a:off x="7099636" y="2184072"/>
            <a:ext cx="889000" cy="865187"/>
            <a:chOff x="445" y="1273"/>
            <a:chExt cx="560" cy="545"/>
          </a:xfrm>
        </p:grpSpPr>
        <p:sp>
          <p:nvSpPr>
            <p:cNvPr id="66" name="Oval 8">
              <a:extLst>
                <a:ext uri="{FF2B5EF4-FFF2-40B4-BE49-F238E27FC236}">
                  <a16:creationId xmlns:a16="http://schemas.microsoft.com/office/drawing/2014/main" id="{E65B4A15-4BAC-CA4D-A49C-43B951682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Text Box 9">
              <a:extLst>
                <a:ext uri="{FF2B5EF4-FFF2-40B4-BE49-F238E27FC236}">
                  <a16:creationId xmlns:a16="http://schemas.microsoft.com/office/drawing/2014/main" id="{26B25746-91F9-5D4A-8F0C-823F1140A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ACK0</a:t>
              </a: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4D04D9-9A61-C546-9AF6-16658062604A}"/>
              </a:ext>
            </a:extLst>
          </p:cNvPr>
          <p:cNvGrpSpPr/>
          <p:nvPr/>
        </p:nvGrpSpPr>
        <p:grpSpPr>
          <a:xfrm>
            <a:off x="4758073" y="1183947"/>
            <a:ext cx="3860800" cy="1144587"/>
            <a:chOff x="4758073" y="1183947"/>
            <a:chExt cx="3860800" cy="1144587"/>
          </a:xfrm>
        </p:grpSpPr>
        <p:sp>
          <p:nvSpPr>
            <p:cNvPr id="61" name="Text Box 3">
              <a:extLst>
                <a:ext uri="{FF2B5EF4-FFF2-40B4-BE49-F238E27FC236}">
                  <a16:creationId xmlns:a16="http://schemas.microsoft.com/office/drawing/2014/main" id="{277946DC-87AE-0E47-8DDD-C388A9564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073" y="1477634"/>
              <a:ext cx="386080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=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make_pkt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(0, data, checksum)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start_timer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" name="Text Box 4">
              <a:extLst>
                <a:ext uri="{FF2B5EF4-FFF2-40B4-BE49-F238E27FC236}">
                  <a16:creationId xmlns:a16="http://schemas.microsoft.com/office/drawing/2014/main" id="{11F4EC56-A6F5-A64D-95C8-7503733BD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348" y="1183947"/>
              <a:ext cx="17240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Line 5">
              <a:extLst>
                <a:ext uri="{FF2B5EF4-FFF2-40B4-BE49-F238E27FC236}">
                  <a16:creationId xmlns:a16="http://schemas.microsoft.com/office/drawing/2014/main" id="{C1AF7291-871C-F046-AFBB-1556BBAC4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948" y="1522084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8CEC024B-C97C-A74A-9916-3EDFFAAB736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23198" y="2165022"/>
              <a:ext cx="2090738" cy="163512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2" name="Group 14">
            <a:extLst>
              <a:ext uri="{FF2B5EF4-FFF2-40B4-BE49-F238E27FC236}">
                <a16:creationId xmlns:a16="http://schemas.microsoft.com/office/drawing/2014/main" id="{56EFCAB8-B7AF-164A-9F92-8EACFBDEB179}"/>
              </a:ext>
            </a:extLst>
          </p:cNvPr>
          <p:cNvGrpSpPr>
            <a:grpSpLocks/>
          </p:cNvGrpSpPr>
          <p:nvPr/>
        </p:nvGrpSpPr>
        <p:grpSpPr bwMode="auto">
          <a:xfrm>
            <a:off x="7191711" y="4098597"/>
            <a:ext cx="1189037" cy="850900"/>
            <a:chOff x="4090" y="3230"/>
            <a:chExt cx="749" cy="536"/>
          </a:xfrm>
        </p:grpSpPr>
        <p:sp>
          <p:nvSpPr>
            <p:cNvPr id="73" name="Oval 15">
              <a:extLst>
                <a:ext uri="{FF2B5EF4-FFF2-40B4-BE49-F238E27FC236}">
                  <a16:creationId xmlns:a16="http://schemas.microsoft.com/office/drawing/2014/main" id="{FA80C9CA-4B40-8840-B931-9FF9ACFD2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16">
              <a:extLst>
                <a:ext uri="{FF2B5EF4-FFF2-40B4-BE49-F238E27FC236}">
                  <a16:creationId xmlns:a16="http://schemas.microsoft.com/office/drawing/2014/main" id="{521CFB86-2E9D-B149-847B-A167F4F8F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call 1 from above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0684A0E-9037-EB45-9EB8-86695DBF36A9}"/>
              </a:ext>
            </a:extLst>
          </p:cNvPr>
          <p:cNvGrpSpPr/>
          <p:nvPr/>
        </p:nvGrpSpPr>
        <p:grpSpPr>
          <a:xfrm>
            <a:off x="5054936" y="4832022"/>
            <a:ext cx="3444875" cy="1038225"/>
            <a:chOff x="5054936" y="4832022"/>
            <a:chExt cx="3444875" cy="1038225"/>
          </a:xfrm>
        </p:grpSpPr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6F223C64-6D09-DE48-83F1-228C34DA6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911" y="4832022"/>
              <a:ext cx="2312987" cy="274637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0">
              <a:extLst>
                <a:ext uri="{FF2B5EF4-FFF2-40B4-BE49-F238E27FC236}">
                  <a16:creationId xmlns:a16="http://schemas.microsoft.com/office/drawing/2014/main" id="{5C35E95A-ADB2-FF4D-BCD2-C9D9EABE9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936" y="5317797"/>
              <a:ext cx="34448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make_pkt(1, data, checksum)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start_timer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Text Box 21">
              <a:extLst>
                <a:ext uri="{FF2B5EF4-FFF2-40B4-BE49-F238E27FC236}">
                  <a16:creationId xmlns:a16="http://schemas.microsoft.com/office/drawing/2014/main" id="{E55E1DDD-DB30-5446-8650-ECC81FF92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936" y="5035222"/>
              <a:ext cx="17240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Line 22">
              <a:extLst>
                <a:ext uri="{FF2B5EF4-FFF2-40B4-BE49-F238E27FC236}">
                  <a16:creationId xmlns:a16="http://schemas.microsoft.com/office/drawing/2014/main" id="{38F0E084-BD34-6345-8EFC-9B28222C5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998" y="5346372"/>
              <a:ext cx="25987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E17AB3-A37A-384E-B76C-D9D33C764FEC}"/>
              </a:ext>
            </a:extLst>
          </p:cNvPr>
          <p:cNvGrpSpPr/>
          <p:nvPr/>
        </p:nvGrpSpPr>
        <p:grpSpPr>
          <a:xfrm>
            <a:off x="7858461" y="2912734"/>
            <a:ext cx="2309812" cy="1184275"/>
            <a:chOff x="7858461" y="2912734"/>
            <a:chExt cx="2309812" cy="1184275"/>
          </a:xfrm>
        </p:grpSpPr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3DDB81C2-3ABA-CF4A-B97F-7179552BC636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7349667" y="3421528"/>
              <a:ext cx="1184275" cy="166687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Text Box 23">
              <a:extLst>
                <a:ext uri="{FF2B5EF4-FFF2-40B4-BE49-F238E27FC236}">
                  <a16:creationId xmlns:a16="http://schemas.microsoft.com/office/drawing/2014/main" id="{B3A5B058-CEE3-154A-8B9F-81FE6436B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8798" y="3200072"/>
              <a:ext cx="214947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isACK(rcvpkt,0)</a:t>
              </a: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Line 24">
              <a:extLst>
                <a:ext uri="{FF2B5EF4-FFF2-40B4-BE49-F238E27FC236}">
                  <a16:creationId xmlns:a16="http://schemas.microsoft.com/office/drawing/2014/main" id="{6F172C79-50B4-9346-A88A-5975F7343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4686" y="3911272"/>
              <a:ext cx="14192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9">
              <a:extLst>
                <a:ext uri="{FF2B5EF4-FFF2-40B4-BE49-F238E27FC236}">
                  <a16:creationId xmlns:a16="http://schemas.microsoft.com/office/drawing/2014/main" id="{31338CB6-A233-944E-8AAB-06740429C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9436" y="3892222"/>
              <a:ext cx="1514475" cy="17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stop_timer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64EE58C-9293-D64B-8FD5-BF4EEDF9C767}"/>
              </a:ext>
            </a:extLst>
          </p:cNvPr>
          <p:cNvGrpSpPr/>
          <p:nvPr/>
        </p:nvGrpSpPr>
        <p:grpSpPr>
          <a:xfrm>
            <a:off x="2638761" y="2958772"/>
            <a:ext cx="1933239" cy="1239836"/>
            <a:chOff x="2638761" y="2958772"/>
            <a:chExt cx="1933239" cy="1239836"/>
          </a:xfrm>
        </p:grpSpPr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2F184C7E-A563-7E48-B933-43517ECFB8A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932569" y="3559178"/>
              <a:ext cx="1137909" cy="140952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Text Box 27">
              <a:extLst>
                <a:ext uri="{FF2B5EF4-FFF2-40B4-BE49-F238E27FC236}">
                  <a16:creationId xmlns:a16="http://schemas.microsoft.com/office/drawing/2014/main" id="{85546939-74F9-DE48-94D4-5CDE532C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698" y="2958772"/>
              <a:ext cx="1912938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notcorrupt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isACK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(rcvpkt,1)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8">
              <a:extLst>
                <a:ext uri="{FF2B5EF4-FFF2-40B4-BE49-F238E27FC236}">
                  <a16:creationId xmlns:a16="http://schemas.microsoft.com/office/drawing/2014/main" id="{8CA33983-E9A1-BF42-B982-07F0B1E94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3698" y="3698547"/>
              <a:ext cx="15176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" name="Text Box 30">
              <a:extLst>
                <a:ext uri="{FF2B5EF4-FFF2-40B4-BE49-F238E27FC236}">
                  <a16:creationId xmlns:a16="http://schemas.microsoft.com/office/drawing/2014/main" id="{C524B67B-7041-9242-9C97-B8A784A8F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761" y="3671559"/>
              <a:ext cx="1514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stop_timer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0" name="Group 42">
            <a:extLst>
              <a:ext uri="{FF2B5EF4-FFF2-40B4-BE49-F238E27FC236}">
                <a16:creationId xmlns:a16="http://schemas.microsoft.com/office/drawing/2014/main" id="{7781A61F-1C88-6E46-96AB-268CBADE4526}"/>
              </a:ext>
            </a:extLst>
          </p:cNvPr>
          <p:cNvGrpSpPr>
            <a:grpSpLocks/>
          </p:cNvGrpSpPr>
          <p:nvPr/>
        </p:nvGrpSpPr>
        <p:grpSpPr bwMode="auto">
          <a:xfrm>
            <a:off x="4157998" y="2228522"/>
            <a:ext cx="1189038" cy="850900"/>
            <a:chOff x="4090" y="3230"/>
            <a:chExt cx="749" cy="536"/>
          </a:xfrm>
        </p:grpSpPr>
        <p:sp>
          <p:nvSpPr>
            <p:cNvPr id="101" name="Oval 43">
              <a:extLst>
                <a:ext uri="{FF2B5EF4-FFF2-40B4-BE49-F238E27FC236}">
                  <a16:creationId xmlns:a16="http://schemas.microsoft.com/office/drawing/2014/main" id="{EA3FA186-38E3-E24B-80CE-CDFC5DF36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Text Box 44">
              <a:extLst>
                <a:ext uri="{FF2B5EF4-FFF2-40B4-BE49-F238E27FC236}">
                  <a16:creationId xmlns:a16="http://schemas.microsoft.com/office/drawing/2014/main" id="{237CD0D2-3CD0-9E45-8D08-0B39FC58C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call 0 from above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4" name="Group 46">
            <a:extLst>
              <a:ext uri="{FF2B5EF4-FFF2-40B4-BE49-F238E27FC236}">
                <a16:creationId xmlns:a16="http://schemas.microsoft.com/office/drawing/2014/main" id="{3A7B09B7-7C1D-8D4E-8FEA-40BBC5ECB76A}"/>
              </a:ext>
            </a:extLst>
          </p:cNvPr>
          <p:cNvGrpSpPr>
            <a:grpSpLocks/>
          </p:cNvGrpSpPr>
          <p:nvPr/>
        </p:nvGrpSpPr>
        <p:grpSpPr bwMode="auto">
          <a:xfrm>
            <a:off x="4369136" y="4082722"/>
            <a:ext cx="889000" cy="865187"/>
            <a:chOff x="445" y="1273"/>
            <a:chExt cx="560" cy="545"/>
          </a:xfrm>
        </p:grpSpPr>
        <p:sp>
          <p:nvSpPr>
            <p:cNvPr id="105" name="Oval 47">
              <a:extLst>
                <a:ext uri="{FF2B5EF4-FFF2-40B4-BE49-F238E27FC236}">
                  <a16:creationId xmlns:a16="http://schemas.microsoft.com/office/drawing/2014/main" id="{1F85EC28-DE93-5C4D-AA1B-F8423FADF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6" name="Text Box 48">
              <a:extLst>
                <a:ext uri="{FF2B5EF4-FFF2-40B4-BE49-F238E27FC236}">
                  <a16:creationId xmlns:a16="http://schemas.microsoft.com/office/drawing/2014/main" id="{8ED6243F-D34F-6848-8B35-66C2A258A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ACK1</a:t>
              </a: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28BBA62-6263-C843-B29E-56B49980762A}"/>
              </a:ext>
            </a:extLst>
          </p:cNvPr>
          <p:cNvSpPr/>
          <p:nvPr/>
        </p:nvSpPr>
        <p:spPr>
          <a:xfrm>
            <a:off x="3771900" y="1861459"/>
            <a:ext cx="4800600" cy="1534886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E2FDDC8-8D96-114D-9DC7-646B2E492AD9}"/>
              </a:ext>
            </a:extLst>
          </p:cNvPr>
          <p:cNvSpPr/>
          <p:nvPr/>
        </p:nvSpPr>
        <p:spPr>
          <a:xfrm>
            <a:off x="3858986" y="3777345"/>
            <a:ext cx="4800600" cy="1534886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7B88F9-3891-3046-A064-B332A3527756}"/>
              </a:ext>
            </a:extLst>
          </p:cNvPr>
          <p:cNvSpPr/>
          <p:nvPr/>
        </p:nvSpPr>
        <p:spPr>
          <a:xfrm>
            <a:off x="4254500" y="2216171"/>
            <a:ext cx="952500" cy="8711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22A35A9-A643-7C42-B044-B85FAF6A97F9}"/>
              </a:ext>
            </a:extLst>
          </p:cNvPr>
          <p:cNvSpPr/>
          <p:nvPr/>
        </p:nvSpPr>
        <p:spPr>
          <a:xfrm>
            <a:off x="7086600" y="2184400"/>
            <a:ext cx="914400" cy="8678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9138640-D128-B549-B272-9634FBE0E919}"/>
              </a:ext>
            </a:extLst>
          </p:cNvPr>
          <p:cNvSpPr/>
          <p:nvPr/>
        </p:nvSpPr>
        <p:spPr>
          <a:xfrm>
            <a:off x="7302500" y="4102100"/>
            <a:ext cx="936658" cy="850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F8621F76-605F-FD4F-BBDF-20014AAFC358}"/>
              </a:ext>
            </a:extLst>
          </p:cNvPr>
          <p:cNvSpPr/>
          <p:nvPr/>
        </p:nvSpPr>
        <p:spPr>
          <a:xfrm>
            <a:off x="4356100" y="4070372"/>
            <a:ext cx="914400" cy="8763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2E0DE7-1242-394F-B32C-D2097A456FDC}"/>
              </a:ext>
            </a:extLst>
          </p:cNvPr>
          <p:cNvSpPr/>
          <p:nvPr/>
        </p:nvSpPr>
        <p:spPr>
          <a:xfrm>
            <a:off x="4251325" y="2212996"/>
            <a:ext cx="952500" cy="8711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lide Number Placeholder 2">
            <a:extLst>
              <a:ext uri="{FF2B5EF4-FFF2-40B4-BE49-F238E27FC236}">
                <a16:creationId xmlns:a16="http://schemas.microsoft.com/office/drawing/2014/main" id="{E51BA6D5-B9A8-EF43-ACE9-5217445FD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4" grpId="0" animBg="1"/>
      <p:bldP spid="123" grpId="0" animBg="1"/>
      <p:bldP spid="121" grpId="0" animBg="1"/>
      <p:bldP spid="3" grpId="0" animBg="1"/>
      <p:bldP spid="3" grpId="1" animBg="1"/>
      <p:bldP spid="122" grpId="0" animBg="1"/>
      <p:bldP spid="122" grpId="1" animBg="1"/>
      <p:bldP spid="6" grpId="0" animBg="1"/>
      <p:bldP spid="6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5C125732-5AF8-DA4B-817C-FBB3A5B32FC1}"/>
              </a:ext>
            </a:extLst>
          </p:cNvPr>
          <p:cNvSpPr/>
          <p:nvPr/>
        </p:nvSpPr>
        <p:spPr>
          <a:xfrm>
            <a:off x="2666162" y="3735852"/>
            <a:ext cx="1037420" cy="223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D8C866A-2C1E-EA49-9FEE-17BE0B5EB65D}"/>
              </a:ext>
            </a:extLst>
          </p:cNvPr>
          <p:cNvSpPr/>
          <p:nvPr/>
        </p:nvSpPr>
        <p:spPr>
          <a:xfrm>
            <a:off x="5108911" y="5798809"/>
            <a:ext cx="1037420" cy="223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8F8E4F3-FCCE-BB46-816F-BE18AA10AA87}"/>
              </a:ext>
            </a:extLst>
          </p:cNvPr>
          <p:cNvSpPr/>
          <p:nvPr/>
        </p:nvSpPr>
        <p:spPr>
          <a:xfrm>
            <a:off x="8105934" y="3949220"/>
            <a:ext cx="944562" cy="223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EEC5A2E-CAFB-BA43-A154-13F98FBF8642}"/>
              </a:ext>
            </a:extLst>
          </p:cNvPr>
          <p:cNvSpPr/>
          <p:nvPr/>
        </p:nvSpPr>
        <p:spPr>
          <a:xfrm>
            <a:off x="4772033" y="1955144"/>
            <a:ext cx="1037420" cy="223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rdt3.0 sender</a:t>
            </a:r>
            <a:endParaRPr lang="en-US" sz="4400" dirty="0"/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78C37AB9-8D5F-A34A-A2BE-A05DFB4E8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8198" y="1637972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5" name="Group 7">
            <a:extLst>
              <a:ext uri="{FF2B5EF4-FFF2-40B4-BE49-F238E27FC236}">
                <a16:creationId xmlns:a16="http://schemas.microsoft.com/office/drawing/2014/main" id="{096872AC-5A50-874A-AB4F-3FB6FDD33CA8}"/>
              </a:ext>
            </a:extLst>
          </p:cNvPr>
          <p:cNvGrpSpPr>
            <a:grpSpLocks/>
          </p:cNvGrpSpPr>
          <p:nvPr/>
        </p:nvGrpSpPr>
        <p:grpSpPr bwMode="auto">
          <a:xfrm>
            <a:off x="7099636" y="2184072"/>
            <a:ext cx="889000" cy="865187"/>
            <a:chOff x="445" y="1273"/>
            <a:chExt cx="560" cy="545"/>
          </a:xfrm>
        </p:grpSpPr>
        <p:sp>
          <p:nvSpPr>
            <p:cNvPr id="66" name="Oval 8">
              <a:extLst>
                <a:ext uri="{FF2B5EF4-FFF2-40B4-BE49-F238E27FC236}">
                  <a16:creationId xmlns:a16="http://schemas.microsoft.com/office/drawing/2014/main" id="{E65B4A15-4BAC-CA4D-A49C-43B951682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Text Box 9">
              <a:extLst>
                <a:ext uri="{FF2B5EF4-FFF2-40B4-BE49-F238E27FC236}">
                  <a16:creationId xmlns:a16="http://schemas.microsoft.com/office/drawing/2014/main" id="{26B25746-91F9-5D4A-8F0C-823F1140A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ACK0</a:t>
              </a: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4D04D9-9A61-C546-9AF6-16658062604A}"/>
              </a:ext>
            </a:extLst>
          </p:cNvPr>
          <p:cNvGrpSpPr/>
          <p:nvPr/>
        </p:nvGrpSpPr>
        <p:grpSpPr>
          <a:xfrm>
            <a:off x="4758073" y="1183947"/>
            <a:ext cx="3860800" cy="1144587"/>
            <a:chOff x="4758073" y="1183947"/>
            <a:chExt cx="3860800" cy="1144587"/>
          </a:xfrm>
        </p:grpSpPr>
        <p:sp>
          <p:nvSpPr>
            <p:cNvPr id="61" name="Text Box 3">
              <a:extLst>
                <a:ext uri="{FF2B5EF4-FFF2-40B4-BE49-F238E27FC236}">
                  <a16:creationId xmlns:a16="http://schemas.microsoft.com/office/drawing/2014/main" id="{277946DC-87AE-0E47-8DDD-C388A9564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073" y="1477634"/>
              <a:ext cx="386080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=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make_pkt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(0, data, checksum)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start_timer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" name="Text Box 4">
              <a:extLst>
                <a:ext uri="{FF2B5EF4-FFF2-40B4-BE49-F238E27FC236}">
                  <a16:creationId xmlns:a16="http://schemas.microsoft.com/office/drawing/2014/main" id="{11F4EC56-A6F5-A64D-95C8-7503733BD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348" y="1183947"/>
              <a:ext cx="17240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Line 5">
              <a:extLst>
                <a:ext uri="{FF2B5EF4-FFF2-40B4-BE49-F238E27FC236}">
                  <a16:creationId xmlns:a16="http://schemas.microsoft.com/office/drawing/2014/main" id="{C1AF7291-871C-F046-AFBB-1556BBAC4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948" y="1522084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8CEC024B-C97C-A74A-9916-3EDFFAAB736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23198" y="2165022"/>
              <a:ext cx="2090738" cy="163512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2" name="Group 14">
            <a:extLst>
              <a:ext uri="{FF2B5EF4-FFF2-40B4-BE49-F238E27FC236}">
                <a16:creationId xmlns:a16="http://schemas.microsoft.com/office/drawing/2014/main" id="{56EFCAB8-B7AF-164A-9F92-8EACFBDEB179}"/>
              </a:ext>
            </a:extLst>
          </p:cNvPr>
          <p:cNvGrpSpPr>
            <a:grpSpLocks/>
          </p:cNvGrpSpPr>
          <p:nvPr/>
        </p:nvGrpSpPr>
        <p:grpSpPr bwMode="auto">
          <a:xfrm>
            <a:off x="7191711" y="4098597"/>
            <a:ext cx="1189037" cy="850900"/>
            <a:chOff x="4090" y="3230"/>
            <a:chExt cx="749" cy="536"/>
          </a:xfrm>
        </p:grpSpPr>
        <p:sp>
          <p:nvSpPr>
            <p:cNvPr id="73" name="Oval 15">
              <a:extLst>
                <a:ext uri="{FF2B5EF4-FFF2-40B4-BE49-F238E27FC236}">
                  <a16:creationId xmlns:a16="http://schemas.microsoft.com/office/drawing/2014/main" id="{FA80C9CA-4B40-8840-B931-9FF9ACFD2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16">
              <a:extLst>
                <a:ext uri="{FF2B5EF4-FFF2-40B4-BE49-F238E27FC236}">
                  <a16:creationId xmlns:a16="http://schemas.microsoft.com/office/drawing/2014/main" id="{521CFB86-2E9D-B149-847B-A167F4F8F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call 1 from above</a:t>
              </a: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0684A0E-9037-EB45-9EB8-86695DBF36A9}"/>
              </a:ext>
            </a:extLst>
          </p:cNvPr>
          <p:cNvGrpSpPr/>
          <p:nvPr/>
        </p:nvGrpSpPr>
        <p:grpSpPr>
          <a:xfrm>
            <a:off x="5054936" y="4832022"/>
            <a:ext cx="3444875" cy="1038225"/>
            <a:chOff x="5054936" y="4832022"/>
            <a:chExt cx="3444875" cy="1038225"/>
          </a:xfrm>
        </p:grpSpPr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6F223C64-6D09-DE48-83F1-228C34DA6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911" y="4832022"/>
              <a:ext cx="2312987" cy="274637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0">
              <a:extLst>
                <a:ext uri="{FF2B5EF4-FFF2-40B4-BE49-F238E27FC236}">
                  <a16:creationId xmlns:a16="http://schemas.microsoft.com/office/drawing/2014/main" id="{5C35E95A-ADB2-FF4D-BCD2-C9D9EABE9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936" y="5317797"/>
              <a:ext cx="34448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make_pkt(1, data, checksum)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start_timer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Text Box 21">
              <a:extLst>
                <a:ext uri="{FF2B5EF4-FFF2-40B4-BE49-F238E27FC236}">
                  <a16:creationId xmlns:a16="http://schemas.microsoft.com/office/drawing/2014/main" id="{E55E1DDD-DB30-5446-8650-ECC81FF92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936" y="5035222"/>
              <a:ext cx="17240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Line 22">
              <a:extLst>
                <a:ext uri="{FF2B5EF4-FFF2-40B4-BE49-F238E27FC236}">
                  <a16:creationId xmlns:a16="http://schemas.microsoft.com/office/drawing/2014/main" id="{38F0E084-BD34-6345-8EFC-9B28222C5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998" y="5346372"/>
              <a:ext cx="25987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E17AB3-A37A-384E-B76C-D9D33C764FEC}"/>
              </a:ext>
            </a:extLst>
          </p:cNvPr>
          <p:cNvGrpSpPr/>
          <p:nvPr/>
        </p:nvGrpSpPr>
        <p:grpSpPr>
          <a:xfrm>
            <a:off x="7858461" y="2912734"/>
            <a:ext cx="2309812" cy="1184275"/>
            <a:chOff x="7858461" y="2912734"/>
            <a:chExt cx="2309812" cy="1184275"/>
          </a:xfrm>
        </p:grpSpPr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3DDB81C2-3ABA-CF4A-B97F-7179552BC636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7349667" y="3421528"/>
              <a:ext cx="1184275" cy="166687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Text Box 23">
              <a:extLst>
                <a:ext uri="{FF2B5EF4-FFF2-40B4-BE49-F238E27FC236}">
                  <a16:creationId xmlns:a16="http://schemas.microsoft.com/office/drawing/2014/main" id="{B3A5B058-CEE3-154A-8B9F-81FE6436B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8798" y="3200072"/>
              <a:ext cx="214947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isACK(rcvpkt,0)</a:t>
              </a: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Line 24">
              <a:extLst>
                <a:ext uri="{FF2B5EF4-FFF2-40B4-BE49-F238E27FC236}">
                  <a16:creationId xmlns:a16="http://schemas.microsoft.com/office/drawing/2014/main" id="{6F172C79-50B4-9346-A88A-5975F7343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4686" y="3911272"/>
              <a:ext cx="14192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9">
              <a:extLst>
                <a:ext uri="{FF2B5EF4-FFF2-40B4-BE49-F238E27FC236}">
                  <a16:creationId xmlns:a16="http://schemas.microsoft.com/office/drawing/2014/main" id="{31338CB6-A233-944E-8AAB-06740429C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9436" y="3892222"/>
              <a:ext cx="1514475" cy="17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stop_timer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64EE58C-9293-D64B-8FD5-BF4EEDF9C767}"/>
              </a:ext>
            </a:extLst>
          </p:cNvPr>
          <p:cNvGrpSpPr/>
          <p:nvPr/>
        </p:nvGrpSpPr>
        <p:grpSpPr>
          <a:xfrm>
            <a:off x="2638761" y="2958772"/>
            <a:ext cx="1945938" cy="1239836"/>
            <a:chOff x="2638761" y="2958772"/>
            <a:chExt cx="1945938" cy="1239836"/>
          </a:xfrm>
        </p:grpSpPr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2F184C7E-A563-7E48-B933-43517ECFB8A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932568" y="3546478"/>
              <a:ext cx="1150609" cy="153652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Text Box 27">
              <a:extLst>
                <a:ext uri="{FF2B5EF4-FFF2-40B4-BE49-F238E27FC236}">
                  <a16:creationId xmlns:a16="http://schemas.microsoft.com/office/drawing/2014/main" id="{85546939-74F9-DE48-94D4-5CDE532C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698" y="2958772"/>
              <a:ext cx="1912938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isACK(rcvpkt,1)</a:t>
              </a: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8">
              <a:extLst>
                <a:ext uri="{FF2B5EF4-FFF2-40B4-BE49-F238E27FC236}">
                  <a16:creationId xmlns:a16="http://schemas.microsoft.com/office/drawing/2014/main" id="{8CA33983-E9A1-BF42-B982-07F0B1E94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3698" y="3698547"/>
              <a:ext cx="15176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" name="Text Box 30">
              <a:extLst>
                <a:ext uri="{FF2B5EF4-FFF2-40B4-BE49-F238E27FC236}">
                  <a16:creationId xmlns:a16="http://schemas.microsoft.com/office/drawing/2014/main" id="{C524B67B-7041-9242-9C97-B8A784A8F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761" y="3671559"/>
              <a:ext cx="1514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stop_timer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668F5-8EFC-FD4A-B0AD-080420B8D736}"/>
              </a:ext>
            </a:extLst>
          </p:cNvPr>
          <p:cNvGrpSpPr/>
          <p:nvPr/>
        </p:nvGrpSpPr>
        <p:grpSpPr>
          <a:xfrm>
            <a:off x="7977523" y="2372984"/>
            <a:ext cx="2447925" cy="741363"/>
            <a:chOff x="7977523" y="2372984"/>
            <a:chExt cx="2447925" cy="74136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B74E396-3DA3-0D47-9600-2A508F79F4AE}"/>
                </a:ext>
              </a:extLst>
            </p:cNvPr>
            <p:cNvSpPr/>
            <p:nvPr/>
          </p:nvSpPr>
          <p:spPr>
            <a:xfrm>
              <a:off x="8369605" y="2404148"/>
              <a:ext cx="732514" cy="223838"/>
            </a:xfrm>
            <a:prstGeom prst="rect">
              <a:avLst/>
            </a:prstGeom>
            <a:solidFill>
              <a:srgbClr val="FFB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9D5058F-6374-D346-BFD4-860774A23D0C}"/>
                </a:ext>
              </a:extLst>
            </p:cNvPr>
            <p:cNvSpPr/>
            <p:nvPr/>
          </p:nvSpPr>
          <p:spPr>
            <a:xfrm>
              <a:off x="8358054" y="2870582"/>
              <a:ext cx="1037420" cy="2238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733C237-E2DA-D542-90DF-04CF6DA2943C}"/>
                </a:ext>
              </a:extLst>
            </p:cNvPr>
            <p:cNvGrpSpPr/>
            <p:nvPr/>
          </p:nvGrpSpPr>
          <p:grpSpPr>
            <a:xfrm>
              <a:off x="7977523" y="2372984"/>
              <a:ext cx="2447925" cy="741363"/>
              <a:chOff x="7977523" y="2372984"/>
              <a:chExt cx="2447925" cy="741363"/>
            </a:xfrm>
          </p:grpSpPr>
          <p:sp>
            <p:nvSpPr>
              <p:cNvPr id="89" name="Freeform 31">
                <a:extLst>
                  <a:ext uri="{FF2B5EF4-FFF2-40B4-BE49-F238E27FC236}">
                    <a16:creationId xmlns:a16="http://schemas.microsoft.com/office/drawing/2014/main" id="{A8AA3B66-8A2A-3B49-946B-88E9E731F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7523" y="2431722"/>
                <a:ext cx="461963" cy="682625"/>
              </a:xfrm>
              <a:custGeom>
                <a:avLst/>
                <a:gdLst>
                  <a:gd name="T0" fmla="*/ 0 w 291"/>
                  <a:gd name="T1" fmla="*/ 2147483647 h 430"/>
                  <a:gd name="T2" fmla="*/ 2147483647 w 291"/>
                  <a:gd name="T3" fmla="*/ 2147483647 h 4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1" h="430">
                    <a:moveTo>
                      <a:pt x="0" y="120"/>
                    </a:moveTo>
                    <a:cubicBezTo>
                      <a:pt x="291" y="0"/>
                      <a:pt x="259" y="430"/>
                      <a:pt x="15" y="25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0" name="Text Box 32">
                <a:extLst>
                  <a:ext uri="{FF2B5EF4-FFF2-40B4-BE49-F238E27FC236}">
                    <a16:creationId xmlns:a16="http://schemas.microsoft.com/office/drawing/2014/main" id="{E3D7CC76-E8AA-AA49-ABBA-30FB422DFC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9311" y="2609522"/>
                <a:ext cx="2116137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kumimoji="0" lang="en-US" alt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sndpkt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start_timer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1" name="Text Box 33">
                <a:extLst>
                  <a:ext uri="{FF2B5EF4-FFF2-40B4-BE49-F238E27FC236}">
                    <a16:creationId xmlns:a16="http://schemas.microsoft.com/office/drawing/2014/main" id="{F5C6AB1D-23FF-4443-9810-5311395B10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1536" y="2372984"/>
                <a:ext cx="11144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timeout</a:t>
                </a: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" name="Line 34">
                <a:extLst>
                  <a:ext uri="{FF2B5EF4-FFF2-40B4-BE49-F238E27FC236}">
                    <a16:creationId xmlns:a16="http://schemas.microsoft.com/office/drawing/2014/main" id="{3BCAAD42-472A-8148-88E4-7D3F77DC8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0436" y="2626984"/>
                <a:ext cx="990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00" name="Group 42">
            <a:extLst>
              <a:ext uri="{FF2B5EF4-FFF2-40B4-BE49-F238E27FC236}">
                <a16:creationId xmlns:a16="http://schemas.microsoft.com/office/drawing/2014/main" id="{7781A61F-1C88-6E46-96AB-268CBADE4526}"/>
              </a:ext>
            </a:extLst>
          </p:cNvPr>
          <p:cNvGrpSpPr>
            <a:grpSpLocks/>
          </p:cNvGrpSpPr>
          <p:nvPr/>
        </p:nvGrpSpPr>
        <p:grpSpPr bwMode="auto">
          <a:xfrm>
            <a:off x="4157998" y="2228522"/>
            <a:ext cx="1189038" cy="850900"/>
            <a:chOff x="4090" y="3230"/>
            <a:chExt cx="749" cy="536"/>
          </a:xfrm>
        </p:grpSpPr>
        <p:sp>
          <p:nvSpPr>
            <p:cNvPr id="101" name="Oval 43">
              <a:extLst>
                <a:ext uri="{FF2B5EF4-FFF2-40B4-BE49-F238E27FC236}">
                  <a16:creationId xmlns:a16="http://schemas.microsoft.com/office/drawing/2014/main" id="{EA3FA186-38E3-E24B-80CE-CDFC5DF36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Text Box 44">
              <a:extLst>
                <a:ext uri="{FF2B5EF4-FFF2-40B4-BE49-F238E27FC236}">
                  <a16:creationId xmlns:a16="http://schemas.microsoft.com/office/drawing/2014/main" id="{237CD0D2-3CD0-9E45-8D08-0B39FC58C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call 0 from above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4" name="Group 46">
            <a:extLst>
              <a:ext uri="{FF2B5EF4-FFF2-40B4-BE49-F238E27FC236}">
                <a16:creationId xmlns:a16="http://schemas.microsoft.com/office/drawing/2014/main" id="{3A7B09B7-7C1D-8D4E-8FEA-40BBC5ECB76A}"/>
              </a:ext>
            </a:extLst>
          </p:cNvPr>
          <p:cNvGrpSpPr>
            <a:grpSpLocks/>
          </p:cNvGrpSpPr>
          <p:nvPr/>
        </p:nvGrpSpPr>
        <p:grpSpPr bwMode="auto">
          <a:xfrm>
            <a:off x="4369136" y="4082722"/>
            <a:ext cx="889000" cy="865187"/>
            <a:chOff x="445" y="1273"/>
            <a:chExt cx="560" cy="545"/>
          </a:xfrm>
        </p:grpSpPr>
        <p:sp>
          <p:nvSpPr>
            <p:cNvPr id="105" name="Oval 47">
              <a:extLst>
                <a:ext uri="{FF2B5EF4-FFF2-40B4-BE49-F238E27FC236}">
                  <a16:creationId xmlns:a16="http://schemas.microsoft.com/office/drawing/2014/main" id="{1F85EC28-DE93-5C4D-AA1B-F8423FADF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6" name="Text Box 48">
              <a:extLst>
                <a:ext uri="{FF2B5EF4-FFF2-40B4-BE49-F238E27FC236}">
                  <a16:creationId xmlns:a16="http://schemas.microsoft.com/office/drawing/2014/main" id="{8ED6243F-D34F-6848-8B35-66C2A258A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ACK1</a:t>
              </a: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48514FA-BA8E-D943-AFC9-DD226418CDFF}"/>
              </a:ext>
            </a:extLst>
          </p:cNvPr>
          <p:cNvGrpSpPr/>
          <p:nvPr/>
        </p:nvGrpSpPr>
        <p:grpSpPr>
          <a:xfrm>
            <a:off x="8164848" y="4466897"/>
            <a:ext cx="1760538" cy="890587"/>
            <a:chOff x="8164848" y="4466897"/>
            <a:chExt cx="1760538" cy="890587"/>
          </a:xfrm>
        </p:grpSpPr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21CF03A5-6247-4A4D-98BD-C95EEB4DB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848" y="4466897"/>
              <a:ext cx="579438" cy="890587"/>
            </a:xfrm>
            <a:custGeom>
              <a:avLst/>
              <a:gdLst>
                <a:gd name="T0" fmla="*/ 2147483647 w 322"/>
                <a:gd name="T1" fmla="*/ 2147483647 h 483"/>
                <a:gd name="T2" fmla="*/ 0 w 322"/>
                <a:gd name="T3" fmla="*/ 2147483647 h 48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2" h="483">
                  <a:moveTo>
                    <a:pt x="31" y="120"/>
                  </a:moveTo>
                  <a:cubicBezTo>
                    <a:pt x="322" y="0"/>
                    <a:pt x="64" y="483"/>
                    <a:pt x="0" y="18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" name="Text Box 50">
              <a:extLst>
                <a:ext uri="{FF2B5EF4-FFF2-40B4-BE49-F238E27FC236}">
                  <a16:creationId xmlns:a16="http://schemas.microsoft.com/office/drawing/2014/main" id="{484B8E27-7DE4-CB47-A590-09E8450BC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3361" y="4946322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  <p:sp>
          <p:nvSpPr>
            <p:cNvPr id="109" name="Text Box 51">
              <a:extLst>
                <a:ext uri="{FF2B5EF4-FFF2-40B4-BE49-F238E27FC236}">
                  <a16:creationId xmlns:a16="http://schemas.microsoft.com/office/drawing/2014/main" id="{76FB8285-1E6A-C149-ACDD-D65AED4A8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6636" y="4697084"/>
              <a:ext cx="14287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Line 52">
              <a:extLst>
                <a:ext uri="{FF2B5EF4-FFF2-40B4-BE49-F238E27FC236}">
                  <a16:creationId xmlns:a16="http://schemas.microsoft.com/office/drawing/2014/main" id="{FDB9192F-D2B4-314B-A907-3B13FA861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3948" y="4982834"/>
              <a:ext cx="11017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7C829E3-6E50-184B-81B3-EC50B4767377}"/>
              </a:ext>
            </a:extLst>
          </p:cNvPr>
          <p:cNvGrpSpPr/>
          <p:nvPr/>
        </p:nvGrpSpPr>
        <p:grpSpPr>
          <a:xfrm>
            <a:off x="7807661" y="1290309"/>
            <a:ext cx="2117725" cy="1144588"/>
            <a:chOff x="7807661" y="1290309"/>
            <a:chExt cx="2117725" cy="1144588"/>
          </a:xfrm>
        </p:grpSpPr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98783A91-2889-6D49-9155-F35869E85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661" y="1768147"/>
              <a:ext cx="871537" cy="666750"/>
            </a:xfrm>
            <a:custGeom>
              <a:avLst/>
              <a:gdLst>
                <a:gd name="T0" fmla="*/ 0 w 549"/>
                <a:gd name="T1" fmla="*/ 2147483647 h 420"/>
                <a:gd name="T2" fmla="*/ 2147483647 w 549"/>
                <a:gd name="T3" fmla="*/ 2147483647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9" h="420">
                  <a:moveTo>
                    <a:pt x="0" y="306"/>
                  </a:moveTo>
                  <a:cubicBezTo>
                    <a:pt x="78" y="0"/>
                    <a:pt x="549" y="315"/>
                    <a:pt x="87" y="42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" name="Text Box 12">
              <a:extLst>
                <a:ext uri="{FF2B5EF4-FFF2-40B4-BE49-F238E27FC236}">
                  <a16:creationId xmlns:a16="http://schemas.microsoft.com/office/drawing/2014/main" id="{B01D87F9-D3B9-694E-886A-C09A4372D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0411" y="1290309"/>
              <a:ext cx="170497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&amp;&amp;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 corrupt(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||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isACK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(rcvpkt,1) 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id="{C888F6AB-BF4C-964C-B636-FA26DBB58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9961" y="1991984"/>
              <a:ext cx="13509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1" name="Text Box 53">
              <a:extLst>
                <a:ext uri="{FF2B5EF4-FFF2-40B4-BE49-F238E27FC236}">
                  <a16:creationId xmlns:a16="http://schemas.microsoft.com/office/drawing/2014/main" id="{8CBF020D-F9F7-8547-9CDC-153180321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6523" y="1941184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F73E473-D8D9-5A4C-A7EE-F4558FFF6B0D}"/>
              </a:ext>
            </a:extLst>
          </p:cNvPr>
          <p:cNvGrpSpPr/>
          <p:nvPr/>
        </p:nvGrpSpPr>
        <p:grpSpPr>
          <a:xfrm>
            <a:off x="2775286" y="1876097"/>
            <a:ext cx="1549400" cy="890587"/>
            <a:chOff x="2775286" y="1876097"/>
            <a:chExt cx="1549400" cy="890587"/>
          </a:xfrm>
        </p:grpSpPr>
        <p:sp>
          <p:nvSpPr>
            <p:cNvPr id="99" name="Text Box 41">
              <a:extLst>
                <a:ext uri="{FF2B5EF4-FFF2-40B4-BE49-F238E27FC236}">
                  <a16:creationId xmlns:a16="http://schemas.microsoft.com/office/drawing/2014/main" id="{7500D6B3-E554-BE43-BA3B-2B5D8EDAE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5286" y="1968172"/>
              <a:ext cx="14287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3" name="Line 45">
              <a:extLst>
                <a:ext uri="{FF2B5EF4-FFF2-40B4-BE49-F238E27FC236}">
                  <a16:creationId xmlns:a16="http://schemas.microsoft.com/office/drawing/2014/main" id="{2B03FA9C-455E-7848-98B1-6FE6D8F59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598" y="2253922"/>
              <a:ext cx="11017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" name="Freeform 49">
              <a:extLst>
                <a:ext uri="{FF2B5EF4-FFF2-40B4-BE49-F238E27FC236}">
                  <a16:creationId xmlns:a16="http://schemas.microsoft.com/office/drawing/2014/main" id="{7A343767-85F1-3648-8F20-92F8EB9C9CB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745248" y="1876097"/>
              <a:ext cx="579438" cy="890587"/>
            </a:xfrm>
            <a:custGeom>
              <a:avLst/>
              <a:gdLst>
                <a:gd name="T0" fmla="*/ 2147483647 w 322"/>
                <a:gd name="T1" fmla="*/ 2147483647 h 483"/>
                <a:gd name="T2" fmla="*/ 0 w 322"/>
                <a:gd name="T3" fmla="*/ 2147483647 h 48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2" h="483">
                  <a:moveTo>
                    <a:pt x="31" y="120"/>
                  </a:moveTo>
                  <a:cubicBezTo>
                    <a:pt x="322" y="0"/>
                    <a:pt x="64" y="483"/>
                    <a:pt x="0" y="18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Text Box 54">
              <a:extLst>
                <a:ext uri="{FF2B5EF4-FFF2-40B4-BE49-F238E27FC236}">
                  <a16:creationId xmlns:a16="http://schemas.microsoft.com/office/drawing/2014/main" id="{1534562D-4479-5A4D-84B6-08652054F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023" y="2217409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0F4E74-4AD1-1841-A169-2F112B1736DB}"/>
              </a:ext>
            </a:extLst>
          </p:cNvPr>
          <p:cNvGrpSpPr/>
          <p:nvPr/>
        </p:nvGrpSpPr>
        <p:grpSpPr>
          <a:xfrm>
            <a:off x="2367298" y="4307189"/>
            <a:ext cx="1973263" cy="725996"/>
            <a:chOff x="2367298" y="4307189"/>
            <a:chExt cx="1973263" cy="725996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362BA78-E18A-7D4D-AF99-520876B19387}"/>
                </a:ext>
              </a:extLst>
            </p:cNvPr>
            <p:cNvSpPr/>
            <p:nvPr/>
          </p:nvSpPr>
          <p:spPr>
            <a:xfrm>
              <a:off x="2418382" y="4342649"/>
              <a:ext cx="769654" cy="223838"/>
            </a:xfrm>
            <a:prstGeom prst="rect">
              <a:avLst/>
            </a:prstGeom>
            <a:solidFill>
              <a:srgbClr val="FFB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FED6727-6FB3-674C-AEA1-A6238E143030}"/>
                </a:ext>
              </a:extLst>
            </p:cNvPr>
            <p:cNvSpPr/>
            <p:nvPr/>
          </p:nvSpPr>
          <p:spPr>
            <a:xfrm>
              <a:off x="2418337" y="4809347"/>
              <a:ext cx="909161" cy="2238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10A63C01-2F70-9440-BFFE-695DC6555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061" y="4506584"/>
              <a:ext cx="571500" cy="420688"/>
            </a:xfrm>
            <a:custGeom>
              <a:avLst/>
              <a:gdLst>
                <a:gd name="T0" fmla="*/ 2147483647 w 900"/>
                <a:gd name="T1" fmla="*/ 2147483647 h 662"/>
                <a:gd name="T2" fmla="*/ 2147483647 w 900"/>
                <a:gd name="T3" fmla="*/ 2147483647 h 6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00" h="662">
                  <a:moveTo>
                    <a:pt x="900" y="360"/>
                  </a:moveTo>
                  <a:cubicBezTo>
                    <a:pt x="171" y="662"/>
                    <a:pt x="0" y="0"/>
                    <a:pt x="825" y="1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37">
              <a:extLst>
                <a:ext uri="{FF2B5EF4-FFF2-40B4-BE49-F238E27FC236}">
                  <a16:creationId xmlns:a16="http://schemas.microsoft.com/office/drawing/2014/main" id="{E4751D98-46BF-E946-A08A-A6011C8F6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298" y="4554209"/>
              <a:ext cx="182403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start_timer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6" name="Text Box 38">
              <a:extLst>
                <a:ext uri="{FF2B5EF4-FFF2-40B4-BE49-F238E27FC236}">
                  <a16:creationId xmlns:a16="http://schemas.microsoft.com/office/drawing/2014/main" id="{2672D5C9-CBC9-104B-A755-475CF44C9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586" y="4307189"/>
              <a:ext cx="1114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timeout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" name="Line 39">
              <a:extLst>
                <a:ext uri="{FF2B5EF4-FFF2-40B4-BE49-F238E27FC236}">
                  <a16:creationId xmlns:a16="http://schemas.microsoft.com/office/drawing/2014/main" id="{3544B3A0-4F92-734D-9797-12F4E1F2C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773" y="4582784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A5F505-AA20-9E41-BC6C-D76DEB8319CC}"/>
              </a:ext>
            </a:extLst>
          </p:cNvPr>
          <p:cNvGrpSpPr/>
          <p:nvPr/>
        </p:nvGrpSpPr>
        <p:grpSpPr>
          <a:xfrm>
            <a:off x="3029286" y="4795509"/>
            <a:ext cx="1631950" cy="1428750"/>
            <a:chOff x="3029286" y="4795509"/>
            <a:chExt cx="1631950" cy="1428750"/>
          </a:xfrm>
        </p:grpSpPr>
        <p:sp>
          <p:nvSpPr>
            <p:cNvPr id="83" name="Text Box 25">
              <a:extLst>
                <a:ext uri="{FF2B5EF4-FFF2-40B4-BE49-F238E27FC236}">
                  <a16:creationId xmlns:a16="http://schemas.microsoft.com/office/drawing/2014/main" id="{811DFA52-8CA5-7E4E-AC44-4428D977D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9286" y="5155872"/>
              <a:ext cx="16224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&amp;&amp;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 corrupt(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||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isACK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(rcvpkt,0) 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Line 26">
              <a:extLst>
                <a:ext uri="{FF2B5EF4-FFF2-40B4-BE49-F238E27FC236}">
                  <a16:creationId xmlns:a16="http://schemas.microsoft.com/office/drawing/2014/main" id="{1EF37371-5507-6442-83AF-60C8BD73E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473" y="5881359"/>
              <a:ext cx="12541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575C5970-3813-5745-B4AE-91D5DAA0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086" y="4795509"/>
              <a:ext cx="692150" cy="631825"/>
            </a:xfrm>
            <a:custGeom>
              <a:avLst/>
              <a:gdLst>
                <a:gd name="T0" fmla="*/ 2147483647 w 436"/>
                <a:gd name="T1" fmla="*/ 2147483647 h 398"/>
                <a:gd name="T2" fmla="*/ 2147483647 w 436"/>
                <a:gd name="T3" fmla="*/ 0 h 39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6" h="398">
                  <a:moveTo>
                    <a:pt x="436" y="101"/>
                  </a:moveTo>
                  <a:cubicBezTo>
                    <a:pt x="367" y="398"/>
                    <a:pt x="0" y="31"/>
                    <a:pt x="30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Text Box 55">
              <a:extLst>
                <a:ext uri="{FF2B5EF4-FFF2-40B4-BE49-F238E27FC236}">
                  <a16:creationId xmlns:a16="http://schemas.microsoft.com/office/drawing/2014/main" id="{25E61481-833B-6040-B00D-1012EEB0C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8248" y="5887709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</p:grpSp>
      <p:sp>
        <p:nvSpPr>
          <p:cNvPr id="130" name="Oval 129">
            <a:extLst>
              <a:ext uri="{FF2B5EF4-FFF2-40B4-BE49-F238E27FC236}">
                <a16:creationId xmlns:a16="http://schemas.microsoft.com/office/drawing/2014/main" id="{9AA3E79A-2611-F844-92F5-7AB7F51F61A6}"/>
              </a:ext>
            </a:extLst>
          </p:cNvPr>
          <p:cNvSpPr/>
          <p:nvPr/>
        </p:nvSpPr>
        <p:spPr>
          <a:xfrm>
            <a:off x="7086600" y="2184400"/>
            <a:ext cx="914400" cy="8678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6E5B91E-BBFD-F34D-BA3F-9A04F2B92A2B}"/>
              </a:ext>
            </a:extLst>
          </p:cNvPr>
          <p:cNvSpPr/>
          <p:nvPr/>
        </p:nvSpPr>
        <p:spPr>
          <a:xfrm>
            <a:off x="7302500" y="4102100"/>
            <a:ext cx="936658" cy="850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D4FE554-65E6-F444-AA3B-AD082AB372FD}"/>
              </a:ext>
            </a:extLst>
          </p:cNvPr>
          <p:cNvSpPr/>
          <p:nvPr/>
        </p:nvSpPr>
        <p:spPr>
          <a:xfrm>
            <a:off x="4356100" y="4070372"/>
            <a:ext cx="914400" cy="8763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A129D4A-C779-424D-B5D4-282E5C7184B2}"/>
              </a:ext>
            </a:extLst>
          </p:cNvPr>
          <p:cNvSpPr/>
          <p:nvPr/>
        </p:nvSpPr>
        <p:spPr>
          <a:xfrm>
            <a:off x="4254500" y="2216171"/>
            <a:ext cx="952500" cy="8711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Slide Number Placeholder 2">
            <a:extLst>
              <a:ext uri="{FF2B5EF4-FFF2-40B4-BE49-F238E27FC236}">
                <a16:creationId xmlns:a16="http://schemas.microsoft.com/office/drawing/2014/main" id="{7A5F6544-E291-2540-84CA-0893797A7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Transport vs. network layer services and protocols</a:t>
            </a:r>
            <a:endParaRPr lang="en-US" dirty="0"/>
          </a:p>
        </p:txBody>
      </p:sp>
      <p:sp>
        <p:nvSpPr>
          <p:cNvPr id="517" name="Rectangle 3">
            <a:extLst>
              <a:ext uri="{FF2B5EF4-FFF2-40B4-BE49-F238E27FC236}">
                <a16:creationId xmlns:a16="http://schemas.microsoft.com/office/drawing/2014/main" id="{5055A8EA-25BB-5D41-BECF-4117E4AC2670}"/>
              </a:ext>
            </a:extLst>
          </p:cNvPr>
          <p:cNvSpPr txBox="1">
            <a:spLocks noChangeArrowheads="1"/>
          </p:cNvSpPr>
          <p:nvPr/>
        </p:nvSpPr>
        <p:spPr>
          <a:xfrm>
            <a:off x="702363" y="1523857"/>
            <a:ext cx="523091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logical communication between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layer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logical communication between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relies on, enhances, network layer services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B3154C-E2F2-B640-9101-FD641275409F}"/>
              </a:ext>
            </a:extLst>
          </p:cNvPr>
          <p:cNvGrpSpPr/>
          <p:nvPr/>
        </p:nvGrpSpPr>
        <p:grpSpPr>
          <a:xfrm>
            <a:off x="6278709" y="1094882"/>
            <a:ext cx="5468536" cy="5077175"/>
            <a:chOff x="6430780" y="1365914"/>
            <a:chExt cx="5468536" cy="50771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4A5E17-837C-DE48-93F3-00B93CF1AE37}"/>
                </a:ext>
              </a:extLst>
            </p:cNvPr>
            <p:cNvSpPr/>
            <p:nvPr/>
          </p:nvSpPr>
          <p:spPr>
            <a:xfrm>
              <a:off x="6539916" y="1365914"/>
              <a:ext cx="5359400" cy="4954628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C856713D-7747-664B-A733-CBE345A08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0780" y="1910777"/>
              <a:ext cx="5230917" cy="440976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83681804-D37D-9E4B-A91F-556F18A79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4167" y="1686939"/>
              <a:ext cx="3025187" cy="445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45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household analogy: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2B981950-019B-6940-9B4D-39B4F993673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539915" y="2193352"/>
              <a:ext cx="4916773" cy="4249737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19050" cmpd="sng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12 kids in Ann’</a:t>
              </a:r>
              <a:r>
                <a:rPr kumimoji="0" lang="en-US" altLang="ja-JP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 house sending letters to 12 kids in Bill’s house:</a:t>
              </a:r>
              <a:endPara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hosts = houses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processes = kids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app messages = letters in envelopes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transport protocol = Ann and Bill who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demux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to in-house siblings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network-layer protocol = postal service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7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8E19E6-C8F3-AD4D-8133-B75677CF81D5}"/>
              </a:ext>
            </a:extLst>
          </p:cNvPr>
          <p:cNvSpPr/>
          <p:nvPr/>
        </p:nvSpPr>
        <p:spPr>
          <a:xfrm>
            <a:off x="6387844" y="4463368"/>
            <a:ext cx="5059089" cy="1364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F55E6C29-4D3E-9C46-8DC6-206D0A0BA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rdt3.0 in action</a:t>
            </a:r>
            <a:endParaRPr lang="en-US" sz="4400" dirty="0"/>
          </a:p>
        </p:txBody>
      </p:sp>
      <p:sp>
        <p:nvSpPr>
          <p:cNvPr id="197" name="Text Box 5">
            <a:extLst>
              <a:ext uri="{FF2B5EF4-FFF2-40B4-BE49-F238E27FC236}">
                <a16:creationId xmlns:a16="http://schemas.microsoft.com/office/drawing/2014/main" id="{4235D7CC-76F0-404E-861B-E1B3C4CC5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148" y="1512487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98" name="Text Box 6">
            <a:extLst>
              <a:ext uri="{FF2B5EF4-FFF2-40B4-BE49-F238E27FC236}">
                <a16:creationId xmlns:a16="http://schemas.microsoft.com/office/drawing/2014/main" id="{953F5FAC-08AE-194D-B2CE-9B6B600D3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136" y="1507725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99" name="Text Box 8">
            <a:extLst>
              <a:ext uri="{FF2B5EF4-FFF2-40B4-BE49-F238E27FC236}">
                <a16:creationId xmlns:a16="http://schemas.microsoft.com/office/drawing/2014/main" id="{2DF62C54-7EE2-504E-9ED2-FD3BAEEBE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11" y="3131737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200" name="Text Box 10">
            <a:extLst>
              <a:ext uri="{FF2B5EF4-FFF2-40B4-BE49-F238E27FC236}">
                <a16:creationId xmlns:a16="http://schemas.microsoft.com/office/drawing/2014/main" id="{F5B1E309-F4E4-3E42-B8AD-EA1C2D48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661" y="3987400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sp>
        <p:nvSpPr>
          <p:cNvPr id="201" name="Text Box 11">
            <a:extLst>
              <a:ext uri="{FF2B5EF4-FFF2-40B4-BE49-F238E27FC236}">
                <a16:creationId xmlns:a16="http://schemas.microsoft.com/office/drawing/2014/main" id="{74D64A46-9479-E449-9C31-02C5EA831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486" y="2445937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202" name="Text Box 12">
            <a:extLst>
              <a:ext uri="{FF2B5EF4-FFF2-40B4-BE49-F238E27FC236}">
                <a16:creationId xmlns:a16="http://schemas.microsoft.com/office/drawing/2014/main" id="{FBDCC4E2-EF23-6A40-BE13-E84BE9B5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11" y="3357162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203" name="Text Box 13">
            <a:extLst>
              <a:ext uri="{FF2B5EF4-FFF2-40B4-BE49-F238E27FC236}">
                <a16:creationId xmlns:a16="http://schemas.microsoft.com/office/drawing/2014/main" id="{CF703E46-2D8D-D04C-903D-4C6025839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11" y="4182662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204" name="Text Box 14">
            <a:extLst>
              <a:ext uri="{FF2B5EF4-FFF2-40B4-BE49-F238E27FC236}">
                <a16:creationId xmlns:a16="http://schemas.microsoft.com/office/drawing/2014/main" id="{07E7A3F6-47D9-9847-BA58-BF9687C85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711" y="2695175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205" name="Text Box 15">
            <a:extLst>
              <a:ext uri="{FF2B5EF4-FFF2-40B4-BE49-F238E27FC236}">
                <a16:creationId xmlns:a16="http://schemas.microsoft.com/office/drawing/2014/main" id="{7C6243EA-A0F0-0449-95A0-3D4732927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136" y="3788962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206" name="Text Box 17">
            <a:extLst>
              <a:ext uri="{FF2B5EF4-FFF2-40B4-BE49-F238E27FC236}">
                <a16:creationId xmlns:a16="http://schemas.microsoft.com/office/drawing/2014/main" id="{C58AD36B-83D7-F945-860A-84F900A59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136" y="291425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207" name="Text Box 18">
            <a:extLst>
              <a:ext uri="{FF2B5EF4-FFF2-40B4-BE49-F238E27FC236}">
                <a16:creationId xmlns:a16="http://schemas.microsoft.com/office/drawing/2014/main" id="{095222A4-B6FD-9943-8053-5736B6B34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598" y="3549250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208" name="Text Box 7">
            <a:extLst>
              <a:ext uri="{FF2B5EF4-FFF2-40B4-BE49-F238E27FC236}">
                <a16:creationId xmlns:a16="http://schemas.microsoft.com/office/drawing/2014/main" id="{6AF201BE-3F74-FC4D-95DC-C10707E5B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023" y="1952225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209" name="Text Box 9">
            <a:extLst>
              <a:ext uri="{FF2B5EF4-FFF2-40B4-BE49-F238E27FC236}">
                <a16:creationId xmlns:a16="http://schemas.microsoft.com/office/drawing/2014/main" id="{853C3A29-6F14-6A4A-ADF9-EDBEBC72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548" y="2234800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210" name="Group 37">
            <a:extLst>
              <a:ext uri="{FF2B5EF4-FFF2-40B4-BE49-F238E27FC236}">
                <a16:creationId xmlns:a16="http://schemas.microsoft.com/office/drawing/2014/main" id="{09358D04-CB4E-924F-B392-361B873A9C36}"/>
              </a:ext>
            </a:extLst>
          </p:cNvPr>
          <p:cNvGrpSpPr>
            <a:grpSpLocks/>
          </p:cNvGrpSpPr>
          <p:nvPr/>
        </p:nvGrpSpPr>
        <p:grpSpPr bwMode="auto">
          <a:xfrm>
            <a:off x="2341048" y="2022075"/>
            <a:ext cx="1471613" cy="512762"/>
            <a:chOff x="850" y="1159"/>
            <a:chExt cx="927" cy="323"/>
          </a:xfrm>
        </p:grpSpPr>
        <p:sp>
          <p:nvSpPr>
            <p:cNvPr id="211" name="Line 19">
              <a:extLst>
                <a:ext uri="{FF2B5EF4-FFF2-40B4-BE49-F238E27FC236}">
                  <a16:creationId xmlns:a16="http://schemas.microsoft.com/office/drawing/2014/main" id="{E1536B10-88F6-7D46-8019-797777217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Text Box 28">
              <a:extLst>
                <a:ext uri="{FF2B5EF4-FFF2-40B4-BE49-F238E27FC236}">
                  <a16:creationId xmlns:a16="http://schemas.microsoft.com/office/drawing/2014/main" id="{A675AD5E-AFEE-4949-B39C-59B23A449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213" name="Group 43">
            <a:extLst>
              <a:ext uri="{FF2B5EF4-FFF2-40B4-BE49-F238E27FC236}">
                <a16:creationId xmlns:a16="http://schemas.microsoft.com/office/drawing/2014/main" id="{166F1C07-BDF7-5D4C-9BC8-70CDD30FC5D1}"/>
              </a:ext>
            </a:extLst>
          </p:cNvPr>
          <p:cNvGrpSpPr>
            <a:grpSpLocks/>
          </p:cNvGrpSpPr>
          <p:nvPr/>
        </p:nvGrpSpPr>
        <p:grpSpPr bwMode="auto">
          <a:xfrm>
            <a:off x="2334698" y="3758800"/>
            <a:ext cx="1471613" cy="487362"/>
            <a:chOff x="846" y="2253"/>
            <a:chExt cx="927" cy="307"/>
          </a:xfrm>
        </p:grpSpPr>
        <p:sp>
          <p:nvSpPr>
            <p:cNvPr id="214" name="Line 24">
              <a:extLst>
                <a:ext uri="{FF2B5EF4-FFF2-40B4-BE49-F238E27FC236}">
                  <a16:creationId xmlns:a16="http://schemas.microsoft.com/office/drawing/2014/main" id="{65D4B99D-08A4-684C-BFAA-D46F7BDFF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5" name="Text Box 29">
              <a:extLst>
                <a:ext uri="{FF2B5EF4-FFF2-40B4-BE49-F238E27FC236}">
                  <a16:creationId xmlns:a16="http://schemas.microsoft.com/office/drawing/2014/main" id="{E39C763F-76C0-A342-980A-D2DA1340B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216" name="Group 39">
            <a:extLst>
              <a:ext uri="{FF2B5EF4-FFF2-40B4-BE49-F238E27FC236}">
                <a16:creationId xmlns:a16="http://schemas.microsoft.com/office/drawing/2014/main" id="{E7B3DCA6-7A30-6E4A-B749-D291EA9179F9}"/>
              </a:ext>
            </a:extLst>
          </p:cNvPr>
          <p:cNvGrpSpPr>
            <a:grpSpLocks/>
          </p:cNvGrpSpPr>
          <p:nvPr/>
        </p:nvGrpSpPr>
        <p:grpSpPr bwMode="auto">
          <a:xfrm>
            <a:off x="2348986" y="2896787"/>
            <a:ext cx="1471612" cy="504825"/>
            <a:chOff x="855" y="1710"/>
            <a:chExt cx="927" cy="318"/>
          </a:xfrm>
        </p:grpSpPr>
        <p:sp>
          <p:nvSpPr>
            <p:cNvPr id="217" name="Line 23">
              <a:extLst>
                <a:ext uri="{FF2B5EF4-FFF2-40B4-BE49-F238E27FC236}">
                  <a16:creationId xmlns:a16="http://schemas.microsoft.com/office/drawing/2014/main" id="{F48A2643-A8C6-1A4D-95B1-E19CDFD69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8" name="Text Box 30">
              <a:extLst>
                <a:ext uri="{FF2B5EF4-FFF2-40B4-BE49-F238E27FC236}">
                  <a16:creationId xmlns:a16="http://schemas.microsoft.com/office/drawing/2014/main" id="{7B926EE6-52D5-3840-851B-CF35806F0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219" name="Group 40">
            <a:extLst>
              <a:ext uri="{FF2B5EF4-FFF2-40B4-BE49-F238E27FC236}">
                <a16:creationId xmlns:a16="http://schemas.microsoft.com/office/drawing/2014/main" id="{A3009243-363B-554D-BAFE-7119F17A8E3E}"/>
              </a:ext>
            </a:extLst>
          </p:cNvPr>
          <p:cNvGrpSpPr>
            <a:grpSpLocks/>
          </p:cNvGrpSpPr>
          <p:nvPr/>
        </p:nvGrpSpPr>
        <p:grpSpPr bwMode="auto">
          <a:xfrm>
            <a:off x="2334698" y="3361925"/>
            <a:ext cx="1471613" cy="471487"/>
            <a:chOff x="846" y="2003"/>
            <a:chExt cx="927" cy="297"/>
          </a:xfrm>
        </p:grpSpPr>
        <p:sp>
          <p:nvSpPr>
            <p:cNvPr id="220" name="Line 26">
              <a:extLst>
                <a:ext uri="{FF2B5EF4-FFF2-40B4-BE49-F238E27FC236}">
                  <a16:creationId xmlns:a16="http://schemas.microsoft.com/office/drawing/2014/main" id="{D3AA85D2-AF11-984A-9EAB-8E45BC868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1" name="Text Box 31">
              <a:extLst>
                <a:ext uri="{FF2B5EF4-FFF2-40B4-BE49-F238E27FC236}">
                  <a16:creationId xmlns:a16="http://schemas.microsoft.com/office/drawing/2014/main" id="{7037D874-E673-BB42-9499-C5B48BC33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222" name="Group 38">
            <a:extLst>
              <a:ext uri="{FF2B5EF4-FFF2-40B4-BE49-F238E27FC236}">
                <a16:creationId xmlns:a16="http://schemas.microsoft.com/office/drawing/2014/main" id="{132C8471-3B30-C44D-B74D-246FC786F37F}"/>
              </a:ext>
            </a:extLst>
          </p:cNvPr>
          <p:cNvGrpSpPr>
            <a:grpSpLocks/>
          </p:cNvGrpSpPr>
          <p:nvPr/>
        </p:nvGrpSpPr>
        <p:grpSpPr bwMode="auto">
          <a:xfrm>
            <a:off x="2326761" y="2522137"/>
            <a:ext cx="1471612" cy="455613"/>
            <a:chOff x="841" y="1474"/>
            <a:chExt cx="927" cy="287"/>
          </a:xfrm>
        </p:grpSpPr>
        <p:sp>
          <p:nvSpPr>
            <p:cNvPr id="223" name="Line 25">
              <a:extLst>
                <a:ext uri="{FF2B5EF4-FFF2-40B4-BE49-F238E27FC236}">
                  <a16:creationId xmlns:a16="http://schemas.microsoft.com/office/drawing/2014/main" id="{6959994A-0B95-094C-9702-6ACA4337E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4" name="Text Box 32">
              <a:extLst>
                <a:ext uri="{FF2B5EF4-FFF2-40B4-BE49-F238E27FC236}">
                  <a16:creationId xmlns:a16="http://schemas.microsoft.com/office/drawing/2014/main" id="{DCF9302E-EEF0-B04C-A3CA-B6C1A0083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225" name="Group 44">
            <a:extLst>
              <a:ext uri="{FF2B5EF4-FFF2-40B4-BE49-F238E27FC236}">
                <a16:creationId xmlns:a16="http://schemas.microsoft.com/office/drawing/2014/main" id="{6DBBBBE3-388C-C24B-A7D7-89C703BC089D}"/>
              </a:ext>
            </a:extLst>
          </p:cNvPr>
          <p:cNvGrpSpPr>
            <a:grpSpLocks/>
          </p:cNvGrpSpPr>
          <p:nvPr/>
        </p:nvGrpSpPr>
        <p:grpSpPr bwMode="auto">
          <a:xfrm>
            <a:off x="2320411" y="4214412"/>
            <a:ext cx="1471612" cy="461963"/>
            <a:chOff x="837" y="2540"/>
            <a:chExt cx="927" cy="291"/>
          </a:xfrm>
        </p:grpSpPr>
        <p:sp>
          <p:nvSpPr>
            <p:cNvPr id="226" name="Line 27">
              <a:extLst>
                <a:ext uri="{FF2B5EF4-FFF2-40B4-BE49-F238E27FC236}">
                  <a16:creationId xmlns:a16="http://schemas.microsoft.com/office/drawing/2014/main" id="{7E664FD8-996B-124A-B106-386F80EF5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7" name="Text Box 33">
              <a:extLst>
                <a:ext uri="{FF2B5EF4-FFF2-40B4-BE49-F238E27FC236}">
                  <a16:creationId xmlns:a16="http://schemas.microsoft.com/office/drawing/2014/main" id="{E9D2F746-6389-2444-A5E1-6FB42FF57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228" name="Text Box 45">
            <a:extLst>
              <a:ext uri="{FF2B5EF4-FFF2-40B4-BE49-F238E27FC236}">
                <a16:creationId xmlns:a16="http://schemas.microsoft.com/office/drawing/2014/main" id="{0A93A727-0C76-DB44-9B3D-D9D92A7DB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386" y="5293912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(a) no loss</a:t>
            </a:r>
          </a:p>
        </p:txBody>
      </p:sp>
      <p:sp>
        <p:nvSpPr>
          <p:cNvPr id="229" name="Text Box 46">
            <a:extLst>
              <a:ext uri="{FF2B5EF4-FFF2-40B4-BE49-F238E27FC236}">
                <a16:creationId xmlns:a16="http://schemas.microsoft.com/office/drawing/2014/main" id="{B77F9079-0CCA-744D-9DFE-229523FF9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959" y="1461687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230" name="Text Box 47">
            <a:extLst>
              <a:ext uri="{FF2B5EF4-FFF2-40B4-BE49-F238E27FC236}">
                <a16:creationId xmlns:a16="http://schemas.microsoft.com/office/drawing/2014/main" id="{B39810E0-29DE-BE4C-BF65-C4554F0C2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946" y="1456925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231" name="Text Box 48">
            <a:extLst>
              <a:ext uri="{FF2B5EF4-FFF2-40B4-BE49-F238E27FC236}">
                <a16:creationId xmlns:a16="http://schemas.microsoft.com/office/drawing/2014/main" id="{C93070BC-AD37-CE48-8113-A4251366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534" y="4373162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232" name="Text Box 49">
            <a:extLst>
              <a:ext uri="{FF2B5EF4-FFF2-40B4-BE49-F238E27FC236}">
                <a16:creationId xmlns:a16="http://schemas.microsoft.com/office/drawing/2014/main" id="{BAC5BE6B-684D-294E-91C5-DD7058B1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471" y="5214537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sp>
        <p:nvSpPr>
          <p:cNvPr id="233" name="Text Box 50">
            <a:extLst>
              <a:ext uri="{FF2B5EF4-FFF2-40B4-BE49-F238E27FC236}">
                <a16:creationId xmlns:a16="http://schemas.microsoft.com/office/drawing/2014/main" id="{38A95A95-ECA6-1F4F-BB93-8A237B9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296" y="2395137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234" name="Text Box 51">
            <a:extLst>
              <a:ext uri="{FF2B5EF4-FFF2-40B4-BE49-F238E27FC236}">
                <a16:creationId xmlns:a16="http://schemas.microsoft.com/office/drawing/2014/main" id="{E34E5A4F-7761-E54D-9493-85E43D4F8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3121" y="4584300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235" name="Text Box 52">
            <a:extLst>
              <a:ext uri="{FF2B5EF4-FFF2-40B4-BE49-F238E27FC236}">
                <a16:creationId xmlns:a16="http://schemas.microsoft.com/office/drawing/2014/main" id="{D16E11FB-EE35-2140-B6B1-8BA74CDF3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3121" y="5409800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236" name="Text Box 53">
            <a:extLst>
              <a:ext uri="{FF2B5EF4-FFF2-40B4-BE49-F238E27FC236}">
                <a16:creationId xmlns:a16="http://schemas.microsoft.com/office/drawing/2014/main" id="{7C3E4221-F85D-7A47-8A21-C9CAD5DD3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521" y="2644375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237" name="Text Box 54">
            <a:extLst>
              <a:ext uri="{FF2B5EF4-FFF2-40B4-BE49-F238E27FC236}">
                <a16:creationId xmlns:a16="http://schemas.microsoft.com/office/drawing/2014/main" id="{5EBBB81F-0421-D749-BA75-69B429681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946" y="501610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238" name="Text Box 55">
            <a:extLst>
              <a:ext uri="{FF2B5EF4-FFF2-40B4-BE49-F238E27FC236}">
                <a16:creationId xmlns:a16="http://schemas.microsoft.com/office/drawing/2014/main" id="{D284D67E-01F5-D942-9024-5147EB6E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946" y="286345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239" name="Text Box 56">
            <a:extLst>
              <a:ext uri="{FF2B5EF4-FFF2-40B4-BE49-F238E27FC236}">
                <a16:creationId xmlns:a16="http://schemas.microsoft.com/office/drawing/2014/main" id="{A96E3C21-E923-6641-9449-C311D50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409" y="4776387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240" name="Text Box 57">
            <a:extLst>
              <a:ext uri="{FF2B5EF4-FFF2-40B4-BE49-F238E27FC236}">
                <a16:creationId xmlns:a16="http://schemas.microsoft.com/office/drawing/2014/main" id="{B3857487-8C16-8749-B6F0-A61DA7842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834" y="1901425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241" name="Text Box 58">
            <a:extLst>
              <a:ext uri="{FF2B5EF4-FFF2-40B4-BE49-F238E27FC236}">
                <a16:creationId xmlns:a16="http://schemas.microsoft.com/office/drawing/2014/main" id="{09BE22F1-E2C7-F840-9EDB-010AB9975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359" y="2184000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242" name="Group 59">
            <a:extLst>
              <a:ext uri="{FF2B5EF4-FFF2-40B4-BE49-F238E27FC236}">
                <a16:creationId xmlns:a16="http://schemas.microsoft.com/office/drawing/2014/main" id="{E96023CD-98EA-4D46-A675-AEE190E94DA3}"/>
              </a:ext>
            </a:extLst>
          </p:cNvPr>
          <p:cNvGrpSpPr>
            <a:grpSpLocks/>
          </p:cNvGrpSpPr>
          <p:nvPr/>
        </p:nvGrpSpPr>
        <p:grpSpPr bwMode="auto">
          <a:xfrm>
            <a:off x="8057859" y="1971275"/>
            <a:ext cx="1471612" cy="512762"/>
            <a:chOff x="850" y="1159"/>
            <a:chExt cx="927" cy="323"/>
          </a:xfrm>
        </p:grpSpPr>
        <p:sp>
          <p:nvSpPr>
            <p:cNvPr id="243" name="Line 60">
              <a:extLst>
                <a:ext uri="{FF2B5EF4-FFF2-40B4-BE49-F238E27FC236}">
                  <a16:creationId xmlns:a16="http://schemas.microsoft.com/office/drawing/2014/main" id="{3DC88CCC-5C5E-6A40-BBC7-416C5ED63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Text Box 61">
              <a:extLst>
                <a:ext uri="{FF2B5EF4-FFF2-40B4-BE49-F238E27FC236}">
                  <a16:creationId xmlns:a16="http://schemas.microsoft.com/office/drawing/2014/main" id="{15663F65-17E3-8A4B-A7CB-12678A320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245" name="Group 62">
            <a:extLst>
              <a:ext uri="{FF2B5EF4-FFF2-40B4-BE49-F238E27FC236}">
                <a16:creationId xmlns:a16="http://schemas.microsoft.com/office/drawing/2014/main" id="{A3E86C2E-1598-F746-90BA-375EC32E7F63}"/>
              </a:ext>
            </a:extLst>
          </p:cNvPr>
          <p:cNvGrpSpPr>
            <a:grpSpLocks/>
          </p:cNvGrpSpPr>
          <p:nvPr/>
        </p:nvGrpSpPr>
        <p:grpSpPr bwMode="auto">
          <a:xfrm>
            <a:off x="8051509" y="4985937"/>
            <a:ext cx="1471612" cy="487363"/>
            <a:chOff x="846" y="2253"/>
            <a:chExt cx="927" cy="307"/>
          </a:xfrm>
        </p:grpSpPr>
        <p:sp>
          <p:nvSpPr>
            <p:cNvPr id="246" name="Line 63">
              <a:extLst>
                <a:ext uri="{FF2B5EF4-FFF2-40B4-BE49-F238E27FC236}">
                  <a16:creationId xmlns:a16="http://schemas.microsoft.com/office/drawing/2014/main" id="{0290E24F-CA8A-7D41-AD89-945F9061C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Text Box 64">
              <a:extLst>
                <a:ext uri="{FF2B5EF4-FFF2-40B4-BE49-F238E27FC236}">
                  <a16:creationId xmlns:a16="http://schemas.microsoft.com/office/drawing/2014/main" id="{95787234-AC16-C64F-BAAF-6116E3A1C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248" name="Group 68">
            <a:extLst>
              <a:ext uri="{FF2B5EF4-FFF2-40B4-BE49-F238E27FC236}">
                <a16:creationId xmlns:a16="http://schemas.microsoft.com/office/drawing/2014/main" id="{8F7C7CC8-14B9-8842-9B0D-6DB644B899AA}"/>
              </a:ext>
            </a:extLst>
          </p:cNvPr>
          <p:cNvGrpSpPr>
            <a:grpSpLocks/>
          </p:cNvGrpSpPr>
          <p:nvPr/>
        </p:nvGrpSpPr>
        <p:grpSpPr bwMode="auto">
          <a:xfrm>
            <a:off x="8051509" y="4589062"/>
            <a:ext cx="1471612" cy="471488"/>
            <a:chOff x="846" y="2003"/>
            <a:chExt cx="927" cy="297"/>
          </a:xfrm>
        </p:grpSpPr>
        <p:sp>
          <p:nvSpPr>
            <p:cNvPr id="249" name="Line 69">
              <a:extLst>
                <a:ext uri="{FF2B5EF4-FFF2-40B4-BE49-F238E27FC236}">
                  <a16:creationId xmlns:a16="http://schemas.microsoft.com/office/drawing/2014/main" id="{DC51DCB8-7F03-FF43-8481-0BB950FB4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Text Box 70">
              <a:extLst>
                <a:ext uri="{FF2B5EF4-FFF2-40B4-BE49-F238E27FC236}">
                  <a16:creationId xmlns:a16="http://schemas.microsoft.com/office/drawing/2014/main" id="{2CACB117-AF7D-BF48-9824-6A98B3698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251" name="Group 71">
            <a:extLst>
              <a:ext uri="{FF2B5EF4-FFF2-40B4-BE49-F238E27FC236}">
                <a16:creationId xmlns:a16="http://schemas.microsoft.com/office/drawing/2014/main" id="{F9559054-8E07-D140-B2BF-83D78FFEDE1F}"/>
              </a:ext>
            </a:extLst>
          </p:cNvPr>
          <p:cNvGrpSpPr>
            <a:grpSpLocks/>
          </p:cNvGrpSpPr>
          <p:nvPr/>
        </p:nvGrpSpPr>
        <p:grpSpPr bwMode="auto">
          <a:xfrm>
            <a:off x="8043571" y="2471337"/>
            <a:ext cx="1471613" cy="455613"/>
            <a:chOff x="841" y="1474"/>
            <a:chExt cx="927" cy="287"/>
          </a:xfrm>
        </p:grpSpPr>
        <p:sp>
          <p:nvSpPr>
            <p:cNvPr id="252" name="Line 72">
              <a:extLst>
                <a:ext uri="{FF2B5EF4-FFF2-40B4-BE49-F238E27FC236}">
                  <a16:creationId xmlns:a16="http://schemas.microsoft.com/office/drawing/2014/main" id="{EC1868E2-1895-8348-966C-93D06CFC8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Text Box 73">
              <a:extLst>
                <a:ext uri="{FF2B5EF4-FFF2-40B4-BE49-F238E27FC236}">
                  <a16:creationId xmlns:a16="http://schemas.microsoft.com/office/drawing/2014/main" id="{DF711AA0-D78D-444E-9703-4A59DF126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254" name="Group 74">
            <a:extLst>
              <a:ext uri="{FF2B5EF4-FFF2-40B4-BE49-F238E27FC236}">
                <a16:creationId xmlns:a16="http://schemas.microsoft.com/office/drawing/2014/main" id="{07374028-39C8-2B49-A708-435D85A50ED2}"/>
              </a:ext>
            </a:extLst>
          </p:cNvPr>
          <p:cNvGrpSpPr>
            <a:grpSpLocks/>
          </p:cNvGrpSpPr>
          <p:nvPr/>
        </p:nvGrpSpPr>
        <p:grpSpPr bwMode="auto">
          <a:xfrm>
            <a:off x="8037221" y="5436787"/>
            <a:ext cx="1471613" cy="466725"/>
            <a:chOff x="837" y="2537"/>
            <a:chExt cx="927" cy="294"/>
          </a:xfrm>
        </p:grpSpPr>
        <p:sp>
          <p:nvSpPr>
            <p:cNvPr id="255" name="Line 75">
              <a:extLst>
                <a:ext uri="{FF2B5EF4-FFF2-40B4-BE49-F238E27FC236}">
                  <a16:creationId xmlns:a16="http://schemas.microsoft.com/office/drawing/2014/main" id="{1B77C38B-89D8-4841-83E6-E0FE3FC2B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6" name="Text Box 76">
              <a:extLst>
                <a:ext uri="{FF2B5EF4-FFF2-40B4-BE49-F238E27FC236}">
                  <a16:creationId xmlns:a16="http://schemas.microsoft.com/office/drawing/2014/main" id="{5D036972-8C50-0C4C-9765-18BFA21A4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257" name="Text Box 78">
            <a:extLst>
              <a:ext uri="{FF2B5EF4-FFF2-40B4-BE49-F238E27FC236}">
                <a16:creationId xmlns:a16="http://schemas.microsoft.com/office/drawing/2014/main" id="{369CE47E-1D71-7744-95BB-CAB6F57A6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884" y="6207345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(b) packet loss</a:t>
            </a:r>
          </a:p>
        </p:txBody>
      </p:sp>
      <p:grpSp>
        <p:nvGrpSpPr>
          <p:cNvPr id="258" name="Group 81">
            <a:extLst>
              <a:ext uri="{FF2B5EF4-FFF2-40B4-BE49-F238E27FC236}">
                <a16:creationId xmlns:a16="http://schemas.microsoft.com/office/drawing/2014/main" id="{58D1FC7F-D1DB-9742-BCDA-95EAEA7F7541}"/>
              </a:ext>
            </a:extLst>
          </p:cNvPr>
          <p:cNvGrpSpPr>
            <a:grpSpLocks/>
          </p:cNvGrpSpPr>
          <p:nvPr/>
        </p:nvGrpSpPr>
        <p:grpSpPr bwMode="auto">
          <a:xfrm>
            <a:off x="8065796" y="2845987"/>
            <a:ext cx="1157288" cy="738188"/>
            <a:chOff x="3726" y="1687"/>
            <a:chExt cx="729" cy="465"/>
          </a:xfrm>
        </p:grpSpPr>
        <p:sp>
          <p:nvSpPr>
            <p:cNvPr id="259" name="Line 66">
              <a:extLst>
                <a:ext uri="{FF2B5EF4-FFF2-40B4-BE49-F238E27FC236}">
                  <a16:creationId xmlns:a16="http://schemas.microsoft.com/office/drawing/2014/main" id="{8586B367-BD51-F743-AED9-6217A75B9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0" name="Text Box 67">
              <a:extLst>
                <a:ext uri="{FF2B5EF4-FFF2-40B4-BE49-F238E27FC236}">
                  <a16:creationId xmlns:a16="http://schemas.microsoft.com/office/drawing/2014/main" id="{45395DCC-EA5A-E34D-854F-760FBAD59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  <p:sp>
          <p:nvSpPr>
            <p:cNvPr id="261" name="Text Box 79">
              <a:extLst>
                <a:ext uri="{FF2B5EF4-FFF2-40B4-BE49-F238E27FC236}">
                  <a16:creationId xmlns:a16="http://schemas.microsoft.com/office/drawing/2014/main" id="{28259E79-639E-E24B-A02E-4313B3CAB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262" name="Text Box 80">
              <a:extLst>
                <a:ext uri="{FF2B5EF4-FFF2-40B4-BE49-F238E27FC236}">
                  <a16:creationId xmlns:a16="http://schemas.microsoft.com/office/drawing/2014/main" id="{8928A415-686E-1940-B399-6DD126A26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grpSp>
        <p:nvGrpSpPr>
          <p:cNvPr id="263" name="Group 86">
            <a:extLst>
              <a:ext uri="{FF2B5EF4-FFF2-40B4-BE49-F238E27FC236}">
                <a16:creationId xmlns:a16="http://schemas.microsoft.com/office/drawing/2014/main" id="{0751228C-C56A-4145-9744-AA4B5D7B422B}"/>
              </a:ext>
            </a:extLst>
          </p:cNvPr>
          <p:cNvGrpSpPr>
            <a:grpSpLocks/>
          </p:cNvGrpSpPr>
          <p:nvPr/>
        </p:nvGrpSpPr>
        <p:grpSpPr bwMode="auto">
          <a:xfrm>
            <a:off x="7946734" y="3149200"/>
            <a:ext cx="122237" cy="1033462"/>
            <a:chOff x="3651" y="1878"/>
            <a:chExt cx="78" cy="963"/>
          </a:xfrm>
        </p:grpSpPr>
        <p:sp>
          <p:nvSpPr>
            <p:cNvPr id="264" name="Line 82">
              <a:extLst>
                <a:ext uri="{FF2B5EF4-FFF2-40B4-BE49-F238E27FC236}">
                  <a16:creationId xmlns:a16="http://schemas.microsoft.com/office/drawing/2014/main" id="{3C08A3AA-5F97-BA41-9BF4-A9FAFC6B7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5" name="Line 84">
              <a:extLst>
                <a:ext uri="{FF2B5EF4-FFF2-40B4-BE49-F238E27FC236}">
                  <a16:creationId xmlns:a16="http://schemas.microsoft.com/office/drawing/2014/main" id="{4B808BC0-C4AA-8A47-AD7A-9C138A93A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6" name="Line 85">
              <a:extLst>
                <a:ext uri="{FF2B5EF4-FFF2-40B4-BE49-F238E27FC236}">
                  <a16:creationId xmlns:a16="http://schemas.microsoft.com/office/drawing/2014/main" id="{2D5E6195-4AC0-E644-96BD-40B80CE7C0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67" name="Group 88">
            <a:extLst>
              <a:ext uri="{FF2B5EF4-FFF2-40B4-BE49-F238E27FC236}">
                <a16:creationId xmlns:a16="http://schemas.microsoft.com/office/drawing/2014/main" id="{932E32A0-5C3E-3046-BAAA-21A55DF9DD28}"/>
              </a:ext>
            </a:extLst>
          </p:cNvPr>
          <p:cNvGrpSpPr>
            <a:grpSpLocks/>
          </p:cNvGrpSpPr>
          <p:nvPr/>
        </p:nvGrpSpPr>
        <p:grpSpPr bwMode="auto">
          <a:xfrm>
            <a:off x="8075321" y="4138212"/>
            <a:ext cx="1471613" cy="504825"/>
            <a:chOff x="855" y="1710"/>
            <a:chExt cx="927" cy="318"/>
          </a:xfrm>
        </p:grpSpPr>
        <p:sp>
          <p:nvSpPr>
            <p:cNvPr id="268" name="Line 89">
              <a:extLst>
                <a:ext uri="{FF2B5EF4-FFF2-40B4-BE49-F238E27FC236}">
                  <a16:creationId xmlns:a16="http://schemas.microsoft.com/office/drawing/2014/main" id="{B54BB22F-1388-EC44-AB1D-26D451319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9" name="Text Box 90">
              <a:extLst>
                <a:ext uri="{FF2B5EF4-FFF2-40B4-BE49-F238E27FC236}">
                  <a16:creationId xmlns:a16="http://schemas.microsoft.com/office/drawing/2014/main" id="{0D178261-4D19-EB46-A4F7-AB511FAB3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270" name="Group 92">
            <a:extLst>
              <a:ext uri="{FF2B5EF4-FFF2-40B4-BE49-F238E27FC236}">
                <a16:creationId xmlns:a16="http://schemas.microsoft.com/office/drawing/2014/main" id="{2F31B7A3-D271-8245-A7D0-64CC20F4CE34}"/>
              </a:ext>
            </a:extLst>
          </p:cNvPr>
          <p:cNvGrpSpPr>
            <a:grpSpLocks/>
          </p:cNvGrpSpPr>
          <p:nvPr/>
        </p:nvGrpSpPr>
        <p:grpSpPr bwMode="auto">
          <a:xfrm>
            <a:off x="6643396" y="3761975"/>
            <a:ext cx="1377950" cy="731837"/>
            <a:chOff x="2802" y="2348"/>
            <a:chExt cx="868" cy="461"/>
          </a:xfrm>
        </p:grpSpPr>
        <p:pic>
          <p:nvPicPr>
            <p:cNvPr id="271" name="Picture 87" descr="alarm_clock_ringing">
              <a:extLst>
                <a:ext uri="{FF2B5EF4-FFF2-40B4-BE49-F238E27FC236}">
                  <a16:creationId xmlns:a16="http://schemas.microsoft.com/office/drawing/2014/main" id="{DE9E1E05-3488-EE4B-92F6-451228ABA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2" name="Text Box 91">
              <a:extLst>
                <a:ext uri="{FF2B5EF4-FFF2-40B4-BE49-F238E27FC236}">
                  <a16:creationId xmlns:a16="http://schemas.microsoft.com/office/drawing/2014/main" id="{1CAC9FAC-E321-AF48-8EE2-DEA4784FF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pkt1</a:t>
              </a:r>
            </a:p>
          </p:txBody>
        </p:sp>
      </p:grpSp>
      <p:sp>
        <p:nvSpPr>
          <p:cNvPr id="79" name="Slide Number Placeholder 2">
            <a:extLst>
              <a:ext uri="{FF2B5EF4-FFF2-40B4-BE49-F238E27FC236}">
                <a16:creationId xmlns:a16="http://schemas.microsoft.com/office/drawing/2014/main" id="{F263271F-70B3-0945-8ECC-7ADB54458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  <p:bldP spid="202" grpId="0"/>
      <p:bldP spid="204" grpId="0"/>
      <p:bldP spid="205" grpId="0"/>
      <p:bldP spid="206" grpId="0"/>
      <p:bldP spid="207" grpId="0"/>
      <p:bldP spid="232" grpId="0"/>
      <p:bldP spid="233" grpId="0"/>
      <p:bldP spid="234" grpId="0"/>
      <p:bldP spid="236" grpId="0"/>
      <p:bldP spid="237" grpId="0"/>
      <p:bldP spid="238" grpId="0"/>
      <p:bldP spid="23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rdt3.0 in action</a:t>
            </a:r>
            <a:endParaRPr lang="en-US" sz="4400" dirty="0"/>
          </a:p>
        </p:txBody>
      </p:sp>
      <p:sp>
        <p:nvSpPr>
          <p:cNvPr id="195" name="Text Box 6">
            <a:extLst>
              <a:ext uri="{FF2B5EF4-FFF2-40B4-BE49-F238E27FC236}">
                <a16:creationId xmlns:a16="http://schemas.microsoft.com/office/drawing/2014/main" id="{5A635095-B168-6547-905F-EEE95C49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70" y="3116226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196" name="Text Box 9">
            <a:extLst>
              <a:ext uri="{FF2B5EF4-FFF2-40B4-BE49-F238E27FC236}">
                <a16:creationId xmlns:a16="http://schemas.microsoft.com/office/drawing/2014/main" id="{1E7311AC-A147-DB41-AA1F-73BD95A39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70" y="3341651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273" name="Text Box 14">
            <a:extLst>
              <a:ext uri="{FF2B5EF4-FFF2-40B4-BE49-F238E27FC236}">
                <a16:creationId xmlns:a16="http://schemas.microsoft.com/office/drawing/2014/main" id="{409D0892-9C8F-2149-B834-184894F3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420" y="4532276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(detect duplicate)</a:t>
            </a:r>
          </a:p>
        </p:txBody>
      </p:sp>
      <p:grpSp>
        <p:nvGrpSpPr>
          <p:cNvPr id="274" name="Group 23">
            <a:extLst>
              <a:ext uri="{FF2B5EF4-FFF2-40B4-BE49-F238E27FC236}">
                <a16:creationId xmlns:a16="http://schemas.microsoft.com/office/drawing/2014/main" id="{8D20C6C0-28A0-C246-9D35-B42FDBBFDD8A}"/>
              </a:ext>
            </a:extLst>
          </p:cNvPr>
          <p:cNvGrpSpPr>
            <a:grpSpLocks/>
          </p:cNvGrpSpPr>
          <p:nvPr/>
        </p:nvGrpSpPr>
        <p:grpSpPr bwMode="auto">
          <a:xfrm>
            <a:off x="2340033" y="2889213"/>
            <a:ext cx="1471612" cy="504825"/>
            <a:chOff x="855" y="1710"/>
            <a:chExt cx="927" cy="318"/>
          </a:xfrm>
        </p:grpSpPr>
        <p:sp>
          <p:nvSpPr>
            <p:cNvPr id="275" name="Line 24">
              <a:extLst>
                <a:ext uri="{FF2B5EF4-FFF2-40B4-BE49-F238E27FC236}">
                  <a16:creationId xmlns:a16="http://schemas.microsoft.com/office/drawing/2014/main" id="{AB2C7FF5-194E-424E-A678-F27614F6E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6" name="Text Box 25">
              <a:extLst>
                <a:ext uri="{FF2B5EF4-FFF2-40B4-BE49-F238E27FC236}">
                  <a16:creationId xmlns:a16="http://schemas.microsoft.com/office/drawing/2014/main" id="{91B56F05-73A0-CA48-A68C-D3D878B4C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sp>
        <p:nvSpPr>
          <p:cNvPr id="277" name="Text Box 36">
            <a:extLst>
              <a:ext uri="{FF2B5EF4-FFF2-40B4-BE49-F238E27FC236}">
                <a16:creationId xmlns:a16="http://schemas.microsoft.com/office/drawing/2014/main" id="{A10D19C6-F703-1A41-91CC-A3820207A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608" y="15080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278" name="Text Box 37">
            <a:extLst>
              <a:ext uri="{FF2B5EF4-FFF2-40B4-BE49-F238E27FC236}">
                <a16:creationId xmlns:a16="http://schemas.microsoft.com/office/drawing/2014/main" id="{4D23E56F-4BAF-244A-8268-3064BA9B2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95" y="1503326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279" name="Text Box 38">
            <a:extLst>
              <a:ext uri="{FF2B5EF4-FFF2-40B4-BE49-F238E27FC236}">
                <a16:creationId xmlns:a16="http://schemas.microsoft.com/office/drawing/2014/main" id="{BCD18C35-AE28-B84F-8B95-BD8971D6A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95" y="4263988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280" name="Text Box 39">
            <a:extLst>
              <a:ext uri="{FF2B5EF4-FFF2-40B4-BE49-F238E27FC236}">
                <a16:creationId xmlns:a16="http://schemas.microsoft.com/office/drawing/2014/main" id="{E1A9B504-FFF2-AA46-A3DC-EBAD335B4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120" y="5260938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sp>
        <p:nvSpPr>
          <p:cNvPr id="281" name="Text Box 40">
            <a:extLst>
              <a:ext uri="{FF2B5EF4-FFF2-40B4-BE49-F238E27FC236}">
                <a16:creationId xmlns:a16="http://schemas.microsoft.com/office/drawing/2014/main" id="{A05E70F9-FA7E-6B48-AC70-41697A63C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945" y="2441538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282" name="Text Box 41">
            <a:extLst>
              <a:ext uri="{FF2B5EF4-FFF2-40B4-BE49-F238E27FC236}">
                <a16:creationId xmlns:a16="http://schemas.microsoft.com/office/drawing/2014/main" id="{E564A8A2-3558-EE42-9AC7-2523324BD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95" y="4686263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283" name="Text Box 42">
            <a:extLst>
              <a:ext uri="{FF2B5EF4-FFF2-40B4-BE49-F238E27FC236}">
                <a16:creationId xmlns:a16="http://schemas.microsoft.com/office/drawing/2014/main" id="{DEF916D1-809A-BA40-A5B1-34E2FDDE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70" y="5456201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284" name="Text Box 43">
            <a:extLst>
              <a:ext uri="{FF2B5EF4-FFF2-40B4-BE49-F238E27FC236}">
                <a16:creationId xmlns:a16="http://schemas.microsoft.com/office/drawing/2014/main" id="{5231F227-2FF2-3443-8341-ED4D7B87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70" y="2690776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285" name="Text Box 44">
            <a:extLst>
              <a:ext uri="{FF2B5EF4-FFF2-40B4-BE49-F238E27FC236}">
                <a16:creationId xmlns:a16="http://schemas.microsoft.com/office/drawing/2014/main" id="{57F09442-8520-6346-9555-BA6B8892F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95" y="5062501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286" name="Text Box 45">
            <a:extLst>
              <a:ext uri="{FF2B5EF4-FFF2-40B4-BE49-F238E27FC236}">
                <a16:creationId xmlns:a16="http://schemas.microsoft.com/office/drawing/2014/main" id="{6246AD45-20D9-A842-8A93-203B089C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95" y="2909851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287" name="Text Box 46">
            <a:extLst>
              <a:ext uri="{FF2B5EF4-FFF2-40B4-BE49-F238E27FC236}">
                <a16:creationId xmlns:a16="http://schemas.microsoft.com/office/drawing/2014/main" id="{B3446ADC-6E33-9A4A-8580-704E895E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58" y="4822788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288" name="Text Box 47">
            <a:extLst>
              <a:ext uri="{FF2B5EF4-FFF2-40B4-BE49-F238E27FC236}">
                <a16:creationId xmlns:a16="http://schemas.microsoft.com/office/drawing/2014/main" id="{1584F6F9-F103-DA4E-8931-3BF82548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83" y="1947826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289" name="Text Box 48">
            <a:extLst>
              <a:ext uri="{FF2B5EF4-FFF2-40B4-BE49-F238E27FC236}">
                <a16:creationId xmlns:a16="http://schemas.microsoft.com/office/drawing/2014/main" id="{383B815A-927A-6E4B-999F-39A6ADC85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008" y="2230401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290" name="Group 49">
            <a:extLst>
              <a:ext uri="{FF2B5EF4-FFF2-40B4-BE49-F238E27FC236}">
                <a16:creationId xmlns:a16="http://schemas.microsoft.com/office/drawing/2014/main" id="{8562259A-164F-BC42-B6F5-14769677AAE8}"/>
              </a:ext>
            </a:extLst>
          </p:cNvPr>
          <p:cNvGrpSpPr>
            <a:grpSpLocks/>
          </p:cNvGrpSpPr>
          <p:nvPr/>
        </p:nvGrpSpPr>
        <p:grpSpPr bwMode="auto">
          <a:xfrm>
            <a:off x="2330508" y="2017676"/>
            <a:ext cx="1471612" cy="512762"/>
            <a:chOff x="850" y="1159"/>
            <a:chExt cx="927" cy="323"/>
          </a:xfrm>
        </p:grpSpPr>
        <p:sp>
          <p:nvSpPr>
            <p:cNvPr id="291" name="Line 50">
              <a:extLst>
                <a:ext uri="{FF2B5EF4-FFF2-40B4-BE49-F238E27FC236}">
                  <a16:creationId xmlns:a16="http://schemas.microsoft.com/office/drawing/2014/main" id="{DED07D6B-2A85-524C-803C-3B4D7CAF3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2" name="Text Box 51">
              <a:extLst>
                <a:ext uri="{FF2B5EF4-FFF2-40B4-BE49-F238E27FC236}">
                  <a16:creationId xmlns:a16="http://schemas.microsoft.com/office/drawing/2014/main" id="{CD69A5B9-BD2D-004E-9C70-23F874769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293" name="Group 52">
            <a:extLst>
              <a:ext uri="{FF2B5EF4-FFF2-40B4-BE49-F238E27FC236}">
                <a16:creationId xmlns:a16="http://schemas.microsoft.com/office/drawing/2014/main" id="{4B96DCED-77AA-4D43-95F9-63AB2DDBE966}"/>
              </a:ext>
            </a:extLst>
          </p:cNvPr>
          <p:cNvGrpSpPr>
            <a:grpSpLocks/>
          </p:cNvGrpSpPr>
          <p:nvPr/>
        </p:nvGrpSpPr>
        <p:grpSpPr bwMode="auto">
          <a:xfrm>
            <a:off x="2324158" y="5032338"/>
            <a:ext cx="1471612" cy="487363"/>
            <a:chOff x="846" y="2253"/>
            <a:chExt cx="927" cy="307"/>
          </a:xfrm>
        </p:grpSpPr>
        <p:sp>
          <p:nvSpPr>
            <p:cNvPr id="294" name="Line 53">
              <a:extLst>
                <a:ext uri="{FF2B5EF4-FFF2-40B4-BE49-F238E27FC236}">
                  <a16:creationId xmlns:a16="http://schemas.microsoft.com/office/drawing/2014/main" id="{AAD90053-D3F5-F24C-92AC-BBDD51806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5" name="Text Box 54">
              <a:extLst>
                <a:ext uri="{FF2B5EF4-FFF2-40B4-BE49-F238E27FC236}">
                  <a16:creationId xmlns:a16="http://schemas.microsoft.com/office/drawing/2014/main" id="{D8FC3F0C-42E9-D444-ACA6-A378F3C24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296" name="Group 55">
            <a:extLst>
              <a:ext uri="{FF2B5EF4-FFF2-40B4-BE49-F238E27FC236}">
                <a16:creationId xmlns:a16="http://schemas.microsoft.com/office/drawing/2014/main" id="{24203F03-FCBF-6540-BB8B-EC539536546D}"/>
              </a:ext>
            </a:extLst>
          </p:cNvPr>
          <p:cNvGrpSpPr>
            <a:grpSpLocks/>
          </p:cNvGrpSpPr>
          <p:nvPr/>
        </p:nvGrpSpPr>
        <p:grpSpPr bwMode="auto">
          <a:xfrm>
            <a:off x="2324158" y="4635463"/>
            <a:ext cx="1471612" cy="471488"/>
            <a:chOff x="846" y="2003"/>
            <a:chExt cx="927" cy="297"/>
          </a:xfrm>
        </p:grpSpPr>
        <p:sp>
          <p:nvSpPr>
            <p:cNvPr id="297" name="Line 56">
              <a:extLst>
                <a:ext uri="{FF2B5EF4-FFF2-40B4-BE49-F238E27FC236}">
                  <a16:creationId xmlns:a16="http://schemas.microsoft.com/office/drawing/2014/main" id="{503FC297-DE1B-4C41-A8CE-1137B0A2D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8" name="Text Box 57">
              <a:extLst>
                <a:ext uri="{FF2B5EF4-FFF2-40B4-BE49-F238E27FC236}">
                  <a16:creationId xmlns:a16="http://schemas.microsoft.com/office/drawing/2014/main" id="{8F988178-9347-4A46-8B60-8D8AF00EC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299" name="Group 58">
            <a:extLst>
              <a:ext uri="{FF2B5EF4-FFF2-40B4-BE49-F238E27FC236}">
                <a16:creationId xmlns:a16="http://schemas.microsoft.com/office/drawing/2014/main" id="{1CE09882-0DDF-F14F-827F-637288F4016A}"/>
              </a:ext>
            </a:extLst>
          </p:cNvPr>
          <p:cNvGrpSpPr>
            <a:grpSpLocks/>
          </p:cNvGrpSpPr>
          <p:nvPr/>
        </p:nvGrpSpPr>
        <p:grpSpPr bwMode="auto">
          <a:xfrm>
            <a:off x="2316220" y="2517738"/>
            <a:ext cx="1471613" cy="455613"/>
            <a:chOff x="841" y="1474"/>
            <a:chExt cx="927" cy="287"/>
          </a:xfrm>
        </p:grpSpPr>
        <p:sp>
          <p:nvSpPr>
            <p:cNvPr id="300" name="Line 59">
              <a:extLst>
                <a:ext uri="{FF2B5EF4-FFF2-40B4-BE49-F238E27FC236}">
                  <a16:creationId xmlns:a16="http://schemas.microsoft.com/office/drawing/2014/main" id="{B7E84F08-D45F-3E4B-BF03-DAEF18A24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1" name="Text Box 60">
              <a:extLst>
                <a:ext uri="{FF2B5EF4-FFF2-40B4-BE49-F238E27FC236}">
                  <a16:creationId xmlns:a16="http://schemas.microsoft.com/office/drawing/2014/main" id="{CE717B46-7D6B-DF45-A6E9-79E5D5020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302" name="Group 61">
            <a:extLst>
              <a:ext uri="{FF2B5EF4-FFF2-40B4-BE49-F238E27FC236}">
                <a16:creationId xmlns:a16="http://schemas.microsoft.com/office/drawing/2014/main" id="{3E6AD5AC-94ED-974B-873C-94815E36AD2F}"/>
              </a:ext>
            </a:extLst>
          </p:cNvPr>
          <p:cNvGrpSpPr>
            <a:grpSpLocks/>
          </p:cNvGrpSpPr>
          <p:nvPr/>
        </p:nvGrpSpPr>
        <p:grpSpPr bwMode="auto">
          <a:xfrm>
            <a:off x="2309870" y="5487951"/>
            <a:ext cx="1471613" cy="461962"/>
            <a:chOff x="837" y="2540"/>
            <a:chExt cx="927" cy="291"/>
          </a:xfrm>
        </p:grpSpPr>
        <p:sp>
          <p:nvSpPr>
            <p:cNvPr id="303" name="Line 62">
              <a:extLst>
                <a:ext uri="{FF2B5EF4-FFF2-40B4-BE49-F238E27FC236}">
                  <a16:creationId xmlns:a16="http://schemas.microsoft.com/office/drawing/2014/main" id="{38E324B9-A111-5A40-AC68-D6C9C91F6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4" name="Text Box 63">
              <a:extLst>
                <a:ext uri="{FF2B5EF4-FFF2-40B4-BE49-F238E27FC236}">
                  <a16:creationId xmlns:a16="http://schemas.microsoft.com/office/drawing/2014/main" id="{7A059B4B-B11C-B640-906E-CE9430C87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305" name="Text Box 64">
            <a:extLst>
              <a:ext uri="{FF2B5EF4-FFF2-40B4-BE49-F238E27FC236}">
                <a16:creationId xmlns:a16="http://schemas.microsoft.com/office/drawing/2014/main" id="{B354EC4B-A0CC-554E-9AF4-6B26CE89E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58" y="6200738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(c) ACK loss</a:t>
            </a:r>
          </a:p>
        </p:txBody>
      </p:sp>
      <p:grpSp>
        <p:nvGrpSpPr>
          <p:cNvPr id="306" name="Group 81">
            <a:extLst>
              <a:ext uri="{FF2B5EF4-FFF2-40B4-BE49-F238E27FC236}">
                <a16:creationId xmlns:a16="http://schemas.microsoft.com/office/drawing/2014/main" id="{F0BA1E0C-D158-AD48-808B-0CA4BE37C566}"/>
              </a:ext>
            </a:extLst>
          </p:cNvPr>
          <p:cNvGrpSpPr>
            <a:grpSpLocks/>
          </p:cNvGrpSpPr>
          <p:nvPr/>
        </p:nvGrpSpPr>
        <p:grpSpPr bwMode="auto">
          <a:xfrm>
            <a:off x="2595620" y="3289263"/>
            <a:ext cx="1212850" cy="719138"/>
            <a:chOff x="1324" y="1931"/>
            <a:chExt cx="764" cy="453"/>
          </a:xfrm>
        </p:grpSpPr>
        <p:sp>
          <p:nvSpPr>
            <p:cNvPr id="307" name="Line 27">
              <a:extLst>
                <a:ext uri="{FF2B5EF4-FFF2-40B4-BE49-F238E27FC236}">
                  <a16:creationId xmlns:a16="http://schemas.microsoft.com/office/drawing/2014/main" id="{22D759EC-1570-E14E-A705-1C29B01A8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8" name="Text Box 28">
              <a:extLst>
                <a:ext uri="{FF2B5EF4-FFF2-40B4-BE49-F238E27FC236}">
                  <a16:creationId xmlns:a16="http://schemas.microsoft.com/office/drawing/2014/main" id="{EC8706FB-0F57-5F44-9CC9-6AD3D0C5C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  <p:sp>
          <p:nvSpPr>
            <p:cNvPr id="309" name="Text Box 68">
              <a:extLst>
                <a:ext uri="{FF2B5EF4-FFF2-40B4-BE49-F238E27FC236}">
                  <a16:creationId xmlns:a16="http://schemas.microsoft.com/office/drawing/2014/main" id="{FA39AC61-1540-1D40-8578-6A5123661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10" name="Text Box 69">
              <a:extLst>
                <a:ext uri="{FF2B5EF4-FFF2-40B4-BE49-F238E27FC236}">
                  <a16:creationId xmlns:a16="http://schemas.microsoft.com/office/drawing/2014/main" id="{DD1F8E52-8BD2-B048-B07C-1EE5ECD6A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grpSp>
        <p:nvGrpSpPr>
          <p:cNvPr id="311" name="Group 70">
            <a:extLst>
              <a:ext uri="{FF2B5EF4-FFF2-40B4-BE49-F238E27FC236}">
                <a16:creationId xmlns:a16="http://schemas.microsoft.com/office/drawing/2014/main" id="{0F4BECD0-A491-8F40-BFEC-E8C9A042D61A}"/>
              </a:ext>
            </a:extLst>
          </p:cNvPr>
          <p:cNvGrpSpPr>
            <a:grpSpLocks/>
          </p:cNvGrpSpPr>
          <p:nvPr/>
        </p:nvGrpSpPr>
        <p:grpSpPr bwMode="auto">
          <a:xfrm>
            <a:off x="2219383" y="3195601"/>
            <a:ext cx="122237" cy="1033462"/>
            <a:chOff x="3651" y="1878"/>
            <a:chExt cx="78" cy="963"/>
          </a:xfrm>
        </p:grpSpPr>
        <p:sp>
          <p:nvSpPr>
            <p:cNvPr id="312" name="Line 71">
              <a:extLst>
                <a:ext uri="{FF2B5EF4-FFF2-40B4-BE49-F238E27FC236}">
                  <a16:creationId xmlns:a16="http://schemas.microsoft.com/office/drawing/2014/main" id="{3800A286-BA79-AD44-9BC2-67E3AA25A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3" name="Line 72">
              <a:extLst>
                <a:ext uri="{FF2B5EF4-FFF2-40B4-BE49-F238E27FC236}">
                  <a16:creationId xmlns:a16="http://schemas.microsoft.com/office/drawing/2014/main" id="{EECA67B2-EE21-9647-A7E2-99B65DF6B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4" name="Line 73">
              <a:extLst>
                <a:ext uri="{FF2B5EF4-FFF2-40B4-BE49-F238E27FC236}">
                  <a16:creationId xmlns:a16="http://schemas.microsoft.com/office/drawing/2014/main" id="{C7DAF5BE-8E96-1645-A520-09432F543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5" name="Group 74">
            <a:extLst>
              <a:ext uri="{FF2B5EF4-FFF2-40B4-BE49-F238E27FC236}">
                <a16:creationId xmlns:a16="http://schemas.microsoft.com/office/drawing/2014/main" id="{1BEFF8A5-9012-6D4A-9013-3C02315FB8E9}"/>
              </a:ext>
            </a:extLst>
          </p:cNvPr>
          <p:cNvGrpSpPr>
            <a:grpSpLocks/>
          </p:cNvGrpSpPr>
          <p:nvPr/>
        </p:nvGrpSpPr>
        <p:grpSpPr bwMode="auto">
          <a:xfrm>
            <a:off x="2347970" y="4184613"/>
            <a:ext cx="1471613" cy="504825"/>
            <a:chOff x="855" y="1710"/>
            <a:chExt cx="927" cy="318"/>
          </a:xfrm>
        </p:grpSpPr>
        <p:sp>
          <p:nvSpPr>
            <p:cNvPr id="316" name="Line 75">
              <a:extLst>
                <a:ext uri="{FF2B5EF4-FFF2-40B4-BE49-F238E27FC236}">
                  <a16:creationId xmlns:a16="http://schemas.microsoft.com/office/drawing/2014/main" id="{31B804E1-5043-E048-A6C7-2C9ABAF18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7" name="Text Box 76">
              <a:extLst>
                <a:ext uri="{FF2B5EF4-FFF2-40B4-BE49-F238E27FC236}">
                  <a16:creationId xmlns:a16="http://schemas.microsoft.com/office/drawing/2014/main" id="{F8255321-E596-D34A-BD87-A23F4355F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318" name="Group 77">
            <a:extLst>
              <a:ext uri="{FF2B5EF4-FFF2-40B4-BE49-F238E27FC236}">
                <a16:creationId xmlns:a16="http://schemas.microsoft.com/office/drawing/2014/main" id="{D0861418-8DD8-9E45-9C41-C33C40AF1238}"/>
              </a:ext>
            </a:extLst>
          </p:cNvPr>
          <p:cNvGrpSpPr>
            <a:grpSpLocks/>
          </p:cNvGrpSpPr>
          <p:nvPr/>
        </p:nvGrpSpPr>
        <p:grpSpPr bwMode="auto">
          <a:xfrm>
            <a:off x="916045" y="3808376"/>
            <a:ext cx="1377950" cy="731837"/>
            <a:chOff x="2802" y="2348"/>
            <a:chExt cx="868" cy="461"/>
          </a:xfrm>
        </p:grpSpPr>
        <p:pic>
          <p:nvPicPr>
            <p:cNvPr id="319" name="Picture 78" descr="alarm_clock_ringing">
              <a:extLst>
                <a:ext uri="{FF2B5EF4-FFF2-40B4-BE49-F238E27FC236}">
                  <a16:creationId xmlns:a16="http://schemas.microsoft.com/office/drawing/2014/main" id="{CA0CA6DF-4FBE-6743-93FF-E0C9F335D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Text Box 79">
              <a:extLst>
                <a:ext uri="{FF2B5EF4-FFF2-40B4-BE49-F238E27FC236}">
                  <a16:creationId xmlns:a16="http://schemas.microsoft.com/office/drawing/2014/main" id="{82C9EDC8-20F1-B14C-A40E-35B14CA33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pkt1</a:t>
              </a:r>
            </a:p>
          </p:txBody>
        </p:sp>
      </p:grpSp>
      <p:sp>
        <p:nvSpPr>
          <p:cNvPr id="321" name="Text Box 82">
            <a:extLst>
              <a:ext uri="{FF2B5EF4-FFF2-40B4-BE49-F238E27FC236}">
                <a16:creationId xmlns:a16="http://schemas.microsoft.com/office/drawing/2014/main" id="{C3BC6622-0188-3B48-9C96-F9E517E2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400" y="2644738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322" name="Text Box 83">
            <a:extLst>
              <a:ext uri="{FF2B5EF4-FFF2-40B4-BE49-F238E27FC236}">
                <a16:creationId xmlns:a16="http://schemas.microsoft.com/office/drawing/2014/main" id="{E5238B09-CD9D-F446-B43E-64ED2305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400" y="2870163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323" name="Text Box 84">
            <a:extLst>
              <a:ext uri="{FF2B5EF4-FFF2-40B4-BE49-F238E27FC236}">
                <a16:creationId xmlns:a16="http://schemas.microsoft.com/office/drawing/2014/main" id="{E3231EF7-5B96-594B-87F0-6BCB45F9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963" y="4166394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(detect duplicate)</a:t>
            </a:r>
          </a:p>
        </p:txBody>
      </p:sp>
      <p:grpSp>
        <p:nvGrpSpPr>
          <p:cNvPr id="324" name="Group 85">
            <a:extLst>
              <a:ext uri="{FF2B5EF4-FFF2-40B4-BE49-F238E27FC236}">
                <a16:creationId xmlns:a16="http://schemas.microsoft.com/office/drawing/2014/main" id="{66501723-D8A6-084B-9A24-1F0DB083080C}"/>
              </a:ext>
            </a:extLst>
          </p:cNvPr>
          <p:cNvGrpSpPr>
            <a:grpSpLocks/>
          </p:cNvGrpSpPr>
          <p:nvPr/>
        </p:nvGrpSpPr>
        <p:grpSpPr bwMode="auto">
          <a:xfrm>
            <a:off x="8023963" y="2517742"/>
            <a:ext cx="1471612" cy="404813"/>
            <a:chOff x="855" y="1773"/>
            <a:chExt cx="927" cy="255"/>
          </a:xfrm>
        </p:grpSpPr>
        <p:sp>
          <p:nvSpPr>
            <p:cNvPr id="325" name="Line 86">
              <a:extLst>
                <a:ext uri="{FF2B5EF4-FFF2-40B4-BE49-F238E27FC236}">
                  <a16:creationId xmlns:a16="http://schemas.microsoft.com/office/drawing/2014/main" id="{359487AF-0120-2342-A4AE-46F977FFF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6" name="Text Box 87">
              <a:extLst>
                <a:ext uri="{FF2B5EF4-FFF2-40B4-BE49-F238E27FC236}">
                  <a16:creationId xmlns:a16="http://schemas.microsoft.com/office/drawing/2014/main" id="{FFBC575A-0945-E543-9B9D-B6458E74F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73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sp>
        <p:nvSpPr>
          <p:cNvPr id="327" name="Text Box 88">
            <a:extLst>
              <a:ext uri="{FF2B5EF4-FFF2-40B4-BE49-F238E27FC236}">
                <a16:creationId xmlns:a16="http://schemas.microsoft.com/office/drawing/2014/main" id="{14273DE0-71B8-4647-B8BB-454BDE001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538" y="1036601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328" name="Text Box 89">
            <a:extLst>
              <a:ext uri="{FF2B5EF4-FFF2-40B4-BE49-F238E27FC236}">
                <a16:creationId xmlns:a16="http://schemas.microsoft.com/office/drawing/2014/main" id="{AE034630-EC82-F846-80B5-78E6A28DE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525" y="10318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329" name="Text Box 90">
            <a:extLst>
              <a:ext uri="{FF2B5EF4-FFF2-40B4-BE49-F238E27FC236}">
                <a16:creationId xmlns:a16="http://schemas.microsoft.com/office/drawing/2014/main" id="{EC7192DE-620F-2C47-A0BA-1234EA12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155" y="3886501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pkt1</a:t>
            </a:r>
          </a:p>
        </p:txBody>
      </p:sp>
      <p:sp>
        <p:nvSpPr>
          <p:cNvPr id="330" name="Text Box 92">
            <a:extLst>
              <a:ext uri="{FF2B5EF4-FFF2-40B4-BE49-F238E27FC236}">
                <a16:creationId xmlns:a16="http://schemas.microsoft.com/office/drawing/2014/main" id="{98A83875-EF54-F448-ABB1-BD64BDA4F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875" y="1970051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331" name="Text Box 95">
            <a:extLst>
              <a:ext uri="{FF2B5EF4-FFF2-40B4-BE49-F238E27FC236}">
                <a16:creationId xmlns:a16="http://schemas.microsoft.com/office/drawing/2014/main" id="{37B1F438-FDEF-B347-8509-9B348C626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100" y="2219288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332" name="Text Box 97">
            <a:extLst>
              <a:ext uri="{FF2B5EF4-FFF2-40B4-BE49-F238E27FC236}">
                <a16:creationId xmlns:a16="http://schemas.microsoft.com/office/drawing/2014/main" id="{81910B15-5127-7D44-BEAC-A0E4CE19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525" y="2438363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333" name="Text Box 99">
            <a:extLst>
              <a:ext uri="{FF2B5EF4-FFF2-40B4-BE49-F238E27FC236}">
                <a16:creationId xmlns:a16="http://schemas.microsoft.com/office/drawing/2014/main" id="{D1B7D9CA-3570-4040-A714-50B92DB3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413" y="1476338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334" name="Text Box 100">
            <a:extLst>
              <a:ext uri="{FF2B5EF4-FFF2-40B4-BE49-F238E27FC236}">
                <a16:creationId xmlns:a16="http://schemas.microsoft.com/office/drawing/2014/main" id="{3B58509A-B160-2248-9833-A4B82A2E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938" y="1758913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335" name="Group 101">
            <a:extLst>
              <a:ext uri="{FF2B5EF4-FFF2-40B4-BE49-F238E27FC236}">
                <a16:creationId xmlns:a16="http://schemas.microsoft.com/office/drawing/2014/main" id="{C65F9F6B-9C52-A645-BBA1-4B4911D27DAB}"/>
              </a:ext>
            </a:extLst>
          </p:cNvPr>
          <p:cNvGrpSpPr>
            <a:grpSpLocks/>
          </p:cNvGrpSpPr>
          <p:nvPr/>
        </p:nvGrpSpPr>
        <p:grpSpPr bwMode="auto">
          <a:xfrm>
            <a:off x="8014438" y="1658899"/>
            <a:ext cx="1471612" cy="400050"/>
            <a:chOff x="850" y="1230"/>
            <a:chExt cx="927" cy="252"/>
          </a:xfrm>
        </p:grpSpPr>
        <p:sp>
          <p:nvSpPr>
            <p:cNvPr id="336" name="Line 102">
              <a:extLst>
                <a:ext uri="{FF2B5EF4-FFF2-40B4-BE49-F238E27FC236}">
                  <a16:creationId xmlns:a16="http://schemas.microsoft.com/office/drawing/2014/main" id="{5A223C03-CC68-654E-9A77-795B0F835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7" name="Text Box 103">
              <a:extLst>
                <a:ext uri="{FF2B5EF4-FFF2-40B4-BE49-F238E27FC236}">
                  <a16:creationId xmlns:a16="http://schemas.microsoft.com/office/drawing/2014/main" id="{591D93B9-CEB9-B448-93B7-CBCC3D56D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" y="1230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338" name="Group 110">
            <a:extLst>
              <a:ext uri="{FF2B5EF4-FFF2-40B4-BE49-F238E27FC236}">
                <a16:creationId xmlns:a16="http://schemas.microsoft.com/office/drawing/2014/main" id="{5327191E-BAE7-194F-AD6B-E343DF47D015}"/>
              </a:ext>
            </a:extLst>
          </p:cNvPr>
          <p:cNvGrpSpPr>
            <a:grpSpLocks/>
          </p:cNvGrpSpPr>
          <p:nvPr/>
        </p:nvGrpSpPr>
        <p:grpSpPr bwMode="auto">
          <a:xfrm>
            <a:off x="8000150" y="2131982"/>
            <a:ext cx="1471613" cy="369888"/>
            <a:chOff x="841" y="1528"/>
            <a:chExt cx="927" cy="233"/>
          </a:xfrm>
        </p:grpSpPr>
        <p:sp>
          <p:nvSpPr>
            <p:cNvPr id="339" name="Line 111">
              <a:extLst>
                <a:ext uri="{FF2B5EF4-FFF2-40B4-BE49-F238E27FC236}">
                  <a16:creationId xmlns:a16="http://schemas.microsoft.com/office/drawing/2014/main" id="{AC100DD9-0DC5-4040-8A3A-1923DC14B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0" name="Text Box 112">
              <a:extLst>
                <a:ext uri="{FF2B5EF4-FFF2-40B4-BE49-F238E27FC236}">
                  <a16:creationId xmlns:a16="http://schemas.microsoft.com/office/drawing/2014/main" id="{BD326CF1-CC46-8A42-BB2F-F6ECEEBE4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528"/>
              <a:ext cx="3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341" name="Text Box 116">
            <a:extLst>
              <a:ext uri="{FF2B5EF4-FFF2-40B4-BE49-F238E27FC236}">
                <a16:creationId xmlns:a16="http://schemas.microsoft.com/office/drawing/2014/main" id="{C179E490-5BA4-5340-B780-1B5B09070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100" y="6200644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(d) premature timeout/ delayed ACK</a:t>
            </a:r>
          </a:p>
        </p:txBody>
      </p:sp>
      <p:grpSp>
        <p:nvGrpSpPr>
          <p:cNvPr id="342" name="Group 122">
            <a:extLst>
              <a:ext uri="{FF2B5EF4-FFF2-40B4-BE49-F238E27FC236}">
                <a16:creationId xmlns:a16="http://schemas.microsoft.com/office/drawing/2014/main" id="{688804A7-0649-2A4D-B422-8C5736350BF8}"/>
              </a:ext>
            </a:extLst>
          </p:cNvPr>
          <p:cNvGrpSpPr>
            <a:grpSpLocks/>
          </p:cNvGrpSpPr>
          <p:nvPr/>
        </p:nvGrpSpPr>
        <p:grpSpPr bwMode="auto">
          <a:xfrm>
            <a:off x="7903313" y="2724113"/>
            <a:ext cx="122237" cy="1033463"/>
            <a:chOff x="3651" y="1878"/>
            <a:chExt cx="78" cy="963"/>
          </a:xfrm>
        </p:grpSpPr>
        <p:sp>
          <p:nvSpPr>
            <p:cNvPr id="343" name="Line 123">
              <a:extLst>
                <a:ext uri="{FF2B5EF4-FFF2-40B4-BE49-F238E27FC236}">
                  <a16:creationId xmlns:a16="http://schemas.microsoft.com/office/drawing/2014/main" id="{BF323BE9-D061-6D4A-B1D7-D5E84F9BF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4" name="Line 124">
              <a:extLst>
                <a:ext uri="{FF2B5EF4-FFF2-40B4-BE49-F238E27FC236}">
                  <a16:creationId xmlns:a16="http://schemas.microsoft.com/office/drawing/2014/main" id="{10D5C035-1EBE-4A4B-B8F1-CF66C5C41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5" name="Line 125">
              <a:extLst>
                <a:ext uri="{FF2B5EF4-FFF2-40B4-BE49-F238E27FC236}">
                  <a16:creationId xmlns:a16="http://schemas.microsoft.com/office/drawing/2014/main" id="{0EBA7DAD-11A2-F14D-A517-3B3F7222A5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46" name="Group 126">
            <a:extLst>
              <a:ext uri="{FF2B5EF4-FFF2-40B4-BE49-F238E27FC236}">
                <a16:creationId xmlns:a16="http://schemas.microsoft.com/office/drawing/2014/main" id="{B70BA022-65A5-4B43-BE01-DB5029C7BB0A}"/>
              </a:ext>
            </a:extLst>
          </p:cNvPr>
          <p:cNvGrpSpPr>
            <a:grpSpLocks/>
          </p:cNvGrpSpPr>
          <p:nvPr/>
        </p:nvGrpSpPr>
        <p:grpSpPr bwMode="auto">
          <a:xfrm>
            <a:off x="8031900" y="3854417"/>
            <a:ext cx="1471613" cy="363538"/>
            <a:chOff x="855" y="1799"/>
            <a:chExt cx="927" cy="229"/>
          </a:xfrm>
        </p:grpSpPr>
        <p:sp>
          <p:nvSpPr>
            <p:cNvPr id="347" name="Line 127">
              <a:extLst>
                <a:ext uri="{FF2B5EF4-FFF2-40B4-BE49-F238E27FC236}">
                  <a16:creationId xmlns:a16="http://schemas.microsoft.com/office/drawing/2014/main" id="{AD191456-37D1-A040-995D-0B74A7DCA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8" name="Text Box 128">
              <a:extLst>
                <a:ext uri="{FF2B5EF4-FFF2-40B4-BE49-F238E27FC236}">
                  <a16:creationId xmlns:a16="http://schemas.microsoft.com/office/drawing/2014/main" id="{84500C9D-A61F-374E-AC7B-DB3E02621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1799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349" name="Group 129">
            <a:extLst>
              <a:ext uri="{FF2B5EF4-FFF2-40B4-BE49-F238E27FC236}">
                <a16:creationId xmlns:a16="http://schemas.microsoft.com/office/drawing/2014/main" id="{06ADBC4E-4170-0642-9773-7507C6CC3A52}"/>
              </a:ext>
            </a:extLst>
          </p:cNvPr>
          <p:cNvGrpSpPr>
            <a:grpSpLocks/>
          </p:cNvGrpSpPr>
          <p:nvPr/>
        </p:nvGrpSpPr>
        <p:grpSpPr bwMode="auto">
          <a:xfrm>
            <a:off x="6599975" y="3336888"/>
            <a:ext cx="1377950" cy="731838"/>
            <a:chOff x="2802" y="2348"/>
            <a:chExt cx="868" cy="461"/>
          </a:xfrm>
        </p:grpSpPr>
        <p:pic>
          <p:nvPicPr>
            <p:cNvPr id="350" name="Picture 130" descr="alarm_clock_ringing">
              <a:extLst>
                <a:ext uri="{FF2B5EF4-FFF2-40B4-BE49-F238E27FC236}">
                  <a16:creationId xmlns:a16="http://schemas.microsoft.com/office/drawing/2014/main" id="{52E16AA2-A1DE-B149-8FC7-03FD3D9B1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1" name="Text Box 131">
              <a:extLst>
                <a:ext uri="{FF2B5EF4-FFF2-40B4-BE49-F238E27FC236}">
                  <a16:creationId xmlns:a16="http://schemas.microsoft.com/office/drawing/2014/main" id="{0A05FBC0-8C50-6F4D-9F72-5369556DE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pkt1</a:t>
              </a:r>
            </a:p>
          </p:txBody>
        </p:sp>
      </p:grpSp>
      <p:grpSp>
        <p:nvGrpSpPr>
          <p:cNvPr id="352" name="Group 133">
            <a:extLst>
              <a:ext uri="{FF2B5EF4-FFF2-40B4-BE49-F238E27FC236}">
                <a16:creationId xmlns:a16="http://schemas.microsoft.com/office/drawing/2014/main" id="{4FAA3600-FCAA-8B42-84D1-FB85323188F4}"/>
              </a:ext>
            </a:extLst>
          </p:cNvPr>
          <p:cNvGrpSpPr>
            <a:grpSpLocks/>
          </p:cNvGrpSpPr>
          <p:nvPr/>
        </p:nvGrpSpPr>
        <p:grpSpPr bwMode="auto">
          <a:xfrm>
            <a:off x="8580889" y="2976526"/>
            <a:ext cx="911514" cy="752475"/>
            <a:chOff x="4186" y="1705"/>
            <a:chExt cx="598" cy="453"/>
          </a:xfrm>
        </p:grpSpPr>
        <p:sp>
          <p:nvSpPr>
            <p:cNvPr id="353" name="Line 118">
              <a:extLst>
                <a:ext uri="{FF2B5EF4-FFF2-40B4-BE49-F238E27FC236}">
                  <a16:creationId xmlns:a16="http://schemas.microsoft.com/office/drawing/2014/main" id="{AE11BC12-265B-1C4B-8FAB-0FA75A29E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5" name="Line 132">
              <a:extLst>
                <a:ext uri="{FF2B5EF4-FFF2-40B4-BE49-F238E27FC236}">
                  <a16:creationId xmlns:a16="http://schemas.microsoft.com/office/drawing/2014/main" id="{BFF7F0A8-A357-7748-BD1E-51A7A3E59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4" name="Text Box 119">
              <a:extLst>
                <a:ext uri="{FF2B5EF4-FFF2-40B4-BE49-F238E27FC236}">
                  <a16:creationId xmlns:a16="http://schemas.microsoft.com/office/drawing/2014/main" id="{D0B7F72D-FD32-8D47-B9FD-0C7A1B80B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3" y="1846"/>
              <a:ext cx="460" cy="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sp>
        <p:nvSpPr>
          <p:cNvPr id="356" name="Line 136">
            <a:extLst>
              <a:ext uri="{FF2B5EF4-FFF2-40B4-BE49-F238E27FC236}">
                <a16:creationId xmlns:a16="http://schemas.microsoft.com/office/drawing/2014/main" id="{61D6DAB1-4B37-C740-BD43-4568C5241A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2363" y="3521038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E4C24E-2B71-FB43-956D-60F8AEF3370B}"/>
              </a:ext>
            </a:extLst>
          </p:cNvPr>
          <p:cNvGrpSpPr/>
          <p:nvPr/>
        </p:nvGrpSpPr>
        <p:grpSpPr>
          <a:xfrm>
            <a:off x="8012670" y="4309460"/>
            <a:ext cx="2667702" cy="714018"/>
            <a:chOff x="8162097" y="4679496"/>
            <a:chExt cx="2667702" cy="714018"/>
          </a:xfrm>
        </p:grpSpPr>
        <p:grpSp>
          <p:nvGrpSpPr>
            <p:cNvPr id="362" name="Group 150">
              <a:extLst>
                <a:ext uri="{FF2B5EF4-FFF2-40B4-BE49-F238E27FC236}">
                  <a16:creationId xmlns:a16="http://schemas.microsoft.com/office/drawing/2014/main" id="{8A649C16-501A-A644-A5FA-AE7129DDC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2097" y="4974413"/>
              <a:ext cx="1471613" cy="419101"/>
              <a:chOff x="2229" y="3467"/>
              <a:chExt cx="927" cy="264"/>
            </a:xfrm>
          </p:grpSpPr>
          <p:sp>
            <p:nvSpPr>
              <p:cNvPr id="382" name="Line 108">
                <a:extLst>
                  <a:ext uri="{FF2B5EF4-FFF2-40B4-BE49-F238E27FC236}">
                    <a16:creationId xmlns:a16="http://schemas.microsoft.com/office/drawing/2014/main" id="{DB733CF3-EAC6-CC4F-B21E-9FB8C5502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83" name="Text Box 109">
                <a:extLst>
                  <a:ext uri="{FF2B5EF4-FFF2-40B4-BE49-F238E27FC236}">
                    <a16:creationId xmlns:a16="http://schemas.microsoft.com/office/drawing/2014/main" id="{BB517B3D-28EB-8444-8C05-95403AFF5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3519"/>
                <a:ext cx="386" cy="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ack1</a:t>
                </a:r>
              </a:p>
            </p:txBody>
          </p:sp>
        </p:grpSp>
        <p:sp>
          <p:nvSpPr>
            <p:cNvPr id="358" name="Text Box 93">
              <a:extLst>
                <a:ext uri="{FF2B5EF4-FFF2-40B4-BE49-F238E27FC236}">
                  <a16:creationId xmlns:a16="http://schemas.microsoft.com/office/drawing/2014/main" id="{0A5BAC0E-26A7-304A-9845-BD850E809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2824" y="4679496"/>
              <a:ext cx="11969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 ack1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C21A72-3E29-1946-B909-D85D4A552D56}"/>
              </a:ext>
            </a:extLst>
          </p:cNvPr>
          <p:cNvGrpSpPr/>
          <p:nvPr/>
        </p:nvGrpSpPr>
        <p:grpSpPr>
          <a:xfrm>
            <a:off x="6804583" y="4153524"/>
            <a:ext cx="3833816" cy="1104906"/>
            <a:chOff x="6954010" y="4523560"/>
            <a:chExt cx="3833816" cy="1104906"/>
          </a:xfrm>
        </p:grpSpPr>
        <p:grpSp>
          <p:nvGrpSpPr>
            <p:cNvPr id="364" name="Group 137">
              <a:extLst>
                <a:ext uri="{FF2B5EF4-FFF2-40B4-BE49-F238E27FC236}">
                  <a16:creationId xmlns:a16="http://schemas.microsoft.com/office/drawing/2014/main" id="{3BF75B33-1A77-E24B-AABE-7E5C56D0D7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4010" y="4523560"/>
              <a:ext cx="1174750" cy="609601"/>
              <a:chOff x="2830" y="3285"/>
              <a:chExt cx="740" cy="384"/>
            </a:xfrm>
          </p:grpSpPr>
          <p:sp>
            <p:nvSpPr>
              <p:cNvPr id="378" name="Text Box 134">
                <a:extLst>
                  <a:ext uri="{FF2B5EF4-FFF2-40B4-BE49-F238E27FC236}">
                    <a16:creationId xmlns:a16="http://schemas.microsoft.com/office/drawing/2014/main" id="{057A15E3-B733-174D-BE7C-2996FC261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0" y="3438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send pkt0</a:t>
                </a:r>
              </a:p>
            </p:txBody>
          </p:sp>
          <p:sp>
            <p:nvSpPr>
              <p:cNvPr id="379" name="Text Box 135">
                <a:extLst>
                  <a:ext uri="{FF2B5EF4-FFF2-40B4-BE49-F238E27FC236}">
                    <a16:creationId xmlns:a16="http://schemas.microsoft.com/office/drawing/2014/main" id="{D294B6DF-F9F6-C245-9C1E-7E3DCD5BFC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 ack1</a:t>
                </a:r>
              </a:p>
            </p:txBody>
          </p:sp>
        </p:grpSp>
        <p:grpSp>
          <p:nvGrpSpPr>
            <p:cNvPr id="365" name="Group 138">
              <a:extLst>
                <a:ext uri="{FF2B5EF4-FFF2-40B4-BE49-F238E27FC236}">
                  <a16:creationId xmlns:a16="http://schemas.microsoft.com/office/drawing/2014/main" id="{CAC9BF03-EEEF-2846-B090-FAE6750AF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3197" y="4747083"/>
              <a:ext cx="1547813" cy="446403"/>
              <a:chOff x="850" y="1229"/>
              <a:chExt cx="927" cy="253"/>
            </a:xfrm>
          </p:grpSpPr>
          <p:sp>
            <p:nvSpPr>
              <p:cNvPr id="376" name="Line 139">
                <a:extLst>
                  <a:ext uri="{FF2B5EF4-FFF2-40B4-BE49-F238E27FC236}">
                    <a16:creationId xmlns:a16="http://schemas.microsoft.com/office/drawing/2014/main" id="{908F9E2B-E1F1-0444-8DD2-B8396679E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7" name="Text Box 140">
                <a:extLst>
                  <a:ext uri="{FF2B5EF4-FFF2-40B4-BE49-F238E27FC236}">
                    <a16:creationId xmlns:a16="http://schemas.microsoft.com/office/drawing/2014/main" id="{74AAB4FF-F9B2-8644-9770-40F6B7F6DC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" y="1229"/>
                <a:ext cx="340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pkt0</a:t>
                </a:r>
              </a:p>
            </p:txBody>
          </p:sp>
        </p:grpSp>
        <p:grpSp>
          <p:nvGrpSpPr>
            <p:cNvPr id="366" name="Group 142">
              <a:extLst>
                <a:ext uri="{FF2B5EF4-FFF2-40B4-BE49-F238E27FC236}">
                  <a16:creationId xmlns:a16="http://schemas.microsoft.com/office/drawing/2014/main" id="{61F81DDD-D8CA-1E44-9759-5F540FE710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2913" y="5037915"/>
              <a:ext cx="1204913" cy="590551"/>
              <a:chOff x="4762" y="2985"/>
              <a:chExt cx="759" cy="372"/>
            </a:xfrm>
          </p:grpSpPr>
          <p:sp>
            <p:nvSpPr>
              <p:cNvPr id="374" name="Text Box 143">
                <a:extLst>
                  <a:ext uri="{FF2B5EF4-FFF2-40B4-BE49-F238E27FC236}">
                    <a16:creationId xmlns:a16="http://schemas.microsoft.com/office/drawing/2014/main" id="{6C499832-2FEA-2247-A1D4-C7CE568CC4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2" y="2985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 pkt0</a:t>
                </a:r>
              </a:p>
            </p:txBody>
          </p:sp>
          <p:sp>
            <p:nvSpPr>
              <p:cNvPr id="375" name="Text Box 144">
                <a:extLst>
                  <a:ext uri="{FF2B5EF4-FFF2-40B4-BE49-F238E27FC236}">
                    <a16:creationId xmlns:a16="http://schemas.microsoft.com/office/drawing/2014/main" id="{23A45435-E6D5-7641-819A-FA71E59CB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7" y="3126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send ack0</a:t>
                </a:r>
              </a:p>
            </p:txBody>
          </p:sp>
        </p:grpSp>
      </p:grpSp>
      <p:grpSp>
        <p:nvGrpSpPr>
          <p:cNvPr id="367" name="Group 149">
            <a:extLst>
              <a:ext uri="{FF2B5EF4-FFF2-40B4-BE49-F238E27FC236}">
                <a16:creationId xmlns:a16="http://schemas.microsoft.com/office/drawing/2014/main" id="{69EE8DE9-3381-624C-9ABB-652457E2824C}"/>
              </a:ext>
            </a:extLst>
          </p:cNvPr>
          <p:cNvGrpSpPr>
            <a:grpSpLocks/>
          </p:cNvGrpSpPr>
          <p:nvPr/>
        </p:nvGrpSpPr>
        <p:grpSpPr bwMode="auto">
          <a:xfrm>
            <a:off x="8034892" y="4967903"/>
            <a:ext cx="1457325" cy="488950"/>
            <a:chOff x="3839" y="2850"/>
            <a:chExt cx="918" cy="308"/>
          </a:xfrm>
        </p:grpSpPr>
        <p:sp>
          <p:nvSpPr>
            <p:cNvPr id="372" name="Line 146">
              <a:extLst>
                <a:ext uri="{FF2B5EF4-FFF2-40B4-BE49-F238E27FC236}">
                  <a16:creationId xmlns:a16="http://schemas.microsoft.com/office/drawing/2014/main" id="{B42EE784-BAAA-7648-8C27-518F3E7ED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2850"/>
              <a:ext cx="918" cy="30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3" name="Text Box 147">
              <a:extLst>
                <a:ext uri="{FF2B5EF4-FFF2-40B4-BE49-F238E27FC236}">
                  <a16:creationId xmlns:a16="http://schemas.microsoft.com/office/drawing/2014/main" id="{0E52013C-7BAA-344E-9018-CA884EE49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" y="2873"/>
              <a:ext cx="3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120" name="Group 85">
            <a:extLst>
              <a:ext uri="{FF2B5EF4-FFF2-40B4-BE49-F238E27FC236}">
                <a16:creationId xmlns:a16="http://schemas.microsoft.com/office/drawing/2014/main" id="{EF03F5C0-9E1B-6F4D-827D-841E2D21FDD8}"/>
              </a:ext>
            </a:extLst>
          </p:cNvPr>
          <p:cNvGrpSpPr>
            <a:grpSpLocks/>
          </p:cNvGrpSpPr>
          <p:nvPr/>
        </p:nvGrpSpPr>
        <p:grpSpPr bwMode="auto">
          <a:xfrm>
            <a:off x="8026461" y="5469606"/>
            <a:ext cx="1471612" cy="363538"/>
            <a:chOff x="855" y="1799"/>
            <a:chExt cx="927" cy="229"/>
          </a:xfrm>
        </p:grpSpPr>
        <p:sp>
          <p:nvSpPr>
            <p:cNvPr id="121" name="Line 86">
              <a:extLst>
                <a:ext uri="{FF2B5EF4-FFF2-40B4-BE49-F238E27FC236}">
                  <a16:creationId xmlns:a16="http://schemas.microsoft.com/office/drawing/2014/main" id="{CFBE0624-2276-5A40-AD6C-765B8E1D5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Text Box 87">
              <a:extLst>
                <a:ext uri="{FF2B5EF4-FFF2-40B4-BE49-F238E27FC236}">
                  <a16:creationId xmlns:a16="http://schemas.microsoft.com/office/drawing/2014/main" id="{6E5D70F9-C765-DD43-99D5-1E3FD4E8B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799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39F4C-0ABF-C94E-A0DB-A97913E78570}"/>
              </a:ext>
            </a:extLst>
          </p:cNvPr>
          <p:cNvGrpSpPr/>
          <p:nvPr/>
        </p:nvGrpSpPr>
        <p:grpSpPr>
          <a:xfrm>
            <a:off x="6993934" y="4806637"/>
            <a:ext cx="1022350" cy="553607"/>
            <a:chOff x="6289259" y="5452590"/>
            <a:chExt cx="1022350" cy="553607"/>
          </a:xfrm>
        </p:grpSpPr>
        <p:sp>
          <p:nvSpPr>
            <p:cNvPr id="359" name="Text Box 96">
              <a:extLst>
                <a:ext uri="{FF2B5EF4-FFF2-40B4-BE49-F238E27FC236}">
                  <a16:creationId xmlns:a16="http://schemas.microsoft.com/office/drawing/2014/main" id="{0B9EBE4A-F7AC-D14C-AD4E-0FA449FA9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9123" y="5698420"/>
              <a:ext cx="81945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(ignore)</a:t>
              </a:r>
            </a:p>
          </p:txBody>
        </p:sp>
        <p:sp>
          <p:nvSpPr>
            <p:cNvPr id="123" name="Text Box 98">
              <a:extLst>
                <a:ext uri="{FF2B5EF4-FFF2-40B4-BE49-F238E27FC236}">
                  <a16:creationId xmlns:a16="http://schemas.microsoft.com/office/drawing/2014/main" id="{0DE35C6C-6D99-814C-B88E-A2943030E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9259" y="5452590"/>
              <a:ext cx="1022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rcv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 ack1</a:t>
              </a:r>
            </a:p>
          </p:txBody>
        </p:sp>
      </p:grpSp>
      <p:sp>
        <p:nvSpPr>
          <p:cNvPr id="113" name="Slide Number Placeholder 2">
            <a:extLst>
              <a:ext uri="{FF2B5EF4-FFF2-40B4-BE49-F238E27FC236}">
                <a16:creationId xmlns:a16="http://schemas.microsoft.com/office/drawing/2014/main" id="{7706DBAD-0F0D-AC43-90D8-C4A8FC723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73" grpId="0"/>
      <p:bldP spid="280" grpId="0"/>
      <p:bldP spid="281" grpId="0"/>
      <p:bldP spid="282" grpId="0"/>
      <p:bldP spid="284" grpId="0"/>
      <p:bldP spid="285" grpId="0"/>
      <p:bldP spid="286" grpId="0"/>
      <p:bldP spid="287" grpId="0"/>
      <p:bldP spid="322" grpId="0"/>
      <p:bldP spid="323" grpId="0"/>
      <p:bldP spid="330" grpId="0"/>
      <p:bldP spid="331" grpId="0"/>
      <p:bldP spid="33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Performance of rdt3.0 </a:t>
            </a:r>
            <a:r>
              <a:rPr lang="en-US" sz="3200" dirty="0"/>
              <a:t>(stop-and-wait)</a:t>
            </a:r>
            <a:endParaRPr lang="en-US" sz="4400" dirty="0"/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FDDA46F1-23DA-904A-99AA-BA36ED7A6857}"/>
              </a:ext>
            </a:extLst>
          </p:cNvPr>
          <p:cNvSpPr txBox="1">
            <a:spLocks noChangeArrowheads="1"/>
          </p:cNvSpPr>
          <p:nvPr/>
        </p:nvSpPr>
        <p:spPr>
          <a:xfrm>
            <a:off x="870314" y="2451713"/>
            <a:ext cx="10532792" cy="1044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marR="0" lvl="0" indent="-279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1 Gbps link,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prop. delay, 8000 bit packet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tangle 4">
            <a:extLst>
              <a:ext uri="{FF2B5EF4-FFF2-40B4-BE49-F238E27FC236}">
                <a16:creationId xmlns:a16="http://schemas.microsoft.com/office/drawing/2014/main" id="{04DE9E77-9329-F04E-A15C-5F38550FB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27" y="1472895"/>
            <a:ext cx="1075258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88975" indent="-23177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 </a:t>
            </a:r>
            <a:r>
              <a:rPr kumimoji="0" lang="en-US" altLang="en-US" sz="32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utilization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– fraction of time sender busy sending</a:t>
            </a:r>
          </a:p>
        </p:txBody>
      </p:sp>
      <p:grpSp>
        <p:nvGrpSpPr>
          <p:cNvPr id="125" name="Group 24">
            <a:extLst>
              <a:ext uri="{FF2B5EF4-FFF2-40B4-BE49-F238E27FC236}">
                <a16:creationId xmlns:a16="http://schemas.microsoft.com/office/drawing/2014/main" id="{276312A9-6509-DC4A-B34D-FF403C6ACCF6}"/>
              </a:ext>
            </a:extLst>
          </p:cNvPr>
          <p:cNvGrpSpPr>
            <a:grpSpLocks/>
          </p:cNvGrpSpPr>
          <p:nvPr/>
        </p:nvGrpSpPr>
        <p:grpSpPr bwMode="auto">
          <a:xfrm>
            <a:off x="1782678" y="3526869"/>
            <a:ext cx="5724525" cy="812800"/>
            <a:chOff x="137" y="1675"/>
            <a:chExt cx="3606" cy="512"/>
          </a:xfrm>
        </p:grpSpPr>
        <p:sp>
          <p:nvSpPr>
            <p:cNvPr id="126" name="Text Box 10">
              <a:extLst>
                <a:ext uri="{FF2B5EF4-FFF2-40B4-BE49-F238E27FC236}">
                  <a16:creationId xmlns:a16="http://schemas.microsoft.com/office/drawing/2014/main" id="{F8134D58-7EAB-C542-A474-3D41F6C95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" y="1795"/>
              <a:ext cx="6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D</a:t>
              </a:r>
              <a:r>
                <a:rPr kumimoji="0" lang="en-US" sz="2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trans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=</a:t>
              </a:r>
            </a:p>
          </p:txBody>
        </p:sp>
        <p:grpSp>
          <p:nvGrpSpPr>
            <p:cNvPr id="127" name="Group 14">
              <a:extLst>
                <a:ext uri="{FF2B5EF4-FFF2-40B4-BE49-F238E27FC236}">
                  <a16:creationId xmlns:a16="http://schemas.microsoft.com/office/drawing/2014/main" id="{A1CD218D-EFB4-7747-AA6F-A8CADF318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" y="1677"/>
              <a:ext cx="235" cy="499"/>
              <a:chOff x="155" y="2937"/>
              <a:chExt cx="235" cy="499"/>
            </a:xfrm>
          </p:grpSpPr>
          <p:sp>
            <p:nvSpPr>
              <p:cNvPr id="136" name="Text Box 11">
                <a:extLst>
                  <a:ext uri="{FF2B5EF4-FFF2-40B4-BE49-F238E27FC236}">
                    <a16:creationId xmlns:a16="http://schemas.microsoft.com/office/drawing/2014/main" id="{212B965A-7A53-E448-A951-4473C08E3F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" y="2937"/>
                <a:ext cx="19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L</a:t>
                </a:r>
              </a:p>
            </p:txBody>
          </p:sp>
          <p:sp>
            <p:nvSpPr>
              <p:cNvPr id="137" name="Text Box 12">
                <a:extLst>
                  <a:ext uri="{FF2B5EF4-FFF2-40B4-BE49-F238E27FC236}">
                    <a16:creationId xmlns:a16="http://schemas.microsoft.com/office/drawing/2014/main" id="{C0714D4B-8571-E443-B70B-3B39AC0A6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" y="3145"/>
                <a:ext cx="22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R</a:t>
                </a:r>
              </a:p>
            </p:txBody>
          </p:sp>
          <p:sp>
            <p:nvSpPr>
              <p:cNvPr id="138" name="Line 13">
                <a:extLst>
                  <a:ext uri="{FF2B5EF4-FFF2-40B4-BE49-F238E27FC236}">
                    <a16:creationId xmlns:a16="http://schemas.microsoft.com/office/drawing/2014/main" id="{487E8E54-B689-7340-8E19-EEBA8D6E7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" y="3192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28" name="Group 19">
              <a:extLst>
                <a:ext uri="{FF2B5EF4-FFF2-40B4-BE49-F238E27FC236}">
                  <a16:creationId xmlns:a16="http://schemas.microsoft.com/office/drawing/2014/main" id="{458C4EA2-733B-9843-BEDB-1D21ADD2E2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" y="1675"/>
              <a:ext cx="1225" cy="512"/>
              <a:chOff x="1401" y="1693"/>
              <a:chExt cx="1225" cy="512"/>
            </a:xfrm>
          </p:grpSpPr>
          <p:sp>
            <p:nvSpPr>
              <p:cNvPr id="132" name="Text Box 6">
                <a:extLst>
                  <a:ext uri="{FF2B5EF4-FFF2-40B4-BE49-F238E27FC236}">
                    <a16:creationId xmlns:a16="http://schemas.microsoft.com/office/drawing/2014/main" id="{9DB04C83-679A-3C40-AE3F-F5626A9A4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5" y="1748"/>
                <a:ext cx="15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 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3" name="Text Box 16">
                <a:extLst>
                  <a:ext uri="{FF2B5EF4-FFF2-40B4-BE49-F238E27FC236}">
                    <a16:creationId xmlns:a16="http://schemas.microsoft.com/office/drawing/2014/main" id="{9A4E21FE-242E-F24A-8DFD-378A92E72A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3" y="1693"/>
                <a:ext cx="83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8000 bits</a:t>
                </a:r>
              </a:p>
            </p:txBody>
          </p:sp>
          <p:sp>
            <p:nvSpPr>
              <p:cNvPr id="134" name="Text Box 17">
                <a:extLst>
                  <a:ext uri="{FF2B5EF4-FFF2-40B4-BE49-F238E27FC236}">
                    <a16:creationId xmlns:a16="http://schemas.microsoft.com/office/drawing/2014/main" id="{261ED350-3F07-A542-906D-6B34A19F5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" y="1917"/>
                <a:ext cx="1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10</a:t>
                </a:r>
                <a:r>
                  <a:rPr kumimoji="0" lang="en-US" sz="2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9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bits/sec</a:t>
                </a:r>
              </a:p>
            </p:txBody>
          </p:sp>
          <p:sp>
            <p:nvSpPr>
              <p:cNvPr id="135" name="Line 18">
                <a:extLst>
                  <a:ext uri="{FF2B5EF4-FFF2-40B4-BE49-F238E27FC236}">
                    <a16:creationId xmlns:a16="http://schemas.microsoft.com/office/drawing/2014/main" id="{EDB1D7D2-C87C-9F49-A2A1-833D85EAB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950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29" name="Text Box 20">
              <a:extLst>
                <a:ext uri="{FF2B5EF4-FFF2-40B4-BE49-F238E27FC236}">
                  <a16:creationId xmlns:a16="http://schemas.microsoft.com/office/drawing/2014/main" id="{93AC931A-E76C-A440-8E87-B489914F3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" y="178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=</a:t>
              </a:r>
            </a:p>
          </p:txBody>
        </p:sp>
        <p:sp>
          <p:nvSpPr>
            <p:cNvPr id="130" name="Text Box 22">
              <a:extLst>
                <a:ext uri="{FF2B5EF4-FFF2-40B4-BE49-F238E27FC236}">
                  <a16:creationId xmlns:a16="http://schemas.microsoft.com/office/drawing/2014/main" id="{14ADD697-C49B-F141-9DE7-07AC5BD26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9" y="178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=</a:t>
              </a:r>
            </a:p>
          </p:txBody>
        </p:sp>
        <p:sp>
          <p:nvSpPr>
            <p:cNvPr id="131" name="Text Box 23">
              <a:extLst>
                <a:ext uri="{FF2B5EF4-FFF2-40B4-BE49-F238E27FC236}">
                  <a16:creationId xmlns:a16="http://schemas.microsoft.com/office/drawing/2014/main" id="{108AD146-F5D0-F14B-AF3A-D8ADCB55A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5" y="1777"/>
              <a:ext cx="10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8 microsecs</a:t>
              </a: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B3DFFB42-6FBF-BC4B-ABC2-8ADE611947F8}"/>
              </a:ext>
            </a:extLst>
          </p:cNvPr>
          <p:cNvSpPr txBox="1">
            <a:spLocks noChangeArrowheads="1"/>
          </p:cNvSpPr>
          <p:nvPr/>
        </p:nvSpPr>
        <p:spPr>
          <a:xfrm>
            <a:off x="829076" y="3163511"/>
            <a:ext cx="9723349" cy="1044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0275" marR="0" lvl="1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transmit packet into channel: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5A944CFA-EDBD-154A-A022-BFEE848C7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  <p:bldP spid="122" grpId="0"/>
      <p:bldP spid="20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rdt3.0: stop-and-wait operation</a:t>
            </a:r>
            <a:endParaRPr lang="en-US"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77F652-670F-A845-B285-3845722C99C1}"/>
              </a:ext>
            </a:extLst>
          </p:cNvPr>
          <p:cNvGrpSpPr/>
          <p:nvPr/>
        </p:nvGrpSpPr>
        <p:grpSpPr>
          <a:xfrm>
            <a:off x="3188111" y="1436688"/>
            <a:ext cx="8729662" cy="3249612"/>
            <a:chOff x="1660525" y="1638643"/>
            <a:chExt cx="8729662" cy="3249612"/>
          </a:xfrm>
        </p:grpSpPr>
        <p:sp>
          <p:nvSpPr>
            <p:cNvPr id="50" name="Line 3">
              <a:extLst>
                <a:ext uri="{FF2B5EF4-FFF2-40B4-BE49-F238E27FC236}">
                  <a16:creationId xmlns:a16="http://schemas.microsoft.com/office/drawing/2014/main" id="{65EF62F5-AF0F-154C-9C6E-93BB51897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4750" y="2194268"/>
              <a:ext cx="2227262" cy="922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Text Box 4">
              <a:extLst>
                <a:ext uri="{FF2B5EF4-FFF2-40B4-BE49-F238E27FC236}">
                  <a16:creationId xmlns:a16="http://schemas.microsoft.com/office/drawing/2014/main" id="{9C568413-E7C8-034A-A01A-070E583EF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525" y="1989480"/>
              <a:ext cx="3232150" cy="352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first packet bit transmitted, t = 0</a:t>
              </a:r>
            </a:p>
          </p:txBody>
        </p:sp>
        <p:sp>
          <p:nvSpPr>
            <p:cNvPr id="52" name="Line 5">
              <a:extLst>
                <a:ext uri="{FF2B5EF4-FFF2-40B4-BE49-F238E27FC236}">
                  <a16:creationId xmlns:a16="http://schemas.microsoft.com/office/drawing/2014/main" id="{1F5607F9-D0CE-8742-843E-05AFCDCA2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3637" y="1975193"/>
              <a:ext cx="23813" cy="29130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Line 6">
              <a:extLst>
                <a:ext uri="{FF2B5EF4-FFF2-40B4-BE49-F238E27FC236}">
                  <a16:creationId xmlns:a16="http://schemas.microsoft.com/office/drawing/2014/main" id="{D5AC1D3D-9418-5F46-82ED-FBA189A71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00" y="1987893"/>
              <a:ext cx="22225" cy="2890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" name="Text Box 7">
              <a:extLst>
                <a:ext uri="{FF2B5EF4-FFF2-40B4-BE49-F238E27FC236}">
                  <a16:creationId xmlns:a16="http://schemas.microsoft.com/office/drawing/2014/main" id="{1AA39350-7ADC-E840-B7FD-CAF65C7EF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000" y="1638643"/>
              <a:ext cx="885825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sender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Text Box 8">
              <a:extLst>
                <a:ext uri="{FF2B5EF4-FFF2-40B4-BE49-F238E27FC236}">
                  <a16:creationId xmlns:a16="http://schemas.microsoft.com/office/drawing/2014/main" id="{388F41A8-01FA-884F-8140-E9FD1F2C6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050" y="1638643"/>
              <a:ext cx="946150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receiver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" name="Line 9">
              <a:extLst>
                <a:ext uri="{FF2B5EF4-FFF2-40B4-BE49-F238E27FC236}">
                  <a16:creationId xmlns:a16="http://schemas.microsoft.com/office/drawing/2014/main" id="{4E1B3F21-B373-CA48-9AD5-5632396CB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7450" y="2189505"/>
              <a:ext cx="21907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" name="Line 10">
              <a:extLst>
                <a:ext uri="{FF2B5EF4-FFF2-40B4-BE49-F238E27FC236}">
                  <a16:creationId xmlns:a16="http://schemas.microsoft.com/office/drawing/2014/main" id="{89DD14FE-5B5B-3B43-8920-2EDFA30D8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2212" y="4300880"/>
              <a:ext cx="2192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Line 11">
              <a:extLst>
                <a:ext uri="{FF2B5EF4-FFF2-40B4-BE49-F238E27FC236}">
                  <a16:creationId xmlns:a16="http://schemas.microsoft.com/office/drawing/2014/main" id="{0833BE20-CC42-354E-8D97-D533E108B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2212" y="3357905"/>
              <a:ext cx="2209800" cy="922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6DCE969D-C1B5-6B4F-8E82-11FE1720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7" y="2187918"/>
              <a:ext cx="2232025" cy="1155700"/>
            </a:xfrm>
            <a:custGeom>
              <a:avLst/>
              <a:gdLst>
                <a:gd name="T0" fmla="*/ 0 w 2902"/>
                <a:gd name="T1" fmla="*/ 0 h 1185"/>
                <a:gd name="T2" fmla="*/ 2147483647 w 2902"/>
                <a:gd name="T3" fmla="*/ 2147483647 h 1185"/>
                <a:gd name="T4" fmla="*/ 2147483647 w 2902"/>
                <a:gd name="T5" fmla="*/ 2147483647 h 1185"/>
                <a:gd name="T6" fmla="*/ 0 w 2902"/>
                <a:gd name="T7" fmla="*/ 2147483647 h 1185"/>
                <a:gd name="T8" fmla="*/ 0 w 2902"/>
                <a:gd name="T9" fmla="*/ 0 h 1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" name="Line 13">
              <a:extLst>
                <a:ext uri="{FF2B5EF4-FFF2-40B4-BE49-F238E27FC236}">
                  <a16:creationId xmlns:a16="http://schemas.microsoft.com/office/drawing/2014/main" id="{71ECF681-371C-214F-B431-3EBF5FCA5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5525" y="218791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Line 14">
              <a:extLst>
                <a:ext uri="{FF2B5EF4-FFF2-40B4-BE49-F238E27FC236}">
                  <a16:creationId xmlns:a16="http://schemas.microsoft.com/office/drawing/2014/main" id="{D5FC9E24-2362-D949-AD1B-27FDE18130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5525" y="242921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" name="Line 15">
              <a:extLst>
                <a:ext uri="{FF2B5EF4-FFF2-40B4-BE49-F238E27FC236}">
                  <a16:creationId xmlns:a16="http://schemas.microsoft.com/office/drawing/2014/main" id="{8E885B36-6DC7-A647-8328-79BA2FEF9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6637" y="4288180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 Box 16">
              <a:extLst>
                <a:ext uri="{FF2B5EF4-FFF2-40B4-BE49-F238E27FC236}">
                  <a16:creationId xmlns:a16="http://schemas.microsoft.com/office/drawing/2014/main" id="{C1807A2B-4600-F444-94CF-68DC8044B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3062" y="3161055"/>
              <a:ext cx="847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RTT</a:t>
              </a: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" name="Line 17">
              <a:extLst>
                <a:ext uri="{FF2B5EF4-FFF2-40B4-BE49-F238E27FC236}">
                  <a16:creationId xmlns:a16="http://schemas.microsoft.com/office/drawing/2014/main" id="{4CA4ACE4-80D6-094A-B612-CEDFE3713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469030"/>
              <a:ext cx="11112" cy="81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Line 18">
              <a:extLst>
                <a:ext uri="{FF2B5EF4-FFF2-40B4-BE49-F238E27FC236}">
                  <a16:creationId xmlns:a16="http://schemas.microsoft.com/office/drawing/2014/main" id="{86419EA2-8CA9-1949-935B-FB9C7863A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5212" y="2451443"/>
              <a:ext cx="3175" cy="768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Line 20">
              <a:extLst>
                <a:ext uri="{FF2B5EF4-FFF2-40B4-BE49-F238E27FC236}">
                  <a16:creationId xmlns:a16="http://schemas.microsoft.com/office/drawing/2014/main" id="{F450D6B2-ED0C-2A4C-8BFC-156E65F46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8200" y="3102318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Text Box 21">
              <a:extLst>
                <a:ext uri="{FF2B5EF4-FFF2-40B4-BE49-F238E27FC236}">
                  <a16:creationId xmlns:a16="http://schemas.microsoft.com/office/drawing/2014/main" id="{08BE5E72-86FD-8A42-9396-059DB3F76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162" y="2926105"/>
              <a:ext cx="24257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first packet bit arrives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Line 22">
              <a:extLst>
                <a:ext uri="{FF2B5EF4-FFF2-40B4-BE49-F238E27FC236}">
                  <a16:creationId xmlns:a16="http://schemas.microsoft.com/office/drawing/2014/main" id="{B416D5CF-1045-E44E-A7DD-0F2BA9A28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2012" y="3351555"/>
              <a:ext cx="127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" name="Text Box 23">
              <a:extLst>
                <a:ext uri="{FF2B5EF4-FFF2-40B4-BE49-F238E27FC236}">
                  <a16:creationId xmlns:a16="http://schemas.microsoft.com/office/drawing/2014/main" id="{EA1933E4-20F7-C442-A192-A24ACB88B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5512" y="3178518"/>
              <a:ext cx="311467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last packet bit arrives, send ACK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" name="Text Box 24">
              <a:extLst>
                <a:ext uri="{FF2B5EF4-FFF2-40B4-BE49-F238E27FC236}">
                  <a16:creationId xmlns:a16="http://schemas.microsoft.com/office/drawing/2014/main" id="{E280E208-423C-5A4D-B4AD-4087BED29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662" y="3961155"/>
              <a:ext cx="268605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ACK arrives, send next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packet, </a:t>
              </a: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 = RTT + L / R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A4A7A1DD-E270-2148-B390-9D3198E6E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0" y="4296118"/>
              <a:ext cx="1419225" cy="577850"/>
            </a:xfrm>
            <a:custGeom>
              <a:avLst/>
              <a:gdLst>
                <a:gd name="T0" fmla="*/ 0 w 1845"/>
                <a:gd name="T1" fmla="*/ 0 h 592"/>
                <a:gd name="T2" fmla="*/ 2147483647 w 1845"/>
                <a:gd name="T3" fmla="*/ 2147483647 h 592"/>
                <a:gd name="T4" fmla="*/ 2147483647 w 1845"/>
                <a:gd name="T5" fmla="*/ 2147483647 h 592"/>
                <a:gd name="T6" fmla="*/ 0 w 1845"/>
                <a:gd name="T7" fmla="*/ 21474836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2" name="Group 26">
              <a:extLst>
                <a:ext uri="{FF2B5EF4-FFF2-40B4-BE49-F238E27FC236}">
                  <a16:creationId xmlns:a16="http://schemas.microsoft.com/office/drawing/2014/main" id="{9CA64688-75A8-D347-9FA8-19BC93D4C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1100" y="4288180"/>
              <a:ext cx="1281112" cy="534988"/>
              <a:chOff x="12315" y="13225"/>
              <a:chExt cx="2775" cy="913"/>
            </a:xfrm>
          </p:grpSpPr>
          <p:sp>
            <p:nvSpPr>
              <p:cNvPr id="73" name="Line 27">
                <a:extLst>
                  <a:ext uri="{FF2B5EF4-FFF2-40B4-BE49-F238E27FC236}">
                    <a16:creationId xmlns:a16="http://schemas.microsoft.com/office/drawing/2014/main" id="{3615449C-C628-4A4E-8FD9-6CEA1CB5A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4" name="Line 28">
                <a:extLst>
                  <a:ext uri="{FF2B5EF4-FFF2-40B4-BE49-F238E27FC236}">
                    <a16:creationId xmlns:a16="http://schemas.microsoft.com/office/drawing/2014/main" id="{BC197F6C-E6E2-CC4F-B4CD-24052A68C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5" name="Line 29">
              <a:extLst>
                <a:ext uri="{FF2B5EF4-FFF2-40B4-BE49-F238E27FC236}">
                  <a16:creationId xmlns:a16="http://schemas.microsoft.com/office/drawing/2014/main" id="{C09632D7-180D-4B4F-9D42-55DC28E6A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100" y="4529480"/>
              <a:ext cx="31750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6" name="Line 30">
              <a:extLst>
                <a:ext uri="{FF2B5EF4-FFF2-40B4-BE49-F238E27FC236}">
                  <a16:creationId xmlns:a16="http://schemas.microsoft.com/office/drawing/2014/main" id="{0C325B2C-A250-0F40-9312-8A7316454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950" y="4653305"/>
              <a:ext cx="541337" cy="23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144B575B-9218-5E41-8DF6-C242B94C8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rdt3.0: stop-and-wait operation</a:t>
            </a:r>
            <a:endParaRPr lang="en-US" sz="4400" dirty="0"/>
          </a:p>
        </p:txBody>
      </p:sp>
      <p:sp>
        <p:nvSpPr>
          <p:cNvPr id="50" name="Line 3">
            <a:extLst>
              <a:ext uri="{FF2B5EF4-FFF2-40B4-BE49-F238E27FC236}">
                <a16:creationId xmlns:a16="http://schemas.microsoft.com/office/drawing/2014/main" id="{65EF62F5-AF0F-154C-9C6E-93BB51897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3093" y="1992313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Line 5">
            <a:extLst>
              <a:ext uri="{FF2B5EF4-FFF2-40B4-BE49-F238E27FC236}">
                <a16:creationId xmlns:a16="http://schemas.microsoft.com/office/drawing/2014/main" id="{1F5607F9-D0CE-8742-843E-05AFCDCA2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80" y="1773238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" name="Line 6">
            <a:extLst>
              <a:ext uri="{FF2B5EF4-FFF2-40B4-BE49-F238E27FC236}">
                <a16:creationId xmlns:a16="http://schemas.microsoft.com/office/drawing/2014/main" id="{D5AC1D3D-9418-5F46-82ED-FBA189A71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9243" y="1785938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1AA39350-7ADC-E840-B7FD-CAF65C7EF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343" y="1436688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388F41A8-01FA-884F-8140-E9FD1F2C6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393" y="1436688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receiver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" name="Line 9">
            <a:extLst>
              <a:ext uri="{FF2B5EF4-FFF2-40B4-BE49-F238E27FC236}">
                <a16:creationId xmlns:a16="http://schemas.microsoft.com/office/drawing/2014/main" id="{4E1B3F21-B373-CA48-9AD5-5632396CB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5793" y="1987550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" name="Line 10">
            <a:extLst>
              <a:ext uri="{FF2B5EF4-FFF2-40B4-BE49-F238E27FC236}">
                <a16:creationId xmlns:a16="http://schemas.microsoft.com/office/drawing/2014/main" id="{89DD14FE-5B5B-3B43-8920-2EDFA30D8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0555" y="4098925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" name="Line 11">
            <a:extLst>
              <a:ext uri="{FF2B5EF4-FFF2-40B4-BE49-F238E27FC236}">
                <a16:creationId xmlns:a16="http://schemas.microsoft.com/office/drawing/2014/main" id="{0833BE20-CC42-354E-8D97-D533E108B5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0555" y="3155950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9" name="Freeform 12">
            <a:extLst>
              <a:ext uri="{FF2B5EF4-FFF2-40B4-BE49-F238E27FC236}">
                <a16:creationId xmlns:a16="http://schemas.microsoft.com/office/drawing/2014/main" id="{6DCE969D-C1B5-6B4F-8E82-11FE17209698}"/>
              </a:ext>
            </a:extLst>
          </p:cNvPr>
          <p:cNvSpPr>
            <a:spLocks/>
          </p:cNvSpPr>
          <p:nvPr/>
        </p:nvSpPr>
        <p:spPr bwMode="auto">
          <a:xfrm>
            <a:off x="6518330" y="1985963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" name="Line 13">
            <a:extLst>
              <a:ext uri="{FF2B5EF4-FFF2-40B4-BE49-F238E27FC236}">
                <a16:creationId xmlns:a16="http://schemas.microsoft.com/office/drawing/2014/main" id="{71ECF681-371C-214F-B431-3EBF5FCA54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3868" y="1985963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" name="Line 14">
            <a:extLst>
              <a:ext uri="{FF2B5EF4-FFF2-40B4-BE49-F238E27FC236}">
                <a16:creationId xmlns:a16="http://schemas.microsoft.com/office/drawing/2014/main" id="{D5FC9E24-2362-D949-AD1B-27FDE18130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3868" y="2227263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Line 15">
            <a:extLst>
              <a:ext uri="{FF2B5EF4-FFF2-40B4-BE49-F238E27FC236}">
                <a16:creationId xmlns:a16="http://schemas.microsoft.com/office/drawing/2014/main" id="{8E885B36-6DC7-A647-8328-79BA2FEF9A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4980" y="408622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" name="Line 20">
            <a:extLst>
              <a:ext uri="{FF2B5EF4-FFF2-40B4-BE49-F238E27FC236}">
                <a16:creationId xmlns:a16="http://schemas.microsoft.com/office/drawing/2014/main" id="{F450D6B2-ED0C-2A4C-8BFC-156E65F46C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6543" y="2900363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Line 22">
            <a:extLst>
              <a:ext uri="{FF2B5EF4-FFF2-40B4-BE49-F238E27FC236}">
                <a16:creationId xmlns:a16="http://schemas.microsoft.com/office/drawing/2014/main" id="{B416D5CF-1045-E44E-A7DD-0F2BA9A28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0355" y="3149600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Freeform 25">
            <a:extLst>
              <a:ext uri="{FF2B5EF4-FFF2-40B4-BE49-F238E27FC236}">
                <a16:creationId xmlns:a16="http://schemas.microsoft.com/office/drawing/2014/main" id="{A4A7A1DD-E270-2148-B390-9D3198E6E533}"/>
              </a:ext>
            </a:extLst>
          </p:cNvPr>
          <p:cNvSpPr>
            <a:spLocks/>
          </p:cNvSpPr>
          <p:nvPr/>
        </p:nvSpPr>
        <p:spPr bwMode="auto">
          <a:xfrm>
            <a:off x="6535793" y="4094163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:a16="http://schemas.microsoft.com/office/drawing/2014/main" id="{9CA64688-75A8-D347-9FA8-19BC93D4C937}"/>
              </a:ext>
            </a:extLst>
          </p:cNvPr>
          <p:cNvGrpSpPr>
            <a:grpSpLocks/>
          </p:cNvGrpSpPr>
          <p:nvPr/>
        </p:nvGrpSpPr>
        <p:grpSpPr bwMode="auto">
          <a:xfrm>
            <a:off x="6529443" y="4086225"/>
            <a:ext cx="1281112" cy="534988"/>
            <a:chOff x="12315" y="13225"/>
            <a:chExt cx="2775" cy="913"/>
          </a:xfrm>
        </p:grpSpPr>
        <p:sp>
          <p:nvSpPr>
            <p:cNvPr id="73" name="Line 27">
              <a:extLst>
                <a:ext uri="{FF2B5EF4-FFF2-40B4-BE49-F238E27FC236}">
                  <a16:creationId xmlns:a16="http://schemas.microsoft.com/office/drawing/2014/main" id="{3615449C-C628-4A4E-8FD9-6CEA1CB5A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Line 28">
              <a:extLst>
                <a:ext uri="{FF2B5EF4-FFF2-40B4-BE49-F238E27FC236}">
                  <a16:creationId xmlns:a16="http://schemas.microsoft.com/office/drawing/2014/main" id="{BC197F6C-E6E2-CC4F-B4CD-24052A68C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5" name="Line 29">
            <a:extLst>
              <a:ext uri="{FF2B5EF4-FFF2-40B4-BE49-F238E27FC236}">
                <a16:creationId xmlns:a16="http://schemas.microsoft.com/office/drawing/2014/main" id="{C09632D7-180D-4B4F-9D42-55DC28E6A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9443" y="4327525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" name="Line 30">
            <a:extLst>
              <a:ext uri="{FF2B5EF4-FFF2-40B4-BE49-F238E27FC236}">
                <a16:creationId xmlns:a16="http://schemas.microsoft.com/office/drawing/2014/main" id="{0C325B2C-A250-0F40-9312-8A7316454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3293" y="4451350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6AF9F3-99D9-6F40-B127-7A6785C46B41}"/>
              </a:ext>
            </a:extLst>
          </p:cNvPr>
          <p:cNvGrpSpPr/>
          <p:nvPr/>
        </p:nvGrpSpPr>
        <p:grpSpPr>
          <a:xfrm>
            <a:off x="2244612" y="2022637"/>
            <a:ext cx="1278602" cy="597475"/>
            <a:chOff x="749300" y="3009900"/>
            <a:chExt cx="1278602" cy="5974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1E4313-1A1A-3A42-AC4C-44CC986CCAC5}"/>
                </a:ext>
              </a:extLst>
            </p:cNvPr>
            <p:cNvSpPr txBox="1"/>
            <p:nvPr/>
          </p:nvSpPr>
          <p:spPr>
            <a:xfrm>
              <a:off x="749300" y="3022600"/>
              <a:ext cx="1111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</a:t>
              </a:r>
              <a:r>
                <a:rPr kumimoji="0" lang="en-US" sz="2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sender</a:t>
              </a: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13E07F-DCC8-5C42-B670-E68B309E1374}"/>
                </a:ext>
              </a:extLst>
            </p:cNvPr>
            <p:cNvSpPr txBox="1"/>
            <p:nvPr/>
          </p:nvSpPr>
          <p:spPr>
            <a:xfrm>
              <a:off x="1663700" y="30099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2394E0F-C5BE-F842-A8F0-CE5EB7D410B7}"/>
              </a:ext>
            </a:extLst>
          </p:cNvPr>
          <p:cNvSpPr txBox="1"/>
          <p:nvPr/>
        </p:nvSpPr>
        <p:spPr>
          <a:xfrm>
            <a:off x="4022612" y="1768637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/ 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6C6FA9-6BC1-BE4F-985A-814A76374A78}"/>
              </a:ext>
            </a:extLst>
          </p:cNvPr>
          <p:cNvSpPr txBox="1"/>
          <p:nvPr/>
        </p:nvSpPr>
        <p:spPr>
          <a:xfrm>
            <a:off x="3565412" y="2314737"/>
            <a:ext cx="731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71EC5E-49D5-C845-A523-BB2BA82777FB}"/>
              </a:ext>
            </a:extLst>
          </p:cNvPr>
          <p:cNvCxnSpPr/>
          <p:nvPr/>
        </p:nvCxnSpPr>
        <p:spPr>
          <a:xfrm>
            <a:off x="3654312" y="2314737"/>
            <a:ext cx="1549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EBE743-5B5A-CB4C-ADBF-D607BDC87774}"/>
              </a:ext>
            </a:extLst>
          </p:cNvPr>
          <p:cNvGrpSpPr/>
          <p:nvPr/>
        </p:nvGrpSpPr>
        <p:grpSpPr>
          <a:xfrm>
            <a:off x="5721405" y="2234921"/>
            <a:ext cx="847725" cy="1860804"/>
            <a:chOff x="4183062" y="2436876"/>
            <a:chExt cx="847725" cy="1860804"/>
          </a:xfrm>
        </p:grpSpPr>
        <p:sp>
          <p:nvSpPr>
            <p:cNvPr id="63" name="Text Box 16">
              <a:extLst>
                <a:ext uri="{FF2B5EF4-FFF2-40B4-BE49-F238E27FC236}">
                  <a16:creationId xmlns:a16="http://schemas.microsoft.com/office/drawing/2014/main" id="{C1807A2B-4600-F444-94CF-68DC8044B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3062" y="3161055"/>
              <a:ext cx="847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RTT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" name="Line 17">
              <a:extLst>
                <a:ext uri="{FF2B5EF4-FFF2-40B4-BE49-F238E27FC236}">
                  <a16:creationId xmlns:a16="http://schemas.microsoft.com/office/drawing/2014/main" id="{4CA4ACE4-80D6-094A-B612-CEDFE3713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469030"/>
              <a:ext cx="11112" cy="81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Line 18">
              <a:extLst>
                <a:ext uri="{FF2B5EF4-FFF2-40B4-BE49-F238E27FC236}">
                  <a16:creationId xmlns:a16="http://schemas.microsoft.com/office/drawing/2014/main" id="{86419EA2-8CA9-1949-935B-FB9C7863A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5212" y="2451443"/>
              <a:ext cx="3175" cy="768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9C2C2C-CE28-5843-8415-9EE09E6947FC}"/>
                </a:ext>
              </a:extLst>
            </p:cNvPr>
            <p:cNvSpPr/>
            <p:nvPr/>
          </p:nvSpPr>
          <p:spPr>
            <a:xfrm>
              <a:off x="4421124" y="2436876"/>
              <a:ext cx="77724" cy="18608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9E1995-34BF-7E4C-A8E6-79D6D91B735F}"/>
              </a:ext>
            </a:extLst>
          </p:cNvPr>
          <p:cNvGrpSpPr/>
          <p:nvPr/>
        </p:nvGrpSpPr>
        <p:grpSpPr>
          <a:xfrm>
            <a:off x="5737741" y="1941782"/>
            <a:ext cx="847725" cy="336550"/>
            <a:chOff x="4199398" y="2143737"/>
            <a:chExt cx="847725" cy="336550"/>
          </a:xfrm>
        </p:grpSpPr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CE11628B-6BAA-5F4D-83D0-1C375AA4B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9398" y="2143737"/>
              <a:ext cx="847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L/R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925C961-57CF-D349-AB32-A9692749F035}"/>
                </a:ext>
              </a:extLst>
            </p:cNvPr>
            <p:cNvSpPr/>
            <p:nvPr/>
          </p:nvSpPr>
          <p:spPr>
            <a:xfrm>
              <a:off x="4418854" y="2180844"/>
              <a:ext cx="85344" cy="2468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75CB59D-6E37-644B-87A0-86A5D61EB620}"/>
              </a:ext>
            </a:extLst>
          </p:cNvPr>
          <p:cNvSpPr txBox="1"/>
          <p:nvPr/>
        </p:nvSpPr>
        <p:spPr>
          <a:xfrm>
            <a:off x="4175012" y="2314737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L / 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4AEDD2-EED9-9242-A1CE-295F5C6A03DB}"/>
              </a:ext>
            </a:extLst>
          </p:cNvPr>
          <p:cNvGrpSpPr/>
          <p:nvPr/>
        </p:nvGrpSpPr>
        <p:grpSpPr>
          <a:xfrm>
            <a:off x="3156251" y="2947504"/>
            <a:ext cx="1781653" cy="1463020"/>
            <a:chOff x="1660939" y="3934767"/>
            <a:chExt cx="1781653" cy="14630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101E67-F8E3-5F43-87A5-EEE3F55BCF5A}"/>
                </a:ext>
              </a:extLst>
            </p:cNvPr>
            <p:cNvSpPr txBox="1"/>
            <p:nvPr/>
          </p:nvSpPr>
          <p:spPr>
            <a:xfrm>
              <a:off x="1673639" y="48564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ADC375-683E-5F46-8229-0B251E9F0CDD}"/>
                </a:ext>
              </a:extLst>
            </p:cNvPr>
            <p:cNvSpPr txBox="1"/>
            <p:nvPr/>
          </p:nvSpPr>
          <p:spPr>
            <a:xfrm>
              <a:off x="2070100" y="4874567"/>
              <a:ext cx="1372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0.00027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AD14E5C-D408-D34F-A4E3-3FF2736B1748}"/>
                </a:ext>
              </a:extLst>
            </p:cNvPr>
            <p:cNvGrpSpPr/>
            <p:nvPr/>
          </p:nvGrpSpPr>
          <p:grpSpPr>
            <a:xfrm>
              <a:off x="1660939" y="3934767"/>
              <a:ext cx="1473628" cy="868065"/>
              <a:chOff x="1660939" y="3795067"/>
              <a:chExt cx="1473628" cy="868065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2A82ED6-4EB6-9646-9813-CD52285AEECC}"/>
                  </a:ext>
                </a:extLst>
              </p:cNvPr>
              <p:cNvSpPr txBox="1"/>
              <p:nvPr/>
            </p:nvSpPr>
            <p:spPr>
              <a:xfrm>
                <a:off x="1660939" y="395255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D5D5FF4-838F-754C-8978-6526E35349A3}"/>
                  </a:ext>
                </a:extLst>
              </p:cNvPr>
              <p:cNvGrpSpPr/>
              <p:nvPr/>
            </p:nvGrpSpPr>
            <p:grpSpPr>
              <a:xfrm>
                <a:off x="2095500" y="3795067"/>
                <a:ext cx="1039067" cy="868065"/>
                <a:chOff x="2032000" y="3795067"/>
                <a:chExt cx="1039067" cy="868065"/>
              </a:xfrm>
            </p:grpSpPr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983D372-880E-BD47-AF86-736C61470D97}"/>
                    </a:ext>
                  </a:extLst>
                </p:cNvPr>
                <p:cNvSpPr txBox="1"/>
                <p:nvPr/>
              </p:nvSpPr>
              <p:spPr>
                <a:xfrm>
                  <a:off x="2146300" y="3795067"/>
                  <a:ext cx="7280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.008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1BDCBB7-422E-9B44-86BF-FE476616B58A}"/>
                    </a:ext>
                  </a:extLst>
                </p:cNvPr>
                <p:cNvSpPr txBox="1"/>
                <p:nvPr/>
              </p:nvSpPr>
              <p:spPr>
                <a:xfrm>
                  <a:off x="2032000" y="4201467"/>
                  <a:ext cx="10390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30.008</a:t>
                  </a:r>
                </a:p>
              </p:txBody>
            </p: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BBAC316F-2A0D-B744-BBEB-CB399528A356}"/>
                    </a:ext>
                  </a:extLst>
                </p:cNvPr>
                <p:cNvCxnSpPr/>
                <p:nvPr/>
              </p:nvCxnSpPr>
              <p:spPr>
                <a:xfrm>
                  <a:off x="2120900" y="4239567"/>
                  <a:ext cx="8255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6A30693C-EFD3-504D-9986-8B04D7557A03}"/>
              </a:ext>
            </a:extLst>
          </p:cNvPr>
          <p:cNvSpPr/>
          <p:nvPr/>
        </p:nvSpPr>
        <p:spPr>
          <a:xfrm>
            <a:off x="5728597" y="1978889"/>
            <a:ext cx="85344" cy="2468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07A72-228A-0E4D-9982-EED66F10F557}"/>
              </a:ext>
            </a:extLst>
          </p:cNvPr>
          <p:cNvSpPr txBox="1"/>
          <p:nvPr/>
        </p:nvSpPr>
        <p:spPr>
          <a:xfrm>
            <a:off x="1219200" y="5055243"/>
            <a:ext cx="101946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3.0 protocol performance stinks!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 limits performance of underlying infrastructure (channel)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lide Number Placeholder 2">
            <a:extLst>
              <a:ext uri="{FF2B5EF4-FFF2-40B4-BE49-F238E27FC236}">
                <a16:creationId xmlns:a16="http://schemas.microsoft.com/office/drawing/2014/main" id="{CB5285FE-6F5F-D849-A9CB-EEFE33B31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3" grpId="0"/>
      <p:bldP spid="85" grpId="0" animBg="1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rdt3.0: pipelined protocols operation</a:t>
            </a:r>
            <a:endParaRPr lang="en-US" sz="4400" dirty="0"/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58138FEE-B5E2-DF48-8378-96F53EA03F37}"/>
              </a:ext>
            </a:extLst>
          </p:cNvPr>
          <p:cNvSpPr txBox="1">
            <a:spLocks noChangeArrowheads="1"/>
          </p:cNvSpPr>
          <p:nvPr/>
        </p:nvSpPr>
        <p:spPr>
          <a:xfrm>
            <a:off x="722556" y="1312877"/>
            <a:ext cx="10988826" cy="203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pipelining: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sender allows multiple,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in-flight”, yet-to-be-acknowledged packets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range of sequence numbers must be increased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buffering at sender and/or receiver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5D14E0-A0D3-934D-BBAE-EEDB9CC51924}"/>
              </a:ext>
            </a:extLst>
          </p:cNvPr>
          <p:cNvGrpSpPr/>
          <p:nvPr/>
        </p:nvGrpSpPr>
        <p:grpSpPr>
          <a:xfrm>
            <a:off x="2916237" y="2993267"/>
            <a:ext cx="6359525" cy="2370138"/>
            <a:chOff x="1673403" y="3019025"/>
            <a:chExt cx="6359525" cy="2370138"/>
          </a:xfrm>
        </p:grpSpPr>
        <p:pic>
          <p:nvPicPr>
            <p:cNvPr id="80" name="Picture 5" descr="rdt_pipelined1">
              <a:extLst>
                <a:ext uri="{FF2B5EF4-FFF2-40B4-BE49-F238E27FC236}">
                  <a16:creationId xmlns:a16="http://schemas.microsoft.com/office/drawing/2014/main" id="{2F295627-AEBF-DA46-A59F-B81177F03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03" y="3019025"/>
              <a:ext cx="6105525" cy="237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" name="Group 44">
              <a:extLst>
                <a:ext uri="{FF2B5EF4-FFF2-40B4-BE49-F238E27FC236}">
                  <a16:creationId xmlns:a16="http://schemas.microsoft.com/office/drawing/2014/main" id="{1111BB3D-3EE3-524B-ADDE-3374E7ACC1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403" y="3696888"/>
              <a:ext cx="469900" cy="465137"/>
              <a:chOff x="881" y="2283"/>
              <a:chExt cx="296" cy="293"/>
            </a:xfrm>
          </p:grpSpPr>
          <p:sp>
            <p:nvSpPr>
              <p:cNvPr id="82" name="Rectangle 43">
                <a:extLst>
                  <a:ext uri="{FF2B5EF4-FFF2-40B4-BE49-F238E27FC236}">
                    <a16:creationId xmlns:a16="http://schemas.microsoft.com/office/drawing/2014/main" id="{10716B48-25E1-7F4D-87AA-377041B56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" y="2283"/>
                <a:ext cx="122" cy="2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83" name="Group 36">
                <a:extLst>
                  <a:ext uri="{FF2B5EF4-FFF2-40B4-BE49-F238E27FC236}">
                    <a16:creationId xmlns:a16="http://schemas.microsoft.com/office/drawing/2014/main" id="{F805DF4F-95A4-BD4D-AD9B-A0F477F1C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81" y="2283"/>
                <a:ext cx="296" cy="293"/>
                <a:chOff x="2839" y="3501"/>
                <a:chExt cx="755" cy="803"/>
              </a:xfrm>
            </p:grpSpPr>
            <p:pic>
              <p:nvPicPr>
                <p:cNvPr id="84" name="Picture 37" descr="desktop_computer_stylized_medium">
                  <a:extLst>
                    <a:ext uri="{FF2B5EF4-FFF2-40B4-BE49-F238E27FC236}">
                      <a16:creationId xmlns:a16="http://schemas.microsoft.com/office/drawing/2014/main" id="{85D0573B-AA1D-C647-947D-E75FC498BE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" name="Freeform 38">
                  <a:extLst>
                    <a:ext uri="{FF2B5EF4-FFF2-40B4-BE49-F238E27FC236}">
                      <a16:creationId xmlns:a16="http://schemas.microsoft.com/office/drawing/2014/main" id="{D280CE14-8944-254D-8B1F-894AD27B6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6" name="Freeform 48">
              <a:extLst>
                <a:ext uri="{FF2B5EF4-FFF2-40B4-BE49-F238E27FC236}">
                  <a16:creationId xmlns:a16="http://schemas.microsoft.com/office/drawing/2014/main" id="{A1C3D94C-83E9-0F40-97E5-B369E0868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828" y="3709588"/>
              <a:ext cx="185737" cy="431800"/>
            </a:xfrm>
            <a:custGeom>
              <a:avLst/>
              <a:gdLst>
                <a:gd name="T0" fmla="*/ 2147483647 w 117"/>
                <a:gd name="T1" fmla="*/ 2147483647 h 272"/>
                <a:gd name="T2" fmla="*/ 2147483647 w 117"/>
                <a:gd name="T3" fmla="*/ 2147483647 h 272"/>
                <a:gd name="T4" fmla="*/ 2147483647 w 117"/>
                <a:gd name="T5" fmla="*/ 2147483647 h 272"/>
                <a:gd name="T6" fmla="*/ 0 w 117"/>
                <a:gd name="T7" fmla="*/ 2147483647 h 272"/>
                <a:gd name="T8" fmla="*/ 2147483647 w 117"/>
                <a:gd name="T9" fmla="*/ 2147483647 h 272"/>
                <a:gd name="T10" fmla="*/ 2147483647 w 117"/>
                <a:gd name="T11" fmla="*/ 2147483647 h 272"/>
                <a:gd name="T12" fmla="*/ 2147483647 w 117"/>
                <a:gd name="T13" fmla="*/ 0 h 272"/>
                <a:gd name="T14" fmla="*/ 2147483647 w 117"/>
                <a:gd name="T15" fmla="*/ 2147483647 h 2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272">
                  <a:moveTo>
                    <a:pt x="6" y="6"/>
                  </a:moveTo>
                  <a:lnTo>
                    <a:pt x="3" y="77"/>
                  </a:lnTo>
                  <a:lnTo>
                    <a:pt x="59" y="120"/>
                  </a:lnTo>
                  <a:lnTo>
                    <a:pt x="0" y="146"/>
                  </a:lnTo>
                  <a:lnTo>
                    <a:pt x="3" y="270"/>
                  </a:lnTo>
                  <a:lnTo>
                    <a:pt x="117" y="272"/>
                  </a:lnTo>
                  <a:lnTo>
                    <a:pt x="114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7" name="Group 50">
              <a:extLst>
                <a:ext uri="{FF2B5EF4-FFF2-40B4-BE49-F238E27FC236}">
                  <a16:creationId xmlns:a16="http://schemas.microsoft.com/office/drawing/2014/main" id="{605457C9-55E9-234B-AF40-1C2CEC7BD5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4903" y="3714350"/>
              <a:ext cx="469900" cy="465138"/>
              <a:chOff x="881" y="2283"/>
              <a:chExt cx="296" cy="293"/>
            </a:xfrm>
          </p:grpSpPr>
          <p:sp>
            <p:nvSpPr>
              <p:cNvPr id="88" name="Rectangle 51">
                <a:extLst>
                  <a:ext uri="{FF2B5EF4-FFF2-40B4-BE49-F238E27FC236}">
                    <a16:creationId xmlns:a16="http://schemas.microsoft.com/office/drawing/2014/main" id="{5A66C211-A318-FD43-B1DC-494380C21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" y="2283"/>
                <a:ext cx="122" cy="2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89" name="Group 52">
                <a:extLst>
                  <a:ext uri="{FF2B5EF4-FFF2-40B4-BE49-F238E27FC236}">
                    <a16:creationId xmlns:a16="http://schemas.microsoft.com/office/drawing/2014/main" id="{028FC7D3-7EE7-2840-8091-94C524E05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81" y="2283"/>
                <a:ext cx="296" cy="293"/>
                <a:chOff x="2839" y="3501"/>
                <a:chExt cx="755" cy="803"/>
              </a:xfrm>
            </p:grpSpPr>
            <p:pic>
              <p:nvPicPr>
                <p:cNvPr id="90" name="Picture 53" descr="desktop_computer_stylized_medium">
                  <a:extLst>
                    <a:ext uri="{FF2B5EF4-FFF2-40B4-BE49-F238E27FC236}">
                      <a16:creationId xmlns:a16="http://schemas.microsoft.com/office/drawing/2014/main" id="{5DF1881B-0BF4-AD42-A217-8A59265F13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" name="Freeform 54">
                  <a:extLst>
                    <a:ext uri="{FF2B5EF4-FFF2-40B4-BE49-F238E27FC236}">
                      <a16:creationId xmlns:a16="http://schemas.microsoft.com/office/drawing/2014/main" id="{70153128-AD53-344E-AC41-31C4A7A688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2" name="Group 55">
              <a:extLst>
                <a:ext uri="{FF2B5EF4-FFF2-40B4-BE49-F238E27FC236}">
                  <a16:creationId xmlns:a16="http://schemas.microsoft.com/office/drawing/2014/main" id="{BC8220C0-F289-EA49-A8E3-C57D20507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3546" y="3633388"/>
              <a:ext cx="223838" cy="501650"/>
              <a:chOff x="4140" y="429"/>
              <a:chExt cx="1425" cy="2396"/>
            </a:xfrm>
          </p:grpSpPr>
          <p:sp>
            <p:nvSpPr>
              <p:cNvPr id="93" name="Freeform 56">
                <a:extLst>
                  <a:ext uri="{FF2B5EF4-FFF2-40B4-BE49-F238E27FC236}">
                    <a16:creationId xmlns:a16="http://schemas.microsoft.com/office/drawing/2014/main" id="{4F76258E-0BBD-8E40-98DF-823F02EF9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Rectangle 57">
                <a:extLst>
                  <a:ext uri="{FF2B5EF4-FFF2-40B4-BE49-F238E27FC236}">
                    <a16:creationId xmlns:a16="http://schemas.microsoft.com/office/drawing/2014/main" id="{7ED94245-5F5F-444B-9321-EDC0812D8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9"/>
                <a:ext cx="1041" cy="2282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5" name="Freeform 58">
                <a:extLst>
                  <a:ext uri="{FF2B5EF4-FFF2-40B4-BE49-F238E27FC236}">
                    <a16:creationId xmlns:a16="http://schemas.microsoft.com/office/drawing/2014/main" id="{1F9330A9-C80A-E34C-9993-F9F6EFA2E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59">
                <a:extLst>
                  <a:ext uri="{FF2B5EF4-FFF2-40B4-BE49-F238E27FC236}">
                    <a16:creationId xmlns:a16="http://schemas.microsoft.com/office/drawing/2014/main" id="{EED46AB6-5210-284B-BD15-CC7F3CC06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 60">
                <a:extLst>
                  <a:ext uri="{FF2B5EF4-FFF2-40B4-BE49-F238E27FC236}">
                    <a16:creationId xmlns:a16="http://schemas.microsoft.com/office/drawing/2014/main" id="{FCD372CD-8E16-EB40-BCB5-6518B2E54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98" name="Group 61">
                <a:extLst>
                  <a:ext uri="{FF2B5EF4-FFF2-40B4-BE49-F238E27FC236}">
                    <a16:creationId xmlns:a16="http://schemas.microsoft.com/office/drawing/2014/main" id="{A9F56FC0-6211-5447-8838-1C3E5659D8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1" name="AutoShape 62">
                  <a:extLst>
                    <a:ext uri="{FF2B5EF4-FFF2-40B4-BE49-F238E27FC236}">
                      <a16:creationId xmlns:a16="http://schemas.microsoft.com/office/drawing/2014/main" id="{B2006563-73E3-C341-BE69-A2D714EE0E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3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2" name="AutoShape 63">
                  <a:extLst>
                    <a:ext uri="{FF2B5EF4-FFF2-40B4-BE49-F238E27FC236}">
                      <a16:creationId xmlns:a16="http://schemas.microsoft.com/office/drawing/2014/main" id="{452EDF48-634C-DC4E-976C-1E4013FE6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86"/>
                  <a:ext cx="70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99" name="Rectangle 64">
                <a:extLst>
                  <a:ext uri="{FF2B5EF4-FFF2-40B4-BE49-F238E27FC236}">
                    <a16:creationId xmlns:a16="http://schemas.microsoft.com/office/drawing/2014/main" id="{517F2B13-C563-4E43-B2A5-C5BD2544B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020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00" name="Group 65">
                <a:extLst>
                  <a:ext uri="{FF2B5EF4-FFF2-40B4-BE49-F238E27FC236}">
                    <a16:creationId xmlns:a16="http://schemas.microsoft.com/office/drawing/2014/main" id="{4ED80E09-23D9-1444-A08C-74DBBD9F35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39" name="AutoShape 66">
                  <a:extLst>
                    <a:ext uri="{FF2B5EF4-FFF2-40B4-BE49-F238E27FC236}">
                      <a16:creationId xmlns:a16="http://schemas.microsoft.com/office/drawing/2014/main" id="{BD5E8DEF-A6A7-524F-A3E8-38105351EF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3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0" name="AutoShape 67">
                  <a:extLst>
                    <a:ext uri="{FF2B5EF4-FFF2-40B4-BE49-F238E27FC236}">
                      <a16:creationId xmlns:a16="http://schemas.microsoft.com/office/drawing/2014/main" id="{83CE605A-8B9B-FF4A-ADD9-77EFF07CE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70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01" name="Rectangle 68">
                <a:extLst>
                  <a:ext uri="{FF2B5EF4-FFF2-40B4-BE49-F238E27FC236}">
                    <a16:creationId xmlns:a16="http://schemas.microsoft.com/office/drawing/2014/main" id="{13298108-AEB2-9C4B-9F8E-E0273C39A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362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2" name="Rectangle 69">
                <a:extLst>
                  <a:ext uri="{FF2B5EF4-FFF2-40B4-BE49-F238E27FC236}">
                    <a16:creationId xmlns:a16="http://schemas.microsoft.com/office/drawing/2014/main" id="{998350A7-0615-C644-9F45-39D62BDB9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7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03" name="Group 70">
                <a:extLst>
                  <a:ext uri="{FF2B5EF4-FFF2-40B4-BE49-F238E27FC236}">
                    <a16:creationId xmlns:a16="http://schemas.microsoft.com/office/drawing/2014/main" id="{B66F256F-0190-C34D-B1CF-5EC3FBA6E0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9" name="AutoShape 71">
                  <a:extLst>
                    <a:ext uri="{FF2B5EF4-FFF2-40B4-BE49-F238E27FC236}">
                      <a16:creationId xmlns:a16="http://schemas.microsoft.com/office/drawing/2014/main" id="{B44DED58-257C-B64B-BAD6-1093812EF7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8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20" name="AutoShape 72">
                  <a:extLst>
                    <a:ext uri="{FF2B5EF4-FFF2-40B4-BE49-F238E27FC236}">
                      <a16:creationId xmlns:a16="http://schemas.microsoft.com/office/drawing/2014/main" id="{17264758-5A11-0143-AA34-8D5FF585E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2" cy="11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F9396AFF-50A0-E543-85ED-A1775DCAB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5" name="Group 74">
                <a:extLst>
                  <a:ext uri="{FF2B5EF4-FFF2-40B4-BE49-F238E27FC236}">
                    <a16:creationId xmlns:a16="http://schemas.microsoft.com/office/drawing/2014/main" id="{EFAA059B-DB96-6A46-B4E6-8F3321F53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17" name="AutoShape 75">
                  <a:extLst>
                    <a:ext uri="{FF2B5EF4-FFF2-40B4-BE49-F238E27FC236}">
                      <a16:creationId xmlns:a16="http://schemas.microsoft.com/office/drawing/2014/main" id="{83348DAB-4511-F04F-BD32-D337DF959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5"/>
                  <a:ext cx="730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18" name="AutoShape 76">
                  <a:extLst>
                    <a:ext uri="{FF2B5EF4-FFF2-40B4-BE49-F238E27FC236}">
                      <a16:creationId xmlns:a16="http://schemas.microsoft.com/office/drawing/2014/main" id="{A1C8B31D-3D51-2648-9688-2AEA89487C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80"/>
                  <a:ext cx="705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06" name="Rectangle 77">
                <a:extLst>
                  <a:ext uri="{FF2B5EF4-FFF2-40B4-BE49-F238E27FC236}">
                    <a16:creationId xmlns:a16="http://schemas.microsoft.com/office/drawing/2014/main" id="{7EF69E7C-0C67-7148-8FE3-54101303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7" name="Freeform 78">
                <a:extLst>
                  <a:ext uri="{FF2B5EF4-FFF2-40B4-BE49-F238E27FC236}">
                    <a16:creationId xmlns:a16="http://schemas.microsoft.com/office/drawing/2014/main" id="{FBDFC7A2-78F6-6B42-8CB8-7F23EE4E3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79">
                <a:extLst>
                  <a:ext uri="{FF2B5EF4-FFF2-40B4-BE49-F238E27FC236}">
                    <a16:creationId xmlns:a16="http://schemas.microsoft.com/office/drawing/2014/main" id="{CC939040-7BF3-9046-BF6A-0458E0E2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Oval 80">
                <a:extLst>
                  <a:ext uri="{FF2B5EF4-FFF2-40B4-BE49-F238E27FC236}">
                    <a16:creationId xmlns:a16="http://schemas.microsoft.com/office/drawing/2014/main" id="{D3889CB4-554F-C549-9233-410F2A702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2613"/>
                <a:ext cx="51" cy="91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0" name="Freeform 81">
                <a:extLst>
                  <a:ext uri="{FF2B5EF4-FFF2-40B4-BE49-F238E27FC236}">
                    <a16:creationId xmlns:a16="http://schemas.microsoft.com/office/drawing/2014/main" id="{01CB4D71-6B24-D14B-8E88-E20AA937E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AutoShape 82">
                <a:extLst>
                  <a:ext uri="{FF2B5EF4-FFF2-40B4-BE49-F238E27FC236}">
                    <a16:creationId xmlns:a16="http://schemas.microsoft.com/office/drawing/2014/main" id="{765BBEDF-3C6B-1040-8B52-503C49ECE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3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2" name="AutoShape 83">
                <a:extLst>
                  <a:ext uri="{FF2B5EF4-FFF2-40B4-BE49-F238E27FC236}">
                    <a16:creationId xmlns:a16="http://schemas.microsoft.com/office/drawing/2014/main" id="{6FAE78A0-65F7-5C4E-B7EA-70A785714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1"/>
                <a:ext cx="1061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3" name="Oval 84">
                <a:extLst>
                  <a:ext uri="{FF2B5EF4-FFF2-40B4-BE49-F238E27FC236}">
                    <a16:creationId xmlns:a16="http://schemas.microsoft.com/office/drawing/2014/main" id="{AABAB6CF-26FB-E547-93D6-6BFF67172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2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4" name="Oval 85">
                <a:extLst>
                  <a:ext uri="{FF2B5EF4-FFF2-40B4-BE49-F238E27FC236}">
                    <a16:creationId xmlns:a16="http://schemas.microsoft.com/office/drawing/2014/main" id="{EE66FB07-9865-0B46-8669-F1B01050B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85"/>
                <a:ext cx="162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5" name="Oval 86">
                <a:extLst>
                  <a:ext uri="{FF2B5EF4-FFF2-40B4-BE49-F238E27FC236}">
                    <a16:creationId xmlns:a16="http://schemas.microsoft.com/office/drawing/2014/main" id="{5A789240-A8CA-A84D-A9E3-BD6D37173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78"/>
                <a:ext cx="152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6" name="Rectangle 87">
                <a:extLst>
                  <a:ext uri="{FF2B5EF4-FFF2-40B4-BE49-F238E27FC236}">
                    <a16:creationId xmlns:a16="http://schemas.microsoft.com/office/drawing/2014/main" id="{A762B790-F441-E240-934E-A9664B2F5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0" y="1832"/>
                <a:ext cx="91" cy="76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43" name="Group 88">
              <a:extLst>
                <a:ext uri="{FF2B5EF4-FFF2-40B4-BE49-F238E27FC236}">
                  <a16:creationId xmlns:a16="http://schemas.microsoft.com/office/drawing/2014/main" id="{17DC5732-628F-6741-852D-2CBD1EC0FD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9865" y="3576238"/>
              <a:ext cx="223838" cy="501650"/>
              <a:chOff x="4140" y="429"/>
              <a:chExt cx="1425" cy="2396"/>
            </a:xfrm>
          </p:grpSpPr>
          <p:sp>
            <p:nvSpPr>
              <p:cNvPr id="144" name="Freeform 89">
                <a:extLst>
                  <a:ext uri="{FF2B5EF4-FFF2-40B4-BE49-F238E27FC236}">
                    <a16:creationId xmlns:a16="http://schemas.microsoft.com/office/drawing/2014/main" id="{66258626-CF43-4144-AFB5-A001FE5BE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Rectangle 90">
                <a:extLst>
                  <a:ext uri="{FF2B5EF4-FFF2-40B4-BE49-F238E27FC236}">
                    <a16:creationId xmlns:a16="http://schemas.microsoft.com/office/drawing/2014/main" id="{75E92CB8-71C3-E048-84D7-F08068A47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9"/>
                <a:ext cx="1041" cy="2282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6" name="Freeform 91">
                <a:extLst>
                  <a:ext uri="{FF2B5EF4-FFF2-40B4-BE49-F238E27FC236}">
                    <a16:creationId xmlns:a16="http://schemas.microsoft.com/office/drawing/2014/main" id="{71C22EB9-D8A4-F04F-A304-D772EEAB7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92">
                <a:extLst>
                  <a:ext uri="{FF2B5EF4-FFF2-40B4-BE49-F238E27FC236}">
                    <a16:creationId xmlns:a16="http://schemas.microsoft.com/office/drawing/2014/main" id="{A649EF14-8235-8B4A-8B8B-3AC2B2B64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Rectangle 93">
                <a:extLst>
                  <a:ext uri="{FF2B5EF4-FFF2-40B4-BE49-F238E27FC236}">
                    <a16:creationId xmlns:a16="http://schemas.microsoft.com/office/drawing/2014/main" id="{2C3B9489-DBCD-1B41-A1E0-9939F842A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49" name="Group 94">
                <a:extLst>
                  <a:ext uri="{FF2B5EF4-FFF2-40B4-BE49-F238E27FC236}">
                    <a16:creationId xmlns:a16="http://schemas.microsoft.com/office/drawing/2014/main" id="{5EA53608-D5A4-FB4B-8294-6D9D65EFF0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4" name="AutoShape 95">
                  <a:extLst>
                    <a:ext uri="{FF2B5EF4-FFF2-40B4-BE49-F238E27FC236}">
                      <a16:creationId xmlns:a16="http://schemas.microsoft.com/office/drawing/2014/main" id="{AED3F1D5-BB8C-254E-83E5-6EAB6528B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3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75" name="AutoShape 96">
                  <a:extLst>
                    <a:ext uri="{FF2B5EF4-FFF2-40B4-BE49-F238E27FC236}">
                      <a16:creationId xmlns:a16="http://schemas.microsoft.com/office/drawing/2014/main" id="{942D2E9F-6E36-084E-9FBC-AD82CA243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86"/>
                  <a:ext cx="70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50" name="Rectangle 97">
                <a:extLst>
                  <a:ext uri="{FF2B5EF4-FFF2-40B4-BE49-F238E27FC236}">
                    <a16:creationId xmlns:a16="http://schemas.microsoft.com/office/drawing/2014/main" id="{E8FF0B53-6745-A84C-89E0-B850FA20B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020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51" name="Group 98">
                <a:extLst>
                  <a:ext uri="{FF2B5EF4-FFF2-40B4-BE49-F238E27FC236}">
                    <a16:creationId xmlns:a16="http://schemas.microsoft.com/office/drawing/2014/main" id="{3E1DFAB8-85DC-9B47-A3FC-17FA76E4D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2" name="AutoShape 99">
                  <a:extLst>
                    <a:ext uri="{FF2B5EF4-FFF2-40B4-BE49-F238E27FC236}">
                      <a16:creationId xmlns:a16="http://schemas.microsoft.com/office/drawing/2014/main" id="{9B63DA8A-7611-6449-A57A-B40172E56E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3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73" name="AutoShape 100">
                  <a:extLst>
                    <a:ext uri="{FF2B5EF4-FFF2-40B4-BE49-F238E27FC236}">
                      <a16:creationId xmlns:a16="http://schemas.microsoft.com/office/drawing/2014/main" id="{AB3060D8-D09B-3F4B-AEE4-AEE61862C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70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52" name="Rectangle 101">
                <a:extLst>
                  <a:ext uri="{FF2B5EF4-FFF2-40B4-BE49-F238E27FC236}">
                    <a16:creationId xmlns:a16="http://schemas.microsoft.com/office/drawing/2014/main" id="{3C0F1872-3B7D-4A41-8B0C-E81E4AC44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362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3" name="Rectangle 102">
                <a:extLst>
                  <a:ext uri="{FF2B5EF4-FFF2-40B4-BE49-F238E27FC236}">
                    <a16:creationId xmlns:a16="http://schemas.microsoft.com/office/drawing/2014/main" id="{660918F1-C396-1647-B4E6-234CB13D9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7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54" name="Group 103">
                <a:extLst>
                  <a:ext uri="{FF2B5EF4-FFF2-40B4-BE49-F238E27FC236}">
                    <a16:creationId xmlns:a16="http://schemas.microsoft.com/office/drawing/2014/main" id="{A148F5A9-0478-8F4F-89E7-8C39446345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0" name="AutoShape 104">
                  <a:extLst>
                    <a:ext uri="{FF2B5EF4-FFF2-40B4-BE49-F238E27FC236}">
                      <a16:creationId xmlns:a16="http://schemas.microsoft.com/office/drawing/2014/main" id="{80F9D10C-B532-B14A-B8EA-13E7BE80A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8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71" name="AutoShape 105">
                  <a:extLst>
                    <a:ext uri="{FF2B5EF4-FFF2-40B4-BE49-F238E27FC236}">
                      <a16:creationId xmlns:a16="http://schemas.microsoft.com/office/drawing/2014/main" id="{88383691-0F9A-5544-9926-129A049B8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2" cy="11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55" name="Freeform 106">
                <a:extLst>
                  <a:ext uri="{FF2B5EF4-FFF2-40B4-BE49-F238E27FC236}">
                    <a16:creationId xmlns:a16="http://schemas.microsoft.com/office/drawing/2014/main" id="{5F307D13-C702-C846-AAC3-1F59F5B96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6" name="Group 107">
                <a:extLst>
                  <a:ext uri="{FF2B5EF4-FFF2-40B4-BE49-F238E27FC236}">
                    <a16:creationId xmlns:a16="http://schemas.microsoft.com/office/drawing/2014/main" id="{26FB1383-43C2-B14E-B7B3-0D43473DA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68" name="AutoShape 108">
                  <a:extLst>
                    <a:ext uri="{FF2B5EF4-FFF2-40B4-BE49-F238E27FC236}">
                      <a16:creationId xmlns:a16="http://schemas.microsoft.com/office/drawing/2014/main" id="{D061EDA9-2C53-BE45-915E-589037D84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5"/>
                  <a:ext cx="730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9" name="AutoShape 109">
                  <a:extLst>
                    <a:ext uri="{FF2B5EF4-FFF2-40B4-BE49-F238E27FC236}">
                      <a16:creationId xmlns:a16="http://schemas.microsoft.com/office/drawing/2014/main" id="{998AB447-94FE-834C-84AB-CB37AB303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80"/>
                  <a:ext cx="705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57" name="Rectangle 110">
                <a:extLst>
                  <a:ext uri="{FF2B5EF4-FFF2-40B4-BE49-F238E27FC236}">
                    <a16:creationId xmlns:a16="http://schemas.microsoft.com/office/drawing/2014/main" id="{7E161FDF-4931-A54D-9200-97C2E9F03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8" name="Freeform 111">
                <a:extLst>
                  <a:ext uri="{FF2B5EF4-FFF2-40B4-BE49-F238E27FC236}">
                    <a16:creationId xmlns:a16="http://schemas.microsoft.com/office/drawing/2014/main" id="{6F205231-B042-214A-BAF1-BBBFAAE86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12">
                <a:extLst>
                  <a:ext uri="{FF2B5EF4-FFF2-40B4-BE49-F238E27FC236}">
                    <a16:creationId xmlns:a16="http://schemas.microsoft.com/office/drawing/2014/main" id="{2C9F0014-AAE6-1E42-B6A0-5FDBFB09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Oval 113">
                <a:extLst>
                  <a:ext uri="{FF2B5EF4-FFF2-40B4-BE49-F238E27FC236}">
                    <a16:creationId xmlns:a16="http://schemas.microsoft.com/office/drawing/2014/main" id="{8553CA72-700C-7E4C-96EA-C8E02AC51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2613"/>
                <a:ext cx="51" cy="91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1" name="Freeform 114">
                <a:extLst>
                  <a:ext uri="{FF2B5EF4-FFF2-40B4-BE49-F238E27FC236}">
                    <a16:creationId xmlns:a16="http://schemas.microsoft.com/office/drawing/2014/main" id="{E1B0C7DC-C796-224B-95BB-EA9A64983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AutoShape 115">
                <a:extLst>
                  <a:ext uri="{FF2B5EF4-FFF2-40B4-BE49-F238E27FC236}">
                    <a16:creationId xmlns:a16="http://schemas.microsoft.com/office/drawing/2014/main" id="{38969B4B-14F8-4C4B-9F4D-1C9709448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3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3" name="AutoShape 116">
                <a:extLst>
                  <a:ext uri="{FF2B5EF4-FFF2-40B4-BE49-F238E27FC236}">
                    <a16:creationId xmlns:a16="http://schemas.microsoft.com/office/drawing/2014/main" id="{20FB94C7-96EF-D64F-9AEA-E2F1422FE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1"/>
                <a:ext cx="1061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4" name="Oval 117">
                <a:extLst>
                  <a:ext uri="{FF2B5EF4-FFF2-40B4-BE49-F238E27FC236}">
                    <a16:creationId xmlns:a16="http://schemas.microsoft.com/office/drawing/2014/main" id="{307DF5A4-259A-DC44-9789-8EE924382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2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5" name="Oval 118">
                <a:extLst>
                  <a:ext uri="{FF2B5EF4-FFF2-40B4-BE49-F238E27FC236}">
                    <a16:creationId xmlns:a16="http://schemas.microsoft.com/office/drawing/2014/main" id="{6D1DB86E-92BD-2544-B8B1-844EDAE57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85"/>
                <a:ext cx="162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6" name="Oval 119">
                <a:extLst>
                  <a:ext uri="{FF2B5EF4-FFF2-40B4-BE49-F238E27FC236}">
                    <a16:creationId xmlns:a16="http://schemas.microsoft.com/office/drawing/2014/main" id="{B13B6B0E-57D8-B54A-814C-263EB46D9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78"/>
                <a:ext cx="152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Rectangle 120">
                <a:extLst>
                  <a:ext uri="{FF2B5EF4-FFF2-40B4-BE49-F238E27FC236}">
                    <a16:creationId xmlns:a16="http://schemas.microsoft.com/office/drawing/2014/main" id="{270171A8-F5A4-F640-8B20-2A908A8BA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0" y="1832"/>
                <a:ext cx="91" cy="76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id="{E31BA10A-DEA2-4D4B-AB0D-89FB36E5C7B3}"/>
              </a:ext>
            </a:extLst>
          </p:cNvPr>
          <p:cNvSpPr/>
          <p:nvPr/>
        </p:nvSpPr>
        <p:spPr>
          <a:xfrm>
            <a:off x="6069496" y="2941983"/>
            <a:ext cx="3750365" cy="2491408"/>
          </a:xfrm>
          <a:custGeom>
            <a:avLst/>
            <a:gdLst>
              <a:gd name="connsiteX0" fmla="*/ 331304 w 3750365"/>
              <a:gd name="connsiteY0" fmla="*/ 0 h 2491408"/>
              <a:gd name="connsiteX1" fmla="*/ 0 w 3750365"/>
              <a:gd name="connsiteY1" fmla="*/ 861391 h 2491408"/>
              <a:gd name="connsiteX2" fmla="*/ 13252 w 3750365"/>
              <a:gd name="connsiteY2" fmla="*/ 1378226 h 2491408"/>
              <a:gd name="connsiteX3" fmla="*/ 26504 w 3750365"/>
              <a:gd name="connsiteY3" fmla="*/ 2491408 h 2491408"/>
              <a:gd name="connsiteX4" fmla="*/ 3750365 w 3750365"/>
              <a:gd name="connsiteY4" fmla="*/ 2451652 h 2491408"/>
              <a:gd name="connsiteX5" fmla="*/ 3723861 w 3750365"/>
              <a:gd name="connsiteY5" fmla="*/ 79513 h 2491408"/>
              <a:gd name="connsiteX6" fmla="*/ 331304 w 3750365"/>
              <a:gd name="connsiteY6" fmla="*/ 0 h 249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0365" h="2491408">
                <a:moveTo>
                  <a:pt x="331304" y="0"/>
                </a:moveTo>
                <a:lnTo>
                  <a:pt x="0" y="861391"/>
                </a:lnTo>
                <a:lnTo>
                  <a:pt x="13252" y="1378226"/>
                </a:lnTo>
                <a:lnTo>
                  <a:pt x="26504" y="2491408"/>
                </a:lnTo>
                <a:lnTo>
                  <a:pt x="3750365" y="2451652"/>
                </a:lnTo>
                <a:lnTo>
                  <a:pt x="3723861" y="79513"/>
                </a:lnTo>
                <a:lnTo>
                  <a:pt x="331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Slide Number Placeholder 2">
            <a:extLst>
              <a:ext uri="{FF2B5EF4-FFF2-40B4-BE49-F238E27FC236}">
                <a16:creationId xmlns:a16="http://schemas.microsoft.com/office/drawing/2014/main" id="{1DCC9415-F6BD-EB4B-8CBA-8543440AF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Pipelining: increased utilization</a:t>
            </a:r>
            <a:endParaRPr lang="en-US" sz="4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D9612C-CE0F-6C45-B7EC-FE1D2900506E}"/>
              </a:ext>
            </a:extLst>
          </p:cNvPr>
          <p:cNvGrpSpPr/>
          <p:nvPr/>
        </p:nvGrpSpPr>
        <p:grpSpPr>
          <a:xfrm>
            <a:off x="1436915" y="1417186"/>
            <a:ext cx="9144000" cy="3759200"/>
            <a:chOff x="1436915" y="1417186"/>
            <a:chExt cx="9144000" cy="37592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0C3BE89-6F62-424C-BFB2-28F71C43CE69}"/>
                </a:ext>
              </a:extLst>
            </p:cNvPr>
            <p:cNvGrpSpPr/>
            <p:nvPr/>
          </p:nvGrpSpPr>
          <p:grpSpPr>
            <a:xfrm>
              <a:off x="1436915" y="1744211"/>
              <a:ext cx="5265738" cy="3432175"/>
              <a:chOff x="1436915" y="1744211"/>
              <a:chExt cx="5265738" cy="3432175"/>
            </a:xfrm>
          </p:grpSpPr>
          <p:sp>
            <p:nvSpPr>
              <p:cNvPr id="271" name="Text Box 4">
                <a:extLst>
                  <a:ext uri="{FF2B5EF4-FFF2-40B4-BE49-F238E27FC236}">
                    <a16:creationId xmlns:a16="http://schemas.microsoft.com/office/drawing/2014/main" id="{8A9D06FA-5302-274C-84A9-DD1CED4599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915" y="1760086"/>
                <a:ext cx="3086100" cy="3540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first packet bit transmitted, t = 0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2" name="Line 5">
                <a:extLst>
                  <a:ext uri="{FF2B5EF4-FFF2-40B4-BE49-F238E27FC236}">
                    <a16:creationId xmlns:a16="http://schemas.microsoft.com/office/drawing/2014/main" id="{EBE74238-0C8D-D64B-8C2E-687BBF228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215" y="1744211"/>
                <a:ext cx="20638" cy="32845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3" name="Line 6">
                <a:extLst>
                  <a:ext uri="{FF2B5EF4-FFF2-40B4-BE49-F238E27FC236}">
                    <a16:creationId xmlns:a16="http://schemas.microsoft.com/office/drawing/2014/main" id="{0C9FFAAE-DCDE-8044-9CE7-6F8A7B2FC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0428" y="1756911"/>
                <a:ext cx="22225" cy="3351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90" name="Group 23">
                <a:extLst>
                  <a:ext uri="{FF2B5EF4-FFF2-40B4-BE49-F238E27FC236}">
                    <a16:creationId xmlns:a16="http://schemas.microsoft.com/office/drawing/2014/main" id="{C2DCCE27-7917-EA41-B0D5-20716F45FD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0153" y="4081011"/>
                <a:ext cx="1466850" cy="608013"/>
                <a:chOff x="12502" y="21425"/>
                <a:chExt cx="3400" cy="1025"/>
              </a:xfrm>
            </p:grpSpPr>
            <p:sp>
              <p:nvSpPr>
                <p:cNvPr id="291" name="Line 24">
                  <a:extLst>
                    <a:ext uri="{FF2B5EF4-FFF2-40B4-BE49-F238E27FC236}">
                      <a16:creationId xmlns:a16="http://schemas.microsoft.com/office/drawing/2014/main" id="{A9FA2FEB-7650-5B42-A31A-A637A45CA6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2" name="Freeform 25">
                  <a:extLst>
                    <a:ext uri="{FF2B5EF4-FFF2-40B4-BE49-F238E27FC236}">
                      <a16:creationId xmlns:a16="http://schemas.microsoft.com/office/drawing/2014/main" id="{5BCD89AD-C50C-6545-ADEB-A57C6CDD9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93" name="Group 26">
                  <a:extLst>
                    <a:ext uri="{FF2B5EF4-FFF2-40B4-BE49-F238E27FC236}">
                      <a16:creationId xmlns:a16="http://schemas.microsoft.com/office/drawing/2014/main" id="{CD5FB7C7-CD97-554F-9528-260B821760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296" name="Line 27">
                    <a:extLst>
                      <a:ext uri="{FF2B5EF4-FFF2-40B4-BE49-F238E27FC236}">
                        <a16:creationId xmlns:a16="http://schemas.microsoft.com/office/drawing/2014/main" id="{73F94F66-30C4-DD47-A1F3-8FC6B19EB6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97" name="Line 28">
                    <a:extLst>
                      <a:ext uri="{FF2B5EF4-FFF2-40B4-BE49-F238E27FC236}">
                        <a16:creationId xmlns:a16="http://schemas.microsoft.com/office/drawing/2014/main" id="{5CF9459B-BF29-474D-BD49-51BFB74A16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94" name="Line 29">
                  <a:extLst>
                    <a:ext uri="{FF2B5EF4-FFF2-40B4-BE49-F238E27FC236}">
                      <a16:creationId xmlns:a16="http://schemas.microsoft.com/office/drawing/2014/main" id="{C83DFF49-AFA9-B447-8725-97F2F7C266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5" name="Line 30">
                  <a:extLst>
                    <a:ext uri="{FF2B5EF4-FFF2-40B4-BE49-F238E27FC236}">
                      <a16:creationId xmlns:a16="http://schemas.microsoft.com/office/drawing/2014/main" id="{9326AF50-13D7-574E-AFF2-CD2DDBD17B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02" name="Group 35">
                <a:extLst>
                  <a:ext uri="{FF2B5EF4-FFF2-40B4-BE49-F238E27FC236}">
                    <a16:creationId xmlns:a16="http://schemas.microsoft.com/office/drawing/2014/main" id="{22FDE4C6-35BE-AD41-8733-199E0B0C3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9040" y="4319136"/>
                <a:ext cx="1466850" cy="606425"/>
                <a:chOff x="12502" y="21425"/>
                <a:chExt cx="3400" cy="1025"/>
              </a:xfrm>
            </p:grpSpPr>
            <p:sp>
              <p:nvSpPr>
                <p:cNvPr id="303" name="Line 36">
                  <a:extLst>
                    <a:ext uri="{FF2B5EF4-FFF2-40B4-BE49-F238E27FC236}">
                      <a16:creationId xmlns:a16="http://schemas.microsoft.com/office/drawing/2014/main" id="{C65011A2-C10F-4E4E-950F-6344F3BFE5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4" name="Freeform 37">
                  <a:extLst>
                    <a:ext uri="{FF2B5EF4-FFF2-40B4-BE49-F238E27FC236}">
                      <a16:creationId xmlns:a16="http://schemas.microsoft.com/office/drawing/2014/main" id="{4BC1F15A-0B55-9B41-BB0E-8078C84DD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05" name="Group 38">
                  <a:extLst>
                    <a:ext uri="{FF2B5EF4-FFF2-40B4-BE49-F238E27FC236}">
                      <a16:creationId xmlns:a16="http://schemas.microsoft.com/office/drawing/2014/main" id="{C74149F6-2BD9-1547-B14C-69B2E641BD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308" name="Line 39">
                    <a:extLst>
                      <a:ext uri="{FF2B5EF4-FFF2-40B4-BE49-F238E27FC236}">
                        <a16:creationId xmlns:a16="http://schemas.microsoft.com/office/drawing/2014/main" id="{59CC4175-88B4-8C40-B032-807D24CE24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09" name="Line 40">
                    <a:extLst>
                      <a:ext uri="{FF2B5EF4-FFF2-40B4-BE49-F238E27FC236}">
                        <a16:creationId xmlns:a16="http://schemas.microsoft.com/office/drawing/2014/main" id="{2A62733E-86E9-C64F-8671-78D818E6BE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306" name="Line 41">
                  <a:extLst>
                    <a:ext uri="{FF2B5EF4-FFF2-40B4-BE49-F238E27FC236}">
                      <a16:creationId xmlns:a16="http://schemas.microsoft.com/office/drawing/2014/main" id="{11893E37-487E-1C43-93FA-50C9B2770C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Line 42">
                  <a:extLst>
                    <a:ext uri="{FF2B5EF4-FFF2-40B4-BE49-F238E27FC236}">
                      <a16:creationId xmlns:a16="http://schemas.microsoft.com/office/drawing/2014/main" id="{30CC5948-C914-3749-A6FB-7CBA6CEFC2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10" name="Group 43">
                <a:extLst>
                  <a:ext uri="{FF2B5EF4-FFF2-40B4-BE49-F238E27FC236}">
                    <a16:creationId xmlns:a16="http://schemas.microsoft.com/office/drawing/2014/main" id="{EF1CBAE6-6435-1B41-BF0D-D5BDA59F7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0153" y="4569961"/>
                <a:ext cx="1466850" cy="606425"/>
                <a:chOff x="12502" y="21425"/>
                <a:chExt cx="3400" cy="1025"/>
              </a:xfrm>
            </p:grpSpPr>
            <p:sp>
              <p:nvSpPr>
                <p:cNvPr id="311" name="Line 44">
                  <a:extLst>
                    <a:ext uri="{FF2B5EF4-FFF2-40B4-BE49-F238E27FC236}">
                      <a16:creationId xmlns:a16="http://schemas.microsoft.com/office/drawing/2014/main" id="{F14701CF-76F1-2A4D-B2B4-A5BD8ECC32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2" name="Freeform 45">
                  <a:extLst>
                    <a:ext uri="{FF2B5EF4-FFF2-40B4-BE49-F238E27FC236}">
                      <a16:creationId xmlns:a16="http://schemas.microsoft.com/office/drawing/2014/main" id="{731F34A3-5536-D645-BFF8-86128FA9A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13" name="Group 46">
                  <a:extLst>
                    <a:ext uri="{FF2B5EF4-FFF2-40B4-BE49-F238E27FC236}">
                      <a16:creationId xmlns:a16="http://schemas.microsoft.com/office/drawing/2014/main" id="{85521E25-61DD-F442-81A5-F4A019724E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316" name="Line 47">
                    <a:extLst>
                      <a:ext uri="{FF2B5EF4-FFF2-40B4-BE49-F238E27FC236}">
                        <a16:creationId xmlns:a16="http://schemas.microsoft.com/office/drawing/2014/main" id="{1A001C50-CAEA-3442-AFBA-E51180AC45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7" name="Line 48">
                    <a:extLst>
                      <a:ext uri="{FF2B5EF4-FFF2-40B4-BE49-F238E27FC236}">
                        <a16:creationId xmlns:a16="http://schemas.microsoft.com/office/drawing/2014/main" id="{37926C33-0CD4-CD45-BDFA-BADA6AC2CF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314" name="Line 49">
                  <a:extLst>
                    <a:ext uri="{FF2B5EF4-FFF2-40B4-BE49-F238E27FC236}">
                      <a16:creationId xmlns:a16="http://schemas.microsoft.com/office/drawing/2014/main" id="{2F091D1F-079B-8B42-8F5F-7A038D533A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5" name="Line 50">
                  <a:extLst>
                    <a:ext uri="{FF2B5EF4-FFF2-40B4-BE49-F238E27FC236}">
                      <a16:creationId xmlns:a16="http://schemas.microsoft.com/office/drawing/2014/main" id="{5D3DE632-11F8-E547-996E-81F2B81B1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18" name="Line 51">
                <a:extLst>
                  <a:ext uri="{FF2B5EF4-FFF2-40B4-BE49-F238E27FC236}">
                    <a16:creationId xmlns:a16="http://schemas.microsoft.com/office/drawing/2014/main" id="{DB7CC19A-0A6A-DC4D-BED1-5955B5949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0965" y="3646036"/>
                <a:ext cx="2065338" cy="931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E6FBFC-B25F-574B-9C74-BFE13D65297A}"/>
                </a:ext>
              </a:extLst>
            </p:cNvPr>
            <p:cNvGrpSpPr/>
            <p:nvPr/>
          </p:nvGrpSpPr>
          <p:grpSpPr>
            <a:xfrm>
              <a:off x="1782990" y="1417186"/>
              <a:ext cx="8797925" cy="2974975"/>
              <a:chOff x="1782990" y="1417186"/>
              <a:chExt cx="8797925" cy="2974975"/>
            </a:xfrm>
          </p:grpSpPr>
          <p:sp>
            <p:nvSpPr>
              <p:cNvPr id="270" name="Line 3">
                <a:extLst>
                  <a:ext uri="{FF2B5EF4-FFF2-40B4-BE49-F238E27FC236}">
                    <a16:creationId xmlns:a16="http://schemas.microsoft.com/office/drawing/2014/main" id="{8578E745-D056-4142-B481-0269A6134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740" y="1966461"/>
                <a:ext cx="2082800" cy="931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4" name="Text Box 7">
                <a:extLst>
                  <a:ext uri="{FF2B5EF4-FFF2-40B4-BE49-F238E27FC236}">
                    <a16:creationId xmlns:a16="http://schemas.microsoft.com/office/drawing/2014/main" id="{275A02AE-605A-8841-9D53-53820A5CF6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8840" y="1417186"/>
                <a:ext cx="1042988" cy="35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sender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5" name="Text Box 8">
                <a:extLst>
                  <a:ext uri="{FF2B5EF4-FFF2-40B4-BE49-F238E27FC236}">
                    <a16:creationId xmlns:a16="http://schemas.microsoft.com/office/drawing/2014/main" id="{27A750B8-38FA-9A48-B75F-4D9DAA80B3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665" y="1417186"/>
                <a:ext cx="1108075" cy="35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receiver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6" name="Line 9">
                <a:extLst>
                  <a:ext uri="{FF2B5EF4-FFF2-40B4-BE49-F238E27FC236}">
                    <a16:creationId xmlns:a16="http://schemas.microsoft.com/office/drawing/2014/main" id="{9EF9145B-0631-6D40-844E-0FEE146AD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9853" y="1961699"/>
                <a:ext cx="2049462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7" name="Line 10">
                <a:extLst>
                  <a:ext uri="{FF2B5EF4-FFF2-40B4-BE49-F238E27FC236}">
                    <a16:creationId xmlns:a16="http://schemas.microsoft.com/office/drawing/2014/main" id="{89818B7B-1767-9D41-8631-8A3B93FF6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203" y="4093711"/>
                <a:ext cx="20494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8" name="Freeform 11">
                <a:extLst>
                  <a:ext uri="{FF2B5EF4-FFF2-40B4-BE49-F238E27FC236}">
                    <a16:creationId xmlns:a16="http://schemas.microsoft.com/office/drawing/2014/main" id="{7C53C3B4-7876-5B43-ABD7-074C37F12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978" y="1958524"/>
                <a:ext cx="2087562" cy="1169987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9" name="Line 12">
                <a:extLst>
                  <a:ext uri="{FF2B5EF4-FFF2-40B4-BE49-F238E27FC236}">
                    <a16:creationId xmlns:a16="http://schemas.microsoft.com/office/drawing/2014/main" id="{A956E0A5-AC1B-5447-84D9-4593A3E93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9040" y="1958524"/>
                <a:ext cx="123825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0" name="Line 13">
                <a:extLst>
                  <a:ext uri="{FF2B5EF4-FFF2-40B4-BE49-F238E27FC236}">
                    <a16:creationId xmlns:a16="http://schemas.microsoft.com/office/drawing/2014/main" id="{4E911566-59D1-CB47-B826-2D5CA791D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9040" y="2202999"/>
                <a:ext cx="1238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1" name="Text Box 14">
                <a:extLst>
                  <a:ext uri="{FF2B5EF4-FFF2-40B4-BE49-F238E27FC236}">
                    <a16:creationId xmlns:a16="http://schemas.microsoft.com/office/drawing/2014/main" id="{445CA97C-CB18-2644-916B-02A60272C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7990" y="2942774"/>
                <a:ext cx="9652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RTT 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2" name="Line 15">
                <a:extLst>
                  <a:ext uri="{FF2B5EF4-FFF2-40B4-BE49-F238E27FC236}">
                    <a16:creationId xmlns:a16="http://schemas.microsoft.com/office/drawing/2014/main" id="{05D08CE0-2B2A-6943-A3AF-E51CE2FDF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378" y="3253924"/>
                <a:ext cx="9525" cy="8207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3" name="Line 16">
                <a:extLst>
                  <a:ext uri="{FF2B5EF4-FFF2-40B4-BE49-F238E27FC236}">
                    <a16:creationId xmlns:a16="http://schemas.microsoft.com/office/drawing/2014/main" id="{E60C4BA4-F185-6C4D-81D1-73276FF1E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7140" y="2225224"/>
                <a:ext cx="1588" cy="7762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4" name="Text Box 17">
                <a:extLst>
                  <a:ext uri="{FF2B5EF4-FFF2-40B4-BE49-F238E27FC236}">
                    <a16:creationId xmlns:a16="http://schemas.microsoft.com/office/drawing/2014/main" id="{2D2A4BCC-1CF4-BE4F-9159-6547BADEC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2990" y="2041074"/>
                <a:ext cx="2740025" cy="35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transmitted, t = L / R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5" name="Line 18">
                <a:extLst>
                  <a:ext uri="{FF2B5EF4-FFF2-40B4-BE49-F238E27FC236}">
                    <a16:creationId xmlns:a16="http://schemas.microsoft.com/office/drawing/2014/main" id="{7DA72F70-6275-E44B-B3B2-867A077BB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69315" y="2884036"/>
                <a:ext cx="1254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6" name="Text Box 19">
                <a:extLst>
                  <a:ext uri="{FF2B5EF4-FFF2-40B4-BE49-F238E27FC236}">
                    <a16:creationId xmlns:a16="http://schemas.microsoft.com/office/drawing/2014/main" id="{090538B9-64B8-8249-A097-902A990BD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5515" y="2706236"/>
                <a:ext cx="2641600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first packet bit arrives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7" name="Line 20">
                <a:extLst>
                  <a:ext uri="{FF2B5EF4-FFF2-40B4-BE49-F238E27FC236}">
                    <a16:creationId xmlns:a16="http://schemas.microsoft.com/office/drawing/2014/main" id="{43859A12-C8B1-7F4C-996B-A2335F971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1540" y="3134861"/>
                <a:ext cx="1190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8" name="Text Box 21">
                <a:extLst>
                  <a:ext uri="{FF2B5EF4-FFF2-40B4-BE49-F238E27FC236}">
                    <a16:creationId xmlns:a16="http://schemas.microsoft.com/office/drawing/2014/main" id="{D5887813-0036-6B4B-A7D4-5F561E3F10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0278" y="2958649"/>
                <a:ext cx="3581400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packet bit arrives, send ACK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9" name="Text Box 22">
                <a:extLst>
                  <a:ext uri="{FF2B5EF4-FFF2-40B4-BE49-F238E27FC236}">
                    <a16:creationId xmlns:a16="http://schemas.microsoft.com/office/drawing/2014/main" id="{FCD4E8AC-1B13-DA41-948F-91A8386496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0628" y="3750811"/>
                <a:ext cx="263525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ACK arrives, send next 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packet, t = RTT + L / R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8" name="Freeform 31">
                <a:extLst>
                  <a:ext uri="{FF2B5EF4-FFF2-40B4-BE49-F238E27FC236}">
                    <a16:creationId xmlns:a16="http://schemas.microsoft.com/office/drawing/2014/main" id="{F38321EB-FAE2-904A-9B81-21D0186C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740" y="2210936"/>
                <a:ext cx="2087563" cy="1168400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Freeform 32">
                <a:extLst>
                  <a:ext uri="{FF2B5EF4-FFF2-40B4-BE49-F238E27FC236}">
                    <a16:creationId xmlns:a16="http://schemas.microsoft.com/office/drawing/2014/main" id="{FBE57882-6BB0-FB42-8297-3020DB77F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740" y="2461761"/>
                <a:ext cx="2087563" cy="1168400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0" name="Line 33">
                <a:extLst>
                  <a:ext uri="{FF2B5EF4-FFF2-40B4-BE49-F238E27FC236}">
                    <a16:creationId xmlns:a16="http://schemas.microsoft.com/office/drawing/2014/main" id="{FEACB0C4-D684-9C47-A7A0-8FB12C2D6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203" y="3142799"/>
                <a:ext cx="2065337" cy="931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1" name="Line 34">
                <a:extLst>
                  <a:ext uri="{FF2B5EF4-FFF2-40B4-BE49-F238E27FC236}">
                    <a16:creationId xmlns:a16="http://schemas.microsoft.com/office/drawing/2014/main" id="{B381B3DB-0359-7246-93D3-750B1DF80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203" y="3393624"/>
                <a:ext cx="2065337" cy="931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9" name="Text Box 52">
                <a:extLst>
                  <a:ext uri="{FF2B5EF4-FFF2-40B4-BE49-F238E27FC236}">
                    <a16:creationId xmlns:a16="http://schemas.microsoft.com/office/drawing/2014/main" id="{7C41A37A-EA25-6B42-B8A7-D7B83D3352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103" y="3212649"/>
                <a:ext cx="3833812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of 2</a:t>
                </a:r>
                <a:r>
                  <a:rPr kumimoji="0" lang="en-US" altLang="en-US" sz="1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nd</a:t>
                </a: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packet arrives, send ACK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0" name="Line 53">
                <a:extLst>
                  <a:ext uri="{FF2B5EF4-FFF2-40B4-BE49-F238E27FC236}">
                    <a16:creationId xmlns:a16="http://schemas.microsoft.com/office/drawing/2014/main" id="{87E7DB36-E98C-7E44-A72B-F7EAC66CB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540" y="3371399"/>
                <a:ext cx="1127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1" name="Line 54">
                <a:extLst>
                  <a:ext uri="{FF2B5EF4-FFF2-40B4-BE49-F238E27FC236}">
                    <a16:creationId xmlns:a16="http://schemas.microsoft.com/office/drawing/2014/main" id="{6F1B7C9A-215A-474C-BA01-5D7C97271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2653" y="3623811"/>
                <a:ext cx="112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2" name="Text Box 55">
                <a:extLst>
                  <a:ext uri="{FF2B5EF4-FFF2-40B4-BE49-F238E27FC236}">
                    <a16:creationId xmlns:a16="http://schemas.microsoft.com/office/drawing/2014/main" id="{2CD16A00-05F1-344E-A3E7-C5304F7F92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2340" y="3446011"/>
                <a:ext cx="3838575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of 3</a:t>
                </a:r>
                <a:r>
                  <a:rPr kumimoji="0" lang="en-US" alt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packet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6176C9-7176-F240-9157-3D2494A14415}"/>
              </a:ext>
            </a:extLst>
          </p:cNvPr>
          <p:cNvGrpSpPr/>
          <p:nvPr/>
        </p:nvGrpSpPr>
        <p:grpSpPr>
          <a:xfrm>
            <a:off x="6955065" y="4341361"/>
            <a:ext cx="3460750" cy="1145039"/>
            <a:chOff x="6955065" y="4341361"/>
            <a:chExt cx="3460750" cy="1145039"/>
          </a:xfrm>
        </p:grpSpPr>
        <p:sp>
          <p:nvSpPr>
            <p:cNvPr id="323" name="Text Box 57">
              <a:extLst>
                <a:ext uri="{FF2B5EF4-FFF2-40B4-BE49-F238E27FC236}">
                  <a16:creationId xmlns:a16="http://schemas.microsoft.com/office/drawing/2014/main" id="{FB511FDF-D49A-204F-9558-B726F99E6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5065" y="4341361"/>
              <a:ext cx="34607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3-packet pipelining increases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utilization by a factor of 3!</a:t>
              </a:r>
            </a:p>
          </p:txBody>
        </p:sp>
        <p:sp>
          <p:nvSpPr>
            <p:cNvPr id="324" name="Line 58">
              <a:extLst>
                <a:ext uri="{FF2B5EF4-FFF2-40B4-BE49-F238E27FC236}">
                  <a16:creationId xmlns:a16="http://schemas.microsoft.com/office/drawing/2014/main" id="{D6D6E111-408F-FB4E-BDCF-4A37A9DB3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8840" y="5009699"/>
              <a:ext cx="1360" cy="47670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aphicFrame>
        <p:nvGraphicFramePr>
          <p:cNvPr id="325" name="Object 61">
            <a:extLst>
              <a:ext uri="{FF2B5EF4-FFF2-40B4-BE49-F238E27FC236}">
                <a16:creationId xmlns:a16="http://schemas.microsoft.com/office/drawing/2014/main" id="{A3FC3780-5690-F049-A6E0-28EEB6C29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2665" y="5276399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2578100" imgH="355600" progId="Word.Picture.8">
                  <p:embed/>
                </p:oleObj>
              </mc:Choice>
              <mc:Fallback>
                <p:oleObj name="Picture" r:id="rId3" imgW="2578100" imgH="355600" progId="Word.Picture.8">
                  <p:embed/>
                  <p:pic>
                    <p:nvPicPr>
                      <p:cNvPr id="325" name="Object 61">
                        <a:extLst>
                          <a:ext uri="{FF2B5EF4-FFF2-40B4-BE49-F238E27FC236}">
                            <a16:creationId xmlns:a16="http://schemas.microsoft.com/office/drawing/2014/main" id="{A3FC3780-5690-F049-A6E0-28EEB6C29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665" y="5276399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Slide Number Placeholder 2">
            <a:extLst>
              <a:ext uri="{FF2B5EF4-FFF2-40B4-BE49-F238E27FC236}">
                <a16:creationId xmlns:a16="http://schemas.microsoft.com/office/drawing/2014/main" id="{5140CCE3-35CF-C249-B39A-9608764C9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7A046D-38A0-4C4D-89C5-98A73D6176B8}"/>
              </a:ext>
            </a:extLst>
          </p:cNvPr>
          <p:cNvSpPr/>
          <p:nvPr/>
        </p:nvSpPr>
        <p:spPr>
          <a:xfrm>
            <a:off x="2766060" y="3200400"/>
            <a:ext cx="2480310" cy="674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Go-Back-N: sender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D02EA8C-0D47-4345-907B-176DCE82FE33}"/>
              </a:ext>
            </a:extLst>
          </p:cNvPr>
          <p:cNvSpPr txBox="1">
            <a:spLocks noChangeArrowheads="1"/>
          </p:cNvSpPr>
          <p:nvPr/>
        </p:nvSpPr>
        <p:spPr>
          <a:xfrm>
            <a:off x="938540" y="1295239"/>
            <a:ext cx="11077752" cy="1396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sender: “window” of up to N, consecutive transmitted but </a:t>
            </a:r>
            <a:r>
              <a:rPr kumimoji="0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unACKed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pkts </a:t>
            </a:r>
          </a:p>
          <a:p>
            <a:pPr marL="815975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k-bit seq # in pkt header</a:t>
            </a:r>
          </a:p>
          <a:p>
            <a:pPr marL="695325" marR="0" lvl="1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8" name="Picture 4" descr="gbn_seqnum">
            <a:extLst>
              <a:ext uri="{FF2B5EF4-FFF2-40B4-BE49-F238E27FC236}">
                <a16:creationId xmlns:a16="http://schemas.microsoft.com/office/drawing/2014/main" id="{7F787B9F-F0D5-184B-849D-6DD1215CE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51" y="2576024"/>
            <a:ext cx="9167471" cy="184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5CC992CE-9CC7-5B4F-A0DC-4AE1FB2B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835" y="4782281"/>
            <a:ext cx="11309804" cy="19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92100" indent="-2921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50838" marR="0" lvl="0" indent="-33972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cumulative ACK: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ACK(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): ACKs all packets up to, including seq #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862013" marR="0" lvl="1" indent="-4572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 receiving ACK(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): m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ove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window forward to begin at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n+1</a:t>
            </a:r>
          </a:p>
          <a:p>
            <a:pPr marL="350838" marR="0" lvl="0" indent="-33972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timer for oldest in-flight packet</a:t>
            </a:r>
          </a:p>
          <a:p>
            <a:pPr marL="350838" marR="0" lvl="0" indent="-33972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timeout(n):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retransmit packet n and all higher seq # packets in window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DEE9FF9-C882-024E-8974-9BAEDEEE0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Go-Back-N: receiver</a:t>
            </a:r>
            <a:endParaRPr lang="en-US" sz="4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4D350FA-D6D7-FD41-A9BE-7C8ADB1B89FE}"/>
              </a:ext>
            </a:extLst>
          </p:cNvPr>
          <p:cNvSpPr txBox="1">
            <a:spLocks noChangeArrowheads="1"/>
          </p:cNvSpPr>
          <p:nvPr/>
        </p:nvSpPr>
        <p:spPr>
          <a:xfrm>
            <a:off x="803389" y="1374775"/>
            <a:ext cx="10318069" cy="2854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marR="0" lvl="0" indent="-2778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ACK-only: always send ACK for correctly-received packet so far, with highest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in-order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seq #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may generate duplicate ACKs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need only remember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rcv_base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 receipt of out-of-order packet: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 discard (don’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 buffer) or buffer: an implementation decision</a:t>
            </a:r>
            <a:endParaRPr kumimoji="0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re-ACK pkt with highest in-order seq #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1F1563-4EE6-624A-B419-51472DAFC422}"/>
              </a:ext>
            </a:extLst>
          </p:cNvPr>
          <p:cNvGrpSpPr/>
          <p:nvPr/>
        </p:nvGrpSpPr>
        <p:grpSpPr>
          <a:xfrm>
            <a:off x="965200" y="4368800"/>
            <a:ext cx="10131689" cy="2135212"/>
            <a:chOff x="965200" y="4368800"/>
            <a:chExt cx="10131689" cy="21352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C749AC-5A6B-CE44-BD87-CDEAD30D68DC}"/>
                </a:ext>
              </a:extLst>
            </p:cNvPr>
            <p:cNvSpPr/>
            <p:nvPr/>
          </p:nvSpPr>
          <p:spPr>
            <a:xfrm>
              <a:off x="2412281" y="4877998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7AB02A-A4B7-9D4F-A1D7-19D810FD4F54}"/>
                </a:ext>
              </a:extLst>
            </p:cNvPr>
            <p:cNvSpPr/>
            <p:nvPr/>
          </p:nvSpPr>
          <p:spPr>
            <a:xfrm>
              <a:off x="2603500" y="4878537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FBB702-FA2B-A04A-B08F-95DFA12C7EDD}"/>
                </a:ext>
              </a:extLst>
            </p:cNvPr>
            <p:cNvSpPr/>
            <p:nvPr/>
          </p:nvSpPr>
          <p:spPr>
            <a:xfrm>
              <a:off x="2777467" y="4879975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C745A3-C7DB-3942-A271-0A92B4788494}"/>
                </a:ext>
              </a:extLst>
            </p:cNvPr>
            <p:cNvSpPr/>
            <p:nvPr/>
          </p:nvSpPr>
          <p:spPr>
            <a:xfrm>
              <a:off x="2951434" y="4878238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42AB67-120B-794E-928E-64266D32C52D}"/>
                </a:ext>
              </a:extLst>
            </p:cNvPr>
            <p:cNvSpPr/>
            <p:nvPr/>
          </p:nvSpPr>
          <p:spPr>
            <a:xfrm>
              <a:off x="3125401" y="4879676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626C37-8D68-3743-89DE-5821F910BA38}"/>
                </a:ext>
              </a:extLst>
            </p:cNvPr>
            <p:cNvSpPr/>
            <p:nvPr/>
          </p:nvSpPr>
          <p:spPr>
            <a:xfrm>
              <a:off x="3312307" y="4876800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3FA41E-5B3A-9E42-85D0-F244A9CA09BA}"/>
                </a:ext>
              </a:extLst>
            </p:cNvPr>
            <p:cNvSpPr/>
            <p:nvPr/>
          </p:nvSpPr>
          <p:spPr>
            <a:xfrm>
              <a:off x="4042679" y="4877097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459346-9ED9-4045-B9EF-F21C877F5C71}"/>
                </a:ext>
              </a:extLst>
            </p:cNvPr>
            <p:cNvSpPr/>
            <p:nvPr/>
          </p:nvSpPr>
          <p:spPr>
            <a:xfrm>
              <a:off x="4216646" y="4877396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135D84-780D-1C4B-B705-7166D92BFCB2}"/>
                </a:ext>
              </a:extLst>
            </p:cNvPr>
            <p:cNvSpPr/>
            <p:nvPr/>
          </p:nvSpPr>
          <p:spPr>
            <a:xfrm>
              <a:off x="4394926" y="4877695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92DF50-BC76-3348-AFB6-0E120E535E9F}"/>
                </a:ext>
              </a:extLst>
            </p:cNvPr>
            <p:cNvSpPr/>
            <p:nvPr/>
          </p:nvSpPr>
          <p:spPr>
            <a:xfrm>
              <a:off x="4573204" y="4877096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359C03-4942-1F4E-9943-A4770ABD7A5C}"/>
                </a:ext>
              </a:extLst>
            </p:cNvPr>
            <p:cNvSpPr/>
            <p:nvPr/>
          </p:nvSpPr>
          <p:spPr>
            <a:xfrm>
              <a:off x="4738544" y="4882607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FB1D15-C716-6642-9A8C-FF574649B132}"/>
                </a:ext>
              </a:extLst>
            </p:cNvPr>
            <p:cNvSpPr txBox="1"/>
            <p:nvPr/>
          </p:nvSpPr>
          <p:spPr>
            <a:xfrm>
              <a:off x="3200400" y="587872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rcv_base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DA1BD1-92DD-964D-A4AD-4395424A812F}"/>
                </a:ext>
              </a:extLst>
            </p:cNvPr>
            <p:cNvCxnSpPr/>
            <p:nvPr/>
          </p:nvCxnSpPr>
          <p:spPr>
            <a:xfrm flipV="1">
              <a:off x="3340100" y="5523122"/>
              <a:ext cx="0" cy="46990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14D852D-4652-CD46-A032-5387C52666B7}"/>
                </a:ext>
              </a:extLst>
            </p:cNvPr>
            <p:cNvGrpSpPr/>
            <p:nvPr/>
          </p:nvGrpSpPr>
          <p:grpSpPr>
            <a:xfrm>
              <a:off x="7035081" y="4522877"/>
              <a:ext cx="4061808" cy="1981135"/>
              <a:chOff x="7797081" y="4179977"/>
              <a:chExt cx="4061808" cy="198113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E499E9-05E0-2848-A525-BB3AC2E78B77}"/>
                  </a:ext>
                </a:extLst>
              </p:cNvPr>
              <p:cNvSpPr/>
              <p:nvPr/>
            </p:nvSpPr>
            <p:spPr>
              <a:xfrm>
                <a:off x="7797081" y="4179977"/>
                <a:ext cx="81951" cy="59522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5E59F90-0AC1-D949-8CB5-B7E829DBDF1B}"/>
                  </a:ext>
                </a:extLst>
              </p:cNvPr>
              <p:cNvSpPr/>
              <p:nvPr/>
            </p:nvSpPr>
            <p:spPr>
              <a:xfrm>
                <a:off x="7797081" y="5565889"/>
                <a:ext cx="81951" cy="5952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5C9899-6096-4643-8719-DE793696866F}"/>
                  </a:ext>
                </a:extLst>
              </p:cNvPr>
              <p:cNvSpPr txBox="1"/>
              <p:nvPr/>
            </p:nvSpPr>
            <p:spPr>
              <a:xfrm>
                <a:off x="8089900" y="4279900"/>
                <a:ext cx="2094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received and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ACKed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F847CB-3827-2544-8543-6EF3912864FB}"/>
                  </a:ext>
                </a:extLst>
              </p:cNvPr>
              <p:cNvSpPr txBox="1"/>
              <p:nvPr/>
            </p:nvSpPr>
            <p:spPr>
              <a:xfrm>
                <a:off x="8115300" y="4965700"/>
                <a:ext cx="3743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Out-of-order: received but not 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ACKed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AF6502-A49B-FB42-8066-694FB04355A3}"/>
                  </a:ext>
                </a:extLst>
              </p:cNvPr>
              <p:cNvSpPr txBox="1"/>
              <p:nvPr/>
            </p:nvSpPr>
            <p:spPr>
              <a:xfrm>
                <a:off x="8089900" y="5664200"/>
                <a:ext cx="1383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Not received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E8A9EC-F9D6-AD41-BDA3-40B447572E22}"/>
                </a:ext>
              </a:extLst>
            </p:cNvPr>
            <p:cNvSpPr txBox="1"/>
            <p:nvPr/>
          </p:nvSpPr>
          <p:spPr>
            <a:xfrm>
              <a:off x="965200" y="4368800"/>
              <a:ext cx="5419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Receiver view of sequence number space: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6C7DB5-7268-0B44-A56E-B28CC92134BC}"/>
                </a:ext>
              </a:extLst>
            </p:cNvPr>
            <p:cNvSpPr/>
            <p:nvPr/>
          </p:nvSpPr>
          <p:spPr>
            <a:xfrm>
              <a:off x="7043594" y="5225507"/>
              <a:ext cx="81951" cy="595223"/>
            </a:xfrm>
            <a:prstGeom prst="rect">
              <a:avLst/>
            </a:prstGeom>
            <a:solidFill>
              <a:srgbClr val="DF167A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046972-9F03-F944-BC25-0B2150456151}"/>
                </a:ext>
              </a:extLst>
            </p:cNvPr>
            <p:cNvSpPr/>
            <p:nvPr/>
          </p:nvSpPr>
          <p:spPr>
            <a:xfrm>
              <a:off x="3855894" y="4876800"/>
              <a:ext cx="81951" cy="595223"/>
            </a:xfrm>
            <a:prstGeom prst="rect">
              <a:avLst/>
            </a:prstGeom>
            <a:solidFill>
              <a:srgbClr val="DF167A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2CC5FA3-3D8B-6548-BA93-1DA3D5DF3E6E}"/>
                </a:ext>
              </a:extLst>
            </p:cNvPr>
            <p:cNvSpPr/>
            <p:nvPr/>
          </p:nvSpPr>
          <p:spPr>
            <a:xfrm>
              <a:off x="3500294" y="4876800"/>
              <a:ext cx="81951" cy="595223"/>
            </a:xfrm>
            <a:prstGeom prst="rect">
              <a:avLst/>
            </a:prstGeom>
            <a:solidFill>
              <a:srgbClr val="DF167A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5F6F20-040F-1941-B33E-7134B25528B8}"/>
                </a:ext>
              </a:extLst>
            </p:cNvPr>
            <p:cNvSpPr/>
            <p:nvPr/>
          </p:nvSpPr>
          <p:spPr>
            <a:xfrm>
              <a:off x="3684444" y="4876800"/>
              <a:ext cx="81951" cy="595223"/>
            </a:xfrm>
            <a:prstGeom prst="rect">
              <a:avLst/>
            </a:prstGeom>
            <a:solidFill>
              <a:srgbClr val="DF167A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974E79-9D0E-3745-ABD9-0984B3110ABE}"/>
                </a:ext>
              </a:extLst>
            </p:cNvPr>
            <p:cNvSpPr txBox="1"/>
            <p:nvPr/>
          </p:nvSpPr>
          <p:spPr>
            <a:xfrm>
              <a:off x="1892300" y="5105400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2C8E0E-B0A1-2140-BDEC-22D5E69331DA}"/>
                </a:ext>
              </a:extLst>
            </p:cNvPr>
            <p:cNvSpPr txBox="1"/>
            <p:nvPr/>
          </p:nvSpPr>
          <p:spPr>
            <a:xfrm>
              <a:off x="4876800" y="5105400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D2730539-5138-AA4F-8FB6-75E508098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Go-Back-N in action</a:t>
            </a:r>
            <a:endParaRPr lang="en-US" sz="4400" dirty="0"/>
          </a:p>
        </p:txBody>
      </p:sp>
      <p:sp>
        <p:nvSpPr>
          <p:cNvPr id="108" name="Text Box 4">
            <a:extLst>
              <a:ext uri="{FF2B5EF4-FFF2-40B4-BE49-F238E27FC236}">
                <a16:creationId xmlns:a16="http://schemas.microsoft.com/office/drawing/2014/main" id="{78073BDB-A57A-A349-BAC2-3E6F65141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7" y="1531937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(wait)</a:t>
            </a:r>
          </a:p>
        </p:txBody>
      </p:sp>
      <p:sp>
        <p:nvSpPr>
          <p:cNvPr id="109" name="Text Box 5">
            <a:extLst>
              <a:ext uri="{FF2B5EF4-FFF2-40B4-BE49-F238E27FC236}">
                <a16:creationId xmlns:a16="http://schemas.microsoft.com/office/drawing/2014/main" id="{551532E5-B9F6-D645-BA17-1BDC2A81D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2" y="1160462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10" name="Text Box 6">
            <a:extLst>
              <a:ext uri="{FF2B5EF4-FFF2-40B4-BE49-F238E27FC236}">
                <a16:creationId xmlns:a16="http://schemas.microsoft.com/office/drawing/2014/main" id="{A94628DF-42AC-0E4A-B609-2C56040AB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1179512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11" name="Line 14">
            <a:extLst>
              <a:ext uri="{FF2B5EF4-FFF2-40B4-BE49-F238E27FC236}">
                <a16:creationId xmlns:a16="http://schemas.microsoft.com/office/drawing/2014/main" id="{3E685DEE-2DB5-5740-BE6F-2C74E54E1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6262" y="1778000"/>
            <a:ext cx="11113" cy="453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12" name="Text Box 15">
            <a:extLst>
              <a:ext uri="{FF2B5EF4-FFF2-40B4-BE49-F238E27FC236}">
                <a16:creationId xmlns:a16="http://schemas.microsoft.com/office/drawing/2014/main" id="{AF86798F-8D3B-3F46-8E9A-88A423CB9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112" y="1973262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pkt0, send ack0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pkt1, send ack1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pkt3, discard,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(re)send ack1</a:t>
            </a:r>
          </a:p>
        </p:txBody>
      </p:sp>
      <p:sp>
        <p:nvSpPr>
          <p:cNvPr id="116" name="Text Box 36">
            <a:extLst>
              <a:ext uri="{FF2B5EF4-FFF2-40B4-BE49-F238E27FC236}">
                <a16:creationId xmlns:a16="http://schemas.microsoft.com/office/drawing/2014/main" id="{964FE54C-5448-C540-B538-09B51BB48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4713287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pkt2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pkt3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pkt4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pkt5</a:t>
            </a:r>
          </a:p>
        </p:txBody>
      </p:sp>
      <p:sp>
        <p:nvSpPr>
          <p:cNvPr id="121" name="Line 17">
            <a:extLst>
              <a:ext uri="{FF2B5EF4-FFF2-40B4-BE49-F238E27FC236}">
                <a16:creationId xmlns:a16="http://schemas.microsoft.com/office/drawing/2014/main" id="{E56FB9D2-45AC-5443-AEF4-39148B03DD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7425" y="2249487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1492D2-F443-DF42-B594-B3FB06C15EF0}"/>
              </a:ext>
            </a:extLst>
          </p:cNvPr>
          <p:cNvGrpSpPr/>
          <p:nvPr/>
        </p:nvGrpSpPr>
        <p:grpSpPr>
          <a:xfrm>
            <a:off x="6059487" y="1725612"/>
            <a:ext cx="2122488" cy="1292225"/>
            <a:chOff x="6059487" y="1725612"/>
            <a:chExt cx="2122488" cy="1292225"/>
          </a:xfrm>
        </p:grpSpPr>
        <p:sp>
          <p:nvSpPr>
            <p:cNvPr id="117" name="Line 7">
              <a:extLst>
                <a:ext uri="{FF2B5EF4-FFF2-40B4-BE49-F238E27FC236}">
                  <a16:creationId xmlns:a16="http://schemas.microsoft.com/office/drawing/2014/main" id="{B2FE61CD-8B0C-B642-BB41-80A1601F1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1075" y="1725612"/>
              <a:ext cx="2101850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Line 11">
              <a:extLst>
                <a:ext uri="{FF2B5EF4-FFF2-40B4-BE49-F238E27FC236}">
                  <a16:creationId xmlns:a16="http://schemas.microsoft.com/office/drawing/2014/main" id="{228455C5-D681-384D-AD76-D61774E5E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9487" y="2000250"/>
              <a:ext cx="2100263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Line 12">
              <a:extLst>
                <a:ext uri="{FF2B5EF4-FFF2-40B4-BE49-F238E27FC236}">
                  <a16:creationId xmlns:a16="http://schemas.microsoft.com/office/drawing/2014/main" id="{465896CF-249D-3347-9172-240118AF4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5362" y="2263775"/>
              <a:ext cx="876300" cy="2000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0" name="Line 13">
              <a:extLst>
                <a:ext uri="{FF2B5EF4-FFF2-40B4-BE49-F238E27FC236}">
                  <a16:creationId xmlns:a16="http://schemas.microsoft.com/office/drawing/2014/main" id="{6D003599-FAD5-2A43-BCF2-8C9D5635E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1712" y="2549525"/>
              <a:ext cx="2100263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Text Box 19">
              <a:extLst>
                <a:ext uri="{FF2B5EF4-FFF2-40B4-BE49-F238E27FC236}">
                  <a16:creationId xmlns:a16="http://schemas.microsoft.com/office/drawing/2014/main" id="{6FFC0E8C-8B36-B744-B255-B1213F7C3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7362" y="2298700"/>
              <a:ext cx="3413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123" name="Text Box 20">
              <a:extLst>
                <a:ext uri="{FF2B5EF4-FFF2-40B4-BE49-F238E27FC236}">
                  <a16:creationId xmlns:a16="http://schemas.microsoft.com/office/drawing/2014/main" id="{999FCA58-CB9B-B749-BA08-25AB40ACE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6112" y="2319337"/>
              <a:ext cx="5222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sp>
        <p:nvSpPr>
          <p:cNvPr id="124" name="Line 21">
            <a:extLst>
              <a:ext uri="{FF2B5EF4-FFF2-40B4-BE49-F238E27FC236}">
                <a16:creationId xmlns:a16="http://schemas.microsoft.com/office/drawing/2014/main" id="{82EB3AA5-A272-9741-98D1-88E47FABEA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4250" y="2535237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5" name="Line 24">
            <a:extLst>
              <a:ext uri="{FF2B5EF4-FFF2-40B4-BE49-F238E27FC236}">
                <a16:creationId xmlns:a16="http://schemas.microsoft.com/office/drawing/2014/main" id="{E42793DA-B54F-8A4A-B169-AADC48D84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7425" y="3371850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6" name="Line 25">
            <a:extLst>
              <a:ext uri="{FF2B5EF4-FFF2-40B4-BE49-F238E27FC236}">
                <a16:creationId xmlns:a16="http://schemas.microsoft.com/office/drawing/2014/main" id="{F496288B-3032-8C46-B36C-DC6EE518F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75" y="3690937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7" name="Line 26">
            <a:extLst>
              <a:ext uri="{FF2B5EF4-FFF2-40B4-BE49-F238E27FC236}">
                <a16:creationId xmlns:a16="http://schemas.microsoft.com/office/drawing/2014/main" id="{567E0CBA-D560-7142-9ABA-AC076E08A1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065462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A4268D-2918-6446-A65A-828C5CA72DEE}"/>
              </a:ext>
            </a:extLst>
          </p:cNvPr>
          <p:cNvGrpSpPr/>
          <p:nvPr/>
        </p:nvGrpSpPr>
        <p:grpSpPr>
          <a:xfrm>
            <a:off x="4081462" y="2254250"/>
            <a:ext cx="1978025" cy="2543175"/>
            <a:chOff x="4081462" y="2254250"/>
            <a:chExt cx="1978025" cy="2543175"/>
          </a:xfrm>
        </p:grpSpPr>
        <p:pic>
          <p:nvPicPr>
            <p:cNvPr id="114" name="Picture 34" descr="alarm_clock_ringing">
              <a:extLst>
                <a:ext uri="{FF2B5EF4-FFF2-40B4-BE49-F238E27FC236}">
                  <a16:creationId xmlns:a16="http://schemas.microsoft.com/office/drawing/2014/main" id="{6923BC91-E9C5-D049-B59C-D41625176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462" y="4283075"/>
              <a:ext cx="436563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Text Box 35">
              <a:extLst>
                <a:ext uri="{FF2B5EF4-FFF2-40B4-BE49-F238E27FC236}">
                  <a16:creationId xmlns:a16="http://schemas.microsoft.com/office/drawing/2014/main" id="{171ECC6D-E77E-7541-880B-B7D3C99DC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9762" y="4498975"/>
              <a:ext cx="1538288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 2 timeout</a:t>
              </a:r>
            </a:p>
          </p:txBody>
        </p:sp>
        <p:grpSp>
          <p:nvGrpSpPr>
            <p:cNvPr id="128" name="Group 29">
              <a:extLst>
                <a:ext uri="{FF2B5EF4-FFF2-40B4-BE49-F238E27FC236}">
                  <a16:creationId xmlns:a16="http://schemas.microsoft.com/office/drawing/2014/main" id="{CCD75B32-9279-9249-845C-EEAC69B59B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6300" y="2254250"/>
              <a:ext cx="103187" cy="2462212"/>
              <a:chOff x="3651" y="1878"/>
              <a:chExt cx="78" cy="963"/>
            </a:xfrm>
          </p:grpSpPr>
          <p:sp>
            <p:nvSpPr>
              <p:cNvPr id="129" name="Line 30">
                <a:extLst>
                  <a:ext uri="{FF2B5EF4-FFF2-40B4-BE49-F238E27FC236}">
                    <a16:creationId xmlns:a16="http://schemas.microsoft.com/office/drawing/2014/main" id="{968CAD8F-1975-844E-A2BC-06214EDA9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9" y="1879"/>
                <a:ext cx="0" cy="9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0" name="Line 31">
                <a:extLst>
                  <a:ext uri="{FF2B5EF4-FFF2-40B4-BE49-F238E27FC236}">
                    <a16:creationId xmlns:a16="http://schemas.microsoft.com/office/drawing/2014/main" id="{46F70D7C-544C-D549-80EC-BBE791344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1" y="187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1" name="Line 32">
                <a:extLst>
                  <a:ext uri="{FF2B5EF4-FFF2-40B4-BE49-F238E27FC236}">
                    <a16:creationId xmlns:a16="http://schemas.microsoft.com/office/drawing/2014/main" id="{7CCD21DE-7848-8E49-8DFB-3B7580C3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1" y="2841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3C2478-ADE4-9940-A00F-07B0A8A168AB}"/>
              </a:ext>
            </a:extLst>
          </p:cNvPr>
          <p:cNvGrpSpPr/>
          <p:nvPr/>
        </p:nvGrpSpPr>
        <p:grpSpPr>
          <a:xfrm>
            <a:off x="6061075" y="4884737"/>
            <a:ext cx="2114550" cy="1179513"/>
            <a:chOff x="6061075" y="4884737"/>
            <a:chExt cx="2114550" cy="1179513"/>
          </a:xfrm>
        </p:grpSpPr>
        <p:sp>
          <p:nvSpPr>
            <p:cNvPr id="132" name="Line 37">
              <a:extLst>
                <a:ext uri="{FF2B5EF4-FFF2-40B4-BE49-F238E27FC236}">
                  <a16:creationId xmlns:a16="http://schemas.microsoft.com/office/drawing/2014/main" id="{87F3997F-AC6F-E94C-BDDA-D675458BE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5362" y="4884737"/>
              <a:ext cx="2100263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Line 38">
              <a:extLst>
                <a:ext uri="{FF2B5EF4-FFF2-40B4-BE49-F238E27FC236}">
                  <a16:creationId xmlns:a16="http://schemas.microsoft.com/office/drawing/2014/main" id="{F145FE1E-AA9A-9247-82EE-3228DB0DB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7425" y="5129212"/>
              <a:ext cx="2101850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9">
              <a:extLst>
                <a:ext uri="{FF2B5EF4-FFF2-40B4-BE49-F238E27FC236}">
                  <a16:creationId xmlns:a16="http://schemas.microsoft.com/office/drawing/2014/main" id="{A6917865-5501-404F-B05D-FD50B31DA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1075" y="5362575"/>
              <a:ext cx="2101850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40">
              <a:extLst>
                <a:ext uri="{FF2B5EF4-FFF2-40B4-BE49-F238E27FC236}">
                  <a16:creationId xmlns:a16="http://schemas.microsoft.com/office/drawing/2014/main" id="{C1F71149-521E-A245-80B1-E26288E6E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250" y="5595937"/>
              <a:ext cx="2100262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36" name="Text Box 41">
            <a:extLst>
              <a:ext uri="{FF2B5EF4-FFF2-40B4-BE49-F238E27FC236}">
                <a16:creationId xmlns:a16="http://schemas.microsoft.com/office/drawing/2014/main" id="{C2E1F2DD-A0AF-3A4F-84ED-5EB921B7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937" y="3497262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pkt4, discard,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(re)send ack1</a:t>
            </a:r>
          </a:p>
        </p:txBody>
      </p:sp>
      <p:sp>
        <p:nvSpPr>
          <p:cNvPr id="137" name="Text Box 42">
            <a:extLst>
              <a:ext uri="{FF2B5EF4-FFF2-40B4-BE49-F238E27FC236}">
                <a16:creationId xmlns:a16="http://schemas.microsoft.com/office/drawing/2014/main" id="{9460E1DE-6181-0944-8A7F-243E2C949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87" y="4017962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pkt5, discard,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(re)send ack1</a:t>
            </a:r>
          </a:p>
        </p:txBody>
      </p:sp>
      <p:sp>
        <p:nvSpPr>
          <p:cNvPr id="138" name="Text Box 43">
            <a:extLst>
              <a:ext uri="{FF2B5EF4-FFF2-40B4-BE49-F238E27FC236}">
                <a16:creationId xmlns:a16="http://schemas.microsoft.com/office/drawing/2014/main" id="{9372D8AC-242E-6F41-B4F3-7282D16B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5172075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pkt2, deliver, send ack2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pkt3, deliver, send ack3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pkt4, deliver, send ack4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pkt5, deliver, send ack5</a:t>
            </a:r>
          </a:p>
        </p:txBody>
      </p:sp>
      <p:sp>
        <p:nvSpPr>
          <p:cNvPr id="139" name="Text Box 44">
            <a:extLst>
              <a:ext uri="{FF2B5EF4-FFF2-40B4-BE49-F238E27FC236}">
                <a16:creationId xmlns:a16="http://schemas.microsoft.com/office/drawing/2014/main" id="{3FF05DAC-881F-5A4C-85B0-7DEC9D87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87" y="4000500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ignore duplicate ACK</a:t>
            </a:r>
          </a:p>
        </p:txBody>
      </p:sp>
      <p:sp>
        <p:nvSpPr>
          <p:cNvPr id="143" name="Text Box 59">
            <a:extLst>
              <a:ext uri="{FF2B5EF4-FFF2-40B4-BE49-F238E27FC236}">
                <a16:creationId xmlns:a16="http://schemas.microsoft.com/office/drawing/2014/main" id="{FB2F6CDE-F6A8-F844-B10B-58975059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1223962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 window (N=4)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DDE7CA-1E78-DA4A-AE1B-74DF7C479CF1}"/>
              </a:ext>
            </a:extLst>
          </p:cNvPr>
          <p:cNvGrpSpPr/>
          <p:nvPr/>
        </p:nvGrpSpPr>
        <p:grpSpPr>
          <a:xfrm>
            <a:off x="2317750" y="1570037"/>
            <a:ext cx="1520825" cy="1150938"/>
            <a:chOff x="2317750" y="1570037"/>
            <a:chExt cx="1520825" cy="1150938"/>
          </a:xfrm>
        </p:grpSpPr>
        <p:grpSp>
          <p:nvGrpSpPr>
            <p:cNvPr id="140" name="Group 65">
              <a:extLst>
                <a:ext uri="{FF2B5EF4-FFF2-40B4-BE49-F238E27FC236}">
                  <a16:creationId xmlns:a16="http://schemas.microsoft.com/office/drawing/2014/main" id="{931A5080-440D-784B-A586-03D399A7E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0925" y="1570037"/>
              <a:ext cx="1512887" cy="304800"/>
              <a:chOff x="115" y="914"/>
              <a:chExt cx="953" cy="192"/>
            </a:xfrm>
          </p:grpSpPr>
          <p:sp>
            <p:nvSpPr>
              <p:cNvPr id="141" name="Rectangle 60">
                <a:extLst>
                  <a:ext uri="{FF2B5EF4-FFF2-40B4-BE49-F238E27FC236}">
                    <a16:creationId xmlns:a16="http://schemas.microsoft.com/office/drawing/2014/main" id="{B26ABC90-7E5F-8A4E-8270-EAE554611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2" name="Text Box 46">
                <a:extLst>
                  <a:ext uri="{FF2B5EF4-FFF2-40B4-BE49-F238E27FC236}">
                    <a16:creationId xmlns:a16="http://schemas.microsoft.com/office/drawing/2014/main" id="{7BFA6562-0DAC-EB45-9C52-212661A482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144" name="Group 67">
              <a:extLst>
                <a:ext uri="{FF2B5EF4-FFF2-40B4-BE49-F238E27FC236}">
                  <a16:creationId xmlns:a16="http://schemas.microsoft.com/office/drawing/2014/main" id="{58213E82-566B-494B-9703-4038DD2EF0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7750" y="1855787"/>
              <a:ext cx="1512887" cy="304800"/>
              <a:chOff x="115" y="914"/>
              <a:chExt cx="953" cy="192"/>
            </a:xfrm>
          </p:grpSpPr>
          <p:sp>
            <p:nvSpPr>
              <p:cNvPr id="145" name="Rectangle 68">
                <a:extLst>
                  <a:ext uri="{FF2B5EF4-FFF2-40B4-BE49-F238E27FC236}">
                    <a16:creationId xmlns:a16="http://schemas.microsoft.com/office/drawing/2014/main" id="{4568CC56-ACBD-D74D-BF0B-726A16BC8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6" name="Text Box 69">
                <a:extLst>
                  <a:ext uri="{FF2B5EF4-FFF2-40B4-BE49-F238E27FC236}">
                    <a16:creationId xmlns:a16="http://schemas.microsoft.com/office/drawing/2014/main" id="{407928DF-AB75-9C4A-93E1-B6C00F1ED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147" name="Group 70">
              <a:extLst>
                <a:ext uri="{FF2B5EF4-FFF2-40B4-BE49-F238E27FC236}">
                  <a16:creationId xmlns:a16="http://schemas.microsoft.com/office/drawing/2014/main" id="{00B20D72-C787-994E-A325-6842B8186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5687" y="2141537"/>
              <a:ext cx="1512888" cy="304800"/>
              <a:chOff x="115" y="914"/>
              <a:chExt cx="953" cy="192"/>
            </a:xfrm>
          </p:grpSpPr>
          <p:sp>
            <p:nvSpPr>
              <p:cNvPr id="148" name="Rectangle 71">
                <a:extLst>
                  <a:ext uri="{FF2B5EF4-FFF2-40B4-BE49-F238E27FC236}">
                    <a16:creationId xmlns:a16="http://schemas.microsoft.com/office/drawing/2014/main" id="{CB23F592-B205-C747-BC5C-8DED1F254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9" name="Text Box 72">
                <a:extLst>
                  <a:ext uri="{FF2B5EF4-FFF2-40B4-BE49-F238E27FC236}">
                    <a16:creationId xmlns:a16="http://schemas.microsoft.com/office/drawing/2014/main" id="{3023C1E8-641E-D34A-BDDD-05F2D4DF44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150" name="Group 73">
              <a:extLst>
                <a:ext uri="{FF2B5EF4-FFF2-40B4-BE49-F238E27FC236}">
                  <a16:creationId xmlns:a16="http://schemas.microsoft.com/office/drawing/2014/main" id="{40BB12DF-C4A4-6A41-A0BD-D8F19F8C26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2512" y="2416175"/>
              <a:ext cx="1512888" cy="304800"/>
              <a:chOff x="115" y="914"/>
              <a:chExt cx="953" cy="192"/>
            </a:xfrm>
          </p:grpSpPr>
          <p:sp>
            <p:nvSpPr>
              <p:cNvPr id="151" name="Rectangle 74">
                <a:extLst>
                  <a:ext uri="{FF2B5EF4-FFF2-40B4-BE49-F238E27FC236}">
                    <a16:creationId xmlns:a16="http://schemas.microsoft.com/office/drawing/2014/main" id="{89CB1498-6077-D041-AC57-35BA218CB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2" name="Text Box 75">
                <a:extLst>
                  <a:ext uri="{FF2B5EF4-FFF2-40B4-BE49-F238E27FC236}">
                    <a16:creationId xmlns:a16="http://schemas.microsoft.com/office/drawing/2014/main" id="{51265616-94AA-1940-B75F-94B688FDD5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FA832-3142-3345-8926-97B188BFCE5C}"/>
              </a:ext>
            </a:extLst>
          </p:cNvPr>
          <p:cNvGrpSpPr/>
          <p:nvPr/>
        </p:nvGrpSpPr>
        <p:grpSpPr>
          <a:xfrm>
            <a:off x="2319337" y="3135312"/>
            <a:ext cx="3749675" cy="369332"/>
            <a:chOff x="2319337" y="3135312"/>
            <a:chExt cx="3749675" cy="369332"/>
          </a:xfrm>
        </p:grpSpPr>
        <p:sp>
          <p:nvSpPr>
            <p:cNvPr id="153" name="Rectangle 79">
              <a:extLst>
                <a:ext uri="{FF2B5EF4-FFF2-40B4-BE49-F238E27FC236}">
                  <a16:creationId xmlns:a16="http://schemas.microsoft.com/office/drawing/2014/main" id="{136FFCEA-08CB-4B46-986C-2B7FBEB6B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650" y="3221037"/>
              <a:ext cx="628650" cy="2286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DC4FE7-5ADF-3340-99A4-F8E562CC9D77}"/>
                </a:ext>
              </a:extLst>
            </p:cNvPr>
            <p:cNvGrpSpPr/>
            <p:nvPr/>
          </p:nvGrpSpPr>
          <p:grpSpPr>
            <a:xfrm>
              <a:off x="2319337" y="3135312"/>
              <a:ext cx="3749675" cy="369332"/>
              <a:chOff x="2319337" y="3135312"/>
              <a:chExt cx="3749675" cy="369332"/>
            </a:xfrm>
          </p:grpSpPr>
          <p:sp>
            <p:nvSpPr>
              <p:cNvPr id="113" name="Text Box 22">
                <a:extLst>
                  <a:ext uri="{FF2B5EF4-FFF2-40B4-BE49-F238E27FC236}">
                    <a16:creationId xmlns:a16="http://schemas.microsoft.com/office/drawing/2014/main" id="{E3AAA9D4-24A2-9445-B632-A99BE73DC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4955" y="3135312"/>
                <a:ext cx="217405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 ack0, send pkt4</a:t>
                </a:r>
              </a:p>
            </p:txBody>
          </p:sp>
          <p:sp>
            <p:nvSpPr>
              <p:cNvPr id="154" name="Text Box 80">
                <a:extLst>
                  <a:ext uri="{FF2B5EF4-FFF2-40B4-BE49-F238E27FC236}">
                    <a16:creationId xmlns:a16="http://schemas.microsoft.com/office/drawing/2014/main" id="{60379420-DE18-E947-A726-0A6ECF67B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9337" y="3186112"/>
                <a:ext cx="1512888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1 2 3 4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5 6 7 8 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69BB31-73E3-7544-97DE-32AB0574DD7B}"/>
              </a:ext>
            </a:extLst>
          </p:cNvPr>
          <p:cNvGrpSpPr/>
          <p:nvPr/>
        </p:nvGrpSpPr>
        <p:grpSpPr>
          <a:xfrm>
            <a:off x="2305050" y="4754562"/>
            <a:ext cx="1520825" cy="1050925"/>
            <a:chOff x="2305050" y="4754562"/>
            <a:chExt cx="1520825" cy="1050925"/>
          </a:xfrm>
        </p:grpSpPr>
        <p:grpSp>
          <p:nvGrpSpPr>
            <p:cNvPr id="158" name="Group 85">
              <a:extLst>
                <a:ext uri="{FF2B5EF4-FFF2-40B4-BE49-F238E27FC236}">
                  <a16:creationId xmlns:a16="http://schemas.microsoft.com/office/drawing/2014/main" id="{03417B8E-F478-8C46-B780-7DF3A846A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5050" y="4754562"/>
              <a:ext cx="1512887" cy="304800"/>
              <a:chOff x="112" y="2105"/>
              <a:chExt cx="953" cy="192"/>
            </a:xfrm>
          </p:grpSpPr>
          <p:sp>
            <p:nvSpPr>
              <p:cNvPr id="159" name="Rectangle 86">
                <a:extLst>
                  <a:ext uri="{FF2B5EF4-FFF2-40B4-BE49-F238E27FC236}">
                    <a16:creationId xmlns:a16="http://schemas.microsoft.com/office/drawing/2014/main" id="{51D5A277-3EBC-904A-AC8D-23CF45D5E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0" name="Text Box 87">
                <a:extLst>
                  <a:ext uri="{FF2B5EF4-FFF2-40B4-BE49-F238E27FC236}">
                    <a16:creationId xmlns:a16="http://schemas.microsoft.com/office/drawing/2014/main" id="{B4DADF2A-5673-3046-9E59-DCC911CA2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161" name="Group 88">
              <a:extLst>
                <a:ext uri="{FF2B5EF4-FFF2-40B4-BE49-F238E27FC236}">
                  <a16:creationId xmlns:a16="http://schemas.microsoft.com/office/drawing/2014/main" id="{73C5048A-4F54-D24B-B928-04D9BDFC1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2987" y="4995862"/>
              <a:ext cx="1512888" cy="304800"/>
              <a:chOff x="112" y="2105"/>
              <a:chExt cx="953" cy="192"/>
            </a:xfrm>
          </p:grpSpPr>
          <p:sp>
            <p:nvSpPr>
              <p:cNvPr id="162" name="Rectangle 89">
                <a:extLst>
                  <a:ext uri="{FF2B5EF4-FFF2-40B4-BE49-F238E27FC236}">
                    <a16:creationId xmlns:a16="http://schemas.microsoft.com/office/drawing/2014/main" id="{2DE076E2-D66C-3A41-9D7C-1EAD271BB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3" name="Text Box 90">
                <a:extLst>
                  <a:ext uri="{FF2B5EF4-FFF2-40B4-BE49-F238E27FC236}">
                    <a16:creationId xmlns:a16="http://schemas.microsoft.com/office/drawing/2014/main" id="{4E90CC58-BC14-8A46-9EF1-B2445A87A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164" name="Group 91">
              <a:extLst>
                <a:ext uri="{FF2B5EF4-FFF2-40B4-BE49-F238E27FC236}">
                  <a16:creationId xmlns:a16="http://schemas.microsoft.com/office/drawing/2014/main" id="{FC55D8F5-B4F7-874A-8587-FEFF1658A4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9812" y="5259387"/>
              <a:ext cx="1512888" cy="304800"/>
              <a:chOff x="112" y="2105"/>
              <a:chExt cx="953" cy="192"/>
            </a:xfrm>
          </p:grpSpPr>
          <p:sp>
            <p:nvSpPr>
              <p:cNvPr id="165" name="Rectangle 92">
                <a:extLst>
                  <a:ext uri="{FF2B5EF4-FFF2-40B4-BE49-F238E27FC236}">
                    <a16:creationId xmlns:a16="http://schemas.microsoft.com/office/drawing/2014/main" id="{5F79878B-FB81-654E-BD8D-25D0529EE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6" name="Text Box 93">
                <a:extLst>
                  <a:ext uri="{FF2B5EF4-FFF2-40B4-BE49-F238E27FC236}">
                    <a16:creationId xmlns:a16="http://schemas.microsoft.com/office/drawing/2014/main" id="{1562EC1E-E59B-7944-A04F-448394E22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167" name="Group 94">
              <a:extLst>
                <a:ext uri="{FF2B5EF4-FFF2-40B4-BE49-F238E27FC236}">
                  <a16:creationId xmlns:a16="http://schemas.microsoft.com/office/drawing/2014/main" id="{D2F62372-EF14-F24B-B336-E5FA5F73E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6637" y="5500687"/>
              <a:ext cx="1512888" cy="304800"/>
              <a:chOff x="112" y="2105"/>
              <a:chExt cx="953" cy="192"/>
            </a:xfrm>
          </p:grpSpPr>
          <p:sp>
            <p:nvSpPr>
              <p:cNvPr id="168" name="Rectangle 95">
                <a:extLst>
                  <a:ext uri="{FF2B5EF4-FFF2-40B4-BE49-F238E27FC236}">
                    <a16:creationId xmlns:a16="http://schemas.microsoft.com/office/drawing/2014/main" id="{BCA2899F-BA48-C640-8ADB-7E90D0337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9" name="Text Box 96">
                <a:extLst>
                  <a:ext uri="{FF2B5EF4-FFF2-40B4-BE49-F238E27FC236}">
                    <a16:creationId xmlns:a16="http://schemas.microsoft.com/office/drawing/2014/main" id="{8A067021-ACF5-964B-98EA-A0B6BE082C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C661FF-CD5C-6E4B-970B-3DCF09E317A2}"/>
              </a:ext>
            </a:extLst>
          </p:cNvPr>
          <p:cNvGrpSpPr/>
          <p:nvPr/>
        </p:nvGrpSpPr>
        <p:grpSpPr>
          <a:xfrm>
            <a:off x="7129462" y="3876675"/>
            <a:ext cx="1039813" cy="873125"/>
            <a:chOff x="7129462" y="3876675"/>
            <a:chExt cx="1039813" cy="873125"/>
          </a:xfrm>
        </p:grpSpPr>
        <p:sp>
          <p:nvSpPr>
            <p:cNvPr id="170" name="Line 98">
              <a:extLst>
                <a:ext uri="{FF2B5EF4-FFF2-40B4-BE49-F238E27FC236}">
                  <a16:creationId xmlns:a16="http://schemas.microsoft.com/office/drawing/2014/main" id="{E4B1EB39-53C3-8344-8ADA-9E76B91AB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9462" y="3876675"/>
              <a:ext cx="1033463" cy="5635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1" name="Line 99">
              <a:extLst>
                <a:ext uri="{FF2B5EF4-FFF2-40B4-BE49-F238E27FC236}">
                  <a16:creationId xmlns:a16="http://schemas.microsoft.com/office/drawing/2014/main" id="{A383D701-6209-8C45-966C-F73AADF8A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5812" y="4186237"/>
              <a:ext cx="1033463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2E6ECF-EC8F-534A-B975-E7A316543BA2}"/>
              </a:ext>
            </a:extLst>
          </p:cNvPr>
          <p:cNvGrpSpPr/>
          <p:nvPr/>
        </p:nvGrpSpPr>
        <p:grpSpPr>
          <a:xfrm>
            <a:off x="7108825" y="5376862"/>
            <a:ext cx="1081087" cy="1303338"/>
            <a:chOff x="7083425" y="5376862"/>
            <a:chExt cx="1081087" cy="1303338"/>
          </a:xfrm>
        </p:grpSpPr>
        <p:sp>
          <p:nvSpPr>
            <p:cNvPr id="172" name="Line 100">
              <a:extLst>
                <a:ext uri="{FF2B5EF4-FFF2-40B4-BE49-F238E27FC236}">
                  <a16:creationId xmlns:a16="http://schemas.microsoft.com/office/drawing/2014/main" id="{50E2BD6B-ADC1-C84D-8DBB-656FE09D3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1050" y="5376862"/>
              <a:ext cx="1033462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3" name="Line 101">
              <a:extLst>
                <a:ext uri="{FF2B5EF4-FFF2-40B4-BE49-F238E27FC236}">
                  <a16:creationId xmlns:a16="http://schemas.microsoft.com/office/drawing/2014/main" id="{84B4DDDE-6474-8442-BB57-A50ADD9CEB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5175" y="5630862"/>
              <a:ext cx="1033462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4" name="Line 102">
              <a:extLst>
                <a:ext uri="{FF2B5EF4-FFF2-40B4-BE49-F238E27FC236}">
                  <a16:creationId xmlns:a16="http://schemas.microsoft.com/office/drawing/2014/main" id="{73C0C64C-D6E3-AC4F-B1DD-2ECA3B1161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300" y="5873750"/>
              <a:ext cx="1033462" cy="5635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5" name="Line 103">
              <a:extLst>
                <a:ext uri="{FF2B5EF4-FFF2-40B4-BE49-F238E27FC236}">
                  <a16:creationId xmlns:a16="http://schemas.microsoft.com/office/drawing/2014/main" id="{2133D681-30CA-654C-AE01-4F7EF0A35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3425" y="6116637"/>
              <a:ext cx="1033462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A17A60-2A45-964D-961F-A44FDA1E12F8}"/>
              </a:ext>
            </a:extLst>
          </p:cNvPr>
          <p:cNvGrpSpPr/>
          <p:nvPr/>
        </p:nvGrpSpPr>
        <p:grpSpPr>
          <a:xfrm>
            <a:off x="2316162" y="3452813"/>
            <a:ext cx="3752850" cy="369332"/>
            <a:chOff x="2316162" y="3452813"/>
            <a:chExt cx="3752850" cy="369332"/>
          </a:xfrm>
        </p:grpSpPr>
        <p:grpSp>
          <p:nvGrpSpPr>
            <p:cNvPr id="155" name="Group 84">
              <a:extLst>
                <a:ext uri="{FF2B5EF4-FFF2-40B4-BE49-F238E27FC236}">
                  <a16:creationId xmlns:a16="http://schemas.microsoft.com/office/drawing/2014/main" id="{F747F193-29E4-2141-AA7E-B7B6D30FD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162" y="3460750"/>
              <a:ext cx="1512888" cy="304800"/>
              <a:chOff x="112" y="2105"/>
              <a:chExt cx="953" cy="192"/>
            </a:xfrm>
          </p:grpSpPr>
          <p:sp>
            <p:nvSpPr>
              <p:cNvPr id="156" name="Rectangle 82">
                <a:extLst>
                  <a:ext uri="{FF2B5EF4-FFF2-40B4-BE49-F238E27FC236}">
                    <a16:creationId xmlns:a16="http://schemas.microsoft.com/office/drawing/2014/main" id="{D67393F3-D1F3-2847-92CB-862D70806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7" name="Text Box 83">
                <a:extLst>
                  <a:ext uri="{FF2B5EF4-FFF2-40B4-BE49-F238E27FC236}">
                    <a16:creationId xmlns:a16="http://schemas.microsoft.com/office/drawing/2014/main" id="{4ACB79AA-81A1-824F-B374-FE28920BA2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sp>
          <p:nvSpPr>
            <p:cNvPr id="74" name="Text Box 22">
              <a:extLst>
                <a:ext uri="{FF2B5EF4-FFF2-40B4-BE49-F238E27FC236}">
                  <a16:creationId xmlns:a16="http://schemas.microsoft.com/office/drawing/2014/main" id="{112AB488-4C54-7D47-830A-D3403F86F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800" y="3452813"/>
              <a:ext cx="22082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rcv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 ack1, send pkt5</a:t>
              </a:r>
            </a:p>
          </p:txBody>
        </p:sp>
      </p:grpSp>
      <p:sp>
        <p:nvSpPr>
          <p:cNvPr id="79" name="Line 14">
            <a:extLst>
              <a:ext uri="{FF2B5EF4-FFF2-40B4-BE49-F238E27FC236}">
                <a16:creationId xmlns:a16="http://schemas.microsoft.com/office/drawing/2014/main" id="{7310A5FB-4554-E045-9214-7084F7E86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7262" y="1612900"/>
            <a:ext cx="11113" cy="453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2E57CDD-AF57-3E45-9B83-97B06BD5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2" grpId="0"/>
      <p:bldP spid="116" grpId="0"/>
      <p:bldP spid="121" grpId="0" animBg="1"/>
      <p:bldP spid="124" grpId="0" animBg="1"/>
      <p:bldP spid="125" grpId="0" animBg="1"/>
      <p:bldP spid="126" grpId="0" animBg="1"/>
      <p:bldP spid="127" grpId="0" animBg="1"/>
      <p:bldP spid="136" grpId="0"/>
      <p:bldP spid="137" grpId="0"/>
      <p:bldP spid="138" grpId="0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902B4EA-0158-774A-877D-888807F574B5}"/>
              </a:ext>
            </a:extLst>
          </p:cNvPr>
          <p:cNvGrpSpPr/>
          <p:nvPr/>
        </p:nvGrpSpPr>
        <p:grpSpPr>
          <a:xfrm>
            <a:off x="2578811" y="4965666"/>
            <a:ext cx="6866725" cy="1028731"/>
            <a:chOff x="2578811" y="4965666"/>
            <a:chExt cx="6866725" cy="102873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763EEB6-87F6-D847-AD1E-3BFDCE6A954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811" y="5062556"/>
              <a:ext cx="1582832" cy="3026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891B45-180E-B341-A7C6-D10A683BB102}"/>
                </a:ext>
              </a:extLst>
            </p:cNvPr>
            <p:cNvGrpSpPr/>
            <p:nvPr/>
          </p:nvGrpSpPr>
          <p:grpSpPr>
            <a:xfrm>
              <a:off x="4062521" y="4965666"/>
              <a:ext cx="5383015" cy="1028731"/>
              <a:chOff x="4062521" y="4965666"/>
              <a:chExt cx="5383015" cy="1028731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6BE7B71-3412-8546-BD1A-8BF76DC472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2023" y="4973372"/>
                <a:ext cx="1473513" cy="4743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reeform 296">
                <a:extLst>
                  <a:ext uri="{FF2B5EF4-FFF2-40B4-BE49-F238E27FC236}">
                    <a16:creationId xmlns:a16="http://schemas.microsoft.com/office/drawing/2014/main" id="{06DFDE96-5B04-984C-B72D-22D074DF3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521" y="4965666"/>
                <a:ext cx="4036903" cy="1028731"/>
              </a:xfrm>
              <a:custGeom>
                <a:avLst/>
                <a:gdLst>
                  <a:gd name="T0" fmla="*/ 2147483647 w 1877"/>
                  <a:gd name="T1" fmla="*/ 2147483647 h 917"/>
                  <a:gd name="T2" fmla="*/ 2147483647 w 1877"/>
                  <a:gd name="T3" fmla="*/ 2147483647 h 917"/>
                  <a:gd name="T4" fmla="*/ 2147483647 w 1877"/>
                  <a:gd name="T5" fmla="*/ 2147483647 h 917"/>
                  <a:gd name="T6" fmla="*/ 2147483647 w 1877"/>
                  <a:gd name="T7" fmla="*/ 2147483647 h 917"/>
                  <a:gd name="T8" fmla="*/ 2147483647 w 1877"/>
                  <a:gd name="T9" fmla="*/ 2147483647 h 917"/>
                  <a:gd name="T10" fmla="*/ 2147483647 w 1877"/>
                  <a:gd name="T11" fmla="*/ 2147483647 h 917"/>
                  <a:gd name="T12" fmla="*/ 2147483647 w 1877"/>
                  <a:gd name="T13" fmla="*/ 2147483647 h 917"/>
                  <a:gd name="T14" fmla="*/ 2147483647 w 1877"/>
                  <a:gd name="T15" fmla="*/ 2147483647 h 917"/>
                  <a:gd name="T16" fmla="*/ 2147483647 w 1877"/>
                  <a:gd name="T17" fmla="*/ 2147483647 h 917"/>
                  <a:gd name="T18" fmla="*/ 2147483647 w 1877"/>
                  <a:gd name="T19" fmla="*/ 2147483647 h 917"/>
                  <a:gd name="T20" fmla="*/ 2147483647 w 1877"/>
                  <a:gd name="T21" fmla="*/ 2147483647 h 917"/>
                  <a:gd name="T22" fmla="*/ 2147483647 w 1877"/>
                  <a:gd name="T23" fmla="*/ 2147483647 h 917"/>
                  <a:gd name="T24" fmla="*/ 2147483647 w 1877"/>
                  <a:gd name="T25" fmla="*/ 2147483647 h 917"/>
                  <a:gd name="T26" fmla="*/ 2147483647 w 1877"/>
                  <a:gd name="T27" fmla="*/ 2147483647 h 917"/>
                  <a:gd name="T28" fmla="*/ 2147483647 w 1877"/>
                  <a:gd name="T29" fmla="*/ 2147483647 h 917"/>
                  <a:gd name="T30" fmla="*/ 2147483647 w 1877"/>
                  <a:gd name="T31" fmla="*/ 2147483647 h 9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77"/>
                  <a:gd name="T49" fmla="*/ 0 h 917"/>
                  <a:gd name="T50" fmla="*/ 1877 w 1877"/>
                  <a:gd name="T51" fmla="*/ 917 h 9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77" h="917">
                    <a:moveTo>
                      <a:pt x="889" y="23"/>
                    </a:moveTo>
                    <a:cubicBezTo>
                      <a:pt x="804" y="39"/>
                      <a:pt x="771" y="98"/>
                      <a:pt x="692" y="109"/>
                    </a:cubicBezTo>
                    <a:cubicBezTo>
                      <a:pt x="613" y="120"/>
                      <a:pt x="511" y="81"/>
                      <a:pt x="415" y="91"/>
                    </a:cubicBezTo>
                    <a:cubicBezTo>
                      <a:pt x="319" y="101"/>
                      <a:pt x="174" y="126"/>
                      <a:pt x="112" y="170"/>
                    </a:cubicBezTo>
                    <a:cubicBezTo>
                      <a:pt x="51" y="214"/>
                      <a:pt x="66" y="294"/>
                      <a:pt x="50" y="353"/>
                    </a:cubicBezTo>
                    <a:cubicBezTo>
                      <a:pt x="34" y="412"/>
                      <a:pt x="0" y="479"/>
                      <a:pt x="14" y="528"/>
                    </a:cubicBezTo>
                    <a:cubicBezTo>
                      <a:pt x="29" y="577"/>
                      <a:pt x="57" y="608"/>
                      <a:pt x="139" y="650"/>
                    </a:cubicBezTo>
                    <a:cubicBezTo>
                      <a:pt x="221" y="692"/>
                      <a:pt x="372" y="742"/>
                      <a:pt x="505" y="781"/>
                    </a:cubicBezTo>
                    <a:cubicBezTo>
                      <a:pt x="638" y="820"/>
                      <a:pt x="789" y="866"/>
                      <a:pt x="933" y="886"/>
                    </a:cubicBezTo>
                    <a:cubicBezTo>
                      <a:pt x="1077" y="906"/>
                      <a:pt x="1246" y="917"/>
                      <a:pt x="1370" y="901"/>
                    </a:cubicBezTo>
                    <a:cubicBezTo>
                      <a:pt x="1494" y="885"/>
                      <a:pt x="1594" y="839"/>
                      <a:pt x="1676" y="793"/>
                    </a:cubicBezTo>
                    <a:cubicBezTo>
                      <a:pt x="1758" y="747"/>
                      <a:pt x="1843" y="720"/>
                      <a:pt x="1860" y="624"/>
                    </a:cubicBezTo>
                    <a:cubicBezTo>
                      <a:pt x="1877" y="528"/>
                      <a:pt x="1835" y="306"/>
                      <a:pt x="1776" y="219"/>
                    </a:cubicBezTo>
                    <a:cubicBezTo>
                      <a:pt x="1717" y="132"/>
                      <a:pt x="1599" y="134"/>
                      <a:pt x="1503" y="100"/>
                    </a:cubicBezTo>
                    <a:cubicBezTo>
                      <a:pt x="1407" y="66"/>
                      <a:pt x="1302" y="26"/>
                      <a:pt x="1200" y="13"/>
                    </a:cubicBezTo>
                    <a:cubicBezTo>
                      <a:pt x="1098" y="0"/>
                      <a:pt x="974" y="7"/>
                      <a:pt x="889" y="23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Arial"/>
                  </a:rPr>
                  <a:t>             </a:t>
                </a:r>
              </a:p>
            </p:txBody>
          </p:sp>
        </p:grpSp>
      </p:grpSp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sp>
        <p:nvSpPr>
          <p:cNvPr id="129" name="Text Box 26">
            <a:extLst>
              <a:ext uri="{FF2B5EF4-FFF2-40B4-BE49-F238E27FC236}">
                <a16:creationId xmlns:a16="http://schemas.microsoft.com/office/drawing/2014/main" id="{BF5BF946-F5E7-1544-AF56-E534E43C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527" y="2993828"/>
            <a:ext cx="1401811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Transport Layer Actions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BB341-9BE1-8640-8E8B-7EC80706964E}"/>
              </a:ext>
            </a:extLst>
          </p:cNvPr>
          <p:cNvSpPr txBox="1"/>
          <p:nvPr/>
        </p:nvSpPr>
        <p:spPr>
          <a:xfrm>
            <a:off x="4212477" y="1830701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Sender:</a:t>
            </a:r>
          </a:p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8071146" y="2078287"/>
            <a:ext cx="2415414" cy="336947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134BD1-8CE1-DD46-92D0-46AEECA91934}"/>
              </a:ext>
            </a:extLst>
          </p:cNvPr>
          <p:cNvGrpSpPr/>
          <p:nvPr/>
        </p:nvGrpSpPr>
        <p:grpSpPr>
          <a:xfrm>
            <a:off x="9130164" y="2303106"/>
            <a:ext cx="1259074" cy="369332"/>
            <a:chOff x="8934916" y="2775692"/>
            <a:chExt cx="1259074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02A536-E595-E54F-85ED-50268229A5F1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EE5E72-5714-C64B-A3D2-C89CD03AFF69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app. msg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4FC0E6A-CBE5-AC4B-BF65-426B6D4CBC72}"/>
              </a:ext>
            </a:extLst>
          </p:cNvPr>
          <p:cNvSpPr txBox="1"/>
          <p:nvPr/>
        </p:nvSpPr>
        <p:spPr>
          <a:xfrm>
            <a:off x="4391544" y="2325099"/>
            <a:ext cx="3825456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passed an application-layer message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421943-E484-5046-BEAC-6D59475EF6C3}"/>
              </a:ext>
            </a:extLst>
          </p:cNvPr>
          <p:cNvSpPr txBox="1"/>
          <p:nvPr/>
        </p:nvSpPr>
        <p:spPr>
          <a:xfrm>
            <a:off x="4388186" y="2990916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determines segment header fields values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D6C411-175C-8D4E-9A66-3E03AAA9F0F9}"/>
              </a:ext>
            </a:extLst>
          </p:cNvPr>
          <p:cNvSpPr txBox="1"/>
          <p:nvPr/>
        </p:nvSpPr>
        <p:spPr>
          <a:xfrm>
            <a:off x="4376692" y="3592863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creates segment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8394C2-8FDA-8F48-B59B-B744ABBDA541}"/>
              </a:ext>
            </a:extLst>
          </p:cNvPr>
          <p:cNvSpPr txBox="1"/>
          <p:nvPr/>
        </p:nvSpPr>
        <p:spPr>
          <a:xfrm>
            <a:off x="4381369" y="4025163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passes segment to IP</a:t>
            </a:r>
          </a:p>
        </p:txBody>
      </p:sp>
      <p:sp>
        <p:nvSpPr>
          <p:cNvPr id="131" name="Text Box 26">
            <a:extLst>
              <a:ext uri="{FF2B5EF4-FFF2-40B4-BE49-F238E27FC236}">
                <a16:creationId xmlns:a16="http://schemas.microsoft.com/office/drawing/2014/main" id="{82B22EF0-AE16-E34A-9DFF-15D46D513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359" y="3086580"/>
            <a:ext cx="1535315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709716-FAB0-AB45-BCAE-75F8CF2AEC09}"/>
              </a:ext>
            </a:extLst>
          </p:cNvPr>
          <p:cNvSpPr/>
          <p:nvPr/>
        </p:nvSpPr>
        <p:spPr>
          <a:xfrm>
            <a:off x="270781" y="1644192"/>
            <a:ext cx="3715697" cy="40520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FB16D4-A4BA-C046-940D-43D50465EB6F}"/>
              </a:ext>
            </a:extLst>
          </p:cNvPr>
          <p:cNvGrpSpPr/>
          <p:nvPr/>
        </p:nvGrpSpPr>
        <p:grpSpPr>
          <a:xfrm>
            <a:off x="8473556" y="2992506"/>
            <a:ext cx="1259074" cy="338554"/>
            <a:chOff x="8964789" y="2639236"/>
            <a:chExt cx="1259074" cy="3385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A58A03E-5455-0E40-8FB9-71E1E5E2CADE}"/>
                </a:ext>
              </a:extLst>
            </p:cNvPr>
            <p:cNvSpPr/>
            <p:nvPr/>
          </p:nvSpPr>
          <p:spPr>
            <a:xfrm>
              <a:off x="9032744" y="2707400"/>
              <a:ext cx="543189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A208B0-D27E-5D40-B156-11CB7075B098}"/>
                </a:ext>
              </a:extLst>
            </p:cNvPr>
            <p:cNvSpPr txBox="1"/>
            <p:nvPr/>
          </p:nvSpPr>
          <p:spPr>
            <a:xfrm>
              <a:off x="8964789" y="2639236"/>
              <a:ext cx="1259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73E5E98-A439-0647-8DF1-844937CD72A0}"/>
              </a:ext>
            </a:extLst>
          </p:cNvPr>
          <p:cNvGrpSpPr/>
          <p:nvPr/>
        </p:nvGrpSpPr>
        <p:grpSpPr>
          <a:xfrm>
            <a:off x="8549491" y="2999047"/>
            <a:ext cx="1818022" cy="369332"/>
            <a:chOff x="7863122" y="5632673"/>
            <a:chExt cx="1818022" cy="3693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9CCB6B2-1F81-ED45-AF48-A3187F0215CC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77AF83C-DA1E-A642-9E78-5EEE36A0AD7E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C9E1E-8C93-DA4B-813F-B38E4305D2BE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T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56BF3A-3903-6343-9BD8-2E85489C092E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632306-DF2A-5145-82E2-F627C1E9171F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4975E-6986-5E45-89F2-36AAE86B3B12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app. msg</a:t>
                </a:r>
              </a:p>
            </p:txBody>
          </p:sp>
        </p:grpSp>
      </p:grpSp>
      <p:sp>
        <p:nvSpPr>
          <p:cNvPr id="130" name="Slide Number Placeholder 2">
            <a:extLst>
              <a:ext uri="{FF2B5EF4-FFF2-40B4-BE49-F238E27FC236}">
                <a16:creationId xmlns:a16="http://schemas.microsoft.com/office/drawing/2014/main" id="{684D6C37-F877-7142-9DC9-7032BA756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00065 0.1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0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0052 0.0930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65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9306 C -0.00013 0.14931 -0.00091 0.20347 -0.00169 0.26181 L -0.11432 0.32593 L -0.43333 0.31991 C -0.47513 0.3044 -0.51719 0.27778 -0.55846 0.2636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43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1" grpId="0"/>
      <p:bldP spid="94" grpId="0"/>
      <p:bldP spid="95" grpId="0"/>
      <p:bldP spid="9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Selective repeat</a:t>
            </a:r>
            <a:endParaRPr lang="en-US" sz="4400" dirty="0"/>
          </a:p>
        </p:txBody>
      </p:sp>
      <p:sp>
        <p:nvSpPr>
          <p:cNvPr id="72" name="Rectangle 3">
            <a:extLst>
              <a:ext uri="{FF2B5EF4-FFF2-40B4-BE49-F238E27FC236}">
                <a16:creationId xmlns:a16="http://schemas.microsoft.com/office/drawing/2014/main" id="{09D24536-1438-724B-97D9-02D061CA29EA}"/>
              </a:ext>
            </a:extLst>
          </p:cNvPr>
          <p:cNvSpPr txBox="1">
            <a:spLocks noChangeArrowheads="1"/>
          </p:cNvSpPr>
          <p:nvPr/>
        </p:nvSpPr>
        <p:spPr>
          <a:xfrm>
            <a:off x="733374" y="1489418"/>
            <a:ext cx="1110062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receiver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individually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acknowledges all correctly received packets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buffers packets, as needed, for eventual in-order delivery to upper layer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times-out/retransmits individually for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unACKed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packets</a:t>
            </a:r>
          </a:p>
          <a:p>
            <a:pPr marL="747713" marR="0" lvl="1" indent="-227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maintains timer for each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unACKed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pkt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window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consecutive seq #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limits seq #s of sent,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unACKed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packets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DFB6A67-ADC6-9C4B-84A6-543096C42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Selective repeat: sender, receiver windows</a:t>
            </a:r>
            <a:endParaRPr lang="en-US" sz="4400" dirty="0"/>
          </a:p>
        </p:txBody>
      </p:sp>
      <p:pic>
        <p:nvPicPr>
          <p:cNvPr id="6" name="Picture 3" descr="sr_seqnum">
            <a:extLst>
              <a:ext uri="{FF2B5EF4-FFF2-40B4-BE49-F238E27FC236}">
                <a16:creationId xmlns:a16="http://schemas.microsoft.com/office/drawing/2014/main" id="{B408F707-79A8-7C45-92D6-B9D41955B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526602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A9314B-F457-C74F-8B5C-8B9FBE998696}"/>
              </a:ext>
            </a:extLst>
          </p:cNvPr>
          <p:cNvSpPr/>
          <p:nvPr/>
        </p:nvSpPr>
        <p:spPr>
          <a:xfrm>
            <a:off x="2150592" y="4671612"/>
            <a:ext cx="73280" cy="5121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F38C4F-2B96-9546-A76A-EDC479247B21}"/>
              </a:ext>
            </a:extLst>
          </p:cNvPr>
          <p:cNvSpPr/>
          <p:nvPr/>
        </p:nvSpPr>
        <p:spPr>
          <a:xfrm>
            <a:off x="2299806" y="4667895"/>
            <a:ext cx="73280" cy="5121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BD7889-A737-7D4B-971C-3750988F6013}"/>
              </a:ext>
            </a:extLst>
          </p:cNvPr>
          <p:cNvSpPr/>
          <p:nvPr/>
        </p:nvSpPr>
        <p:spPr>
          <a:xfrm>
            <a:off x="2452206" y="4667364"/>
            <a:ext cx="73280" cy="5121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3AD1DC-A49B-E740-9378-AEE45A7316AB}"/>
              </a:ext>
            </a:extLst>
          </p:cNvPr>
          <p:cNvSpPr/>
          <p:nvPr/>
        </p:nvSpPr>
        <p:spPr>
          <a:xfrm>
            <a:off x="2604606" y="4666833"/>
            <a:ext cx="73280" cy="5121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9C4CB6-96AA-2142-B786-5286E4736F13}"/>
              </a:ext>
            </a:extLst>
          </p:cNvPr>
          <p:cNvSpPr/>
          <p:nvPr/>
        </p:nvSpPr>
        <p:spPr>
          <a:xfrm>
            <a:off x="2760192" y="4663116"/>
            <a:ext cx="73280" cy="5121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D401EB-5081-DE4D-B48D-957376A4A1E9}"/>
              </a:ext>
            </a:extLst>
          </p:cNvPr>
          <p:cNvSpPr/>
          <p:nvPr/>
        </p:nvSpPr>
        <p:spPr>
          <a:xfrm>
            <a:off x="2915778" y="4665771"/>
            <a:ext cx="73280" cy="5121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D2D6A3-AE73-C845-B552-42990FBA7272}"/>
              </a:ext>
            </a:extLst>
          </p:cNvPr>
          <p:cNvSpPr/>
          <p:nvPr/>
        </p:nvSpPr>
        <p:spPr>
          <a:xfrm>
            <a:off x="3064992" y="4662054"/>
            <a:ext cx="73280" cy="5121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D0AD03-5829-A84F-B214-1C5783CA72DE}"/>
              </a:ext>
            </a:extLst>
          </p:cNvPr>
          <p:cNvSpPr/>
          <p:nvPr/>
        </p:nvSpPr>
        <p:spPr>
          <a:xfrm>
            <a:off x="3220578" y="4661523"/>
            <a:ext cx="73280" cy="5121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0F0D8A-CE6F-474B-B2DC-9775F3C752BA}"/>
              </a:ext>
            </a:extLst>
          </p:cNvPr>
          <p:cNvSpPr/>
          <p:nvPr/>
        </p:nvSpPr>
        <p:spPr>
          <a:xfrm>
            <a:off x="3369792" y="4664178"/>
            <a:ext cx="73280" cy="5121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AACE9B-6FB7-7D46-8909-5B520DE90656}"/>
              </a:ext>
            </a:extLst>
          </p:cNvPr>
          <p:cNvSpPr/>
          <p:nvPr/>
        </p:nvSpPr>
        <p:spPr>
          <a:xfrm>
            <a:off x="914400" y="3897630"/>
            <a:ext cx="10835640" cy="281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5ADF915-960F-4549-A41A-E37050FD5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Selective repeat: sender and receiver</a:t>
            </a:r>
            <a:endParaRPr lang="en-US" sz="44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5DAFC84-FD76-BE4E-9E1F-0F49401B0D9B}"/>
              </a:ext>
            </a:extLst>
          </p:cNvPr>
          <p:cNvSpPr txBox="1">
            <a:spLocks noChangeArrowheads="1"/>
          </p:cNvSpPr>
          <p:nvPr/>
        </p:nvSpPr>
        <p:spPr>
          <a:xfrm>
            <a:off x="946165" y="1698978"/>
            <a:ext cx="465124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from above:</a:t>
            </a:r>
          </a:p>
          <a:p>
            <a:pPr marL="5207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next available seq # in window, send packet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timeout(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</a:t>
            </a:r>
          </a:p>
          <a:p>
            <a:pPr marL="471488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resend packet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restart timer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sendbase,sendbase+N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207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packet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received</a:t>
            </a:r>
          </a:p>
          <a:p>
            <a:pPr marL="5207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n smallest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unACKed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packet, advance window base to next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unACKed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seq #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D58A7C-C9C7-8442-855F-43F3A494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485900"/>
            <a:ext cx="4721106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B0682BD-2D45-384C-A3BE-B71A10F3C9D2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1184280"/>
            <a:ext cx="1327103" cy="584201"/>
            <a:chOff x="1100" y="3896"/>
            <a:chExt cx="752" cy="368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480EC05-1FA2-1449-9DA4-EE3CBEF3C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FEE55EB3-D10F-D944-85E2-05ABE9F3A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3896"/>
              <a:ext cx="752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sender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B417EC-6705-FB4A-BE74-163FB12F88C6}"/>
              </a:ext>
            </a:extLst>
          </p:cNvPr>
          <p:cNvGrpSpPr/>
          <p:nvPr/>
        </p:nvGrpSpPr>
        <p:grpSpPr>
          <a:xfrm>
            <a:off x="6447754" y="1183947"/>
            <a:ext cx="5269467" cy="5221186"/>
            <a:chOff x="6447754" y="1183947"/>
            <a:chExt cx="5269467" cy="5221186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CF7478D-ADC0-4749-9951-A140F00D7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5858" y="1756933"/>
              <a:ext cx="4861363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packet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in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[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rcvbase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, rcvbase+N-1]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  <a:p>
              <a:pPr marL="406400" marR="0" lvl="0" indent="-276225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send ACK(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)</a:t>
              </a:r>
            </a:p>
            <a:p>
              <a:pPr marL="406400" marR="0" lvl="0" indent="-276225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out-of-order: buffer</a:t>
              </a:r>
            </a:p>
            <a:p>
              <a:pPr marL="406400" marR="0" lvl="0" indent="-276225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in-order: deliver (also deliver buffered, in-order packets), advance window to next not-yet-received packet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packet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n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in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[rcvbase-N,rcvbase-1]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  <a:p>
              <a:pPr marL="406400" marR="0" lvl="0" indent="-276225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ACK(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)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otherwise: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</a:t>
              </a:r>
            </a:p>
            <a:p>
              <a:pPr marL="406400" marR="0" lvl="0" indent="-276225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ignore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Char char="v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639FDE2D-E714-5A49-BA51-5350EC426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754" y="1495097"/>
              <a:ext cx="5129210" cy="4610100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B84C2084-BE83-5E42-B1FF-F6D6F4774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43024" y="1183947"/>
              <a:ext cx="1531938" cy="584201"/>
              <a:chOff x="3339" y="158"/>
              <a:chExt cx="965" cy="368"/>
            </a:xfrm>
          </p:grpSpPr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C313B5FA-94EA-DF4A-8CF3-F58277EB5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64"/>
                <a:ext cx="822" cy="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DDD5CA52-38FB-BF40-B64E-C5C9EE06B0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9" y="158"/>
                <a:ext cx="965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receiver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D4E14E77-C43E-7D40-89D1-406C40920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Selective Repeat in action</a:t>
            </a:r>
            <a:endParaRPr lang="en-US" sz="4400" dirty="0"/>
          </a:p>
        </p:txBody>
      </p:sp>
      <p:sp>
        <p:nvSpPr>
          <p:cNvPr id="108" name="Text Box 4">
            <a:extLst>
              <a:ext uri="{FF2B5EF4-FFF2-40B4-BE49-F238E27FC236}">
                <a16:creationId xmlns:a16="http://schemas.microsoft.com/office/drawing/2014/main" id="{78073BDB-A57A-A349-BAC2-3E6F65141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7" y="1531937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(wait)</a:t>
            </a:r>
          </a:p>
        </p:txBody>
      </p:sp>
      <p:sp>
        <p:nvSpPr>
          <p:cNvPr id="109" name="Text Box 5">
            <a:extLst>
              <a:ext uri="{FF2B5EF4-FFF2-40B4-BE49-F238E27FC236}">
                <a16:creationId xmlns:a16="http://schemas.microsoft.com/office/drawing/2014/main" id="{551532E5-B9F6-D645-BA17-1BDC2A81D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2" y="1160462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10" name="Text Box 6">
            <a:extLst>
              <a:ext uri="{FF2B5EF4-FFF2-40B4-BE49-F238E27FC236}">
                <a16:creationId xmlns:a16="http://schemas.microsoft.com/office/drawing/2014/main" id="{A94628DF-42AC-0E4A-B609-2C56040AB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1179512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11" name="Line 14">
            <a:extLst>
              <a:ext uri="{FF2B5EF4-FFF2-40B4-BE49-F238E27FC236}">
                <a16:creationId xmlns:a16="http://schemas.microsoft.com/office/drawing/2014/main" id="{3E685DEE-2DB5-5740-BE6F-2C74E54E1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6262" y="1778000"/>
            <a:ext cx="11113" cy="453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16" name="Text Box 36">
            <a:extLst>
              <a:ext uri="{FF2B5EF4-FFF2-40B4-BE49-F238E27FC236}">
                <a16:creationId xmlns:a16="http://schemas.microsoft.com/office/drawing/2014/main" id="{964FE54C-5448-C540-B538-09B51BB48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213" y="4713287"/>
            <a:ext cx="1523174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pkt2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(but not 3,4,5)</a:t>
            </a:r>
          </a:p>
        </p:txBody>
      </p:sp>
      <p:sp>
        <p:nvSpPr>
          <p:cNvPr id="121" name="Line 17">
            <a:extLst>
              <a:ext uri="{FF2B5EF4-FFF2-40B4-BE49-F238E27FC236}">
                <a16:creationId xmlns:a16="http://schemas.microsoft.com/office/drawing/2014/main" id="{E56FB9D2-45AC-5443-AEF4-39148B03DD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7425" y="2249487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1492D2-F443-DF42-B594-B3FB06C15EF0}"/>
              </a:ext>
            </a:extLst>
          </p:cNvPr>
          <p:cNvGrpSpPr/>
          <p:nvPr/>
        </p:nvGrpSpPr>
        <p:grpSpPr>
          <a:xfrm>
            <a:off x="6059487" y="1725612"/>
            <a:ext cx="2122488" cy="1292225"/>
            <a:chOff x="6059487" y="1725612"/>
            <a:chExt cx="2122488" cy="1292225"/>
          </a:xfrm>
        </p:grpSpPr>
        <p:sp>
          <p:nvSpPr>
            <p:cNvPr id="117" name="Line 7">
              <a:extLst>
                <a:ext uri="{FF2B5EF4-FFF2-40B4-BE49-F238E27FC236}">
                  <a16:creationId xmlns:a16="http://schemas.microsoft.com/office/drawing/2014/main" id="{B2FE61CD-8B0C-B642-BB41-80A1601F1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1075" y="1725612"/>
              <a:ext cx="2101850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Line 11">
              <a:extLst>
                <a:ext uri="{FF2B5EF4-FFF2-40B4-BE49-F238E27FC236}">
                  <a16:creationId xmlns:a16="http://schemas.microsoft.com/office/drawing/2014/main" id="{228455C5-D681-384D-AD76-D61774E5E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9487" y="2000250"/>
              <a:ext cx="2100263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Line 12">
              <a:extLst>
                <a:ext uri="{FF2B5EF4-FFF2-40B4-BE49-F238E27FC236}">
                  <a16:creationId xmlns:a16="http://schemas.microsoft.com/office/drawing/2014/main" id="{465896CF-249D-3347-9172-240118AF4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5362" y="2263775"/>
              <a:ext cx="876300" cy="2000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0" name="Line 13">
              <a:extLst>
                <a:ext uri="{FF2B5EF4-FFF2-40B4-BE49-F238E27FC236}">
                  <a16:creationId xmlns:a16="http://schemas.microsoft.com/office/drawing/2014/main" id="{6D003599-FAD5-2A43-BCF2-8C9D5635E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1712" y="2549525"/>
              <a:ext cx="2100263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Text Box 19">
              <a:extLst>
                <a:ext uri="{FF2B5EF4-FFF2-40B4-BE49-F238E27FC236}">
                  <a16:creationId xmlns:a16="http://schemas.microsoft.com/office/drawing/2014/main" id="{6FFC0E8C-8B36-B744-B255-B1213F7C3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7362" y="2298700"/>
              <a:ext cx="3413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123" name="Text Box 20">
              <a:extLst>
                <a:ext uri="{FF2B5EF4-FFF2-40B4-BE49-F238E27FC236}">
                  <a16:creationId xmlns:a16="http://schemas.microsoft.com/office/drawing/2014/main" id="{999FCA58-CB9B-B749-BA08-25AB40ACE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6112" y="2319337"/>
              <a:ext cx="5222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sp>
        <p:nvSpPr>
          <p:cNvPr id="124" name="Line 21">
            <a:extLst>
              <a:ext uri="{FF2B5EF4-FFF2-40B4-BE49-F238E27FC236}">
                <a16:creationId xmlns:a16="http://schemas.microsoft.com/office/drawing/2014/main" id="{82EB3AA5-A272-9741-98D1-88E47FABEA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4250" y="2535237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5" name="Line 24">
            <a:extLst>
              <a:ext uri="{FF2B5EF4-FFF2-40B4-BE49-F238E27FC236}">
                <a16:creationId xmlns:a16="http://schemas.microsoft.com/office/drawing/2014/main" id="{E42793DA-B54F-8A4A-B169-AADC48D84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7425" y="3371850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6" name="Line 25">
            <a:extLst>
              <a:ext uri="{FF2B5EF4-FFF2-40B4-BE49-F238E27FC236}">
                <a16:creationId xmlns:a16="http://schemas.microsoft.com/office/drawing/2014/main" id="{F496288B-3032-8C46-B36C-DC6EE518F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75" y="3690937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7" name="Line 26">
            <a:extLst>
              <a:ext uri="{FF2B5EF4-FFF2-40B4-BE49-F238E27FC236}">
                <a16:creationId xmlns:a16="http://schemas.microsoft.com/office/drawing/2014/main" id="{567E0CBA-D560-7142-9ABA-AC076E08A1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065462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A4268D-2918-6446-A65A-828C5CA72DEE}"/>
              </a:ext>
            </a:extLst>
          </p:cNvPr>
          <p:cNvGrpSpPr/>
          <p:nvPr/>
        </p:nvGrpSpPr>
        <p:grpSpPr>
          <a:xfrm>
            <a:off x="4081462" y="2254250"/>
            <a:ext cx="1978025" cy="2543175"/>
            <a:chOff x="4081462" y="2254250"/>
            <a:chExt cx="1978025" cy="2543175"/>
          </a:xfrm>
        </p:grpSpPr>
        <p:pic>
          <p:nvPicPr>
            <p:cNvPr id="114" name="Picture 34" descr="alarm_clock_ringing">
              <a:extLst>
                <a:ext uri="{FF2B5EF4-FFF2-40B4-BE49-F238E27FC236}">
                  <a16:creationId xmlns:a16="http://schemas.microsoft.com/office/drawing/2014/main" id="{6923BC91-E9C5-D049-B59C-D41625176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462" y="4283075"/>
              <a:ext cx="436563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Text Box 35">
              <a:extLst>
                <a:ext uri="{FF2B5EF4-FFF2-40B4-BE49-F238E27FC236}">
                  <a16:creationId xmlns:a16="http://schemas.microsoft.com/office/drawing/2014/main" id="{171ECC6D-E77E-7541-880B-B7D3C99DC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9762" y="4498975"/>
              <a:ext cx="1538288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 2 timeout</a:t>
              </a:r>
            </a:p>
          </p:txBody>
        </p:sp>
        <p:grpSp>
          <p:nvGrpSpPr>
            <p:cNvPr id="128" name="Group 29">
              <a:extLst>
                <a:ext uri="{FF2B5EF4-FFF2-40B4-BE49-F238E27FC236}">
                  <a16:creationId xmlns:a16="http://schemas.microsoft.com/office/drawing/2014/main" id="{CCD75B32-9279-9249-845C-EEAC69B59B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6300" y="2254250"/>
              <a:ext cx="103187" cy="2462212"/>
              <a:chOff x="3651" y="1878"/>
              <a:chExt cx="78" cy="963"/>
            </a:xfrm>
          </p:grpSpPr>
          <p:sp>
            <p:nvSpPr>
              <p:cNvPr id="129" name="Line 30">
                <a:extLst>
                  <a:ext uri="{FF2B5EF4-FFF2-40B4-BE49-F238E27FC236}">
                    <a16:creationId xmlns:a16="http://schemas.microsoft.com/office/drawing/2014/main" id="{968CAD8F-1975-844E-A2BC-06214EDA9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9" y="1879"/>
                <a:ext cx="0" cy="9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0" name="Line 31">
                <a:extLst>
                  <a:ext uri="{FF2B5EF4-FFF2-40B4-BE49-F238E27FC236}">
                    <a16:creationId xmlns:a16="http://schemas.microsoft.com/office/drawing/2014/main" id="{46F70D7C-544C-D549-80EC-BBE791344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1" y="187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1" name="Line 32">
                <a:extLst>
                  <a:ext uri="{FF2B5EF4-FFF2-40B4-BE49-F238E27FC236}">
                    <a16:creationId xmlns:a16="http://schemas.microsoft.com/office/drawing/2014/main" id="{7CCD21DE-7848-8E49-8DFB-3B7580C3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1" y="2841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132" name="Line 37">
            <a:extLst>
              <a:ext uri="{FF2B5EF4-FFF2-40B4-BE49-F238E27FC236}">
                <a16:creationId xmlns:a16="http://schemas.microsoft.com/office/drawing/2014/main" id="{87F3997F-AC6F-E94C-BDDA-D675458BE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5362" y="4884737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3" name="Text Box 59">
            <a:extLst>
              <a:ext uri="{FF2B5EF4-FFF2-40B4-BE49-F238E27FC236}">
                <a16:creationId xmlns:a16="http://schemas.microsoft.com/office/drawing/2014/main" id="{FB2F6CDE-F6A8-F844-B10B-58975059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1223962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 window (N=4)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DDE7CA-1E78-DA4A-AE1B-74DF7C479CF1}"/>
              </a:ext>
            </a:extLst>
          </p:cNvPr>
          <p:cNvGrpSpPr/>
          <p:nvPr/>
        </p:nvGrpSpPr>
        <p:grpSpPr>
          <a:xfrm>
            <a:off x="2317750" y="1570037"/>
            <a:ext cx="1520825" cy="1150938"/>
            <a:chOff x="2317750" y="1570037"/>
            <a:chExt cx="1520825" cy="1150938"/>
          </a:xfrm>
        </p:grpSpPr>
        <p:grpSp>
          <p:nvGrpSpPr>
            <p:cNvPr id="140" name="Group 65">
              <a:extLst>
                <a:ext uri="{FF2B5EF4-FFF2-40B4-BE49-F238E27FC236}">
                  <a16:creationId xmlns:a16="http://schemas.microsoft.com/office/drawing/2014/main" id="{931A5080-440D-784B-A586-03D399A7E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0925" y="1570037"/>
              <a:ext cx="1512887" cy="304800"/>
              <a:chOff x="115" y="914"/>
              <a:chExt cx="953" cy="192"/>
            </a:xfrm>
          </p:grpSpPr>
          <p:sp>
            <p:nvSpPr>
              <p:cNvPr id="141" name="Rectangle 60">
                <a:extLst>
                  <a:ext uri="{FF2B5EF4-FFF2-40B4-BE49-F238E27FC236}">
                    <a16:creationId xmlns:a16="http://schemas.microsoft.com/office/drawing/2014/main" id="{B26ABC90-7E5F-8A4E-8270-EAE554611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2" name="Text Box 46">
                <a:extLst>
                  <a:ext uri="{FF2B5EF4-FFF2-40B4-BE49-F238E27FC236}">
                    <a16:creationId xmlns:a16="http://schemas.microsoft.com/office/drawing/2014/main" id="{7BFA6562-0DAC-EB45-9C52-212661A482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144" name="Group 67">
              <a:extLst>
                <a:ext uri="{FF2B5EF4-FFF2-40B4-BE49-F238E27FC236}">
                  <a16:creationId xmlns:a16="http://schemas.microsoft.com/office/drawing/2014/main" id="{58213E82-566B-494B-9703-4038DD2EF0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7750" y="1855787"/>
              <a:ext cx="1512887" cy="304800"/>
              <a:chOff x="115" y="914"/>
              <a:chExt cx="953" cy="192"/>
            </a:xfrm>
          </p:grpSpPr>
          <p:sp>
            <p:nvSpPr>
              <p:cNvPr id="145" name="Rectangle 68">
                <a:extLst>
                  <a:ext uri="{FF2B5EF4-FFF2-40B4-BE49-F238E27FC236}">
                    <a16:creationId xmlns:a16="http://schemas.microsoft.com/office/drawing/2014/main" id="{4568CC56-ACBD-D74D-BF0B-726A16BC8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6" name="Text Box 69">
                <a:extLst>
                  <a:ext uri="{FF2B5EF4-FFF2-40B4-BE49-F238E27FC236}">
                    <a16:creationId xmlns:a16="http://schemas.microsoft.com/office/drawing/2014/main" id="{407928DF-AB75-9C4A-93E1-B6C00F1ED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147" name="Group 70">
              <a:extLst>
                <a:ext uri="{FF2B5EF4-FFF2-40B4-BE49-F238E27FC236}">
                  <a16:creationId xmlns:a16="http://schemas.microsoft.com/office/drawing/2014/main" id="{00B20D72-C787-994E-A325-6842B8186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5687" y="2141537"/>
              <a:ext cx="1512888" cy="304800"/>
              <a:chOff x="115" y="914"/>
              <a:chExt cx="953" cy="192"/>
            </a:xfrm>
          </p:grpSpPr>
          <p:sp>
            <p:nvSpPr>
              <p:cNvPr id="148" name="Rectangle 71">
                <a:extLst>
                  <a:ext uri="{FF2B5EF4-FFF2-40B4-BE49-F238E27FC236}">
                    <a16:creationId xmlns:a16="http://schemas.microsoft.com/office/drawing/2014/main" id="{CB23F592-B205-C747-BC5C-8DED1F254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9" name="Text Box 72">
                <a:extLst>
                  <a:ext uri="{FF2B5EF4-FFF2-40B4-BE49-F238E27FC236}">
                    <a16:creationId xmlns:a16="http://schemas.microsoft.com/office/drawing/2014/main" id="{3023C1E8-641E-D34A-BDDD-05F2D4DF44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150" name="Group 73">
              <a:extLst>
                <a:ext uri="{FF2B5EF4-FFF2-40B4-BE49-F238E27FC236}">
                  <a16:creationId xmlns:a16="http://schemas.microsoft.com/office/drawing/2014/main" id="{40BB12DF-C4A4-6A41-A0BD-D8F19F8C26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2512" y="2416175"/>
              <a:ext cx="1512888" cy="304800"/>
              <a:chOff x="115" y="914"/>
              <a:chExt cx="953" cy="192"/>
            </a:xfrm>
          </p:grpSpPr>
          <p:sp>
            <p:nvSpPr>
              <p:cNvPr id="151" name="Rectangle 74">
                <a:extLst>
                  <a:ext uri="{FF2B5EF4-FFF2-40B4-BE49-F238E27FC236}">
                    <a16:creationId xmlns:a16="http://schemas.microsoft.com/office/drawing/2014/main" id="{89CB1498-6077-D041-AC57-35BA218CB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2" name="Text Box 75">
                <a:extLst>
                  <a:ext uri="{FF2B5EF4-FFF2-40B4-BE49-F238E27FC236}">
                    <a16:creationId xmlns:a16="http://schemas.microsoft.com/office/drawing/2014/main" id="{51265616-94AA-1940-B75F-94B688FDD5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FA832-3142-3345-8926-97B188BFCE5C}"/>
              </a:ext>
            </a:extLst>
          </p:cNvPr>
          <p:cNvGrpSpPr/>
          <p:nvPr/>
        </p:nvGrpSpPr>
        <p:grpSpPr>
          <a:xfrm>
            <a:off x="2319337" y="3135312"/>
            <a:ext cx="3749675" cy="369332"/>
            <a:chOff x="2319337" y="3135312"/>
            <a:chExt cx="3749675" cy="369332"/>
          </a:xfrm>
        </p:grpSpPr>
        <p:sp>
          <p:nvSpPr>
            <p:cNvPr id="153" name="Rectangle 79">
              <a:extLst>
                <a:ext uri="{FF2B5EF4-FFF2-40B4-BE49-F238E27FC236}">
                  <a16:creationId xmlns:a16="http://schemas.microsoft.com/office/drawing/2014/main" id="{136FFCEA-08CB-4B46-986C-2B7FBEB6B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650" y="3221037"/>
              <a:ext cx="628650" cy="2286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DC4FE7-5ADF-3340-99A4-F8E562CC9D77}"/>
                </a:ext>
              </a:extLst>
            </p:cNvPr>
            <p:cNvGrpSpPr/>
            <p:nvPr/>
          </p:nvGrpSpPr>
          <p:grpSpPr>
            <a:xfrm>
              <a:off x="2319337" y="3135312"/>
              <a:ext cx="3749675" cy="369332"/>
              <a:chOff x="2319337" y="3135312"/>
              <a:chExt cx="3749675" cy="369332"/>
            </a:xfrm>
          </p:grpSpPr>
          <p:sp>
            <p:nvSpPr>
              <p:cNvPr id="113" name="Text Box 22">
                <a:extLst>
                  <a:ext uri="{FF2B5EF4-FFF2-40B4-BE49-F238E27FC236}">
                    <a16:creationId xmlns:a16="http://schemas.microsoft.com/office/drawing/2014/main" id="{E3AAA9D4-24A2-9445-B632-A99BE73DC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4955" y="3135312"/>
                <a:ext cx="217405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 ack0, send pkt4</a:t>
                </a:r>
              </a:p>
            </p:txBody>
          </p:sp>
          <p:sp>
            <p:nvSpPr>
              <p:cNvPr id="154" name="Text Box 80">
                <a:extLst>
                  <a:ext uri="{FF2B5EF4-FFF2-40B4-BE49-F238E27FC236}">
                    <a16:creationId xmlns:a16="http://schemas.microsoft.com/office/drawing/2014/main" id="{60379420-DE18-E947-A726-0A6ECF67B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9337" y="3186112"/>
                <a:ext cx="1512888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1 2 3 4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5 6 7 8 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69BB31-73E3-7544-97DE-32AB0574DD7B}"/>
              </a:ext>
            </a:extLst>
          </p:cNvPr>
          <p:cNvGrpSpPr/>
          <p:nvPr/>
        </p:nvGrpSpPr>
        <p:grpSpPr>
          <a:xfrm>
            <a:off x="2305050" y="4754562"/>
            <a:ext cx="1520825" cy="1050925"/>
            <a:chOff x="2305050" y="4754562"/>
            <a:chExt cx="1520825" cy="1050925"/>
          </a:xfrm>
        </p:grpSpPr>
        <p:grpSp>
          <p:nvGrpSpPr>
            <p:cNvPr id="158" name="Group 85">
              <a:extLst>
                <a:ext uri="{FF2B5EF4-FFF2-40B4-BE49-F238E27FC236}">
                  <a16:creationId xmlns:a16="http://schemas.microsoft.com/office/drawing/2014/main" id="{03417B8E-F478-8C46-B780-7DF3A846A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5050" y="4754562"/>
              <a:ext cx="1512887" cy="304800"/>
              <a:chOff x="112" y="2105"/>
              <a:chExt cx="953" cy="192"/>
            </a:xfrm>
          </p:grpSpPr>
          <p:sp>
            <p:nvSpPr>
              <p:cNvPr id="159" name="Rectangle 86">
                <a:extLst>
                  <a:ext uri="{FF2B5EF4-FFF2-40B4-BE49-F238E27FC236}">
                    <a16:creationId xmlns:a16="http://schemas.microsoft.com/office/drawing/2014/main" id="{51D5A277-3EBC-904A-AC8D-23CF45D5E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0" name="Text Box 87">
                <a:extLst>
                  <a:ext uri="{FF2B5EF4-FFF2-40B4-BE49-F238E27FC236}">
                    <a16:creationId xmlns:a16="http://schemas.microsoft.com/office/drawing/2014/main" id="{B4DADF2A-5673-3046-9E59-DCC911CA2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161" name="Group 88">
              <a:extLst>
                <a:ext uri="{FF2B5EF4-FFF2-40B4-BE49-F238E27FC236}">
                  <a16:creationId xmlns:a16="http://schemas.microsoft.com/office/drawing/2014/main" id="{73C5048A-4F54-D24B-B928-04D9BDFC1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2987" y="4995862"/>
              <a:ext cx="1512888" cy="304800"/>
              <a:chOff x="112" y="2105"/>
              <a:chExt cx="953" cy="192"/>
            </a:xfrm>
          </p:grpSpPr>
          <p:sp>
            <p:nvSpPr>
              <p:cNvPr id="162" name="Rectangle 89">
                <a:extLst>
                  <a:ext uri="{FF2B5EF4-FFF2-40B4-BE49-F238E27FC236}">
                    <a16:creationId xmlns:a16="http://schemas.microsoft.com/office/drawing/2014/main" id="{2DE076E2-D66C-3A41-9D7C-1EAD271BB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3" name="Text Box 90">
                <a:extLst>
                  <a:ext uri="{FF2B5EF4-FFF2-40B4-BE49-F238E27FC236}">
                    <a16:creationId xmlns:a16="http://schemas.microsoft.com/office/drawing/2014/main" id="{4E90CC58-BC14-8A46-9EF1-B2445A87A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164" name="Group 91">
              <a:extLst>
                <a:ext uri="{FF2B5EF4-FFF2-40B4-BE49-F238E27FC236}">
                  <a16:creationId xmlns:a16="http://schemas.microsoft.com/office/drawing/2014/main" id="{FC55D8F5-B4F7-874A-8587-FEFF1658A4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9812" y="5259387"/>
              <a:ext cx="1512888" cy="304800"/>
              <a:chOff x="112" y="2105"/>
              <a:chExt cx="953" cy="192"/>
            </a:xfrm>
          </p:grpSpPr>
          <p:sp>
            <p:nvSpPr>
              <p:cNvPr id="165" name="Rectangle 92">
                <a:extLst>
                  <a:ext uri="{FF2B5EF4-FFF2-40B4-BE49-F238E27FC236}">
                    <a16:creationId xmlns:a16="http://schemas.microsoft.com/office/drawing/2014/main" id="{5F79878B-FB81-654E-BD8D-25D0529EE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6" name="Text Box 93">
                <a:extLst>
                  <a:ext uri="{FF2B5EF4-FFF2-40B4-BE49-F238E27FC236}">
                    <a16:creationId xmlns:a16="http://schemas.microsoft.com/office/drawing/2014/main" id="{1562EC1E-E59B-7944-A04F-448394E22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167" name="Group 94">
              <a:extLst>
                <a:ext uri="{FF2B5EF4-FFF2-40B4-BE49-F238E27FC236}">
                  <a16:creationId xmlns:a16="http://schemas.microsoft.com/office/drawing/2014/main" id="{D2F62372-EF14-F24B-B336-E5FA5F73E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6637" y="5500687"/>
              <a:ext cx="1512888" cy="304800"/>
              <a:chOff x="112" y="2105"/>
              <a:chExt cx="953" cy="192"/>
            </a:xfrm>
          </p:grpSpPr>
          <p:sp>
            <p:nvSpPr>
              <p:cNvPr id="168" name="Rectangle 95">
                <a:extLst>
                  <a:ext uri="{FF2B5EF4-FFF2-40B4-BE49-F238E27FC236}">
                    <a16:creationId xmlns:a16="http://schemas.microsoft.com/office/drawing/2014/main" id="{BCA2899F-BA48-C640-8ADB-7E90D0337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9" name="Text Box 96">
                <a:extLst>
                  <a:ext uri="{FF2B5EF4-FFF2-40B4-BE49-F238E27FC236}">
                    <a16:creationId xmlns:a16="http://schemas.microsoft.com/office/drawing/2014/main" id="{8A067021-ACF5-964B-98EA-A0B6BE082C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C661FF-CD5C-6E4B-970B-3DCF09E317A2}"/>
              </a:ext>
            </a:extLst>
          </p:cNvPr>
          <p:cNvGrpSpPr/>
          <p:nvPr/>
        </p:nvGrpSpPr>
        <p:grpSpPr>
          <a:xfrm>
            <a:off x="7129462" y="3876675"/>
            <a:ext cx="1039813" cy="873125"/>
            <a:chOff x="7129462" y="3876675"/>
            <a:chExt cx="1039813" cy="873125"/>
          </a:xfrm>
        </p:grpSpPr>
        <p:sp>
          <p:nvSpPr>
            <p:cNvPr id="170" name="Line 98">
              <a:extLst>
                <a:ext uri="{FF2B5EF4-FFF2-40B4-BE49-F238E27FC236}">
                  <a16:creationId xmlns:a16="http://schemas.microsoft.com/office/drawing/2014/main" id="{E4B1EB39-53C3-8344-8ADA-9E76B91AB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9462" y="3876675"/>
              <a:ext cx="1033463" cy="5635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1" name="Line 99">
              <a:extLst>
                <a:ext uri="{FF2B5EF4-FFF2-40B4-BE49-F238E27FC236}">
                  <a16:creationId xmlns:a16="http://schemas.microsoft.com/office/drawing/2014/main" id="{A383D701-6209-8C45-966C-F73AADF8A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5812" y="4186237"/>
              <a:ext cx="1033463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2" name="Line 100">
            <a:extLst>
              <a:ext uri="{FF2B5EF4-FFF2-40B4-BE49-F238E27FC236}">
                <a16:creationId xmlns:a16="http://schemas.microsoft.com/office/drawing/2014/main" id="{50E2BD6B-ADC1-C84D-8DBB-656FE09D31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6450" y="5376862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A17A60-2A45-964D-961F-A44FDA1E12F8}"/>
              </a:ext>
            </a:extLst>
          </p:cNvPr>
          <p:cNvGrpSpPr/>
          <p:nvPr/>
        </p:nvGrpSpPr>
        <p:grpSpPr>
          <a:xfrm>
            <a:off x="2316162" y="3452813"/>
            <a:ext cx="3752850" cy="369332"/>
            <a:chOff x="2316162" y="3452813"/>
            <a:chExt cx="3752850" cy="369332"/>
          </a:xfrm>
        </p:grpSpPr>
        <p:grpSp>
          <p:nvGrpSpPr>
            <p:cNvPr id="155" name="Group 84">
              <a:extLst>
                <a:ext uri="{FF2B5EF4-FFF2-40B4-BE49-F238E27FC236}">
                  <a16:creationId xmlns:a16="http://schemas.microsoft.com/office/drawing/2014/main" id="{F747F193-29E4-2141-AA7E-B7B6D30FD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162" y="3460750"/>
              <a:ext cx="1512888" cy="304800"/>
              <a:chOff x="112" y="2105"/>
              <a:chExt cx="953" cy="192"/>
            </a:xfrm>
          </p:grpSpPr>
          <p:sp>
            <p:nvSpPr>
              <p:cNvPr id="156" name="Rectangle 82">
                <a:extLst>
                  <a:ext uri="{FF2B5EF4-FFF2-40B4-BE49-F238E27FC236}">
                    <a16:creationId xmlns:a16="http://schemas.microsoft.com/office/drawing/2014/main" id="{D67393F3-D1F3-2847-92CB-862D70806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7" name="Text Box 83">
                <a:extLst>
                  <a:ext uri="{FF2B5EF4-FFF2-40B4-BE49-F238E27FC236}">
                    <a16:creationId xmlns:a16="http://schemas.microsoft.com/office/drawing/2014/main" id="{4ACB79AA-81A1-824F-B374-FE28920BA2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sp>
          <p:nvSpPr>
            <p:cNvPr id="74" name="Text Box 22">
              <a:extLst>
                <a:ext uri="{FF2B5EF4-FFF2-40B4-BE49-F238E27FC236}">
                  <a16:creationId xmlns:a16="http://schemas.microsoft.com/office/drawing/2014/main" id="{112AB488-4C54-7D47-830A-D3403F86F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800" y="3452813"/>
              <a:ext cx="22082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rcv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 ack1, send pkt5</a:t>
              </a:r>
            </a:p>
          </p:txBody>
        </p:sp>
      </p:grpSp>
      <p:sp>
        <p:nvSpPr>
          <p:cNvPr id="79" name="Line 14">
            <a:extLst>
              <a:ext uri="{FF2B5EF4-FFF2-40B4-BE49-F238E27FC236}">
                <a16:creationId xmlns:a16="http://schemas.microsoft.com/office/drawing/2014/main" id="{7310A5FB-4554-E045-9214-7084F7E86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7263" y="1612900"/>
            <a:ext cx="7938" cy="429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3" name="Text Box 8">
            <a:extLst>
              <a:ext uri="{FF2B5EF4-FFF2-40B4-BE49-F238E27FC236}">
                <a16:creationId xmlns:a16="http://schemas.microsoft.com/office/drawing/2014/main" id="{BABEA9E2-FB48-7943-B33A-C867AB1A6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331" y="2003425"/>
            <a:ext cx="2568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pkt0, send ack0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pkt1, send ack1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pkt3,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buffer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ack3</a:t>
            </a:r>
          </a:p>
        </p:txBody>
      </p:sp>
      <p:sp>
        <p:nvSpPr>
          <p:cNvPr id="84" name="Text Box 36">
            <a:extLst>
              <a:ext uri="{FF2B5EF4-FFF2-40B4-BE49-F238E27FC236}">
                <a16:creationId xmlns:a16="http://schemas.microsoft.com/office/drawing/2014/main" id="{325F31E4-5A9D-1040-8789-38B287C19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118" y="3967162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record ack3 arrived</a:t>
            </a:r>
          </a:p>
        </p:txBody>
      </p:sp>
      <p:sp>
        <p:nvSpPr>
          <p:cNvPr id="85" name="Text Box 33">
            <a:extLst>
              <a:ext uri="{FF2B5EF4-FFF2-40B4-BE49-F238E27FC236}">
                <a16:creationId xmlns:a16="http://schemas.microsoft.com/office/drawing/2014/main" id="{2C93E184-20A0-D148-9427-205CD214D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956" y="3603625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pkt4,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buffer,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send ack4</a:t>
            </a:r>
          </a:p>
        </p:txBody>
      </p:sp>
      <p:sp>
        <p:nvSpPr>
          <p:cNvPr id="86" name="Text Box 34">
            <a:extLst>
              <a:ext uri="{FF2B5EF4-FFF2-40B4-BE49-F238E27FC236}">
                <a16:creationId xmlns:a16="http://schemas.microsoft.com/office/drawing/2014/main" id="{68B83592-7F50-904A-B0CC-EE81AD5F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006" y="4124325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pkt5,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buffer,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send ack5</a:t>
            </a:r>
          </a:p>
        </p:txBody>
      </p:sp>
      <p:sp>
        <p:nvSpPr>
          <p:cNvPr id="87" name="Text Box 35">
            <a:extLst>
              <a:ext uri="{FF2B5EF4-FFF2-40B4-BE49-F238E27FC236}">
                <a16:creationId xmlns:a16="http://schemas.microsoft.com/office/drawing/2014/main" id="{CD12A2A4-73A8-BA4D-9548-DF22CB731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018" y="5189537"/>
            <a:ext cx="29606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pkt2;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deliver pkt2,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pkt3, pkt4, pkt5; send ack2</a:t>
            </a:r>
          </a:p>
        </p:txBody>
      </p:sp>
      <p:sp>
        <p:nvSpPr>
          <p:cNvPr id="88" name="Text Box 93">
            <a:extLst>
              <a:ext uri="{FF2B5EF4-FFF2-40B4-BE49-F238E27FC236}">
                <a16:creationId xmlns:a16="http://schemas.microsoft.com/office/drawing/2014/main" id="{DA7120B9-9E7A-1348-95F0-2AB8574C6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668" y="5919787"/>
            <a:ext cx="349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Q: what happens when ack2 arrives?</a:t>
            </a:r>
          </a:p>
        </p:txBody>
      </p:sp>
      <p:sp>
        <p:nvSpPr>
          <p:cNvPr id="76" name="Slide Number Placeholder 2">
            <a:extLst>
              <a:ext uri="{FF2B5EF4-FFF2-40B4-BE49-F238E27FC236}">
                <a16:creationId xmlns:a16="http://schemas.microsoft.com/office/drawing/2014/main" id="{31C667D1-6F31-7340-B2B9-6B7265E49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6" grpId="0"/>
      <p:bldP spid="121" grpId="0" animBg="1"/>
      <p:bldP spid="124" grpId="0" animBg="1"/>
      <p:bldP spid="125" grpId="0" animBg="1"/>
      <p:bldP spid="126" grpId="0" animBg="1"/>
      <p:bldP spid="127" grpId="0" animBg="1"/>
      <p:bldP spid="132" grpId="0" animBg="1"/>
      <p:bldP spid="172" grpId="0" animBg="1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5" y="408214"/>
            <a:ext cx="6222596" cy="1330904"/>
          </a:xfrm>
        </p:spPr>
        <p:txBody>
          <a:bodyPr>
            <a:noAutofit/>
          </a:bodyPr>
          <a:lstStyle/>
          <a:p>
            <a:r>
              <a:rPr lang="en-US" sz="4800" dirty="0"/>
              <a:t>Selective repeat: </a:t>
            </a:r>
            <a:br>
              <a:rPr lang="en-US" sz="4800" dirty="0"/>
            </a:br>
            <a:r>
              <a:rPr lang="en-US" sz="4800" dirty="0"/>
              <a:t>a dilemma!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9E5931-D189-1349-BB68-FDFA9711FCA5}"/>
              </a:ext>
            </a:extLst>
          </p:cNvPr>
          <p:cNvGrpSpPr/>
          <p:nvPr/>
        </p:nvGrpSpPr>
        <p:grpSpPr>
          <a:xfrm>
            <a:off x="6931293" y="4061030"/>
            <a:ext cx="4257675" cy="2225676"/>
            <a:chOff x="6909757" y="4181931"/>
            <a:chExt cx="4257675" cy="2225676"/>
          </a:xfrm>
        </p:grpSpPr>
        <p:grpSp>
          <p:nvGrpSpPr>
            <p:cNvPr id="307" name="Group 8">
              <a:extLst>
                <a:ext uri="{FF2B5EF4-FFF2-40B4-BE49-F238E27FC236}">
                  <a16:creationId xmlns:a16="http://schemas.microsoft.com/office/drawing/2014/main" id="{1942F5A2-ABA0-D244-B423-E460868418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9757" y="4258131"/>
              <a:ext cx="1030288" cy="274638"/>
              <a:chOff x="1895" y="3931"/>
              <a:chExt cx="649" cy="173"/>
            </a:xfrm>
          </p:grpSpPr>
          <p:sp>
            <p:nvSpPr>
              <p:cNvPr id="341" name="Rectangle 7">
                <a:extLst>
                  <a:ext uri="{FF2B5EF4-FFF2-40B4-BE49-F238E27FC236}">
                    <a16:creationId xmlns:a16="http://schemas.microsoft.com/office/drawing/2014/main" id="{0EE62060-91FC-404F-BDD6-87AA7C695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2" name="Text Box 6">
                <a:extLst>
                  <a:ext uri="{FF2B5EF4-FFF2-40B4-BE49-F238E27FC236}">
                    <a16:creationId xmlns:a16="http://schemas.microsoft.com/office/drawing/2014/main" id="{93619256-616D-2A4C-B9B8-7455F78BF4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308" name="Group 9">
              <a:extLst>
                <a:ext uri="{FF2B5EF4-FFF2-40B4-BE49-F238E27FC236}">
                  <a16:creationId xmlns:a16="http://schemas.microsoft.com/office/drawing/2014/main" id="{94E9A178-E13E-6D46-B99E-B3FDE88BD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8807" y="4532769"/>
              <a:ext cx="1030288" cy="274638"/>
              <a:chOff x="1895" y="3931"/>
              <a:chExt cx="649" cy="173"/>
            </a:xfrm>
          </p:grpSpPr>
          <p:sp>
            <p:nvSpPr>
              <p:cNvPr id="339" name="Rectangle 10">
                <a:extLst>
                  <a:ext uri="{FF2B5EF4-FFF2-40B4-BE49-F238E27FC236}">
                    <a16:creationId xmlns:a16="http://schemas.microsoft.com/office/drawing/2014/main" id="{1D7DB47D-B4D8-DA4B-849C-0C854A639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0" name="Text Box 11">
                <a:extLst>
                  <a:ext uri="{FF2B5EF4-FFF2-40B4-BE49-F238E27FC236}">
                    <a16:creationId xmlns:a16="http://schemas.microsoft.com/office/drawing/2014/main" id="{66376DC4-0D4B-F448-8D81-BDEC9FFF8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309" name="Group 12">
              <a:extLst>
                <a:ext uri="{FF2B5EF4-FFF2-40B4-BE49-F238E27FC236}">
                  <a16:creationId xmlns:a16="http://schemas.microsoft.com/office/drawing/2014/main" id="{75D0BF09-C33A-BF4B-8E6F-BD5C588B4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6745" y="4796294"/>
              <a:ext cx="1030288" cy="274638"/>
              <a:chOff x="1895" y="3931"/>
              <a:chExt cx="649" cy="173"/>
            </a:xfrm>
          </p:grpSpPr>
          <p:sp>
            <p:nvSpPr>
              <p:cNvPr id="337" name="Rectangle 13">
                <a:extLst>
                  <a:ext uri="{FF2B5EF4-FFF2-40B4-BE49-F238E27FC236}">
                    <a16:creationId xmlns:a16="http://schemas.microsoft.com/office/drawing/2014/main" id="{3DC28863-C1E4-3940-A9B4-5C23D5FD0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" name="Text Box 14">
                <a:extLst>
                  <a:ext uri="{FF2B5EF4-FFF2-40B4-BE49-F238E27FC236}">
                    <a16:creationId xmlns:a16="http://schemas.microsoft.com/office/drawing/2014/main" id="{183D495E-EC2B-E34D-968D-949D6F983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sp>
          <p:nvSpPr>
            <p:cNvPr id="310" name="Line 15">
              <a:extLst>
                <a:ext uri="{FF2B5EF4-FFF2-40B4-BE49-F238E27FC236}">
                  <a16:creationId xmlns:a16="http://schemas.microsoft.com/office/drawing/2014/main" id="{83280B47-6119-B24D-BD4C-7A570462D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7345" y="4396244"/>
              <a:ext cx="1827213" cy="2381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1" name="Line 16">
              <a:extLst>
                <a:ext uri="{FF2B5EF4-FFF2-40B4-BE49-F238E27FC236}">
                  <a16:creationId xmlns:a16="http://schemas.microsoft.com/office/drawing/2014/main" id="{B4A96E1E-1FCC-8748-AE3E-6BEA13978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7507" y="4681994"/>
              <a:ext cx="1808163" cy="22860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2" name="Line 17">
              <a:extLst>
                <a:ext uri="{FF2B5EF4-FFF2-40B4-BE49-F238E27FC236}">
                  <a16:creationId xmlns:a16="http://schemas.microsoft.com/office/drawing/2014/main" id="{2BCA50D6-62FE-B64C-BB19-B11FA0426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7670" y="4967744"/>
              <a:ext cx="1784350" cy="2095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3" name="Text Box 18">
              <a:extLst>
                <a:ext uri="{FF2B5EF4-FFF2-40B4-BE49-F238E27FC236}">
                  <a16:creationId xmlns:a16="http://schemas.microsoft.com/office/drawing/2014/main" id="{02E658FD-889C-5340-9640-AD71BE214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0057" y="4181931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pkt0</a:t>
              </a:r>
            </a:p>
          </p:txBody>
        </p:sp>
        <p:sp>
          <p:nvSpPr>
            <p:cNvPr id="314" name="Text Box 19">
              <a:extLst>
                <a:ext uri="{FF2B5EF4-FFF2-40B4-BE49-F238E27FC236}">
                  <a16:creationId xmlns:a16="http://schemas.microsoft.com/office/drawing/2014/main" id="{45B5E1FA-8F5B-7040-AFD4-A6F0EAFD0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882" y="4467681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pkt1</a:t>
              </a:r>
            </a:p>
          </p:txBody>
        </p:sp>
        <p:sp>
          <p:nvSpPr>
            <p:cNvPr id="315" name="Text Box 20">
              <a:extLst>
                <a:ext uri="{FF2B5EF4-FFF2-40B4-BE49-F238E27FC236}">
                  <a16:creationId xmlns:a16="http://schemas.microsoft.com/office/drawing/2014/main" id="{8D9B9494-8D5C-BE4F-BED0-A4F8E50D1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3707" y="4753431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pkt2</a:t>
              </a:r>
            </a:p>
          </p:txBody>
        </p:sp>
        <p:grpSp>
          <p:nvGrpSpPr>
            <p:cNvPr id="316" name="Group 23">
              <a:extLst>
                <a:ext uri="{FF2B5EF4-FFF2-40B4-BE49-F238E27FC236}">
                  <a16:creationId xmlns:a16="http://schemas.microsoft.com/office/drawing/2014/main" id="{82E7EEF6-E6E0-8B4B-B2E2-D6AFBD465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9920" y="5828170"/>
              <a:ext cx="1030288" cy="274638"/>
              <a:chOff x="1895" y="3931"/>
              <a:chExt cx="649" cy="173"/>
            </a:xfrm>
          </p:grpSpPr>
          <p:sp>
            <p:nvSpPr>
              <p:cNvPr id="335" name="Rectangle 24">
                <a:extLst>
                  <a:ext uri="{FF2B5EF4-FFF2-40B4-BE49-F238E27FC236}">
                    <a16:creationId xmlns:a16="http://schemas.microsoft.com/office/drawing/2014/main" id="{863DCB74-5DAF-1847-A592-4A82497E9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6" name="Text Box 25">
                <a:extLst>
                  <a:ext uri="{FF2B5EF4-FFF2-40B4-BE49-F238E27FC236}">
                    <a16:creationId xmlns:a16="http://schemas.microsoft.com/office/drawing/2014/main" id="{529BD457-0C19-5348-B5FA-B02FB96145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sp>
          <p:nvSpPr>
            <p:cNvPr id="317" name="Line 32">
              <a:extLst>
                <a:ext uri="{FF2B5EF4-FFF2-40B4-BE49-F238E27FC236}">
                  <a16:creationId xmlns:a16="http://schemas.microsoft.com/office/drawing/2014/main" id="{39D1ADF5-0FC0-9A45-A89C-C202445BB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0845" y="5961520"/>
              <a:ext cx="1784350" cy="22383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8" name="Text Box 35">
              <a:extLst>
                <a:ext uri="{FF2B5EF4-FFF2-40B4-BE49-F238E27FC236}">
                  <a16:creationId xmlns:a16="http://schemas.microsoft.com/office/drawing/2014/main" id="{62D99CB5-14A3-E647-86CE-3B7DE5DCD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4982" y="5747207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pkt0</a:t>
              </a:r>
            </a:p>
          </p:txBody>
        </p:sp>
        <p:sp>
          <p:nvSpPr>
            <p:cNvPr id="319" name="Text Box 39">
              <a:extLst>
                <a:ext uri="{FF2B5EF4-FFF2-40B4-BE49-F238E27FC236}">
                  <a16:creationId xmlns:a16="http://schemas.microsoft.com/office/drawing/2014/main" id="{DE3A732F-D913-5C40-8075-B3896B74B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045" y="5429707"/>
              <a:ext cx="1382713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retransmit pkt0</a:t>
              </a:r>
            </a:p>
          </p:txBody>
        </p:sp>
        <p:sp>
          <p:nvSpPr>
            <p:cNvPr id="320" name="Rectangle 45">
              <a:extLst>
                <a:ext uri="{FF2B5EF4-FFF2-40B4-BE49-F238E27FC236}">
                  <a16:creationId xmlns:a16="http://schemas.microsoft.com/office/drawing/2014/main" id="{3AC813D7-A587-1341-B108-1D1C3BDD4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9345" y="4559756"/>
              <a:ext cx="401638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1" name="Text Box 46">
              <a:extLst>
                <a:ext uri="{FF2B5EF4-FFF2-40B4-BE49-F238E27FC236}">
                  <a16:creationId xmlns:a16="http://schemas.microsoft.com/office/drawing/2014/main" id="{AD53B46B-0462-8349-BFB4-D8EE1679C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0432" y="4510544"/>
              <a:ext cx="1030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1 2 3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0 1 2</a:t>
              </a:r>
            </a:p>
          </p:txBody>
        </p:sp>
        <p:sp>
          <p:nvSpPr>
            <p:cNvPr id="322" name="Rectangle 50">
              <a:extLst>
                <a:ext uri="{FF2B5EF4-FFF2-40B4-BE49-F238E27FC236}">
                  <a16:creationId xmlns:a16="http://schemas.microsoft.com/office/drawing/2014/main" id="{AD80CE9F-F5D1-7B43-A091-123A5ECF7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995" y="4831219"/>
              <a:ext cx="401638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3" name="Text Box 51">
              <a:extLst>
                <a:ext uri="{FF2B5EF4-FFF2-40B4-BE49-F238E27FC236}">
                  <a16:creationId xmlns:a16="http://schemas.microsoft.com/office/drawing/2014/main" id="{EB22B0CE-8744-094D-B844-BAC4F3B9B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257" y="4785181"/>
              <a:ext cx="1030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2 3 0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</a:t>
              </a:r>
            </a:p>
          </p:txBody>
        </p:sp>
        <p:sp>
          <p:nvSpPr>
            <p:cNvPr id="324" name="Rectangle 53">
              <a:extLst>
                <a:ext uri="{FF2B5EF4-FFF2-40B4-BE49-F238E27FC236}">
                  <a16:creationId xmlns:a16="http://schemas.microsoft.com/office/drawing/2014/main" id="{B4035F3F-8265-144D-A6FF-D585783A8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0170" y="5094744"/>
              <a:ext cx="401638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5" name="Text Box 54">
              <a:extLst>
                <a:ext uri="{FF2B5EF4-FFF2-40B4-BE49-F238E27FC236}">
                  <a16:creationId xmlns:a16="http://schemas.microsoft.com/office/drawing/2014/main" id="{6E183FB6-D313-5643-AF16-2BCB05707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0432" y="5048707"/>
              <a:ext cx="1030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0 1 2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3 0 1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326" name="Line 62">
              <a:extLst>
                <a:ext uri="{FF2B5EF4-FFF2-40B4-BE49-F238E27FC236}">
                  <a16:creationId xmlns:a16="http://schemas.microsoft.com/office/drawing/2014/main" id="{2A5D31EF-8FFA-DA4D-8EDA-36C5F17B4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2732" y="4642306"/>
              <a:ext cx="577850" cy="25717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7" name="Line 63">
              <a:extLst>
                <a:ext uri="{FF2B5EF4-FFF2-40B4-BE49-F238E27FC236}">
                  <a16:creationId xmlns:a16="http://schemas.microsoft.com/office/drawing/2014/main" id="{EC59E951-2D9E-ED41-A941-387BCF81F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2732" y="4905831"/>
              <a:ext cx="608013" cy="2254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8" name="Line 64">
              <a:extLst>
                <a:ext uri="{FF2B5EF4-FFF2-40B4-BE49-F238E27FC236}">
                  <a16:creationId xmlns:a16="http://schemas.microsoft.com/office/drawing/2014/main" id="{20E85F7F-62CA-5046-92BB-0A98B2650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9082" y="5169357"/>
              <a:ext cx="631825" cy="2127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9" name="Text Box 65">
              <a:extLst>
                <a:ext uri="{FF2B5EF4-FFF2-40B4-BE49-F238E27FC236}">
                  <a16:creationId xmlns:a16="http://schemas.microsoft.com/office/drawing/2014/main" id="{0E3A167C-8674-7748-A55E-C8BB92906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3182" y="4759781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30" name="Text Box 66">
              <a:extLst>
                <a:ext uri="{FF2B5EF4-FFF2-40B4-BE49-F238E27FC236}">
                  <a16:creationId xmlns:a16="http://schemas.microsoft.com/office/drawing/2014/main" id="{1F48C814-D936-5149-ABD9-EBAB7DD49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1120" y="5002669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31" name="Text Box 67">
              <a:extLst>
                <a:ext uri="{FF2B5EF4-FFF2-40B4-BE49-F238E27FC236}">
                  <a16:creationId xmlns:a16="http://schemas.microsoft.com/office/drawing/2014/main" id="{55F809AC-7CEA-CD47-9D93-F22586EF7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7470" y="5240794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32" name="Text Box 68">
              <a:extLst>
                <a:ext uri="{FF2B5EF4-FFF2-40B4-BE49-F238E27FC236}">
                  <a16:creationId xmlns:a16="http://schemas.microsoft.com/office/drawing/2014/main" id="{E3B0F057-7806-9C4B-8EB7-5C2A7E6C3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9632" y="5950407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will accept packet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with seq number 0</a:t>
              </a:r>
            </a:p>
          </p:txBody>
        </p:sp>
        <p:sp>
          <p:nvSpPr>
            <p:cNvPr id="333" name="Line 69">
              <a:extLst>
                <a:ext uri="{FF2B5EF4-FFF2-40B4-BE49-F238E27FC236}">
                  <a16:creationId xmlns:a16="http://schemas.microsoft.com/office/drawing/2014/main" id="{14184EFC-08DC-8F48-8656-38EAFBF9A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24482" y="5345569"/>
              <a:ext cx="0" cy="6350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34" name="Text Box 117">
            <a:extLst>
              <a:ext uri="{FF2B5EF4-FFF2-40B4-BE49-F238E27FC236}">
                <a16:creationId xmlns:a16="http://schemas.microsoft.com/office/drawing/2014/main" id="{03C18204-473B-6144-BF07-9B86DD89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407" y="6111434"/>
            <a:ext cx="1220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(b) oops!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24ABB9-F69F-E54C-9DFF-5CF4B1475C1B}"/>
              </a:ext>
            </a:extLst>
          </p:cNvPr>
          <p:cNvGrpSpPr/>
          <p:nvPr/>
        </p:nvGrpSpPr>
        <p:grpSpPr>
          <a:xfrm>
            <a:off x="6785932" y="351292"/>
            <a:ext cx="4410075" cy="2644775"/>
            <a:chOff x="6785932" y="351292"/>
            <a:chExt cx="4410075" cy="2644775"/>
          </a:xfrm>
        </p:grpSpPr>
        <p:sp>
          <p:nvSpPr>
            <p:cNvPr id="302" name="Text Box 40">
              <a:extLst>
                <a:ext uri="{FF2B5EF4-FFF2-40B4-BE49-F238E27FC236}">
                  <a16:creationId xmlns:a16="http://schemas.microsoft.com/office/drawing/2014/main" id="{7AAB2DA8-8AB9-0A42-AA24-900F507BE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6595" y="351292"/>
              <a:ext cx="145891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window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(after receipt)</a:t>
              </a:r>
            </a:p>
          </p:txBody>
        </p:sp>
        <p:sp>
          <p:nvSpPr>
            <p:cNvPr id="303" name="Text Box 41">
              <a:extLst>
                <a:ext uri="{FF2B5EF4-FFF2-40B4-BE49-F238E27FC236}">
                  <a16:creationId xmlns:a16="http://schemas.microsoft.com/office/drawing/2014/main" id="{3598A985-11A7-2044-B9F4-C6844C5E2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932" y="354467"/>
              <a:ext cx="136525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sender window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(after receipt)</a:t>
              </a:r>
            </a:p>
          </p:txBody>
        </p:sp>
        <p:sp>
          <p:nvSpPr>
            <p:cNvPr id="304" name="Line 58">
              <a:extLst>
                <a:ext uri="{FF2B5EF4-FFF2-40B4-BE49-F238E27FC236}">
                  <a16:creationId xmlns:a16="http://schemas.microsoft.com/office/drawing/2014/main" id="{D0BD8176-5A1C-2F42-A376-096BA3649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1657" y="845004"/>
              <a:ext cx="1109663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5" name="Line 59">
              <a:extLst>
                <a:ext uri="{FF2B5EF4-FFF2-40B4-BE49-F238E27FC236}">
                  <a16:creationId xmlns:a16="http://schemas.microsoft.com/office/drawing/2014/main" id="{5593C4C2-6D68-884B-8AE3-58E5D1DC6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2957" y="845004"/>
              <a:ext cx="1109663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44" name="Group 72">
              <a:extLst>
                <a:ext uri="{FF2B5EF4-FFF2-40B4-BE49-F238E27FC236}">
                  <a16:creationId xmlns:a16="http://schemas.microsoft.com/office/drawing/2014/main" id="{0A13F6C1-3774-494B-8A3C-5D027253D9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7220" y="1057729"/>
              <a:ext cx="1030287" cy="274638"/>
              <a:chOff x="1895" y="3931"/>
              <a:chExt cx="649" cy="173"/>
            </a:xfrm>
          </p:grpSpPr>
          <p:sp>
            <p:nvSpPr>
              <p:cNvPr id="378" name="Rectangle 73">
                <a:extLst>
                  <a:ext uri="{FF2B5EF4-FFF2-40B4-BE49-F238E27FC236}">
                    <a16:creationId xmlns:a16="http://schemas.microsoft.com/office/drawing/2014/main" id="{31A35EF5-5E84-C54D-8814-1DCE9ACB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" name="Text Box 74">
                <a:extLst>
                  <a:ext uri="{FF2B5EF4-FFF2-40B4-BE49-F238E27FC236}">
                    <a16:creationId xmlns:a16="http://schemas.microsoft.com/office/drawing/2014/main" id="{68D007B8-2247-874B-BE2A-66BD08115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345" name="Group 75">
              <a:extLst>
                <a:ext uri="{FF2B5EF4-FFF2-40B4-BE49-F238E27FC236}">
                  <a16:creationId xmlns:a16="http://schemas.microsoft.com/office/drawing/2014/main" id="{8AFEBDCB-F9EB-FA4B-B9DD-D18BF76F0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46270" y="1332367"/>
              <a:ext cx="1030287" cy="274638"/>
              <a:chOff x="1895" y="3931"/>
              <a:chExt cx="649" cy="173"/>
            </a:xfrm>
          </p:grpSpPr>
          <p:sp>
            <p:nvSpPr>
              <p:cNvPr id="376" name="Rectangle 76">
                <a:extLst>
                  <a:ext uri="{FF2B5EF4-FFF2-40B4-BE49-F238E27FC236}">
                    <a16:creationId xmlns:a16="http://schemas.microsoft.com/office/drawing/2014/main" id="{44D312F6-1BAF-6745-9666-7EDB183FB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7" name="Text Box 77">
                <a:extLst>
                  <a:ext uri="{FF2B5EF4-FFF2-40B4-BE49-F238E27FC236}">
                    <a16:creationId xmlns:a16="http://schemas.microsoft.com/office/drawing/2014/main" id="{FA389E1B-1FC9-174D-BE78-CB7863805F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346" name="Group 78">
              <a:extLst>
                <a:ext uri="{FF2B5EF4-FFF2-40B4-BE49-F238E27FC236}">
                  <a16:creationId xmlns:a16="http://schemas.microsoft.com/office/drawing/2014/main" id="{65618DE4-E600-5F43-BF4D-D218CB027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4207" y="1595892"/>
              <a:ext cx="1030287" cy="274638"/>
              <a:chOff x="1895" y="3931"/>
              <a:chExt cx="649" cy="173"/>
            </a:xfrm>
          </p:grpSpPr>
          <p:sp>
            <p:nvSpPr>
              <p:cNvPr id="374" name="Rectangle 79">
                <a:extLst>
                  <a:ext uri="{FF2B5EF4-FFF2-40B4-BE49-F238E27FC236}">
                    <a16:creationId xmlns:a16="http://schemas.microsoft.com/office/drawing/2014/main" id="{FCDE5993-57F4-FD43-820D-D54B24299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5" name="Text Box 80">
                <a:extLst>
                  <a:ext uri="{FF2B5EF4-FFF2-40B4-BE49-F238E27FC236}">
                    <a16:creationId xmlns:a16="http://schemas.microsoft.com/office/drawing/2014/main" id="{C513FF21-ED92-9444-9E53-0248290D9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sp>
          <p:nvSpPr>
            <p:cNvPr id="347" name="Line 81">
              <a:extLst>
                <a:ext uri="{FF2B5EF4-FFF2-40B4-BE49-F238E27FC236}">
                  <a16:creationId xmlns:a16="http://schemas.microsoft.com/office/drawing/2014/main" id="{4DF4A6D3-1388-4140-80DA-D3AA398FE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4807" y="1195842"/>
              <a:ext cx="1827212" cy="2381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8" name="Line 82">
              <a:extLst>
                <a:ext uri="{FF2B5EF4-FFF2-40B4-BE49-F238E27FC236}">
                  <a16:creationId xmlns:a16="http://schemas.microsoft.com/office/drawing/2014/main" id="{9F5B609B-A64B-AB46-BE65-3CC9EBB14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4970" y="1481592"/>
              <a:ext cx="1808162" cy="22860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9" name="Line 83">
              <a:extLst>
                <a:ext uri="{FF2B5EF4-FFF2-40B4-BE49-F238E27FC236}">
                  <a16:creationId xmlns:a16="http://schemas.microsoft.com/office/drawing/2014/main" id="{27722A74-5DAE-0946-97DB-8A82FE598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5132" y="1767342"/>
              <a:ext cx="1784350" cy="2095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0" name="Text Box 84">
              <a:extLst>
                <a:ext uri="{FF2B5EF4-FFF2-40B4-BE49-F238E27FC236}">
                  <a16:creationId xmlns:a16="http://schemas.microsoft.com/office/drawing/2014/main" id="{CE71F8A0-0A9C-4C4E-A305-C82195C44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0845" y="981529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pkt0</a:t>
              </a:r>
            </a:p>
          </p:txBody>
        </p:sp>
        <p:sp>
          <p:nvSpPr>
            <p:cNvPr id="351" name="Text Box 85">
              <a:extLst>
                <a:ext uri="{FF2B5EF4-FFF2-40B4-BE49-F238E27FC236}">
                  <a16:creationId xmlns:a16="http://schemas.microsoft.com/office/drawing/2014/main" id="{DBA88F99-7C3D-A645-A43F-445E459F8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4345" y="1267279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pkt1</a:t>
              </a:r>
            </a:p>
          </p:txBody>
        </p:sp>
        <p:sp>
          <p:nvSpPr>
            <p:cNvPr id="352" name="Text Box 86">
              <a:extLst>
                <a:ext uri="{FF2B5EF4-FFF2-40B4-BE49-F238E27FC236}">
                  <a16:creationId xmlns:a16="http://schemas.microsoft.com/office/drawing/2014/main" id="{E00B6B45-404A-1D4B-88E9-28B3280E8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170" y="1553029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pkt2</a:t>
              </a:r>
            </a:p>
          </p:txBody>
        </p:sp>
        <p:sp>
          <p:nvSpPr>
            <p:cNvPr id="353" name="Rectangle 88">
              <a:extLst>
                <a:ext uri="{FF2B5EF4-FFF2-40B4-BE49-F238E27FC236}">
                  <a16:creationId xmlns:a16="http://schemas.microsoft.com/office/drawing/2014/main" id="{00D5F247-083B-9D41-8B0F-F0142DCC3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120" y="2369004"/>
              <a:ext cx="401637" cy="18891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4" name="Text Box 89">
              <a:extLst>
                <a:ext uri="{FF2B5EF4-FFF2-40B4-BE49-F238E27FC236}">
                  <a16:creationId xmlns:a16="http://schemas.microsoft.com/office/drawing/2014/main" id="{C8788A25-6EDB-1448-BC16-FF3C92668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7382" y="2322967"/>
              <a:ext cx="1030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3 0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</a:t>
              </a:r>
            </a:p>
          </p:txBody>
        </p:sp>
        <p:sp>
          <p:nvSpPr>
            <p:cNvPr id="355" name="Line 90">
              <a:extLst>
                <a:ext uri="{FF2B5EF4-FFF2-40B4-BE49-F238E27FC236}">
                  <a16:creationId xmlns:a16="http://schemas.microsoft.com/office/drawing/2014/main" id="{DF246AA7-F9CB-F242-9DA2-F15BE67FC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6557" y="2494417"/>
              <a:ext cx="1784350" cy="22383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6" name="Text Box 91">
              <a:extLst>
                <a:ext uri="{FF2B5EF4-FFF2-40B4-BE49-F238E27FC236}">
                  <a16:creationId xmlns:a16="http://schemas.microsoft.com/office/drawing/2014/main" id="{73C28AE9-7587-A847-8F64-35A78283A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9745" y="2502354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pkt0</a:t>
              </a:r>
            </a:p>
          </p:txBody>
        </p:sp>
        <p:sp>
          <p:nvSpPr>
            <p:cNvPr id="357" name="Rectangle 95">
              <a:extLst>
                <a:ext uri="{FF2B5EF4-FFF2-40B4-BE49-F238E27FC236}">
                  <a16:creationId xmlns:a16="http://schemas.microsoft.com/office/drawing/2014/main" id="{755DB6B7-F467-9247-B083-632289FD9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07" y="1359354"/>
              <a:ext cx="401637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8" name="Text Box 96">
              <a:extLst>
                <a:ext uri="{FF2B5EF4-FFF2-40B4-BE49-F238E27FC236}">
                  <a16:creationId xmlns:a16="http://schemas.microsoft.com/office/drawing/2014/main" id="{A97EABBF-ADD6-1D49-B7F4-AAB3EB89B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7895" y="1310142"/>
              <a:ext cx="1030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1 2 3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0 1 2</a:t>
              </a:r>
            </a:p>
          </p:txBody>
        </p:sp>
        <p:sp>
          <p:nvSpPr>
            <p:cNvPr id="359" name="Rectangle 97">
              <a:extLst>
                <a:ext uri="{FF2B5EF4-FFF2-40B4-BE49-F238E27FC236}">
                  <a16:creationId xmlns:a16="http://schemas.microsoft.com/office/drawing/2014/main" id="{3EE66D50-BD61-0E4A-9CF7-EF712D184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457" y="1630817"/>
              <a:ext cx="401637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0" name="Text Box 98">
              <a:extLst>
                <a:ext uri="{FF2B5EF4-FFF2-40B4-BE49-F238E27FC236}">
                  <a16:creationId xmlns:a16="http://schemas.microsoft.com/office/drawing/2014/main" id="{0FDF5234-E7F1-9D4F-9A97-BD478EC2E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4720" y="1584779"/>
              <a:ext cx="1030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2 3 0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</a:t>
              </a:r>
            </a:p>
          </p:txBody>
        </p:sp>
        <p:sp>
          <p:nvSpPr>
            <p:cNvPr id="361" name="Rectangle 99">
              <a:extLst>
                <a:ext uri="{FF2B5EF4-FFF2-40B4-BE49-F238E27FC236}">
                  <a16:creationId xmlns:a16="http://schemas.microsoft.com/office/drawing/2014/main" id="{633C63B7-2909-DE47-BCBB-44897C7F8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7632" y="1894342"/>
              <a:ext cx="401637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2" name="Text Box 100">
              <a:extLst>
                <a:ext uri="{FF2B5EF4-FFF2-40B4-BE49-F238E27FC236}">
                  <a16:creationId xmlns:a16="http://schemas.microsoft.com/office/drawing/2014/main" id="{2812F92C-4236-294E-A0BC-A2833FCDB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7895" y="1848304"/>
              <a:ext cx="1030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0 1 2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3 0 1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363" name="Line 103">
              <a:extLst>
                <a:ext uri="{FF2B5EF4-FFF2-40B4-BE49-F238E27FC236}">
                  <a16:creationId xmlns:a16="http://schemas.microsoft.com/office/drawing/2014/main" id="{FF2E4D9A-CE76-6945-ACCA-B13DC7285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3695" y="1441904"/>
              <a:ext cx="1784350" cy="73501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4" name="Line 104">
              <a:extLst>
                <a:ext uri="{FF2B5EF4-FFF2-40B4-BE49-F238E27FC236}">
                  <a16:creationId xmlns:a16="http://schemas.microsoft.com/office/drawing/2014/main" id="{E53CC8D8-A794-8545-9766-CEE36A668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2745" y="1705429"/>
              <a:ext cx="1795462" cy="7588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5" name="Text Box 107">
              <a:extLst>
                <a:ext uri="{FF2B5EF4-FFF2-40B4-BE49-F238E27FC236}">
                  <a16:creationId xmlns:a16="http://schemas.microsoft.com/office/drawing/2014/main" id="{5E4F7443-630A-5146-8A13-69B6B28A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2807" y="2132467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66" name="Text Box 109">
              <a:extLst>
                <a:ext uri="{FF2B5EF4-FFF2-40B4-BE49-F238E27FC236}">
                  <a16:creationId xmlns:a16="http://schemas.microsoft.com/office/drawing/2014/main" id="{E330918C-EA47-534F-84FC-AD449C296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8207" y="2538867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will accept packet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with seq number 0</a:t>
              </a:r>
            </a:p>
          </p:txBody>
        </p:sp>
        <p:sp>
          <p:nvSpPr>
            <p:cNvPr id="367" name="Line 110">
              <a:extLst>
                <a:ext uri="{FF2B5EF4-FFF2-40B4-BE49-F238E27FC236}">
                  <a16:creationId xmlns:a16="http://schemas.microsoft.com/office/drawing/2014/main" id="{5A45AB60-B76D-5A4B-8C09-04809F1E5E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441945" y="2145167"/>
              <a:ext cx="0" cy="4460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8" name="Line 112">
              <a:extLst>
                <a:ext uri="{FF2B5EF4-FFF2-40B4-BE49-F238E27FC236}">
                  <a16:creationId xmlns:a16="http://schemas.microsoft.com/office/drawing/2014/main" id="{F4CED333-2B29-5047-9987-7FF2B5DE2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8620" y="2203904"/>
              <a:ext cx="590550" cy="730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69" name="Group 115">
              <a:extLst>
                <a:ext uri="{FF2B5EF4-FFF2-40B4-BE49-F238E27FC236}">
                  <a16:creationId xmlns:a16="http://schemas.microsoft.com/office/drawing/2014/main" id="{6E7A2A89-7268-A649-8EAD-C55997BFA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7382" y="2037217"/>
              <a:ext cx="1030287" cy="274638"/>
              <a:chOff x="2667" y="3750"/>
              <a:chExt cx="649" cy="173"/>
            </a:xfrm>
          </p:grpSpPr>
          <p:sp>
            <p:nvSpPr>
              <p:cNvPr id="372" name="Rectangle 113">
                <a:extLst>
                  <a:ext uri="{FF2B5EF4-FFF2-40B4-BE49-F238E27FC236}">
                    <a16:creationId xmlns:a16="http://schemas.microsoft.com/office/drawing/2014/main" id="{FB4CA816-07E8-3E4B-B5D4-D5F338142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3" name="Text Box 114">
                <a:extLst>
                  <a:ext uri="{FF2B5EF4-FFF2-40B4-BE49-F238E27FC236}">
                    <a16:creationId xmlns:a16="http://schemas.microsoft.com/office/drawing/2014/main" id="{20879E2F-191F-0042-ABAE-F525B0ADB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3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</a:p>
            </p:txBody>
          </p:sp>
        </p:grpSp>
        <p:sp>
          <p:nvSpPr>
            <p:cNvPr id="370" name="Text Box 116">
              <a:extLst>
                <a:ext uri="{FF2B5EF4-FFF2-40B4-BE49-F238E27FC236}">
                  <a16:creationId xmlns:a16="http://schemas.microsoft.com/office/drawing/2014/main" id="{8FD7E63C-BA27-9E4C-A8A6-56DE67BAD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2920" y="1988004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pkt3</a:t>
              </a:r>
            </a:p>
          </p:txBody>
        </p:sp>
      </p:grpSp>
      <p:sp>
        <p:nvSpPr>
          <p:cNvPr id="371" name="Text Box 119">
            <a:extLst>
              <a:ext uri="{FF2B5EF4-FFF2-40B4-BE49-F238E27FC236}">
                <a16:creationId xmlns:a16="http://schemas.microsoft.com/office/drawing/2014/main" id="{5339E393-341F-2B4B-9A2F-912F5CB0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220" y="2834142"/>
            <a:ext cx="18793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(a) no problem</a:t>
            </a:r>
          </a:p>
        </p:txBody>
      </p:sp>
      <p:sp>
        <p:nvSpPr>
          <p:cNvPr id="70" name="Rectangle 3">
            <a:extLst>
              <a:ext uri="{FF2B5EF4-FFF2-40B4-BE49-F238E27FC236}">
                <a16:creationId xmlns:a16="http://schemas.microsoft.com/office/drawing/2014/main" id="{A8BECC0D-D119-A543-A313-AE46EF8BD57C}"/>
              </a:ext>
            </a:extLst>
          </p:cNvPr>
          <p:cNvSpPr txBox="1">
            <a:spLocks noChangeArrowheads="1"/>
          </p:cNvSpPr>
          <p:nvPr/>
        </p:nvSpPr>
        <p:spPr>
          <a:xfrm>
            <a:off x="794654" y="1899557"/>
            <a:ext cx="5517245" cy="13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seq #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s: 0, 1, 2, 3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(base 4 counting)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window size=3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Slide Number Placeholder 2">
            <a:extLst>
              <a:ext uri="{FF2B5EF4-FFF2-40B4-BE49-F238E27FC236}">
                <a16:creationId xmlns:a16="http://schemas.microsoft.com/office/drawing/2014/main" id="{0E39ABAA-753D-794D-9119-FEAB296B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7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5" y="408214"/>
            <a:ext cx="6222596" cy="1330904"/>
          </a:xfrm>
        </p:spPr>
        <p:txBody>
          <a:bodyPr>
            <a:noAutofit/>
          </a:bodyPr>
          <a:lstStyle/>
          <a:p>
            <a:r>
              <a:rPr lang="en-US" sz="4800" dirty="0"/>
              <a:t>Selective repeat: </a:t>
            </a:r>
            <a:br>
              <a:rPr lang="en-US" sz="4800" dirty="0"/>
            </a:br>
            <a:r>
              <a:rPr lang="en-US" sz="4800" dirty="0"/>
              <a:t>a dilemma!</a:t>
            </a:r>
          </a:p>
        </p:txBody>
      </p:sp>
      <p:sp>
        <p:nvSpPr>
          <p:cNvPr id="71" name="Rectangle 124">
            <a:extLst>
              <a:ext uri="{FF2B5EF4-FFF2-40B4-BE49-F238E27FC236}">
                <a16:creationId xmlns:a16="http://schemas.microsoft.com/office/drawing/2014/main" id="{D782CDAA-0416-784F-B3B4-73D20461E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97" y="3949577"/>
            <a:ext cx="5038193" cy="235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Q: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what relationship is needed between sequence # size and window size to avoid problem in scenario (b)?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9E5931-D189-1349-BB68-FDFA9711FCA5}"/>
              </a:ext>
            </a:extLst>
          </p:cNvPr>
          <p:cNvGrpSpPr/>
          <p:nvPr/>
        </p:nvGrpSpPr>
        <p:grpSpPr>
          <a:xfrm>
            <a:off x="6931293" y="4061030"/>
            <a:ext cx="4257675" cy="2225676"/>
            <a:chOff x="6909757" y="4181931"/>
            <a:chExt cx="4257675" cy="2225676"/>
          </a:xfrm>
        </p:grpSpPr>
        <p:grpSp>
          <p:nvGrpSpPr>
            <p:cNvPr id="307" name="Group 8">
              <a:extLst>
                <a:ext uri="{FF2B5EF4-FFF2-40B4-BE49-F238E27FC236}">
                  <a16:creationId xmlns:a16="http://schemas.microsoft.com/office/drawing/2014/main" id="{1942F5A2-ABA0-D244-B423-E460868418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9757" y="4258131"/>
              <a:ext cx="1030288" cy="274638"/>
              <a:chOff x="1895" y="3931"/>
              <a:chExt cx="649" cy="173"/>
            </a:xfrm>
          </p:grpSpPr>
          <p:sp>
            <p:nvSpPr>
              <p:cNvPr id="341" name="Rectangle 7">
                <a:extLst>
                  <a:ext uri="{FF2B5EF4-FFF2-40B4-BE49-F238E27FC236}">
                    <a16:creationId xmlns:a16="http://schemas.microsoft.com/office/drawing/2014/main" id="{0EE62060-91FC-404F-BDD6-87AA7C695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2" name="Text Box 6">
                <a:extLst>
                  <a:ext uri="{FF2B5EF4-FFF2-40B4-BE49-F238E27FC236}">
                    <a16:creationId xmlns:a16="http://schemas.microsoft.com/office/drawing/2014/main" id="{93619256-616D-2A4C-B9B8-7455F78BF4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308" name="Group 9">
              <a:extLst>
                <a:ext uri="{FF2B5EF4-FFF2-40B4-BE49-F238E27FC236}">
                  <a16:creationId xmlns:a16="http://schemas.microsoft.com/office/drawing/2014/main" id="{94E9A178-E13E-6D46-B99E-B3FDE88BD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8807" y="4532769"/>
              <a:ext cx="1030288" cy="274638"/>
              <a:chOff x="1895" y="3931"/>
              <a:chExt cx="649" cy="173"/>
            </a:xfrm>
          </p:grpSpPr>
          <p:sp>
            <p:nvSpPr>
              <p:cNvPr id="339" name="Rectangle 10">
                <a:extLst>
                  <a:ext uri="{FF2B5EF4-FFF2-40B4-BE49-F238E27FC236}">
                    <a16:creationId xmlns:a16="http://schemas.microsoft.com/office/drawing/2014/main" id="{1D7DB47D-B4D8-DA4B-849C-0C854A639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0" name="Text Box 11">
                <a:extLst>
                  <a:ext uri="{FF2B5EF4-FFF2-40B4-BE49-F238E27FC236}">
                    <a16:creationId xmlns:a16="http://schemas.microsoft.com/office/drawing/2014/main" id="{66376DC4-0D4B-F448-8D81-BDEC9FFF8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309" name="Group 12">
              <a:extLst>
                <a:ext uri="{FF2B5EF4-FFF2-40B4-BE49-F238E27FC236}">
                  <a16:creationId xmlns:a16="http://schemas.microsoft.com/office/drawing/2014/main" id="{75D0BF09-C33A-BF4B-8E6F-BD5C588B4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6745" y="4796294"/>
              <a:ext cx="1030288" cy="274638"/>
              <a:chOff x="1895" y="3931"/>
              <a:chExt cx="649" cy="173"/>
            </a:xfrm>
          </p:grpSpPr>
          <p:sp>
            <p:nvSpPr>
              <p:cNvPr id="337" name="Rectangle 13">
                <a:extLst>
                  <a:ext uri="{FF2B5EF4-FFF2-40B4-BE49-F238E27FC236}">
                    <a16:creationId xmlns:a16="http://schemas.microsoft.com/office/drawing/2014/main" id="{3DC28863-C1E4-3940-A9B4-5C23D5FD0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" name="Text Box 14">
                <a:extLst>
                  <a:ext uri="{FF2B5EF4-FFF2-40B4-BE49-F238E27FC236}">
                    <a16:creationId xmlns:a16="http://schemas.microsoft.com/office/drawing/2014/main" id="{183D495E-EC2B-E34D-968D-949D6F983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sp>
          <p:nvSpPr>
            <p:cNvPr id="310" name="Line 15">
              <a:extLst>
                <a:ext uri="{FF2B5EF4-FFF2-40B4-BE49-F238E27FC236}">
                  <a16:creationId xmlns:a16="http://schemas.microsoft.com/office/drawing/2014/main" id="{83280B47-6119-B24D-BD4C-7A570462D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7345" y="4396244"/>
              <a:ext cx="1827213" cy="2381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1" name="Line 16">
              <a:extLst>
                <a:ext uri="{FF2B5EF4-FFF2-40B4-BE49-F238E27FC236}">
                  <a16:creationId xmlns:a16="http://schemas.microsoft.com/office/drawing/2014/main" id="{B4A96E1E-1FCC-8748-AE3E-6BEA13978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7507" y="4681994"/>
              <a:ext cx="1808163" cy="22860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2" name="Line 17">
              <a:extLst>
                <a:ext uri="{FF2B5EF4-FFF2-40B4-BE49-F238E27FC236}">
                  <a16:creationId xmlns:a16="http://schemas.microsoft.com/office/drawing/2014/main" id="{2BCA50D6-62FE-B64C-BB19-B11FA0426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7670" y="4967744"/>
              <a:ext cx="1784350" cy="2095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3" name="Text Box 18">
              <a:extLst>
                <a:ext uri="{FF2B5EF4-FFF2-40B4-BE49-F238E27FC236}">
                  <a16:creationId xmlns:a16="http://schemas.microsoft.com/office/drawing/2014/main" id="{02E658FD-889C-5340-9640-AD71BE214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0057" y="4181931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pkt0</a:t>
              </a:r>
            </a:p>
          </p:txBody>
        </p:sp>
        <p:sp>
          <p:nvSpPr>
            <p:cNvPr id="314" name="Text Box 19">
              <a:extLst>
                <a:ext uri="{FF2B5EF4-FFF2-40B4-BE49-F238E27FC236}">
                  <a16:creationId xmlns:a16="http://schemas.microsoft.com/office/drawing/2014/main" id="{45B5E1FA-8F5B-7040-AFD4-A6F0EAFD0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882" y="4467681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pkt1</a:t>
              </a:r>
            </a:p>
          </p:txBody>
        </p:sp>
        <p:sp>
          <p:nvSpPr>
            <p:cNvPr id="315" name="Text Box 20">
              <a:extLst>
                <a:ext uri="{FF2B5EF4-FFF2-40B4-BE49-F238E27FC236}">
                  <a16:creationId xmlns:a16="http://schemas.microsoft.com/office/drawing/2014/main" id="{8D9B9494-8D5C-BE4F-BED0-A4F8E50D1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3707" y="4753431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pkt2</a:t>
              </a:r>
            </a:p>
          </p:txBody>
        </p:sp>
        <p:grpSp>
          <p:nvGrpSpPr>
            <p:cNvPr id="316" name="Group 23">
              <a:extLst>
                <a:ext uri="{FF2B5EF4-FFF2-40B4-BE49-F238E27FC236}">
                  <a16:creationId xmlns:a16="http://schemas.microsoft.com/office/drawing/2014/main" id="{82E7EEF6-E6E0-8B4B-B2E2-D6AFBD465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9920" y="5828170"/>
              <a:ext cx="1030288" cy="274638"/>
              <a:chOff x="1895" y="3931"/>
              <a:chExt cx="649" cy="173"/>
            </a:xfrm>
          </p:grpSpPr>
          <p:sp>
            <p:nvSpPr>
              <p:cNvPr id="335" name="Rectangle 24">
                <a:extLst>
                  <a:ext uri="{FF2B5EF4-FFF2-40B4-BE49-F238E27FC236}">
                    <a16:creationId xmlns:a16="http://schemas.microsoft.com/office/drawing/2014/main" id="{863DCB74-5DAF-1847-A592-4A82497E9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6" name="Text Box 25">
                <a:extLst>
                  <a:ext uri="{FF2B5EF4-FFF2-40B4-BE49-F238E27FC236}">
                    <a16:creationId xmlns:a16="http://schemas.microsoft.com/office/drawing/2014/main" id="{529BD457-0C19-5348-B5FA-B02FB96145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sp>
          <p:nvSpPr>
            <p:cNvPr id="317" name="Line 32">
              <a:extLst>
                <a:ext uri="{FF2B5EF4-FFF2-40B4-BE49-F238E27FC236}">
                  <a16:creationId xmlns:a16="http://schemas.microsoft.com/office/drawing/2014/main" id="{39D1ADF5-0FC0-9A45-A89C-C202445BB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0845" y="5961520"/>
              <a:ext cx="1784350" cy="22383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8" name="Text Box 35">
              <a:extLst>
                <a:ext uri="{FF2B5EF4-FFF2-40B4-BE49-F238E27FC236}">
                  <a16:creationId xmlns:a16="http://schemas.microsoft.com/office/drawing/2014/main" id="{62D99CB5-14A3-E647-86CE-3B7DE5DCD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4982" y="5747207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pkt0</a:t>
              </a:r>
            </a:p>
          </p:txBody>
        </p:sp>
        <p:sp>
          <p:nvSpPr>
            <p:cNvPr id="319" name="Text Box 39">
              <a:extLst>
                <a:ext uri="{FF2B5EF4-FFF2-40B4-BE49-F238E27FC236}">
                  <a16:creationId xmlns:a16="http://schemas.microsoft.com/office/drawing/2014/main" id="{DE3A732F-D913-5C40-8075-B3896B74B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045" y="5429707"/>
              <a:ext cx="1382713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retransmit pkt0</a:t>
              </a:r>
            </a:p>
          </p:txBody>
        </p:sp>
        <p:sp>
          <p:nvSpPr>
            <p:cNvPr id="320" name="Rectangle 45">
              <a:extLst>
                <a:ext uri="{FF2B5EF4-FFF2-40B4-BE49-F238E27FC236}">
                  <a16:creationId xmlns:a16="http://schemas.microsoft.com/office/drawing/2014/main" id="{3AC813D7-A587-1341-B108-1D1C3BDD4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9345" y="4559756"/>
              <a:ext cx="401638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1" name="Text Box 46">
              <a:extLst>
                <a:ext uri="{FF2B5EF4-FFF2-40B4-BE49-F238E27FC236}">
                  <a16:creationId xmlns:a16="http://schemas.microsoft.com/office/drawing/2014/main" id="{AD53B46B-0462-8349-BFB4-D8EE1679C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0432" y="4510544"/>
              <a:ext cx="1030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1 2 3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0 1 2</a:t>
              </a:r>
            </a:p>
          </p:txBody>
        </p:sp>
        <p:sp>
          <p:nvSpPr>
            <p:cNvPr id="322" name="Rectangle 50">
              <a:extLst>
                <a:ext uri="{FF2B5EF4-FFF2-40B4-BE49-F238E27FC236}">
                  <a16:creationId xmlns:a16="http://schemas.microsoft.com/office/drawing/2014/main" id="{AD80CE9F-F5D1-7B43-A091-123A5ECF7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995" y="4831219"/>
              <a:ext cx="401638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3" name="Text Box 51">
              <a:extLst>
                <a:ext uri="{FF2B5EF4-FFF2-40B4-BE49-F238E27FC236}">
                  <a16:creationId xmlns:a16="http://schemas.microsoft.com/office/drawing/2014/main" id="{EB22B0CE-8744-094D-B844-BAC4F3B9B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257" y="4785181"/>
              <a:ext cx="1030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2 3 0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</a:t>
              </a:r>
            </a:p>
          </p:txBody>
        </p:sp>
        <p:sp>
          <p:nvSpPr>
            <p:cNvPr id="324" name="Rectangle 53">
              <a:extLst>
                <a:ext uri="{FF2B5EF4-FFF2-40B4-BE49-F238E27FC236}">
                  <a16:creationId xmlns:a16="http://schemas.microsoft.com/office/drawing/2014/main" id="{B4035F3F-8265-144D-A6FF-D585783A8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0170" y="5094744"/>
              <a:ext cx="401638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5" name="Text Box 54">
              <a:extLst>
                <a:ext uri="{FF2B5EF4-FFF2-40B4-BE49-F238E27FC236}">
                  <a16:creationId xmlns:a16="http://schemas.microsoft.com/office/drawing/2014/main" id="{6E183FB6-D313-5643-AF16-2BCB05707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0432" y="5048707"/>
              <a:ext cx="1030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0 1 2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3 0 1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326" name="Line 62">
              <a:extLst>
                <a:ext uri="{FF2B5EF4-FFF2-40B4-BE49-F238E27FC236}">
                  <a16:creationId xmlns:a16="http://schemas.microsoft.com/office/drawing/2014/main" id="{2A5D31EF-8FFA-DA4D-8EDA-36C5F17B4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2732" y="4642306"/>
              <a:ext cx="577850" cy="25717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7" name="Line 63">
              <a:extLst>
                <a:ext uri="{FF2B5EF4-FFF2-40B4-BE49-F238E27FC236}">
                  <a16:creationId xmlns:a16="http://schemas.microsoft.com/office/drawing/2014/main" id="{EC59E951-2D9E-ED41-A941-387BCF81F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2732" y="4905831"/>
              <a:ext cx="608013" cy="2254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8" name="Line 64">
              <a:extLst>
                <a:ext uri="{FF2B5EF4-FFF2-40B4-BE49-F238E27FC236}">
                  <a16:creationId xmlns:a16="http://schemas.microsoft.com/office/drawing/2014/main" id="{20E85F7F-62CA-5046-92BB-0A98B2650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9082" y="5169357"/>
              <a:ext cx="631825" cy="2127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9" name="Text Box 65">
              <a:extLst>
                <a:ext uri="{FF2B5EF4-FFF2-40B4-BE49-F238E27FC236}">
                  <a16:creationId xmlns:a16="http://schemas.microsoft.com/office/drawing/2014/main" id="{0E3A167C-8674-7748-A55E-C8BB92906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3182" y="4759781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30" name="Text Box 66">
              <a:extLst>
                <a:ext uri="{FF2B5EF4-FFF2-40B4-BE49-F238E27FC236}">
                  <a16:creationId xmlns:a16="http://schemas.microsoft.com/office/drawing/2014/main" id="{1F48C814-D936-5149-ABD9-EBAB7DD49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1120" y="5002669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31" name="Text Box 67">
              <a:extLst>
                <a:ext uri="{FF2B5EF4-FFF2-40B4-BE49-F238E27FC236}">
                  <a16:creationId xmlns:a16="http://schemas.microsoft.com/office/drawing/2014/main" id="{55F809AC-7CEA-CD47-9D93-F22586EF7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7470" y="5240794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32" name="Text Box 68">
              <a:extLst>
                <a:ext uri="{FF2B5EF4-FFF2-40B4-BE49-F238E27FC236}">
                  <a16:creationId xmlns:a16="http://schemas.microsoft.com/office/drawing/2014/main" id="{E3B0F057-7806-9C4B-8EB7-5C2A7E6C3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9632" y="5950407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will accept packet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with seq number 0</a:t>
              </a:r>
            </a:p>
          </p:txBody>
        </p:sp>
        <p:sp>
          <p:nvSpPr>
            <p:cNvPr id="333" name="Line 69">
              <a:extLst>
                <a:ext uri="{FF2B5EF4-FFF2-40B4-BE49-F238E27FC236}">
                  <a16:creationId xmlns:a16="http://schemas.microsoft.com/office/drawing/2014/main" id="{14184EFC-08DC-8F48-8656-38EAFBF9A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24482" y="5345569"/>
              <a:ext cx="0" cy="6350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34" name="Text Box 117">
            <a:extLst>
              <a:ext uri="{FF2B5EF4-FFF2-40B4-BE49-F238E27FC236}">
                <a16:creationId xmlns:a16="http://schemas.microsoft.com/office/drawing/2014/main" id="{03C18204-473B-6144-BF07-9B86DD89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407" y="6111434"/>
            <a:ext cx="1220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(b) oops!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24ABB9-F69F-E54C-9DFF-5CF4B1475C1B}"/>
              </a:ext>
            </a:extLst>
          </p:cNvPr>
          <p:cNvGrpSpPr/>
          <p:nvPr/>
        </p:nvGrpSpPr>
        <p:grpSpPr>
          <a:xfrm>
            <a:off x="6785932" y="351292"/>
            <a:ext cx="4410075" cy="2644775"/>
            <a:chOff x="6785932" y="351292"/>
            <a:chExt cx="4410075" cy="2644775"/>
          </a:xfrm>
        </p:grpSpPr>
        <p:sp>
          <p:nvSpPr>
            <p:cNvPr id="302" name="Text Box 40">
              <a:extLst>
                <a:ext uri="{FF2B5EF4-FFF2-40B4-BE49-F238E27FC236}">
                  <a16:creationId xmlns:a16="http://schemas.microsoft.com/office/drawing/2014/main" id="{7AAB2DA8-8AB9-0A42-AA24-900F507BE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6595" y="351292"/>
              <a:ext cx="145891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window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(after receipt)</a:t>
              </a:r>
            </a:p>
          </p:txBody>
        </p:sp>
        <p:sp>
          <p:nvSpPr>
            <p:cNvPr id="303" name="Text Box 41">
              <a:extLst>
                <a:ext uri="{FF2B5EF4-FFF2-40B4-BE49-F238E27FC236}">
                  <a16:creationId xmlns:a16="http://schemas.microsoft.com/office/drawing/2014/main" id="{3598A985-11A7-2044-B9F4-C6844C5E2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932" y="354467"/>
              <a:ext cx="136525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sender window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(after receipt)</a:t>
              </a:r>
            </a:p>
          </p:txBody>
        </p:sp>
        <p:sp>
          <p:nvSpPr>
            <p:cNvPr id="304" name="Line 58">
              <a:extLst>
                <a:ext uri="{FF2B5EF4-FFF2-40B4-BE49-F238E27FC236}">
                  <a16:creationId xmlns:a16="http://schemas.microsoft.com/office/drawing/2014/main" id="{D0BD8176-5A1C-2F42-A376-096BA3649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1657" y="845004"/>
              <a:ext cx="1109663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5" name="Line 59">
              <a:extLst>
                <a:ext uri="{FF2B5EF4-FFF2-40B4-BE49-F238E27FC236}">
                  <a16:creationId xmlns:a16="http://schemas.microsoft.com/office/drawing/2014/main" id="{5593C4C2-6D68-884B-8AE3-58E5D1DC6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2957" y="845004"/>
              <a:ext cx="1109663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44" name="Group 72">
              <a:extLst>
                <a:ext uri="{FF2B5EF4-FFF2-40B4-BE49-F238E27FC236}">
                  <a16:creationId xmlns:a16="http://schemas.microsoft.com/office/drawing/2014/main" id="{0A13F6C1-3774-494B-8A3C-5D027253D9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7220" y="1057729"/>
              <a:ext cx="1030287" cy="274638"/>
              <a:chOff x="1895" y="3931"/>
              <a:chExt cx="649" cy="173"/>
            </a:xfrm>
          </p:grpSpPr>
          <p:sp>
            <p:nvSpPr>
              <p:cNvPr id="378" name="Rectangle 73">
                <a:extLst>
                  <a:ext uri="{FF2B5EF4-FFF2-40B4-BE49-F238E27FC236}">
                    <a16:creationId xmlns:a16="http://schemas.microsoft.com/office/drawing/2014/main" id="{31A35EF5-5E84-C54D-8814-1DCE9ACB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" name="Text Box 74">
                <a:extLst>
                  <a:ext uri="{FF2B5EF4-FFF2-40B4-BE49-F238E27FC236}">
                    <a16:creationId xmlns:a16="http://schemas.microsoft.com/office/drawing/2014/main" id="{68D007B8-2247-874B-BE2A-66BD08115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345" name="Group 75">
              <a:extLst>
                <a:ext uri="{FF2B5EF4-FFF2-40B4-BE49-F238E27FC236}">
                  <a16:creationId xmlns:a16="http://schemas.microsoft.com/office/drawing/2014/main" id="{8AFEBDCB-F9EB-FA4B-B9DD-D18BF76F0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46270" y="1332367"/>
              <a:ext cx="1030287" cy="274638"/>
              <a:chOff x="1895" y="3931"/>
              <a:chExt cx="649" cy="173"/>
            </a:xfrm>
          </p:grpSpPr>
          <p:sp>
            <p:nvSpPr>
              <p:cNvPr id="376" name="Rectangle 76">
                <a:extLst>
                  <a:ext uri="{FF2B5EF4-FFF2-40B4-BE49-F238E27FC236}">
                    <a16:creationId xmlns:a16="http://schemas.microsoft.com/office/drawing/2014/main" id="{44D312F6-1BAF-6745-9666-7EDB183FB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7" name="Text Box 77">
                <a:extLst>
                  <a:ext uri="{FF2B5EF4-FFF2-40B4-BE49-F238E27FC236}">
                    <a16:creationId xmlns:a16="http://schemas.microsoft.com/office/drawing/2014/main" id="{FA389E1B-1FC9-174D-BE78-CB7863805F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346" name="Group 78">
              <a:extLst>
                <a:ext uri="{FF2B5EF4-FFF2-40B4-BE49-F238E27FC236}">
                  <a16:creationId xmlns:a16="http://schemas.microsoft.com/office/drawing/2014/main" id="{65618DE4-E600-5F43-BF4D-D218CB027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4207" y="1595892"/>
              <a:ext cx="1030287" cy="274638"/>
              <a:chOff x="1895" y="3931"/>
              <a:chExt cx="649" cy="173"/>
            </a:xfrm>
          </p:grpSpPr>
          <p:sp>
            <p:nvSpPr>
              <p:cNvPr id="374" name="Rectangle 79">
                <a:extLst>
                  <a:ext uri="{FF2B5EF4-FFF2-40B4-BE49-F238E27FC236}">
                    <a16:creationId xmlns:a16="http://schemas.microsoft.com/office/drawing/2014/main" id="{FCDE5993-57F4-FD43-820D-D54B24299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5" name="Text Box 80">
                <a:extLst>
                  <a:ext uri="{FF2B5EF4-FFF2-40B4-BE49-F238E27FC236}">
                    <a16:creationId xmlns:a16="http://schemas.microsoft.com/office/drawing/2014/main" id="{C513FF21-ED92-9444-9E53-0248290D9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sp>
          <p:nvSpPr>
            <p:cNvPr id="347" name="Line 81">
              <a:extLst>
                <a:ext uri="{FF2B5EF4-FFF2-40B4-BE49-F238E27FC236}">
                  <a16:creationId xmlns:a16="http://schemas.microsoft.com/office/drawing/2014/main" id="{4DF4A6D3-1388-4140-80DA-D3AA398FE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4807" y="1195842"/>
              <a:ext cx="1827212" cy="2381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8" name="Line 82">
              <a:extLst>
                <a:ext uri="{FF2B5EF4-FFF2-40B4-BE49-F238E27FC236}">
                  <a16:creationId xmlns:a16="http://schemas.microsoft.com/office/drawing/2014/main" id="{9F5B609B-A64B-AB46-BE65-3CC9EBB14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4970" y="1481592"/>
              <a:ext cx="1808162" cy="22860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9" name="Line 83">
              <a:extLst>
                <a:ext uri="{FF2B5EF4-FFF2-40B4-BE49-F238E27FC236}">
                  <a16:creationId xmlns:a16="http://schemas.microsoft.com/office/drawing/2014/main" id="{27722A74-5DAE-0946-97DB-8A82FE598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5132" y="1767342"/>
              <a:ext cx="1784350" cy="2095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0" name="Text Box 84">
              <a:extLst>
                <a:ext uri="{FF2B5EF4-FFF2-40B4-BE49-F238E27FC236}">
                  <a16:creationId xmlns:a16="http://schemas.microsoft.com/office/drawing/2014/main" id="{CE71F8A0-0A9C-4C4E-A305-C82195C44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0845" y="981529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pkt0</a:t>
              </a:r>
            </a:p>
          </p:txBody>
        </p:sp>
        <p:sp>
          <p:nvSpPr>
            <p:cNvPr id="351" name="Text Box 85">
              <a:extLst>
                <a:ext uri="{FF2B5EF4-FFF2-40B4-BE49-F238E27FC236}">
                  <a16:creationId xmlns:a16="http://schemas.microsoft.com/office/drawing/2014/main" id="{DBA88F99-7C3D-A645-A43F-445E459F8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4345" y="1267279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pkt1</a:t>
              </a:r>
            </a:p>
          </p:txBody>
        </p:sp>
        <p:sp>
          <p:nvSpPr>
            <p:cNvPr id="352" name="Text Box 86">
              <a:extLst>
                <a:ext uri="{FF2B5EF4-FFF2-40B4-BE49-F238E27FC236}">
                  <a16:creationId xmlns:a16="http://schemas.microsoft.com/office/drawing/2014/main" id="{E00B6B45-404A-1D4B-88E9-28B3280E8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170" y="1553029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pkt2</a:t>
              </a:r>
            </a:p>
          </p:txBody>
        </p:sp>
        <p:sp>
          <p:nvSpPr>
            <p:cNvPr id="353" name="Rectangle 88">
              <a:extLst>
                <a:ext uri="{FF2B5EF4-FFF2-40B4-BE49-F238E27FC236}">
                  <a16:creationId xmlns:a16="http://schemas.microsoft.com/office/drawing/2014/main" id="{00D5F247-083B-9D41-8B0F-F0142DCC3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120" y="2369004"/>
              <a:ext cx="401637" cy="18891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4" name="Text Box 89">
              <a:extLst>
                <a:ext uri="{FF2B5EF4-FFF2-40B4-BE49-F238E27FC236}">
                  <a16:creationId xmlns:a16="http://schemas.microsoft.com/office/drawing/2014/main" id="{C8788A25-6EDB-1448-BC16-FF3C92668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7382" y="2322967"/>
              <a:ext cx="1030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3 0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</a:t>
              </a:r>
            </a:p>
          </p:txBody>
        </p:sp>
        <p:sp>
          <p:nvSpPr>
            <p:cNvPr id="355" name="Line 90">
              <a:extLst>
                <a:ext uri="{FF2B5EF4-FFF2-40B4-BE49-F238E27FC236}">
                  <a16:creationId xmlns:a16="http://schemas.microsoft.com/office/drawing/2014/main" id="{DF246AA7-F9CB-F242-9DA2-F15BE67FC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6557" y="2494417"/>
              <a:ext cx="1784350" cy="22383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6" name="Text Box 91">
              <a:extLst>
                <a:ext uri="{FF2B5EF4-FFF2-40B4-BE49-F238E27FC236}">
                  <a16:creationId xmlns:a16="http://schemas.microsoft.com/office/drawing/2014/main" id="{73C28AE9-7587-A847-8F64-35A78283A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9745" y="2502354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pkt0</a:t>
              </a:r>
            </a:p>
          </p:txBody>
        </p:sp>
        <p:sp>
          <p:nvSpPr>
            <p:cNvPr id="357" name="Rectangle 95">
              <a:extLst>
                <a:ext uri="{FF2B5EF4-FFF2-40B4-BE49-F238E27FC236}">
                  <a16:creationId xmlns:a16="http://schemas.microsoft.com/office/drawing/2014/main" id="{755DB6B7-F467-9247-B083-632289FD9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07" y="1359354"/>
              <a:ext cx="401637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8" name="Text Box 96">
              <a:extLst>
                <a:ext uri="{FF2B5EF4-FFF2-40B4-BE49-F238E27FC236}">
                  <a16:creationId xmlns:a16="http://schemas.microsoft.com/office/drawing/2014/main" id="{A97EABBF-ADD6-1D49-B7F4-AAB3EB89B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7895" y="1310142"/>
              <a:ext cx="1030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1 2 3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0 1 2</a:t>
              </a:r>
            </a:p>
          </p:txBody>
        </p:sp>
        <p:sp>
          <p:nvSpPr>
            <p:cNvPr id="359" name="Rectangle 97">
              <a:extLst>
                <a:ext uri="{FF2B5EF4-FFF2-40B4-BE49-F238E27FC236}">
                  <a16:creationId xmlns:a16="http://schemas.microsoft.com/office/drawing/2014/main" id="{3EE66D50-BD61-0E4A-9CF7-EF712D184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457" y="1630817"/>
              <a:ext cx="401637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0" name="Text Box 98">
              <a:extLst>
                <a:ext uri="{FF2B5EF4-FFF2-40B4-BE49-F238E27FC236}">
                  <a16:creationId xmlns:a16="http://schemas.microsoft.com/office/drawing/2014/main" id="{0FDF5234-E7F1-9D4F-9A97-BD478EC2E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4720" y="1584779"/>
              <a:ext cx="1030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2 3 0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</a:t>
              </a:r>
            </a:p>
          </p:txBody>
        </p:sp>
        <p:sp>
          <p:nvSpPr>
            <p:cNvPr id="361" name="Rectangle 99">
              <a:extLst>
                <a:ext uri="{FF2B5EF4-FFF2-40B4-BE49-F238E27FC236}">
                  <a16:creationId xmlns:a16="http://schemas.microsoft.com/office/drawing/2014/main" id="{633C63B7-2909-DE47-BCBB-44897C7F8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7632" y="1894342"/>
              <a:ext cx="401637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2" name="Text Box 100">
              <a:extLst>
                <a:ext uri="{FF2B5EF4-FFF2-40B4-BE49-F238E27FC236}">
                  <a16:creationId xmlns:a16="http://schemas.microsoft.com/office/drawing/2014/main" id="{2812F92C-4236-294E-A0BC-A2833FCDB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7895" y="1848304"/>
              <a:ext cx="1030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0 1 2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3 0 1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363" name="Line 103">
              <a:extLst>
                <a:ext uri="{FF2B5EF4-FFF2-40B4-BE49-F238E27FC236}">
                  <a16:creationId xmlns:a16="http://schemas.microsoft.com/office/drawing/2014/main" id="{FF2E4D9A-CE76-6945-ACCA-B13DC7285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3695" y="1441904"/>
              <a:ext cx="1784350" cy="73501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4" name="Line 104">
              <a:extLst>
                <a:ext uri="{FF2B5EF4-FFF2-40B4-BE49-F238E27FC236}">
                  <a16:creationId xmlns:a16="http://schemas.microsoft.com/office/drawing/2014/main" id="{E53CC8D8-A794-8545-9766-CEE36A668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2745" y="1705429"/>
              <a:ext cx="1795462" cy="7588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5" name="Text Box 107">
              <a:extLst>
                <a:ext uri="{FF2B5EF4-FFF2-40B4-BE49-F238E27FC236}">
                  <a16:creationId xmlns:a16="http://schemas.microsoft.com/office/drawing/2014/main" id="{5E4F7443-630A-5146-8A13-69B6B28A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2807" y="2132467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66" name="Text Box 109">
              <a:extLst>
                <a:ext uri="{FF2B5EF4-FFF2-40B4-BE49-F238E27FC236}">
                  <a16:creationId xmlns:a16="http://schemas.microsoft.com/office/drawing/2014/main" id="{E330918C-EA47-534F-84FC-AD449C296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8207" y="2538867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will accept packet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with seq number 0</a:t>
              </a:r>
            </a:p>
          </p:txBody>
        </p:sp>
        <p:sp>
          <p:nvSpPr>
            <p:cNvPr id="367" name="Line 110">
              <a:extLst>
                <a:ext uri="{FF2B5EF4-FFF2-40B4-BE49-F238E27FC236}">
                  <a16:creationId xmlns:a16="http://schemas.microsoft.com/office/drawing/2014/main" id="{5A45AB60-B76D-5A4B-8C09-04809F1E5E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441945" y="2145167"/>
              <a:ext cx="0" cy="4460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8" name="Line 112">
              <a:extLst>
                <a:ext uri="{FF2B5EF4-FFF2-40B4-BE49-F238E27FC236}">
                  <a16:creationId xmlns:a16="http://schemas.microsoft.com/office/drawing/2014/main" id="{F4CED333-2B29-5047-9987-7FF2B5DE2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8620" y="2203904"/>
              <a:ext cx="590550" cy="730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69" name="Group 115">
              <a:extLst>
                <a:ext uri="{FF2B5EF4-FFF2-40B4-BE49-F238E27FC236}">
                  <a16:creationId xmlns:a16="http://schemas.microsoft.com/office/drawing/2014/main" id="{6E7A2A89-7268-A649-8EAD-C55997BFA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7382" y="2037217"/>
              <a:ext cx="1030287" cy="274638"/>
              <a:chOff x="2667" y="3750"/>
              <a:chExt cx="649" cy="173"/>
            </a:xfrm>
          </p:grpSpPr>
          <p:sp>
            <p:nvSpPr>
              <p:cNvPr id="372" name="Rectangle 113">
                <a:extLst>
                  <a:ext uri="{FF2B5EF4-FFF2-40B4-BE49-F238E27FC236}">
                    <a16:creationId xmlns:a16="http://schemas.microsoft.com/office/drawing/2014/main" id="{FB4CA816-07E8-3E4B-B5D4-D5F338142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3" name="Text Box 114">
                <a:extLst>
                  <a:ext uri="{FF2B5EF4-FFF2-40B4-BE49-F238E27FC236}">
                    <a16:creationId xmlns:a16="http://schemas.microsoft.com/office/drawing/2014/main" id="{20879E2F-191F-0042-ABAE-F525B0ADB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1 2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3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</a:p>
            </p:txBody>
          </p:sp>
        </p:grpSp>
        <p:sp>
          <p:nvSpPr>
            <p:cNvPr id="370" name="Text Box 116">
              <a:extLst>
                <a:ext uri="{FF2B5EF4-FFF2-40B4-BE49-F238E27FC236}">
                  <a16:creationId xmlns:a16="http://schemas.microsoft.com/office/drawing/2014/main" id="{8FD7E63C-BA27-9E4C-A8A6-56DE67BAD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2920" y="1988004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pkt3</a:t>
              </a:r>
            </a:p>
          </p:txBody>
        </p:sp>
      </p:grpSp>
      <p:sp>
        <p:nvSpPr>
          <p:cNvPr id="371" name="Text Box 119">
            <a:extLst>
              <a:ext uri="{FF2B5EF4-FFF2-40B4-BE49-F238E27FC236}">
                <a16:creationId xmlns:a16="http://schemas.microsoft.com/office/drawing/2014/main" id="{5339E393-341F-2B4B-9A2F-912F5CB0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220" y="2834142"/>
            <a:ext cx="18793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(a) no problem</a:t>
            </a:r>
          </a:p>
        </p:txBody>
      </p:sp>
      <p:sp>
        <p:nvSpPr>
          <p:cNvPr id="70" name="Rectangle 3">
            <a:extLst>
              <a:ext uri="{FF2B5EF4-FFF2-40B4-BE49-F238E27FC236}">
                <a16:creationId xmlns:a16="http://schemas.microsoft.com/office/drawing/2014/main" id="{A8BECC0D-D119-A543-A313-AE46EF8BD57C}"/>
              </a:ext>
            </a:extLst>
          </p:cNvPr>
          <p:cNvSpPr txBox="1">
            <a:spLocks noChangeArrowheads="1"/>
          </p:cNvSpPr>
          <p:nvPr/>
        </p:nvSpPr>
        <p:spPr>
          <a:xfrm>
            <a:off x="794654" y="1899557"/>
            <a:ext cx="5517245" cy="13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seq #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s: 0, 1, 2, 3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(base 4 counting)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window size=3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6268CD-290F-C649-A065-0503FC9197DB}"/>
              </a:ext>
            </a:extLst>
          </p:cNvPr>
          <p:cNvGrpSpPr/>
          <p:nvPr/>
        </p:nvGrpSpPr>
        <p:grpSpPr>
          <a:xfrm>
            <a:off x="6612895" y="981529"/>
            <a:ext cx="2769497" cy="5564188"/>
            <a:chOff x="6612895" y="981529"/>
            <a:chExt cx="2769497" cy="55641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772DC8-1267-2046-8CD5-6C8C299A5017}"/>
                </a:ext>
              </a:extLst>
            </p:cNvPr>
            <p:cNvSpPr/>
            <p:nvPr/>
          </p:nvSpPr>
          <p:spPr>
            <a:xfrm>
              <a:off x="6612895" y="981529"/>
              <a:ext cx="2463800" cy="5564188"/>
            </a:xfrm>
            <a:prstGeom prst="rect">
              <a:avLst/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1" name="Group 122">
              <a:extLst>
                <a:ext uri="{FF2B5EF4-FFF2-40B4-BE49-F238E27FC236}">
                  <a16:creationId xmlns:a16="http://schemas.microsoft.com/office/drawing/2014/main" id="{E039FCAB-16C2-CA40-8F03-2E2D41DC3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64867" y="1005799"/>
              <a:ext cx="517525" cy="5278437"/>
              <a:chOff x="3821" y="550"/>
              <a:chExt cx="326" cy="3325"/>
            </a:xfrm>
          </p:grpSpPr>
          <p:pic>
            <p:nvPicPr>
              <p:cNvPr id="382" name="Picture 5" descr="curtain">
                <a:extLst>
                  <a:ext uri="{FF2B5EF4-FFF2-40B4-BE49-F238E27FC236}">
                    <a16:creationId xmlns:a16="http://schemas.microsoft.com/office/drawing/2014/main" id="{403F5413-B503-FE4C-9AC1-492926543E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3" y="550"/>
                <a:ext cx="284" cy="1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3" name="Picture 111" descr="curtain">
                <a:extLst>
                  <a:ext uri="{FF2B5EF4-FFF2-40B4-BE49-F238E27FC236}">
                    <a16:creationId xmlns:a16="http://schemas.microsoft.com/office/drawing/2014/main" id="{21203F3F-D4DD-E848-A9F4-2C0EDDF31B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1" y="2564"/>
                <a:ext cx="326" cy="1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80" name="Text Box 121">
            <a:extLst>
              <a:ext uri="{FF2B5EF4-FFF2-40B4-BE49-F238E27FC236}">
                <a16:creationId xmlns:a16="http://schemas.microsoft.com/office/drawing/2014/main" id="{1D394A1F-BD9E-ED47-964B-579F38672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617" y="2358260"/>
            <a:ext cx="210709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receiver can’</a:t>
            </a:r>
            <a:r>
              <a:rPr kumimoji="0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 see sender side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receiver behavior identical in both cases!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something’</a:t>
            </a:r>
            <a:r>
              <a:rPr kumimoji="0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(very) wrong!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0AA9808B-5BBB-4C4D-B51B-5BA930FBB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902B4EA-0158-774A-877D-888807F574B5}"/>
              </a:ext>
            </a:extLst>
          </p:cNvPr>
          <p:cNvGrpSpPr/>
          <p:nvPr/>
        </p:nvGrpSpPr>
        <p:grpSpPr>
          <a:xfrm>
            <a:off x="2578811" y="4965666"/>
            <a:ext cx="6866725" cy="1028731"/>
            <a:chOff x="2578811" y="4965666"/>
            <a:chExt cx="6866725" cy="102873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763EEB6-87F6-D847-AD1E-3BFDCE6A954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811" y="5062556"/>
              <a:ext cx="1582832" cy="3026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891B45-180E-B341-A7C6-D10A683BB102}"/>
                </a:ext>
              </a:extLst>
            </p:cNvPr>
            <p:cNvGrpSpPr/>
            <p:nvPr/>
          </p:nvGrpSpPr>
          <p:grpSpPr>
            <a:xfrm>
              <a:off x="4062521" y="4965666"/>
              <a:ext cx="5383015" cy="1028731"/>
              <a:chOff x="4062521" y="4965666"/>
              <a:chExt cx="5383015" cy="1028731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6BE7B71-3412-8546-BD1A-8BF76DC472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2023" y="4973372"/>
                <a:ext cx="1473513" cy="4743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reeform 296">
                <a:extLst>
                  <a:ext uri="{FF2B5EF4-FFF2-40B4-BE49-F238E27FC236}">
                    <a16:creationId xmlns:a16="http://schemas.microsoft.com/office/drawing/2014/main" id="{06DFDE96-5B04-984C-B72D-22D074DF3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521" y="4965666"/>
                <a:ext cx="4036903" cy="1028731"/>
              </a:xfrm>
              <a:custGeom>
                <a:avLst/>
                <a:gdLst>
                  <a:gd name="T0" fmla="*/ 2147483647 w 1877"/>
                  <a:gd name="T1" fmla="*/ 2147483647 h 917"/>
                  <a:gd name="T2" fmla="*/ 2147483647 w 1877"/>
                  <a:gd name="T3" fmla="*/ 2147483647 h 917"/>
                  <a:gd name="T4" fmla="*/ 2147483647 w 1877"/>
                  <a:gd name="T5" fmla="*/ 2147483647 h 917"/>
                  <a:gd name="T6" fmla="*/ 2147483647 w 1877"/>
                  <a:gd name="T7" fmla="*/ 2147483647 h 917"/>
                  <a:gd name="T8" fmla="*/ 2147483647 w 1877"/>
                  <a:gd name="T9" fmla="*/ 2147483647 h 917"/>
                  <a:gd name="T10" fmla="*/ 2147483647 w 1877"/>
                  <a:gd name="T11" fmla="*/ 2147483647 h 917"/>
                  <a:gd name="T12" fmla="*/ 2147483647 w 1877"/>
                  <a:gd name="T13" fmla="*/ 2147483647 h 917"/>
                  <a:gd name="T14" fmla="*/ 2147483647 w 1877"/>
                  <a:gd name="T15" fmla="*/ 2147483647 h 917"/>
                  <a:gd name="T16" fmla="*/ 2147483647 w 1877"/>
                  <a:gd name="T17" fmla="*/ 2147483647 h 917"/>
                  <a:gd name="T18" fmla="*/ 2147483647 w 1877"/>
                  <a:gd name="T19" fmla="*/ 2147483647 h 917"/>
                  <a:gd name="T20" fmla="*/ 2147483647 w 1877"/>
                  <a:gd name="T21" fmla="*/ 2147483647 h 917"/>
                  <a:gd name="T22" fmla="*/ 2147483647 w 1877"/>
                  <a:gd name="T23" fmla="*/ 2147483647 h 917"/>
                  <a:gd name="T24" fmla="*/ 2147483647 w 1877"/>
                  <a:gd name="T25" fmla="*/ 2147483647 h 917"/>
                  <a:gd name="T26" fmla="*/ 2147483647 w 1877"/>
                  <a:gd name="T27" fmla="*/ 2147483647 h 917"/>
                  <a:gd name="T28" fmla="*/ 2147483647 w 1877"/>
                  <a:gd name="T29" fmla="*/ 2147483647 h 917"/>
                  <a:gd name="T30" fmla="*/ 2147483647 w 1877"/>
                  <a:gd name="T31" fmla="*/ 2147483647 h 9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77"/>
                  <a:gd name="T49" fmla="*/ 0 h 917"/>
                  <a:gd name="T50" fmla="*/ 1877 w 1877"/>
                  <a:gd name="T51" fmla="*/ 917 h 9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77" h="917">
                    <a:moveTo>
                      <a:pt x="889" y="23"/>
                    </a:moveTo>
                    <a:cubicBezTo>
                      <a:pt x="804" y="39"/>
                      <a:pt x="771" y="98"/>
                      <a:pt x="692" y="109"/>
                    </a:cubicBezTo>
                    <a:cubicBezTo>
                      <a:pt x="613" y="120"/>
                      <a:pt x="511" y="81"/>
                      <a:pt x="415" y="91"/>
                    </a:cubicBezTo>
                    <a:cubicBezTo>
                      <a:pt x="319" y="101"/>
                      <a:pt x="174" y="126"/>
                      <a:pt x="112" y="170"/>
                    </a:cubicBezTo>
                    <a:cubicBezTo>
                      <a:pt x="51" y="214"/>
                      <a:pt x="66" y="294"/>
                      <a:pt x="50" y="353"/>
                    </a:cubicBezTo>
                    <a:cubicBezTo>
                      <a:pt x="34" y="412"/>
                      <a:pt x="0" y="479"/>
                      <a:pt x="14" y="528"/>
                    </a:cubicBezTo>
                    <a:cubicBezTo>
                      <a:pt x="29" y="577"/>
                      <a:pt x="57" y="608"/>
                      <a:pt x="139" y="650"/>
                    </a:cubicBezTo>
                    <a:cubicBezTo>
                      <a:pt x="221" y="692"/>
                      <a:pt x="372" y="742"/>
                      <a:pt x="505" y="781"/>
                    </a:cubicBezTo>
                    <a:cubicBezTo>
                      <a:pt x="638" y="820"/>
                      <a:pt x="789" y="866"/>
                      <a:pt x="933" y="886"/>
                    </a:cubicBezTo>
                    <a:cubicBezTo>
                      <a:pt x="1077" y="906"/>
                      <a:pt x="1246" y="917"/>
                      <a:pt x="1370" y="901"/>
                    </a:cubicBezTo>
                    <a:cubicBezTo>
                      <a:pt x="1494" y="885"/>
                      <a:pt x="1594" y="839"/>
                      <a:pt x="1676" y="793"/>
                    </a:cubicBezTo>
                    <a:cubicBezTo>
                      <a:pt x="1758" y="747"/>
                      <a:pt x="1843" y="720"/>
                      <a:pt x="1860" y="624"/>
                    </a:cubicBezTo>
                    <a:cubicBezTo>
                      <a:pt x="1877" y="528"/>
                      <a:pt x="1835" y="306"/>
                      <a:pt x="1776" y="219"/>
                    </a:cubicBezTo>
                    <a:cubicBezTo>
                      <a:pt x="1717" y="132"/>
                      <a:pt x="1599" y="134"/>
                      <a:pt x="1503" y="100"/>
                    </a:cubicBezTo>
                    <a:cubicBezTo>
                      <a:pt x="1407" y="66"/>
                      <a:pt x="1302" y="26"/>
                      <a:pt x="1200" y="13"/>
                    </a:cubicBezTo>
                    <a:cubicBezTo>
                      <a:pt x="1098" y="0"/>
                      <a:pt x="974" y="7"/>
                      <a:pt x="889" y="23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Arial"/>
                  </a:rPr>
                  <a:t>             </a:t>
                </a:r>
              </a:p>
            </p:txBody>
          </p:sp>
        </p:grpSp>
      </p:grpSp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sp>
        <p:nvSpPr>
          <p:cNvPr id="129" name="Text Box 26">
            <a:extLst>
              <a:ext uri="{FF2B5EF4-FFF2-40B4-BE49-F238E27FC236}">
                <a16:creationId xmlns:a16="http://schemas.microsoft.com/office/drawing/2014/main" id="{BF5BF946-F5E7-1544-AF56-E534E43C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527" y="2993828"/>
            <a:ext cx="1401811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Transport Layer Actions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8043548" y="2078287"/>
            <a:ext cx="2443011" cy="336947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Text Box 26">
            <a:extLst>
              <a:ext uri="{FF2B5EF4-FFF2-40B4-BE49-F238E27FC236}">
                <a16:creationId xmlns:a16="http://schemas.microsoft.com/office/drawing/2014/main" id="{82B22EF0-AE16-E34A-9DFF-15D46D513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359" y="3086580"/>
            <a:ext cx="1535315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709716-FAB0-AB45-BCAE-75F8CF2AEC09}"/>
              </a:ext>
            </a:extLst>
          </p:cNvPr>
          <p:cNvSpPr/>
          <p:nvPr/>
        </p:nvSpPr>
        <p:spPr>
          <a:xfrm>
            <a:off x="425009" y="1191386"/>
            <a:ext cx="3666301" cy="445990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4" name="Group 149">
            <a:extLst>
              <a:ext uri="{FF2B5EF4-FFF2-40B4-BE49-F238E27FC236}">
                <a16:creationId xmlns:a16="http://schemas.microsoft.com/office/drawing/2014/main" id="{63E54651-4A95-3749-9095-CA7015203D88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85" name="Rectangle 73">
              <a:extLst>
                <a:ext uri="{FF2B5EF4-FFF2-40B4-BE49-F238E27FC236}">
                  <a16:creationId xmlns:a16="http://schemas.microsoft.com/office/drawing/2014/main" id="{280DAB38-0E9E-F34F-8F9A-9367D3F3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6" name="Rectangle 74">
              <a:extLst>
                <a:ext uri="{FF2B5EF4-FFF2-40B4-BE49-F238E27FC236}">
                  <a16:creationId xmlns:a16="http://schemas.microsoft.com/office/drawing/2014/main" id="{B4B3D106-96DD-1043-A6B0-160355FE6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7" name="Rectangle 75">
              <a:extLst>
                <a:ext uri="{FF2B5EF4-FFF2-40B4-BE49-F238E27FC236}">
                  <a16:creationId xmlns:a16="http://schemas.microsoft.com/office/drawing/2014/main" id="{C5BB7FFA-9E81-524A-AFF4-0278B5CB8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8" name="Rectangle 129">
              <a:extLst>
                <a:ext uri="{FF2B5EF4-FFF2-40B4-BE49-F238E27FC236}">
                  <a16:creationId xmlns:a16="http://schemas.microsoft.com/office/drawing/2014/main" id="{25DAD60B-59D9-D343-8677-62E63FE48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5F1D59D2-8EB3-004A-9300-4BC4758C645B}"/>
              </a:ext>
            </a:extLst>
          </p:cNvPr>
          <p:cNvSpPr txBox="1"/>
          <p:nvPr/>
        </p:nvSpPr>
        <p:spPr>
          <a:xfrm>
            <a:off x="4212477" y="1830701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Receiver:</a:t>
            </a:r>
          </a:p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695A34D-8B86-1543-9A29-0310FB2B9383}"/>
              </a:ext>
            </a:extLst>
          </p:cNvPr>
          <p:cNvGrpSpPr/>
          <p:nvPr/>
        </p:nvGrpSpPr>
        <p:grpSpPr>
          <a:xfrm>
            <a:off x="2355694" y="3088859"/>
            <a:ext cx="1259074" cy="369332"/>
            <a:chOff x="8934916" y="2775692"/>
            <a:chExt cx="1259074" cy="369332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1656D58-2006-444D-9DF3-929C2C3A9462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EC242EC-76E3-8842-966A-909D1964B0B8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app.  msg</a:t>
              </a: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146FAE95-BF64-744E-B6D7-85AE3120C980}"/>
              </a:ext>
            </a:extLst>
          </p:cNvPr>
          <p:cNvSpPr txBox="1"/>
          <p:nvPr/>
        </p:nvSpPr>
        <p:spPr>
          <a:xfrm>
            <a:off x="4391041" y="3125909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extracts application-layer message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845376D-0F8D-7E40-9089-6FAE4370FEA0}"/>
              </a:ext>
            </a:extLst>
          </p:cNvPr>
          <p:cNvSpPr txBox="1"/>
          <p:nvPr/>
        </p:nvSpPr>
        <p:spPr>
          <a:xfrm>
            <a:off x="4389103" y="2734423"/>
            <a:ext cx="3825456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checks header values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BFC24B6-C127-6F4C-BCDC-A8E792032914}"/>
              </a:ext>
            </a:extLst>
          </p:cNvPr>
          <p:cNvSpPr txBox="1"/>
          <p:nvPr/>
        </p:nvSpPr>
        <p:spPr>
          <a:xfrm>
            <a:off x="4388103" y="2278130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segment from IP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8B83E4F-9A85-E449-9928-9D59A14EC074}"/>
              </a:ext>
            </a:extLst>
          </p:cNvPr>
          <p:cNvGrpSpPr/>
          <p:nvPr/>
        </p:nvGrpSpPr>
        <p:grpSpPr>
          <a:xfrm>
            <a:off x="1745737" y="4814948"/>
            <a:ext cx="1818022" cy="369332"/>
            <a:chOff x="7863122" y="5632673"/>
            <a:chExt cx="1818022" cy="369332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FD92661A-D54F-D249-95ED-0FF27E685E68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FB9B2F8-7A2C-4D4A-9815-0AC06BE1D516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1C19CB13-59AD-3E40-AC4C-CF25CFC27E46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T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9964EF5-DAF4-5A49-B8EB-E8A5D01CEAE7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663F7BA-0DF3-D94B-9C74-3E86A6732DD0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9FB939F0-C8E1-9645-8997-AFBC0BF0005F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app. msg</a:t>
                </a:r>
              </a:p>
            </p:txBody>
          </p:sp>
        </p:grp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192B5ECF-BCF6-FB4F-96CB-B48F1BD83E0B}"/>
              </a:ext>
            </a:extLst>
          </p:cNvPr>
          <p:cNvSpPr txBox="1"/>
          <p:nvPr/>
        </p:nvSpPr>
        <p:spPr>
          <a:xfrm>
            <a:off x="4395862" y="3809729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demultiplexes message up to application via socket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6282913C-E44E-4C40-ADB1-A9BB2BFBFFD7}"/>
              </a:ext>
            </a:extLst>
          </p:cNvPr>
          <p:cNvSpPr/>
          <p:nvPr/>
        </p:nvSpPr>
        <p:spPr>
          <a:xfrm>
            <a:off x="1741367" y="2989161"/>
            <a:ext cx="763166" cy="541031"/>
          </a:xfrm>
          <a:prstGeom prst="ellipse">
            <a:avLst/>
          </a:prstGeom>
          <a:noFill/>
          <a:ln w="2540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Slide Number Placeholder 2">
            <a:extLst>
              <a:ext uri="{FF2B5EF4-FFF2-40B4-BE49-F238E27FC236}">
                <a16:creationId xmlns:a16="http://schemas.microsoft.com/office/drawing/2014/main" id="{00325223-4816-0640-A30C-AB4803E0C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00039 -0.24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1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0013 -0.1076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94" grpId="0"/>
      <p:bldP spid="195" grpId="0"/>
      <p:bldP spid="203" grpId="0"/>
      <p:bldP spid="204" grpId="0" animBg="1"/>
      <p:bldP spid="20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11" y="25934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>
                <a:cs typeface="Calibri" panose="020F0502020204030204" pitchFamily="34" charset="0"/>
              </a:rPr>
              <a:t>Two principal Internet transport protocols</a:t>
            </a:r>
            <a:endParaRPr lang="en-US" sz="48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7" name="Text Box 580">
            <a:extLst>
              <a:ext uri="{FF2B5EF4-FFF2-40B4-BE49-F238E27FC236}">
                <a16:creationId xmlns:a16="http://schemas.microsoft.com/office/drawing/2014/main" id="{4FAF1075-A726-A74C-A102-E55EF304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05228A-100C-D643-BB8E-545E51741FBA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188F4C-A928-8F4F-9205-FD6C4D77CC8D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39A38-643E-1841-84E4-48B68DB2ED03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79EF77B-B7F5-D441-A37D-7AC14D43B519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62" name="Line 428">
                <a:extLst>
                  <a:ext uri="{FF2B5EF4-FFF2-40B4-BE49-F238E27FC236}">
                    <a16:creationId xmlns:a16="http://schemas.microsoft.com/office/drawing/2014/main" id="{16F1973E-A8F0-6E4E-9510-49D75998F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0">
                <a:extLst>
                  <a:ext uri="{FF2B5EF4-FFF2-40B4-BE49-F238E27FC236}">
                    <a16:creationId xmlns:a16="http://schemas.microsoft.com/office/drawing/2014/main" id="{CAB72423-2D43-1046-869C-9EDAEA5E4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31">
                <a:extLst>
                  <a:ext uri="{FF2B5EF4-FFF2-40B4-BE49-F238E27FC236}">
                    <a16:creationId xmlns:a16="http://schemas.microsoft.com/office/drawing/2014/main" id="{99BD1088-D56F-3A42-8E44-483A32BED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32">
                <a:extLst>
                  <a:ext uri="{FF2B5EF4-FFF2-40B4-BE49-F238E27FC236}">
                    <a16:creationId xmlns:a16="http://schemas.microsoft.com/office/drawing/2014/main" id="{8A75CF99-7455-B74F-8BAD-3AD43E03F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33">
                <a:extLst>
                  <a:ext uri="{FF2B5EF4-FFF2-40B4-BE49-F238E27FC236}">
                    <a16:creationId xmlns:a16="http://schemas.microsoft.com/office/drawing/2014/main" id="{FC542B29-675E-3D46-80C8-75565CBAE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35">
                <a:extLst>
                  <a:ext uri="{FF2B5EF4-FFF2-40B4-BE49-F238E27FC236}">
                    <a16:creationId xmlns:a16="http://schemas.microsoft.com/office/drawing/2014/main" id="{2B974C3D-5280-D849-8D04-7FDDEF66C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36">
                <a:extLst>
                  <a:ext uri="{FF2B5EF4-FFF2-40B4-BE49-F238E27FC236}">
                    <a16:creationId xmlns:a16="http://schemas.microsoft.com/office/drawing/2014/main" id="{05391238-AE6D-D14C-8C1F-CD07E4032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39">
                <a:extLst>
                  <a:ext uri="{FF2B5EF4-FFF2-40B4-BE49-F238E27FC236}">
                    <a16:creationId xmlns:a16="http://schemas.microsoft.com/office/drawing/2014/main" id="{F0B33890-F38E-9948-851E-64C7E965F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440">
                <a:extLst>
                  <a:ext uri="{FF2B5EF4-FFF2-40B4-BE49-F238E27FC236}">
                    <a16:creationId xmlns:a16="http://schemas.microsoft.com/office/drawing/2014/main" id="{A6F6A7F9-E45C-124D-AC6C-F4101DAE4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441">
                <a:extLst>
                  <a:ext uri="{FF2B5EF4-FFF2-40B4-BE49-F238E27FC236}">
                    <a16:creationId xmlns:a16="http://schemas.microsoft.com/office/drawing/2014/main" id="{AD8346D7-6C40-1348-A196-CC99EDB7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443">
                <a:extLst>
                  <a:ext uri="{FF2B5EF4-FFF2-40B4-BE49-F238E27FC236}">
                    <a16:creationId xmlns:a16="http://schemas.microsoft.com/office/drawing/2014/main" id="{E2DA8AD7-F617-354E-B5AE-47F97541A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449">
                <a:extLst>
                  <a:ext uri="{FF2B5EF4-FFF2-40B4-BE49-F238E27FC236}">
                    <a16:creationId xmlns:a16="http://schemas.microsoft.com/office/drawing/2014/main" id="{E873DD89-2DB7-304C-ADED-170F1F4E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428">
                <a:extLst>
                  <a:ext uri="{FF2B5EF4-FFF2-40B4-BE49-F238E27FC236}">
                    <a16:creationId xmlns:a16="http://schemas.microsoft.com/office/drawing/2014/main" id="{56AC483A-3972-5540-9E9F-AE1FE2566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440">
                <a:extLst>
                  <a:ext uri="{FF2B5EF4-FFF2-40B4-BE49-F238E27FC236}">
                    <a16:creationId xmlns:a16="http://schemas.microsoft.com/office/drawing/2014/main" id="{B0224379-0B0C-1343-B0E2-E62DFA482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DFBDA95-16CE-D146-A4C5-C45EDEC8D34E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82E722-916E-234E-AC0B-E2B36A0049E1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691F242-AF67-1B42-8D8E-F09C1EB27D39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FE49F46-6C78-A640-A53B-1F2DCAE49B5E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1454C82-BE7E-874F-AA28-09F795395B3E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2F00AE0-2163-514F-B52E-CFE0592CCF07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E38317B-7455-F04C-9FB3-A47169171585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8CD097C-75DA-B84B-B03E-371F3044C3BB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Line 541">
                <a:extLst>
                  <a:ext uri="{FF2B5EF4-FFF2-40B4-BE49-F238E27FC236}">
                    <a16:creationId xmlns:a16="http://schemas.microsoft.com/office/drawing/2014/main" id="{3EE4D6D5-1F58-604E-926E-B12AF198F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Line 424">
                <a:extLst>
                  <a:ext uri="{FF2B5EF4-FFF2-40B4-BE49-F238E27FC236}">
                    <a16:creationId xmlns:a16="http://schemas.microsoft.com/office/drawing/2014/main" id="{69D11C97-9A2A-6F4A-BEC2-192440539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778" descr="antenna_radiation_stylized">
              <a:extLst>
                <a:ext uri="{FF2B5EF4-FFF2-40B4-BE49-F238E27FC236}">
                  <a16:creationId xmlns:a16="http://schemas.microsoft.com/office/drawing/2014/main" id="{AE641E33-5C90-9C48-B6C0-B2DA38E6B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81" descr="antenna_radiation_stylized">
              <a:extLst>
                <a:ext uri="{FF2B5EF4-FFF2-40B4-BE49-F238E27FC236}">
                  <a16:creationId xmlns:a16="http://schemas.microsoft.com/office/drawing/2014/main" id="{58D0D77F-41BF-B141-99CC-744477020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99" descr="cell_tower_radiation copy">
              <a:extLst>
                <a:ext uri="{FF2B5EF4-FFF2-40B4-BE49-F238E27FC236}">
                  <a16:creationId xmlns:a16="http://schemas.microsoft.com/office/drawing/2014/main" id="{B93FCB1A-5588-5743-82CC-8E52ADEAD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800">
              <a:extLst>
                <a:ext uri="{FF2B5EF4-FFF2-40B4-BE49-F238E27FC236}">
                  <a16:creationId xmlns:a16="http://schemas.microsoft.com/office/drawing/2014/main" id="{029C7FDD-ABE9-EB40-A1C5-64FF9B2F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27C4B55-0BAE-0949-8777-F3099C171813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EC32CAA-AFF2-A34D-8E74-D6E2F030879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A1675819-8BAA-AB4F-BBAA-A405C6E7621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F9E373-4875-744C-970D-E5EB77A5E3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FFDA189D-222C-1443-856D-7A608CA88C9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642BB264-137D-E643-AE9B-8AA6D9E21B0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786FF02A-1562-3745-ABB9-0D40C7DEF61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EC12CCB-8331-9F49-BF6A-94DF11B7CB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4" name="Rectangle 443">
            <a:extLst>
              <a:ext uri="{FF2B5EF4-FFF2-40B4-BE49-F238E27FC236}">
                <a16:creationId xmlns:a16="http://schemas.microsoft.com/office/drawing/2014/main" id="{C47118FD-7A98-6943-B3A3-B578E5FB9F06}"/>
              </a:ext>
            </a:extLst>
          </p:cNvPr>
          <p:cNvSpPr/>
          <p:nvPr/>
        </p:nvSpPr>
        <p:spPr>
          <a:xfrm>
            <a:off x="6539916" y="1365914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9" name="Oval 448">
            <a:extLst>
              <a:ext uri="{FF2B5EF4-FFF2-40B4-BE49-F238E27FC236}">
                <a16:creationId xmlns:a16="http://schemas.microsoft.com/office/drawing/2014/main" id="{D57ABF6C-635D-8547-9D46-7AFB160876AA}"/>
              </a:ext>
            </a:extLst>
          </p:cNvPr>
          <p:cNvSpPr/>
          <p:nvPr/>
        </p:nvSpPr>
        <p:spPr>
          <a:xfrm>
            <a:off x="7680324" y="1814171"/>
            <a:ext cx="612303" cy="5100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2895CDC0-6EA0-564A-AFB6-E1E735A44F41}"/>
              </a:ext>
            </a:extLst>
          </p:cNvPr>
          <p:cNvSpPr/>
          <p:nvPr/>
        </p:nvSpPr>
        <p:spPr>
          <a:xfrm>
            <a:off x="9823450" y="5554772"/>
            <a:ext cx="612303" cy="5100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3" name="Freeform 917">
            <a:extLst>
              <a:ext uri="{FF2B5EF4-FFF2-40B4-BE49-F238E27FC236}">
                <a16:creationId xmlns:a16="http://schemas.microsoft.com/office/drawing/2014/main" id="{ADACC4C8-123A-0642-ADC2-DC6E1D927429}"/>
              </a:ext>
            </a:extLst>
          </p:cNvPr>
          <p:cNvSpPr>
            <a:spLocks/>
          </p:cNvSpPr>
          <p:nvPr/>
        </p:nvSpPr>
        <p:spPr bwMode="auto">
          <a:xfrm>
            <a:off x="8005845" y="1190714"/>
            <a:ext cx="304800" cy="942975"/>
          </a:xfrm>
          <a:custGeom>
            <a:avLst/>
            <a:gdLst>
              <a:gd name="T0" fmla="*/ 0 w 192"/>
              <a:gd name="T1" fmla="*/ 594 h 594"/>
              <a:gd name="T2" fmla="*/ 192 w 192"/>
              <a:gd name="T3" fmla="*/ 0 h 594"/>
              <a:gd name="T4" fmla="*/ 192 w 192"/>
              <a:gd name="T5" fmla="*/ 515 h 594"/>
              <a:gd name="T6" fmla="*/ 0 w 192"/>
              <a:gd name="T7" fmla="*/ 594 h 59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594"/>
              <a:gd name="T14" fmla="*/ 192 w 192"/>
              <a:gd name="T15" fmla="*/ 594 h 5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594">
                <a:moveTo>
                  <a:pt x="0" y="594"/>
                </a:moveTo>
                <a:lnTo>
                  <a:pt x="192" y="0"/>
                </a:lnTo>
                <a:lnTo>
                  <a:pt x="192" y="515"/>
                </a:lnTo>
                <a:lnTo>
                  <a:pt x="0" y="59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FEE881-E73C-8C4D-A5ED-9848E08F428B}"/>
              </a:ext>
            </a:extLst>
          </p:cNvPr>
          <p:cNvGrpSpPr/>
          <p:nvPr/>
        </p:nvGrpSpPr>
        <p:grpSpPr>
          <a:xfrm>
            <a:off x="10288915" y="4742972"/>
            <a:ext cx="880622" cy="861812"/>
            <a:chOff x="10288915" y="4742972"/>
            <a:chExt cx="880622" cy="861812"/>
          </a:xfrm>
        </p:grpSpPr>
        <p:grpSp>
          <p:nvGrpSpPr>
            <p:cNvPr id="323" name="Group 950">
              <a:extLst>
                <a:ext uri="{FF2B5EF4-FFF2-40B4-BE49-F238E27FC236}">
                  <a16:creationId xmlns:a16="http://schemas.microsoft.com/office/drawing/2014/main" id="{BF16D25A-05F2-BD48-8851-FCCC3771B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8915" y="5273951"/>
              <a:ext cx="177192" cy="330833"/>
              <a:chOff x="4140" y="429"/>
              <a:chExt cx="1425" cy="2396"/>
            </a:xfrm>
          </p:grpSpPr>
          <p:sp>
            <p:nvSpPr>
              <p:cNvPr id="324" name="Freeform 951">
                <a:extLst>
                  <a:ext uri="{FF2B5EF4-FFF2-40B4-BE49-F238E27FC236}">
                    <a16:creationId xmlns:a16="http://schemas.microsoft.com/office/drawing/2014/main" id="{72C50429-8235-E440-B0F8-ADCFAC748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Rectangle 952">
                <a:extLst>
                  <a:ext uri="{FF2B5EF4-FFF2-40B4-BE49-F238E27FC236}">
                    <a16:creationId xmlns:a16="http://schemas.microsoft.com/office/drawing/2014/main" id="{C8289D20-20EF-CE4A-B82D-CC6F98B22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953">
                <a:extLst>
                  <a:ext uri="{FF2B5EF4-FFF2-40B4-BE49-F238E27FC236}">
                    <a16:creationId xmlns:a16="http://schemas.microsoft.com/office/drawing/2014/main" id="{512EE24C-2BC1-5A45-B541-28FAD5522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Freeform 954">
                <a:extLst>
                  <a:ext uri="{FF2B5EF4-FFF2-40B4-BE49-F238E27FC236}">
                    <a16:creationId xmlns:a16="http://schemas.microsoft.com/office/drawing/2014/main" id="{CC26DF50-FD02-994D-80F7-4CD21CC3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" name="Rectangle 955">
                <a:extLst>
                  <a:ext uri="{FF2B5EF4-FFF2-40B4-BE49-F238E27FC236}">
                    <a16:creationId xmlns:a16="http://schemas.microsoft.com/office/drawing/2014/main" id="{12D5F885-EEB6-EA49-8F16-8E65F7B56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329" name="Group 956">
                <a:extLst>
                  <a:ext uri="{FF2B5EF4-FFF2-40B4-BE49-F238E27FC236}">
                    <a16:creationId xmlns:a16="http://schemas.microsoft.com/office/drawing/2014/main" id="{4819CF1A-CAA2-2445-BACA-6333C67700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4" name="AutoShape 957">
                  <a:extLst>
                    <a:ext uri="{FF2B5EF4-FFF2-40B4-BE49-F238E27FC236}">
                      <a16:creationId xmlns:a16="http://schemas.microsoft.com/office/drawing/2014/main" id="{F403CAA7-7575-5B45-9B26-74060E67E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" name="AutoShape 958">
                  <a:extLst>
                    <a:ext uri="{FF2B5EF4-FFF2-40B4-BE49-F238E27FC236}">
                      <a16:creationId xmlns:a16="http://schemas.microsoft.com/office/drawing/2014/main" id="{E7C03107-B3D4-E74B-8026-51FC5FB4C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0" name="Rectangle 959">
                <a:extLst>
                  <a:ext uri="{FF2B5EF4-FFF2-40B4-BE49-F238E27FC236}">
                    <a16:creationId xmlns:a16="http://schemas.microsoft.com/office/drawing/2014/main" id="{8C82FD14-8B3E-4C45-BA2F-1D536922B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331" name="Group 960">
                <a:extLst>
                  <a:ext uri="{FF2B5EF4-FFF2-40B4-BE49-F238E27FC236}">
                    <a16:creationId xmlns:a16="http://schemas.microsoft.com/office/drawing/2014/main" id="{848EC42A-6B0F-D74E-99AF-9287D4319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2" name="AutoShape 961">
                  <a:extLst>
                    <a:ext uri="{FF2B5EF4-FFF2-40B4-BE49-F238E27FC236}">
                      <a16:creationId xmlns:a16="http://schemas.microsoft.com/office/drawing/2014/main" id="{5837F05C-C8FD-5D48-B46A-FAF46F8F6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" name="AutoShape 962">
                  <a:extLst>
                    <a:ext uri="{FF2B5EF4-FFF2-40B4-BE49-F238E27FC236}">
                      <a16:creationId xmlns:a16="http://schemas.microsoft.com/office/drawing/2014/main" id="{85884ACD-1556-C049-9208-BBD38D4BCB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2" name="Rectangle 963">
                <a:extLst>
                  <a:ext uri="{FF2B5EF4-FFF2-40B4-BE49-F238E27FC236}">
                    <a16:creationId xmlns:a16="http://schemas.microsoft.com/office/drawing/2014/main" id="{BB3BDCEC-6ABC-7E44-B9C4-70680B656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3" name="Rectangle 964">
                <a:extLst>
                  <a:ext uri="{FF2B5EF4-FFF2-40B4-BE49-F238E27FC236}">
                    <a16:creationId xmlns:a16="http://schemas.microsoft.com/office/drawing/2014/main" id="{BF659529-BF75-D64D-A398-3F5F02E8D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334" name="Group 965">
                <a:extLst>
                  <a:ext uri="{FF2B5EF4-FFF2-40B4-BE49-F238E27FC236}">
                    <a16:creationId xmlns:a16="http://schemas.microsoft.com/office/drawing/2014/main" id="{08EED94E-296E-6944-AB01-4E0F74CF60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0" name="AutoShape 966">
                  <a:extLst>
                    <a:ext uri="{FF2B5EF4-FFF2-40B4-BE49-F238E27FC236}">
                      <a16:creationId xmlns:a16="http://schemas.microsoft.com/office/drawing/2014/main" id="{E45BC691-EDAB-5043-B974-6931BF4A1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" name="AutoShape 967">
                  <a:extLst>
                    <a:ext uri="{FF2B5EF4-FFF2-40B4-BE49-F238E27FC236}">
                      <a16:creationId xmlns:a16="http://schemas.microsoft.com/office/drawing/2014/main" id="{BC4BCC73-0226-7344-A90F-A319311EB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5" name="Freeform 968">
                <a:extLst>
                  <a:ext uri="{FF2B5EF4-FFF2-40B4-BE49-F238E27FC236}">
                    <a16:creationId xmlns:a16="http://schemas.microsoft.com/office/drawing/2014/main" id="{4D3CB3E6-04E9-DD42-A1E2-B9CFDE5F4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36" name="Group 969">
                <a:extLst>
                  <a:ext uri="{FF2B5EF4-FFF2-40B4-BE49-F238E27FC236}">
                    <a16:creationId xmlns:a16="http://schemas.microsoft.com/office/drawing/2014/main" id="{D3A85C8F-5C9D-004C-BED1-826FD6B753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48" name="AutoShape 970">
                  <a:extLst>
                    <a:ext uri="{FF2B5EF4-FFF2-40B4-BE49-F238E27FC236}">
                      <a16:creationId xmlns:a16="http://schemas.microsoft.com/office/drawing/2014/main" id="{61DC189F-D857-CE49-9706-A99AFD074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" name="AutoShape 971">
                  <a:extLst>
                    <a:ext uri="{FF2B5EF4-FFF2-40B4-BE49-F238E27FC236}">
                      <a16:creationId xmlns:a16="http://schemas.microsoft.com/office/drawing/2014/main" id="{8FED6611-7057-CD45-9474-CA215533C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7" name="Rectangle 972">
                <a:extLst>
                  <a:ext uri="{FF2B5EF4-FFF2-40B4-BE49-F238E27FC236}">
                    <a16:creationId xmlns:a16="http://schemas.microsoft.com/office/drawing/2014/main" id="{043E3E2C-723D-CA49-8604-B8FA4FD29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973">
                <a:extLst>
                  <a:ext uri="{FF2B5EF4-FFF2-40B4-BE49-F238E27FC236}">
                    <a16:creationId xmlns:a16="http://schemas.microsoft.com/office/drawing/2014/main" id="{A7D59DBF-B240-2743-8F05-CD6652179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974">
                <a:extLst>
                  <a:ext uri="{FF2B5EF4-FFF2-40B4-BE49-F238E27FC236}">
                    <a16:creationId xmlns:a16="http://schemas.microsoft.com/office/drawing/2014/main" id="{782758E0-5FA1-2541-8957-4820DA264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Oval 975">
                <a:extLst>
                  <a:ext uri="{FF2B5EF4-FFF2-40B4-BE49-F238E27FC236}">
                    <a16:creationId xmlns:a16="http://schemas.microsoft.com/office/drawing/2014/main" id="{E43434A9-1771-1841-B10D-00C68B13F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976">
                <a:extLst>
                  <a:ext uri="{FF2B5EF4-FFF2-40B4-BE49-F238E27FC236}">
                    <a16:creationId xmlns:a16="http://schemas.microsoft.com/office/drawing/2014/main" id="{7F3BC29B-77D4-0345-BC99-5EBDE5178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AutoShape 977">
                <a:extLst>
                  <a:ext uri="{FF2B5EF4-FFF2-40B4-BE49-F238E27FC236}">
                    <a16:creationId xmlns:a16="http://schemas.microsoft.com/office/drawing/2014/main" id="{AB8C4D5D-D558-0E48-B735-10A1700F9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3" name="AutoShape 978">
                <a:extLst>
                  <a:ext uri="{FF2B5EF4-FFF2-40B4-BE49-F238E27FC236}">
                    <a16:creationId xmlns:a16="http://schemas.microsoft.com/office/drawing/2014/main" id="{A52E34C3-2A4E-6E43-AEAD-80E9029E9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4" name="Oval 979">
                <a:extLst>
                  <a:ext uri="{FF2B5EF4-FFF2-40B4-BE49-F238E27FC236}">
                    <a16:creationId xmlns:a16="http://schemas.microsoft.com/office/drawing/2014/main" id="{CF996EB8-B8AF-1645-81FB-5C4480FC1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5" name="Oval 980">
                <a:extLst>
                  <a:ext uri="{FF2B5EF4-FFF2-40B4-BE49-F238E27FC236}">
                    <a16:creationId xmlns:a16="http://schemas.microsoft.com/office/drawing/2014/main" id="{6ABBF416-3D25-A54A-B9CB-9BC7B8D8B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981">
                <a:extLst>
                  <a:ext uri="{FF2B5EF4-FFF2-40B4-BE49-F238E27FC236}">
                    <a16:creationId xmlns:a16="http://schemas.microsoft.com/office/drawing/2014/main" id="{BEBFB614-43B9-5A4B-8E5D-794244BE1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7" name="Rectangle 982">
                <a:extLst>
                  <a:ext uri="{FF2B5EF4-FFF2-40B4-BE49-F238E27FC236}">
                    <a16:creationId xmlns:a16="http://schemas.microsoft.com/office/drawing/2014/main" id="{C5CE1C8E-4047-8540-B7FB-EBAB3DBC6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5" name="Rectangle 227">
              <a:extLst>
                <a:ext uri="{FF2B5EF4-FFF2-40B4-BE49-F238E27FC236}">
                  <a16:creationId xmlns:a16="http://schemas.microsoft.com/office/drawing/2014/main" id="{DDE0D48B-5AA6-5340-937B-33FE1BA4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2186" y="4753064"/>
              <a:ext cx="676276" cy="776288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Rectangle 228">
              <a:extLst>
                <a:ext uri="{FF2B5EF4-FFF2-40B4-BE49-F238E27FC236}">
                  <a16:creationId xmlns:a16="http://schemas.microsoft.com/office/drawing/2014/main" id="{AEBD2839-8A70-0849-9413-EA386C5B0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8848" y="4776877"/>
              <a:ext cx="690563" cy="800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7" name="Rectangle 229">
              <a:extLst>
                <a:ext uri="{FF2B5EF4-FFF2-40B4-BE49-F238E27FC236}">
                  <a16:creationId xmlns:a16="http://schemas.microsoft.com/office/drawing/2014/main" id="{66D99AF7-74D7-B440-A1E0-2DC5D0A5E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5991" y="4930726"/>
              <a:ext cx="676276" cy="18666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8" name="Text Box 230">
              <a:extLst>
                <a:ext uri="{FF2B5EF4-FFF2-40B4-BE49-F238E27FC236}">
                  <a16:creationId xmlns:a16="http://schemas.microsoft.com/office/drawing/2014/main" id="{0C785C80-53AC-EA4E-992A-05BE1EFF5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5149" y="4742972"/>
              <a:ext cx="814388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9" name="Line 231">
              <a:extLst>
                <a:ext uri="{FF2B5EF4-FFF2-40B4-BE49-F238E27FC236}">
                  <a16:creationId xmlns:a16="http://schemas.microsoft.com/office/drawing/2014/main" id="{444422FC-4C08-2E49-AD0C-394B62D1B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18848" y="5119777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Line 232">
              <a:extLst>
                <a:ext uri="{FF2B5EF4-FFF2-40B4-BE49-F238E27FC236}">
                  <a16:creationId xmlns:a16="http://schemas.microsoft.com/office/drawing/2014/main" id="{D3DF9882-BA24-4148-9227-6803DB03F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8373" y="5257889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Line 233">
              <a:extLst>
                <a:ext uri="{FF2B5EF4-FFF2-40B4-BE49-F238E27FC236}">
                  <a16:creationId xmlns:a16="http://schemas.microsoft.com/office/drawing/2014/main" id="{238E9799-3D8B-F54E-BFBB-FE1237FAD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8373" y="5396002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2" name="Freeform 917">
            <a:extLst>
              <a:ext uri="{FF2B5EF4-FFF2-40B4-BE49-F238E27FC236}">
                <a16:creationId xmlns:a16="http://schemas.microsoft.com/office/drawing/2014/main" id="{831FA212-BCFB-1F40-96A0-1C871E9EF3AB}"/>
              </a:ext>
            </a:extLst>
          </p:cNvPr>
          <p:cNvSpPr>
            <a:spLocks/>
          </p:cNvSpPr>
          <p:nvPr/>
        </p:nvSpPr>
        <p:spPr bwMode="auto">
          <a:xfrm>
            <a:off x="10104523" y="4775289"/>
            <a:ext cx="304800" cy="942975"/>
          </a:xfrm>
          <a:custGeom>
            <a:avLst/>
            <a:gdLst>
              <a:gd name="T0" fmla="*/ 0 w 192"/>
              <a:gd name="T1" fmla="*/ 594 h 594"/>
              <a:gd name="T2" fmla="*/ 192 w 192"/>
              <a:gd name="T3" fmla="*/ 0 h 594"/>
              <a:gd name="T4" fmla="*/ 192 w 192"/>
              <a:gd name="T5" fmla="*/ 515 h 594"/>
              <a:gd name="T6" fmla="*/ 0 w 192"/>
              <a:gd name="T7" fmla="*/ 594 h 59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594"/>
              <a:gd name="T14" fmla="*/ 192 w 192"/>
              <a:gd name="T15" fmla="*/ 594 h 5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594">
                <a:moveTo>
                  <a:pt x="0" y="594"/>
                </a:moveTo>
                <a:lnTo>
                  <a:pt x="192" y="0"/>
                </a:lnTo>
                <a:lnTo>
                  <a:pt x="192" y="515"/>
                </a:lnTo>
                <a:lnTo>
                  <a:pt x="0" y="59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7610FF-4F61-2C4A-A861-FC0ED9C69928}"/>
              </a:ext>
            </a:extLst>
          </p:cNvPr>
          <p:cNvGrpSpPr/>
          <p:nvPr/>
        </p:nvGrpSpPr>
        <p:grpSpPr>
          <a:xfrm>
            <a:off x="8252702" y="1137866"/>
            <a:ext cx="814388" cy="854075"/>
            <a:chOff x="9791027" y="656358"/>
            <a:chExt cx="814388" cy="854075"/>
          </a:xfrm>
        </p:grpSpPr>
        <p:sp>
          <p:nvSpPr>
            <p:cNvPr id="519" name="Rectangle 227">
              <a:extLst>
                <a:ext uri="{FF2B5EF4-FFF2-40B4-BE49-F238E27FC236}">
                  <a16:creationId xmlns:a16="http://schemas.microsoft.com/office/drawing/2014/main" id="{B61510CE-247E-1E43-BA4A-EC188AFE0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8064" y="666450"/>
              <a:ext cx="676276" cy="776288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0" name="Rectangle 228">
              <a:extLst>
                <a:ext uri="{FF2B5EF4-FFF2-40B4-BE49-F238E27FC236}">
                  <a16:creationId xmlns:a16="http://schemas.microsoft.com/office/drawing/2014/main" id="{4174338D-3A0E-9747-819D-0C19F4DF4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4726" y="690263"/>
              <a:ext cx="690563" cy="800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1" name="Rectangle 229">
              <a:extLst>
                <a:ext uri="{FF2B5EF4-FFF2-40B4-BE49-F238E27FC236}">
                  <a16:creationId xmlns:a16="http://schemas.microsoft.com/office/drawing/2014/main" id="{621AE13C-4ABC-334F-8206-4D5E08465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1869" y="844112"/>
              <a:ext cx="676276" cy="18666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" name="Text Box 230">
              <a:extLst>
                <a:ext uri="{FF2B5EF4-FFF2-40B4-BE49-F238E27FC236}">
                  <a16:creationId xmlns:a16="http://schemas.microsoft.com/office/drawing/2014/main" id="{CA38D367-F86F-AB43-B21E-1EEE691D3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1027" y="656358"/>
              <a:ext cx="814388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3" name="Line 231">
              <a:extLst>
                <a:ext uri="{FF2B5EF4-FFF2-40B4-BE49-F238E27FC236}">
                  <a16:creationId xmlns:a16="http://schemas.microsoft.com/office/drawing/2014/main" id="{A3474A7D-75ED-1D4F-BB1C-5BA4ECFE6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4726" y="1033163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Line 232">
              <a:extLst>
                <a:ext uri="{FF2B5EF4-FFF2-40B4-BE49-F238E27FC236}">
                  <a16:creationId xmlns:a16="http://schemas.microsoft.com/office/drawing/2014/main" id="{79D6BFCD-0081-1543-8A02-CDC78B944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4251" y="1171275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Line 233">
              <a:extLst>
                <a:ext uri="{FF2B5EF4-FFF2-40B4-BE49-F238E27FC236}">
                  <a16:creationId xmlns:a16="http://schemas.microsoft.com/office/drawing/2014/main" id="{539E5FFB-197B-6F44-A1D2-C9A93359A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4251" y="1309388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8" name="Up-Down Arrow 557">
            <a:extLst>
              <a:ext uri="{FF2B5EF4-FFF2-40B4-BE49-F238E27FC236}">
                <a16:creationId xmlns:a16="http://schemas.microsoft.com/office/drawing/2014/main" id="{1F1264FF-C88C-CF4E-85AF-1CB82BE0554E}"/>
              </a:ext>
            </a:extLst>
          </p:cNvPr>
          <p:cNvSpPr/>
          <p:nvPr/>
        </p:nvSpPr>
        <p:spPr>
          <a:xfrm rot="19889198">
            <a:off x="9544123" y="1270072"/>
            <a:ext cx="626354" cy="3838406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BDB4ECF5-2BA8-034C-9E12-98E6A9A3E77D}"/>
              </a:ext>
            </a:extLst>
          </p:cNvPr>
          <p:cNvSpPr txBox="1"/>
          <p:nvPr/>
        </p:nvSpPr>
        <p:spPr>
          <a:xfrm rot="3706861">
            <a:off x="8640694" y="3103268"/>
            <a:ext cx="255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end-end transport</a:t>
            </a:r>
          </a:p>
        </p:txBody>
      </p:sp>
      <p:sp>
        <p:nvSpPr>
          <p:cNvPr id="517" name="Rectangle 3">
            <a:extLst>
              <a:ext uri="{FF2B5EF4-FFF2-40B4-BE49-F238E27FC236}">
                <a16:creationId xmlns:a16="http://schemas.microsoft.com/office/drawing/2014/main" id="{6893AA1C-B5CC-D446-9A4F-4636B0A87E22}"/>
              </a:ext>
            </a:extLst>
          </p:cNvPr>
          <p:cNvSpPr txBox="1">
            <a:spLocks noChangeArrowheads="1"/>
          </p:cNvSpPr>
          <p:nvPr/>
        </p:nvSpPr>
        <p:spPr>
          <a:xfrm>
            <a:off x="736738" y="1365914"/>
            <a:ext cx="6288757" cy="5114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D0004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Transmission Control Protocol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reliable, in-order delivery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congestion control 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flow control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connection setup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D0004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UDP: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User Datagram Protocol</a:t>
            </a:r>
          </a:p>
          <a:p>
            <a:pPr marL="747713" marR="0" lvl="1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unreliable, unordered delivery</a:t>
            </a:r>
          </a:p>
          <a:p>
            <a:pPr marL="747713" marR="0" lvl="1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no-frills extension of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best-effort” IP</a:t>
            </a: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services not available: 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delay guarantees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bandwidth guarantees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8" name="Slide Number Placeholder 2">
            <a:extLst>
              <a:ext uri="{FF2B5EF4-FFF2-40B4-BE49-F238E27FC236}">
                <a16:creationId xmlns:a16="http://schemas.microsoft.com/office/drawing/2014/main" id="{5EAB89B4-AD20-DC49-B545-2C57C5923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8880</TotalTime>
  <Words>7645</Words>
  <Application>Microsoft Office PowerPoint</Application>
  <PresentationFormat>Geniş ekran</PresentationFormat>
  <Paragraphs>1695</Paragraphs>
  <Slides>75</Slides>
  <Notes>75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88" baseType="lpstr">
      <vt:lpstr>Arial</vt:lpstr>
      <vt:lpstr>Calibri</vt:lpstr>
      <vt:lpstr>Calibri Light</vt:lpstr>
      <vt:lpstr>Comic Sans MS</vt:lpstr>
      <vt:lpstr>Courier</vt:lpstr>
      <vt:lpstr>Courier New</vt:lpstr>
      <vt:lpstr>Gill Sans MT</vt:lpstr>
      <vt:lpstr>Symbol</vt:lpstr>
      <vt:lpstr>Tahoma</vt:lpstr>
      <vt:lpstr>Times New Roman</vt:lpstr>
      <vt:lpstr>Wingdings</vt:lpstr>
      <vt:lpstr>Office Theme</vt:lpstr>
      <vt:lpstr>Picture</vt:lpstr>
      <vt:lpstr>PowerPoint Sunusu</vt:lpstr>
      <vt:lpstr>Transport layer: overview</vt:lpstr>
      <vt:lpstr>Transport layer: roadmap</vt:lpstr>
      <vt:lpstr>Transport services and protocols</vt:lpstr>
      <vt:lpstr>Transport vs. network layer services and protocols</vt:lpstr>
      <vt:lpstr>Transport vs. network layer services and protocols</vt:lpstr>
      <vt:lpstr>Transport Layer Actions</vt:lpstr>
      <vt:lpstr>Transport Layer Actions</vt:lpstr>
      <vt:lpstr>Two principal Internet transport protocols</vt:lpstr>
      <vt:lpstr>Chapter 3: roadmap</vt:lpstr>
      <vt:lpstr>PowerPoint Sunusu</vt:lpstr>
      <vt:lpstr>PowerPoint Sunusu</vt:lpstr>
      <vt:lpstr>PowerPoint Sunusu</vt:lpstr>
      <vt:lpstr>PowerPoint Sunusu</vt:lpstr>
      <vt:lpstr>PowerPoint Sunusu</vt:lpstr>
      <vt:lpstr>Multiplexing/demultiplexing</vt:lpstr>
      <vt:lpstr>How demultiplexing works</vt:lpstr>
      <vt:lpstr>Connectionless demultiplexing</vt:lpstr>
      <vt:lpstr>Connectionless demultiplexing: an example</vt:lpstr>
      <vt:lpstr>Connection-oriented demultiplexing</vt:lpstr>
      <vt:lpstr>Connection-oriented demultiplexing: example</vt:lpstr>
      <vt:lpstr>Summary</vt:lpstr>
      <vt:lpstr>Chapter 3: roadmap</vt:lpstr>
      <vt:lpstr>UDP: User Datagram Protocol</vt:lpstr>
      <vt:lpstr>UDP: User Datagram Protocol</vt:lpstr>
      <vt:lpstr>UDP: User Datagram Protocol [RFC 768]</vt:lpstr>
      <vt:lpstr>UDP: Transport Layer Actions</vt:lpstr>
      <vt:lpstr>UDP: Transport Layer Actions</vt:lpstr>
      <vt:lpstr>UDP: Transport Layer Actions</vt:lpstr>
      <vt:lpstr>UDP segment header</vt:lpstr>
      <vt:lpstr>UDP checksum</vt:lpstr>
      <vt:lpstr>UDP checksum</vt:lpstr>
      <vt:lpstr>Internet checksum: an example</vt:lpstr>
      <vt:lpstr>Internet checksum: weak protection!</vt:lpstr>
      <vt:lpstr>Summary: UDP</vt:lpstr>
      <vt:lpstr>Chapter 3: roadmap</vt:lpstr>
      <vt:lpstr>Principles of reliable data transfer </vt:lpstr>
      <vt:lpstr>Principles of reliable data transfer </vt:lpstr>
      <vt:lpstr>Principles of reliable data transfer </vt:lpstr>
      <vt:lpstr>Principles of reliable data transfer </vt:lpstr>
      <vt:lpstr>Reliable data transfer protocol (rdt): interfaces</vt:lpstr>
      <vt:lpstr>Reliable data transfer: getting started</vt:lpstr>
      <vt:lpstr>rdt1.0: reliable transfer over a reliable channel</vt:lpstr>
      <vt:lpstr>rdt2.0: channel with bit errors</vt:lpstr>
      <vt:lpstr>rdt2.0: channel with bit errors</vt:lpstr>
      <vt:lpstr>rdt2.0: FSM specifications</vt:lpstr>
      <vt:lpstr>rdt2.0: FSM specification</vt:lpstr>
      <vt:lpstr>rdt2.0: operation with no errors</vt:lpstr>
      <vt:lpstr>rdt2.0: corrupted packet scenario</vt:lpstr>
      <vt:lpstr>rdt2.0 has a fatal flaw!</vt:lpstr>
      <vt:lpstr>rdt2.1: sender, handling garbled ACK/NAKs</vt:lpstr>
      <vt:lpstr>rdt2.1: receiver, handling garbled ACK/NAKs</vt:lpstr>
      <vt:lpstr>rdt2.1: discussion</vt:lpstr>
      <vt:lpstr>rdt2.2: a NAK-free protocol</vt:lpstr>
      <vt:lpstr>rdt2.2: sender, receiver fragments</vt:lpstr>
      <vt:lpstr>rdt3.0: channels with errors and loss</vt:lpstr>
      <vt:lpstr>rdt3.0: channels with errors and loss</vt:lpstr>
      <vt:lpstr>rdt3.0 sender</vt:lpstr>
      <vt:lpstr>rdt3.0 sender</vt:lpstr>
      <vt:lpstr>rdt3.0 in action</vt:lpstr>
      <vt:lpstr>rdt3.0 in action</vt:lpstr>
      <vt:lpstr>Performance of rdt3.0 (stop-and-wait)</vt:lpstr>
      <vt:lpstr>rdt3.0: stop-and-wait operation</vt:lpstr>
      <vt:lpstr>rdt3.0: stop-and-wait operation</vt:lpstr>
      <vt:lpstr>rdt3.0: pipelined protocols operation</vt:lpstr>
      <vt:lpstr>Pipelining: increased utilization</vt:lpstr>
      <vt:lpstr>Go-Back-N: sender</vt:lpstr>
      <vt:lpstr>Go-Back-N: receiver</vt:lpstr>
      <vt:lpstr>Go-Back-N in action</vt:lpstr>
      <vt:lpstr>Selective repeat</vt:lpstr>
      <vt:lpstr>Selective repeat: sender, receiver windows</vt:lpstr>
      <vt:lpstr>Selective repeat: sender and receiver</vt:lpstr>
      <vt:lpstr>Selective Repeat in action</vt:lpstr>
      <vt:lpstr>Selective repeat:  a dilemma!</vt:lpstr>
      <vt:lpstr>Selective repeat:  a dilemma!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yakup bakış</cp:lastModifiedBy>
  <cp:revision>399</cp:revision>
  <dcterms:created xsi:type="dcterms:W3CDTF">2020-01-18T07:24:59Z</dcterms:created>
  <dcterms:modified xsi:type="dcterms:W3CDTF">2026-03-29T22:37:02Z</dcterms:modified>
</cp:coreProperties>
</file>