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960" r:id="rId2"/>
    <p:sldId id="956" r:id="rId3"/>
    <p:sldId id="964" r:id="rId4"/>
    <p:sldId id="1047" r:id="rId5"/>
    <p:sldId id="1048" r:id="rId6"/>
    <p:sldId id="1153" r:id="rId7"/>
    <p:sldId id="1154" r:id="rId8"/>
    <p:sldId id="1086" r:id="rId9"/>
    <p:sldId id="1049" r:id="rId10"/>
    <p:sldId id="1041" r:id="rId11"/>
    <p:sldId id="1155" r:id="rId12"/>
    <p:sldId id="1156" r:id="rId13"/>
    <p:sldId id="1157" r:id="rId14"/>
    <p:sldId id="1158" r:id="rId15"/>
    <p:sldId id="1159" r:id="rId16"/>
    <p:sldId id="1050" r:id="rId17"/>
    <p:sldId id="1051" r:id="rId18"/>
    <p:sldId id="1052" r:id="rId19"/>
    <p:sldId id="1053" r:id="rId20"/>
    <p:sldId id="1054" r:id="rId21"/>
    <p:sldId id="1055" r:id="rId22"/>
    <p:sldId id="1160" r:id="rId23"/>
    <p:sldId id="1042" r:id="rId24"/>
    <p:sldId id="1161" r:id="rId25"/>
    <p:sldId id="1162" r:id="rId26"/>
    <p:sldId id="1163" r:id="rId27"/>
    <p:sldId id="1164" r:id="rId28"/>
    <p:sldId id="1165" r:id="rId29"/>
    <p:sldId id="1166" r:id="rId30"/>
    <p:sldId id="1167" r:id="rId31"/>
    <p:sldId id="1058" r:id="rId32"/>
    <p:sldId id="1168" r:id="rId33"/>
    <p:sldId id="1169" r:id="rId34"/>
    <p:sldId id="1170" r:id="rId35"/>
    <p:sldId id="1171" r:id="rId36"/>
    <p:sldId id="1043" r:id="rId37"/>
    <p:sldId id="1061" r:id="rId38"/>
    <p:sldId id="1213" r:id="rId39"/>
    <p:sldId id="1214" r:id="rId40"/>
    <p:sldId id="1215" r:id="rId41"/>
    <p:sldId id="1062" r:id="rId42"/>
    <p:sldId id="1063" r:id="rId43"/>
    <p:sldId id="1064" r:id="rId44"/>
    <p:sldId id="1066" r:id="rId45"/>
    <p:sldId id="1065" r:id="rId46"/>
    <p:sldId id="1067" r:id="rId47"/>
    <p:sldId id="1083" r:id="rId48"/>
    <p:sldId id="1068" r:id="rId49"/>
    <p:sldId id="1069" r:id="rId50"/>
    <p:sldId id="1070" r:id="rId51"/>
    <p:sldId id="1071" r:id="rId52"/>
    <p:sldId id="1072" r:id="rId53"/>
    <p:sldId id="1073" r:id="rId54"/>
    <p:sldId id="1074" r:id="rId55"/>
    <p:sldId id="1075" r:id="rId56"/>
    <p:sldId id="1076" r:id="rId57"/>
    <p:sldId id="1204" r:id="rId58"/>
    <p:sldId id="1103" r:id="rId59"/>
    <p:sldId id="1205" r:id="rId60"/>
    <p:sldId id="1078" r:id="rId61"/>
    <p:sldId id="1079" r:id="rId62"/>
    <p:sldId id="1080" r:id="rId63"/>
    <p:sldId id="1082" r:id="rId64"/>
    <p:sldId id="1206" r:id="rId65"/>
    <p:sldId id="1081" r:id="rId66"/>
    <p:sldId id="1207" r:id="rId67"/>
    <p:sldId id="1087" r:id="rId68"/>
    <p:sldId id="1208" r:id="rId69"/>
    <p:sldId id="1090" r:id="rId70"/>
    <p:sldId id="1097" r:id="rId71"/>
    <p:sldId id="1092" r:id="rId72"/>
    <p:sldId id="1209" r:id="rId73"/>
    <p:sldId id="1210" r:id="rId74"/>
    <p:sldId id="1211" r:id="rId75"/>
    <p:sldId id="1212"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3C6CDF"/>
    <a:srgbClr val="ED356A"/>
    <a:srgbClr val="E40000"/>
    <a:srgbClr val="FFB3D3"/>
    <a:srgbClr val="FA376E"/>
    <a:srgbClr val="9CDFF9"/>
    <a:srgbClr val="0000A8"/>
    <a:srgbClr val="B8C2C9"/>
    <a:srgbClr val="D6DC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0729"/>
  </p:normalViewPr>
  <p:slideViewPr>
    <p:cSldViewPr snapToGrid="0" snapToObjects="1">
      <p:cViewPr varScale="1">
        <p:scale>
          <a:sx n="64" d="100"/>
          <a:sy n="64" d="100"/>
        </p:scale>
        <p:origin x="72" y="139"/>
      </p:cViewPr>
      <p:guideLst/>
    </p:cSldViewPr>
  </p:slideViewPr>
  <p:outlineViewPr>
    <p:cViewPr>
      <p:scale>
        <a:sx n="33" d="100"/>
        <a:sy n="33" d="100"/>
      </p:scale>
      <p:origin x="0" y="-25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notes are written by the instructor for students to read after class. This title slide marks the beginning of the Transport Layer chapter.</a:t>
            </a:r>
            <a:endParaRPr lang="en-US" dirty="0"/>
          </a:p>
          <a:p>
            <a:r>
              <a:rPr lang="en-US" dirty="0"/>
              <a:t>The transport layer is where host-to-host communication becomes process-to-process communication. From this point on, students should focus on sockets, ports, reliability, and how applications receive service from transport protocols.</a:t>
            </a:r>
            <a:endParaRPr lang="en-US" dirty="0"/>
          </a:p>
          <a:p>
            <a:r>
              <a:rPr lang="en-US" dirty="0"/>
              <a:t>This chapter matters because it connects application behavior with protocol design. Later topics such as TCP, reliable data transfer, and congestion control all depend on this foundation.</a:t>
            </a: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a:p>
        </p:txBody>
      </p:sp>
    </p:spTree>
    <p:extLst>
      <p:ext uri="{BB962C8B-B14F-4D97-AF65-F5344CB8AC3E}">
        <ns2:creationId val="2792661257"/>
      </p:ext>
    </p:extLst>
  </p:cSld>
  <p:clrMapOvr>
    <a:masterClrMapping/>
  </p:clrMapOvr>
</p:notes>
</file>

<file path=ppt/notesSlides/notesSlide10.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roadmap slide marks the beginning of the multiplexing and demultiplexing part of the chapter.</a:t>
            </a:r>
            <a:endParaRPr lang="en-US" dirty="0"/>
          </a:p>
          <a:p>
            <a:r>
              <a:rPr lang="en-US" dirty="0"/>
              <a:t>The next group of slides explains how one host can run many applications at the same time and still deliver each incoming segment to the correct process.</a:t>
            </a:r>
            <a:endParaRPr lang="en-US" dirty="0"/>
          </a:p>
          <a:p>
            <a:r>
              <a:rPr lang="en-US" dirty="0"/>
              <a:t>Students should pay close attention here because ports, sockets, and demultiplexing are central to exam questions.</a:t>
            </a: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10</a:t>
            </a:fld>
            <a:endParaRPr lang="en-US"/>
          </a:p>
        </p:txBody>
      </p:sp>
    </p:spTree>
    <p:extLst>
      <p:ext uri="{BB962C8B-B14F-4D97-AF65-F5344CB8AC3E}">
        <ns2:creationId val="116768388"/>
      </p:ext>
    </p:extLst>
  </p:cSld>
  <p:clrMapOvr>
    <a:masterClrMapping/>
  </p:clrMapOvr>
</p:notes>
</file>

<file path=ppt/notesSlides/notesSlide11.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the first step of the multiplexing/demultiplexing animation. It introduces the idea that an HTTP client and HTTP server exchange messages through transport-layer support.</a:t>
            </a:r>
            <a:endParaRPr lang="en-US" dirty="0"/>
          </a:p>
          <a:p>
            <a:r>
              <a:rPr lang="en-US" dirty="0"/>
              <a:t>At this point, the focus should be on seeing that applications do not talk directly to the network layer. There is an intermediate transport step.</a:t>
            </a:r>
            <a:endParaRPr lang="en-US" dirty="0"/>
          </a:p>
          <a:p>
            <a:r>
              <a:rPr lang="en-US" dirty="0"/>
              <a:t>Students should read this slide as a visual setup for the more explicit multiplexing explanation that follows.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901513769"/>
      </p:ext>
    </p:extLst>
  </p:cSld>
  <p:clrMapOvr>
    <a:masterClrMapping/>
  </p:clrMapOvr>
</p:notes>
</file>

<file path=ppt/notesSlides/notesSlide12.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continues the animation by adding the transport header concept. The message now appears together with transport-layer processing.</a:t>
            </a:r>
            <a:endParaRPr lang="en-US" dirty="0"/>
          </a:p>
          <a:p>
            <a:r>
              <a:rPr lang="en-US" dirty="0"/>
              <a:t>That visual change matters because it shows that application data is packaged before being sent.</a:t>
            </a:r>
            <a:endParaRPr lang="en-US" dirty="0"/>
          </a:p>
          <a:p>
            <a:r>
              <a:rPr lang="en-US" dirty="0"/>
              <a:t>Students should notice that delivery to the correct process later depends on the information inserted here.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725182421"/>
      </p:ext>
    </p:extLst>
  </p:cSld>
  <p:clrMapOvr>
    <a:masterClrMapping/>
  </p:clrMapOvr>
</p:notes>
</file>

<file path=ppt/notesSlides/notesSlide13.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extends the animation to multiple messages and more transport interaction. It shows that messages are not simply handed over in raw form.</a:t>
            </a:r>
            <a:endParaRPr lang="en-US" dirty="0"/>
          </a:p>
          <a:p>
            <a:r>
              <a:rPr lang="en-US" dirty="0"/>
              <a:t>The transport layer adds structure so that delivery and identification can be performed correctly at the receiving side.</a:t>
            </a:r>
            <a:endParaRPr lang="en-US" dirty="0"/>
          </a:p>
          <a:p>
            <a:r>
              <a:rPr lang="en-US" dirty="0"/>
              <a:t>Students should see the animation as a gradual picture of encapsulation.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513717592"/>
      </p:ext>
    </p:extLst>
  </p:cSld>
  <p:clrMapOvr>
    <a:masterClrMapping/>
  </p:clrMapOvr>
</p:notes>
</file>

<file path=ppt/notesSlides/notesSlide14.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continues the transport-layer animation from the receiver point of view. The message is no longer just leaving the sender; it is being prepared for correct delivery at the far side.</a:t>
            </a:r>
            <a:endParaRPr lang="en-US" dirty="0"/>
          </a:p>
          <a:p>
            <a:r>
              <a:rPr lang="en-US" dirty="0"/>
              <a:t>The point is that transport logic is needed at both ends of communication.</a:t>
            </a:r>
            <a:endParaRPr lang="en-US" dirty="0"/>
          </a:p>
          <a:p>
            <a:r>
              <a:rPr lang="en-US" dirty="0"/>
              <a:t>Students should connect this picture with the later formal definition of demultiplexing.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269435700"/>
      </p:ext>
    </p:extLst>
  </p:cSld>
  <p:clrMapOvr>
    <a:masterClrMapping/>
  </p:clrMapOvr>
</p:notes>
</file>

<file path=ppt/notesSlides/notesSlide15.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multiple clients and processes in the picture. This is where the need for multiplexing and demultiplexing becomes obvious.</a:t>
            </a:r>
            <a:endParaRPr lang="en-US" dirty="0"/>
          </a:p>
          <a:p>
            <a:r>
              <a:rPr lang="en-US" dirty="0"/>
              <a:t>If one host has more than one active process, incoming data cannot be delivered correctly without extra identifiers.</a:t>
            </a:r>
            <a:endParaRPr lang="en-US" dirty="0"/>
          </a:p>
          <a:p>
            <a:r>
              <a:rPr lang="en-US" dirty="0"/>
              <a:t>Students should see this as the practical reason for socket and port-based delivery.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25001493"/>
      </p:ext>
    </p:extLst>
  </p:cSld>
  <p:clrMapOvr>
    <a:masterClrMapping/>
  </p:clrMapOvr>
</p:notes>
</file>

<file path=ppt/notesSlides/notesSlide16.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defines multiplexing and demultiplexing explicitly.</a:t>
            </a:r>
            <a:endParaRPr lang="en-US" dirty="0"/>
          </a:p>
          <a:p>
            <a:r>
              <a:rPr lang="en-US" dirty="0"/>
              <a:t>Multiplexing at the sender means taking data from multiple sockets, adding headers, and sending segments downward. Demultiplexing at the receiver means using header information to direct received segments to the correct socket.</a:t>
            </a:r>
            <a:endParaRPr lang="en-US" dirty="0"/>
          </a:p>
          <a:p>
            <a:r>
              <a:rPr lang="en-US" dirty="0"/>
              <a:t>Students should know both words clearly because they describe two sides of the same process.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492282080"/>
      </p:ext>
    </p:extLst>
  </p:cSld>
  <p:clrMapOvr>
    <a:masterClrMapping/>
  </p:clrMapOvr>
</p:notes>
</file>

<file path=ppt/notesSlides/notesSlide17.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how demultiplexing works in practice. Each received IP datagram contains IP addresses, and each transport segment contains source and destination port numbers.</a:t>
            </a:r>
            <a:endParaRPr lang="en-US" dirty="0"/>
          </a:p>
          <a:p>
            <a:r>
              <a:rPr lang="en-US" dirty="0"/>
              <a:t>The host uses the combination of IP addresses and ports to direct the segment to the proper socket.</a:t>
            </a:r>
            <a:endParaRPr lang="en-US" dirty="0"/>
          </a:p>
          <a:p>
            <a:r>
              <a:rPr lang="en-US" dirty="0"/>
              <a:t>Students should remember that ports are what make process-level delivery possible on the same host.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57333308"/>
      </p:ext>
    </p:extLst>
  </p:cSld>
  <p:clrMapOvr>
    <a:masterClrMapping/>
  </p:clrMapOvr>
</p:notes>
</file>

<file path=ppt/notesSlides/notesSlide18.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connectionless demultiplexing for UDP. When a UDP socket is created, a local port number is specified.</a:t>
            </a:r>
            <a:endParaRPr lang="en-US" dirty="0"/>
          </a:p>
          <a:p>
            <a:r>
              <a:rPr lang="en-US" dirty="0"/>
              <a:t>At the receiver, the destination port number is enough to choose the correct UDP socket.</a:t>
            </a:r>
            <a:endParaRPr lang="en-US" dirty="0"/>
          </a:p>
          <a:p>
            <a:r>
              <a:rPr lang="en-US" dirty="0"/>
              <a:t>Students should remember that in UDP, segments with the same destination port go to the same socket even if source IPs and source ports differ.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131462274"/>
      </p:ext>
    </p:extLst>
  </p:cSld>
  <p:clrMapOvr>
    <a:masterClrMapping/>
  </p:clrMapOvr>
</p:notes>
</file>

<file path=ppt/notesSlides/notesSlide19.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gives a concrete UDP demultiplexing example. Different hosts and ports send data, but the receiving host still directs segments by destination port.</a:t>
            </a:r>
            <a:endParaRPr lang="en-US" dirty="0"/>
          </a:p>
          <a:p>
            <a:r>
              <a:rPr lang="en-US" dirty="0"/>
              <a:t>The example is useful because it makes the abstract rule visible.</a:t>
            </a:r>
            <a:endParaRPr lang="en-US" dirty="0"/>
          </a:p>
          <a:p>
            <a:r>
              <a:rPr lang="en-US" dirty="0"/>
              <a:t>Students should be able to read such a picture and predict which process will receive each segment.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002143493"/>
      </p:ext>
    </p:extLst>
  </p:cSld>
  <p:clrMapOvr>
    <a:masterClrMapping/>
  </p:clrMapOvr>
</p:notes>
</file>

<file path=ppt/notesSlides/notesSlide2.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gives the big picture of the chapter. The main services of the transport layer are multiplexing, demultiplexing, reliable transfer, flow control, and congestion control.</a:t>
            </a:r>
            <a:endParaRPr lang="en-US" dirty="0"/>
          </a:p>
          <a:p>
            <a:r>
              <a:rPr lang="en-US" dirty="0"/>
              <a:t>Students should not treat this list as isolated definitions. Each service exists because applications need different kinds of communication support.</a:t>
            </a:r>
            <a:endParaRPr lang="en-US" dirty="0"/>
          </a:p>
          <a:p>
            <a:r>
              <a:rPr lang="en-US" dirty="0"/>
              <a:t>The practical goal of the week is to understand why the Internet uses both UDP and TCP and what each one adds on top of the network layer.</a:t>
            </a: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a:t>
            </a:fld>
            <a:endParaRPr lang="en-US"/>
          </a:p>
        </p:txBody>
      </p:sp>
    </p:spTree>
    <p:extLst>
      <p:ext uri="{BB962C8B-B14F-4D97-AF65-F5344CB8AC3E}">
        <ns2:creationId val="2616235962"/>
      </p:ext>
    </p:extLst>
  </p:cSld>
  <p:clrMapOvr>
    <a:masterClrMapping/>
  </p:clrMapOvr>
</p:notes>
</file>

<file path=ppt/notesSlides/notesSlide20.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connection-oriented demultiplexing for TCP. A TCP socket is identified by a four-tuple: source IP, source port, destination IP, and destination port.</a:t>
            </a:r>
            <a:endParaRPr lang="en-US" dirty="0"/>
          </a:p>
          <a:p>
            <a:r>
              <a:rPr lang="en-US" dirty="0"/>
              <a:t>That means the same server port can support multiple simultaneous client connections, each with its own socket.</a:t>
            </a:r>
            <a:endParaRPr lang="en-US" dirty="0"/>
          </a:p>
          <a:p>
            <a:r>
              <a:rPr lang="en-US" dirty="0"/>
              <a:t>Students should clearly contrast this with UDP, where only the destination port is central at the receiver.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15159085"/>
      </p:ext>
    </p:extLst>
  </p:cSld>
  <p:clrMapOvr>
    <a:masterClrMapping/>
  </p:clrMapOvr>
</p:notes>
</file>

<file path=ppt/notesSlides/notesSlide21.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gives a TCP demultiplexing example. All the segments are going to the same server IP and server port, but they still belong to different sockets because the full four-tuple differs.</a:t>
            </a:r>
            <a:endParaRPr lang="en-US" dirty="0"/>
          </a:p>
          <a:p>
            <a:r>
              <a:rPr lang="en-US" dirty="0"/>
              <a:t>This is how a web server can handle many clients at once on port 80.</a:t>
            </a:r>
            <a:endParaRPr lang="en-US" dirty="0"/>
          </a:p>
          <a:p>
            <a:r>
              <a:rPr lang="en-US" dirty="0"/>
              <a:t>Students should understand this example well because it often appears in transport-layer exams.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558794256"/>
      </p:ext>
    </p:extLst>
  </p:cSld>
  <p:clrMapOvr>
    <a:masterClrMapping/>
  </p:clrMapOvr>
</p:notes>
</file>

<file path=ppt/notesSlides/notesSlide22.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summary slide closes the multiplexing and demultiplexing section.</a:t>
            </a:r>
            <a:endParaRPr lang="en-US" dirty="0"/>
          </a:p>
          <a:p>
            <a:r>
              <a:rPr lang="en-US" dirty="0"/>
              <a:t>UDP demultiplexing primarily uses the destination port. TCP demultiplexing uses the complete four-tuple.</a:t>
            </a:r>
            <a:endParaRPr lang="en-US" dirty="0"/>
          </a:p>
          <a:p>
            <a:r>
              <a:rPr lang="en-US" dirty="0"/>
              <a:t>Students should also notice the final reminder that multiplexing and demultiplexing ideas appear at all layers, not just at transport.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185341069"/>
      </p:ext>
    </p:extLst>
  </p:cSld>
  <p:clrMapOvr>
    <a:masterClrMapping/>
  </p:clrMapOvr>
</p:notes>
</file>

<file path=ppt/notesSlides/notesSlide23.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roadmap slide begins the UDP section of the chapter.</a:t>
            </a:r>
            <a:endParaRPr lang="en-US" dirty="0"/>
          </a:p>
          <a:p>
            <a:r>
              <a:rPr lang="en-US" dirty="0"/>
              <a:t>The next slides explain why UDP exists, where it is used, what its header looks like, and how its checksum works.</a:t>
            </a:r>
            <a:endParaRPr lang="en-US" dirty="0"/>
          </a:p>
          <a:p>
            <a:r>
              <a:rPr lang="en-US" dirty="0"/>
              <a:t>Students should avoid the mistake of thinking UDP is useless just because it is simple. Its simplicity is exactly why some applications choose it.</a:t>
            </a: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23</a:t>
            </a:fld>
            <a:endParaRPr lang="en-US"/>
          </a:p>
        </p:txBody>
      </p:sp>
    </p:spTree>
    <p:extLst>
      <p:ext uri="{BB962C8B-B14F-4D97-AF65-F5344CB8AC3E}">
        <ns2:creationId val="3390898552"/>
      </p:ext>
    </p:extLst>
  </p:cSld>
  <p:clrMapOvr>
    <a:masterClrMapping/>
  </p:clrMapOvr>
</p:notes>
</file>

<file path=ppt/notesSlides/notesSlide24.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defines UDP as a no-frills, connectionless transport protocol.</a:t>
            </a:r>
            <a:endParaRPr lang="en-US" dirty="0"/>
          </a:p>
          <a:p>
            <a:r>
              <a:rPr lang="en-US" dirty="0"/>
              <a:t>UDP does not establish a connection, does not provide ordering guarantees, and does not perform congestion control. But this simplicity also means low delay and little protocol overhead.</a:t>
            </a:r>
            <a:endParaRPr lang="en-US" dirty="0"/>
          </a:p>
          <a:p>
            <a:r>
              <a:rPr lang="en-US" dirty="0"/>
              <a:t>Students should understand the design trade-off: UDP gives less service, but in return it adds less cost.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65369478"/>
      </p:ext>
    </p:extLst>
  </p:cSld>
  <p:clrMapOvr>
    <a:masterClrMapping/>
  </p:clrMapOvr>
</p:notes>
</file>

<file path=ppt/notesSlides/notesSlide25.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typical uses of UDP, including streaming, DNS, SNMP, and HTTP/3-related usage patterns.</a:t>
            </a:r>
            <a:endParaRPr lang="en-US" dirty="0"/>
          </a:p>
          <a:p>
            <a:r>
              <a:rPr lang="en-US" dirty="0"/>
              <a:t>The key idea is that some applications either tolerate loss or implement needed reliability at the application layer instead.</a:t>
            </a:r>
            <a:endParaRPr lang="en-US" dirty="0"/>
          </a:p>
          <a:p>
            <a:r>
              <a:rPr lang="en-US" dirty="0"/>
              <a:t>Students should think in terms of application requirements: when low overhead or flexible timing matters, UDP can be the right choice.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91525385"/>
      </p:ext>
    </p:extLst>
  </p:cSld>
  <p:clrMapOvr>
    <a:masterClrMapping/>
  </p:clrMapOvr>
</p:notes>
</file>

<file path=ppt/notesSlides/notesSlide26.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marks the transition from the high-level idea of UDP to its actual segment format.</a:t>
            </a:r>
            <a:endParaRPr lang="en-US" dirty="0"/>
          </a:p>
          <a:p>
            <a:r>
              <a:rPr lang="en-US" dirty="0"/>
              <a:t>The important message is that UDP is deliberately small and simple.</a:t>
            </a:r>
            <a:endParaRPr lang="en-US" dirty="0"/>
          </a:p>
          <a:p>
            <a:r>
              <a:rPr lang="en-US" dirty="0"/>
              <a:t>Students should be prepared to read the header fields and understand why such a lightweight protocol still needs some structure.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687823518"/>
      </p:ext>
    </p:extLst>
  </p:cSld>
  <p:clrMapOvr>
    <a:masterClrMapping/>
  </p:clrMapOvr>
</p:notes>
</file>

<file path=ppt/notesSlides/notesSlide27.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begins the sender/receiver action view for UDP using an SNMP example.</a:t>
            </a:r>
            <a:endParaRPr lang="en-US" dirty="0"/>
          </a:p>
          <a:p>
            <a:r>
              <a:rPr lang="en-US" dirty="0"/>
              <a:t>The diagram emphasizes that UDP still follows the same overall transport idea: application data is wrapped with a transport header and passed through IP.</a:t>
            </a:r>
            <a:endParaRPr lang="en-US" dirty="0"/>
          </a:p>
          <a:p>
            <a:r>
              <a:rPr lang="en-US" dirty="0"/>
              <a:t>Students should see that even a simple protocol like UDP still performs defined transport actions at both ends.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903869607"/>
      </p:ext>
    </p:extLst>
  </p:cSld>
  <p:clrMapOvr>
    <a:masterClrMapping/>
  </p:clrMapOvr>
</p:notes>
</file>

<file path=ppt/notesSlides/notesSlide28.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focuses on UDP sender actions. The sender takes the application message, determines the UDP header values, creates the segment, and passes it to IP.</a:t>
            </a:r>
            <a:endParaRPr lang="en-US" dirty="0"/>
          </a:p>
          <a:p>
            <a:r>
              <a:rPr lang="en-US" dirty="0"/>
              <a:t>The process is conceptually simple, and that simplicity is one reason UDP can be efficient.</a:t>
            </a:r>
            <a:endParaRPr lang="en-US" dirty="0"/>
          </a:p>
          <a:p>
            <a:r>
              <a:rPr lang="en-US" dirty="0"/>
              <a:t>Students should compare this with the earlier generic transport sender actions and notice how little extra state UDP needs.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16792204"/>
      </p:ext>
    </p:extLst>
  </p:cSld>
  <p:clrMapOvr>
    <a:masterClrMapping/>
  </p:clrMapOvr>
</p:notes>
</file>

<file path=ppt/notesSlides/notesSlide29.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focuses on UDP receiver actions. The receiver gets the segment from IP, checks the UDP checksum, extracts the application message, and delivers it upward to the socket.</a:t>
            </a:r>
            <a:endParaRPr lang="en-US" dirty="0"/>
          </a:p>
          <a:p>
            <a:r>
              <a:rPr lang="en-US" dirty="0"/>
              <a:t>There is no connection state or complex recovery logic here.</a:t>
            </a:r>
            <a:endParaRPr lang="en-US" dirty="0"/>
          </a:p>
          <a:p>
            <a:r>
              <a:rPr lang="en-US" dirty="0"/>
              <a:t>Students should understand that UDP keeps the receiver-side job small, but that simplicity shifts responsibility to the application when stronger guarantees are needed.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672057515"/>
      </p:ext>
    </p:extLst>
  </p:cSld>
  <p:clrMapOvr>
    <a:masterClrMapping/>
  </p:clrMapOvr>
</p:notes>
</file>

<file path=ppt/notesSlides/notesSlide3.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roadmap slide shows the full structure of Chapter 3. It is useful as a navigation tool.</a:t>
            </a:r>
            <a:endParaRPr lang="en-US" dirty="0"/>
          </a:p>
          <a:p>
            <a:r>
              <a:rPr lang="en-US" dirty="0"/>
              <a:t>The chapter starts with transport-layer services and basic multiplexing, then moves to UDP, reliable data transfer principles, TCP, and congestion-related ideas.</a:t>
            </a:r>
            <a:endParaRPr lang="en-US" dirty="0"/>
          </a:p>
          <a:p>
            <a:r>
              <a:rPr lang="en-US" dirty="0"/>
              <a:t>Students should keep returning to this map so that each new concept is seen as part of a larger sequence rather than as a disconnected topic.</a:t>
            </a: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a:t>
            </a:fld>
            <a:endParaRPr lang="en-US"/>
          </a:p>
        </p:txBody>
      </p:sp>
    </p:spTree>
    <p:extLst>
      <p:ext uri="{BB962C8B-B14F-4D97-AF65-F5344CB8AC3E}">
        <ns2:creationId val="1624932170"/>
      </p:ext>
    </p:extLst>
  </p:cSld>
  <p:clrMapOvr>
    <a:masterClrMapping/>
  </p:clrMapOvr>
</p:notes>
</file>

<file path=ppt/notesSlides/notesSlide30.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UDP segment format. The main fields are source port, destination port, length, and checksum.</a:t>
            </a:r>
            <a:endParaRPr lang="en-US" dirty="0"/>
          </a:p>
          <a:p>
            <a:r>
              <a:rPr lang="en-US" dirty="0"/>
              <a:t>The header is small, which fits UDP's lightweight design philosophy.</a:t>
            </a:r>
            <a:endParaRPr lang="en-US" dirty="0"/>
          </a:p>
          <a:p>
            <a:r>
              <a:rPr lang="en-US" dirty="0"/>
              <a:t>Students should know what each field is used for and why the header is much smaller than TCP's header.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874069078"/>
      </p:ext>
    </p:extLst>
  </p:cSld>
  <p:clrMapOvr>
    <a:masterClrMapping/>
  </p:clrMapOvr>
</p:notes>
</file>

<file path=ppt/notesSlides/notesSlide31.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the goal of the UDP checksum: error detection.</a:t>
            </a:r>
            <a:endParaRPr lang="en-US" dirty="0"/>
          </a:p>
          <a:p>
            <a:r>
              <a:rPr lang="en-US" dirty="0"/>
              <a:t>The checksum helps detect bit errors that may have occurred in transmission. It does not guarantee absolute protection, but it provides a useful integrity check.</a:t>
            </a:r>
            <a:endParaRPr lang="en-US" dirty="0"/>
          </a:p>
          <a:p>
            <a:r>
              <a:rPr lang="en-US" dirty="0"/>
              <a:t>Students should understand the checksum as a detection mechanism, not a full correction mechanism.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07381751"/>
      </p:ext>
    </p:extLst>
  </p:cSld>
  <p:clrMapOvr>
    <a:masterClrMapping/>
  </p:clrMapOvr>
</p:notes>
</file>

<file path=ppt/notesSlides/notesSlide32.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how the UDP checksum is computed. The sender treats content as 16-bit words, computes the one's-complement sum, and places the result in the checksum field.</a:t>
            </a:r>
            <a:endParaRPr lang="en-US" dirty="0"/>
          </a:p>
          <a:p>
            <a:r>
              <a:rPr lang="en-US" dirty="0"/>
              <a:t>The receiver performs the same calculation and compares the result.</a:t>
            </a:r>
            <a:endParaRPr lang="en-US" dirty="0"/>
          </a:p>
          <a:p>
            <a:r>
              <a:rPr lang="en-US" dirty="0"/>
              <a:t>Students should focus on the logical steps rather than on memorizing every arithmetic detail.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252443373"/>
      </p:ext>
    </p:extLst>
  </p:cSld>
  <p:clrMapOvr>
    <a:masterClrMapping/>
  </p:clrMapOvr>
</p:notes>
</file>

<file path=ppt/notesSlides/notesSlide33.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gives an Internet checksum example. It shows how 16-bit words are added and how carry bits wrap around.</a:t>
            </a:r>
            <a:endParaRPr lang="en-US" dirty="0"/>
          </a:p>
          <a:p>
            <a:r>
              <a:rPr lang="en-US" dirty="0"/>
              <a:t>Worked examples are important because checksum arithmetic can feel abstract until it is seen step by step.</a:t>
            </a:r>
            <a:endParaRPr lang="en-US" dirty="0"/>
          </a:p>
          <a:p>
            <a:r>
              <a:rPr lang="en-US" dirty="0"/>
              <a:t>Students should practice at least one example by hand to gain confidence.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48076921"/>
      </p:ext>
    </p:extLst>
  </p:cSld>
  <p:clrMapOvr>
    <a:masterClrMapping/>
  </p:clrMapOvr>
</p:notes>
</file>

<file path=ppt/notesSlides/notesSlide34.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points out that the Internet checksum is only weak protection. Some changed bit patterns can still produce the same checksum.</a:t>
            </a:r>
            <a:endParaRPr lang="en-US" dirty="0"/>
          </a:p>
          <a:p>
            <a:r>
              <a:rPr lang="en-US" dirty="0"/>
              <a:t>That means an unchanged checksum does not prove perfection; it only suggests that no error was detected by this method.</a:t>
            </a:r>
            <a:endParaRPr lang="en-US" dirty="0"/>
          </a:p>
          <a:p>
            <a:r>
              <a:rPr lang="en-US" dirty="0"/>
              <a:t>Students should remember that checksums are practical tools, not magic guarantees.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319338989"/>
      </p:ext>
    </p:extLst>
  </p:cSld>
  <p:clrMapOvr>
    <a:masterClrMapping/>
  </p:clrMapOvr>
</p:notes>
</file>

<file path=ppt/notesSlides/notesSlide35.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summary slide closes the UDP section. UDP is a simple, low-overhead, best-effort transport protocol with checksum-based error detection.</a:t>
            </a:r>
            <a:endParaRPr lang="en-US" dirty="0"/>
          </a:p>
          <a:p>
            <a:r>
              <a:rPr lang="en-US" dirty="0"/>
              <a:t>Its strengths are simplicity, speed, and flexibility. Its limitations are lack of built-in reliability, ordering, and congestion control.</a:t>
            </a:r>
            <a:endParaRPr lang="en-US" dirty="0"/>
          </a:p>
          <a:p>
            <a:r>
              <a:rPr lang="en-US" dirty="0"/>
              <a:t>Students should be able to explain not only what UDP lacks, but why some applications still prefer it.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281965273"/>
      </p:ext>
    </p:extLst>
  </p:cSld>
  <p:clrMapOvr>
    <a:masterClrMapping/>
  </p:clrMapOvr>
</p:notes>
</file>

<file path=ppt/notesSlides/notesSlide36.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roadmap slide begins the reliable data transfer section.</a:t>
            </a:r>
            <a:endParaRPr lang="en-US" dirty="0"/>
          </a:p>
          <a:p>
            <a:r>
              <a:rPr lang="en-US" dirty="0"/>
              <a:t>The chapter is now moving from simple transport service to the deeper question of how reliability can be built over an unreliable channel.</a:t>
            </a:r>
            <a:endParaRPr lang="en-US" dirty="0"/>
          </a:p>
          <a:p>
            <a:r>
              <a:rPr lang="en-US" dirty="0"/>
              <a:t>Students should expect more abstract protocol reasoning from this point onward, especially with finite-state machines.</a:t>
            </a: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36</a:t>
            </a:fld>
            <a:endParaRPr lang="en-US"/>
          </a:p>
        </p:txBody>
      </p:sp>
    </p:spTree>
    <p:extLst>
      <p:ext uri="{BB962C8B-B14F-4D97-AF65-F5344CB8AC3E}">
        <ns2:creationId val="1508217677"/>
      </p:ext>
    </p:extLst>
  </p:cSld>
  <p:clrMapOvr>
    <a:masterClrMapping/>
  </p:clrMapOvr>
</p:notes>
</file>

<file path=ppt/notesSlides/notesSlide37.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reliable data transfer as an abstraction. From the application point of view, data should move over a reliable channel.</a:t>
            </a:r>
            <a:endParaRPr lang="en-US" dirty="0"/>
          </a:p>
          <a:p>
            <a:r>
              <a:rPr lang="en-US" dirty="0"/>
              <a:t>That abstraction is useful because applications would prefer not to manage every transmission problem themselves.</a:t>
            </a:r>
            <a:endParaRPr lang="en-US" dirty="0"/>
          </a:p>
          <a:p>
            <a:r>
              <a:rPr lang="en-US" dirty="0"/>
              <a:t>Students should understand that protocols often begin as desired abstractions before implementation details are considered.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160415752"/>
      </p:ext>
    </p:extLst>
  </p:cSld>
  <p:clrMapOvr>
    <a:masterClrMapping/>
  </p:clrMapOvr>
</p:notes>
</file>

<file path=ppt/notesSlides/notesSlide38.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implementation viewpoint. A reliable service must actually be built over an unreliable lower-level channel.</a:t>
            </a:r>
            <a:endParaRPr lang="en-US" dirty="0"/>
          </a:p>
          <a:p>
            <a:r>
              <a:rPr lang="en-US" dirty="0"/>
              <a:t>That is the central problem of reliable data transfer design.</a:t>
            </a:r>
            <a:endParaRPr lang="en-US" dirty="0"/>
          </a:p>
          <a:p>
            <a:r>
              <a:rPr lang="en-US" dirty="0"/>
              <a:t>Students should notice the gap between the clean service abstraction and the messy reality of channel behavior.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704767121"/>
      </p:ext>
    </p:extLst>
  </p:cSld>
  <p:clrMapOvr>
    <a:masterClrMapping/>
  </p:clrMapOvr>
</p:notes>
</file>

<file path=ppt/notesSlides/notesSlide39.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that the complexity of a reliable protocol depends heavily on the properties of the underlying unreliable channel.</a:t>
            </a:r>
            <a:endParaRPr lang="en-US" dirty="0"/>
          </a:p>
          <a:p>
            <a:r>
              <a:rPr lang="en-US" dirty="0"/>
              <a:t>If the channel can corrupt, lose, or reorder packets, the protocol must add mechanisms to handle those cases.</a:t>
            </a:r>
            <a:endParaRPr lang="en-US" dirty="0"/>
          </a:p>
          <a:p>
            <a:r>
              <a:rPr lang="en-US" dirty="0"/>
              <a:t>Students should see protocol design as a response to channel assumptions.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938117312"/>
      </p:ext>
    </p:extLst>
  </p:cSld>
  <p:clrMapOvr>
    <a:masterClrMapping/>
  </p:clrMapOvr>
</p:notes>
</file>

<file path=ppt/notesSlides/notesSlide4.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the core idea of the transport layer: logical communication between application processes running on different hosts.</a:t>
            </a:r>
            <a:endParaRPr lang="en-US" dirty="0"/>
          </a:p>
          <a:p>
            <a:r>
              <a:rPr lang="en-US" dirty="0"/>
              <a:t>The sender breaks application messages into segments and passes them to the network layer. The receiver reassembles the data and delivers it to the correct application.</a:t>
            </a:r>
            <a:endParaRPr lang="en-US" dirty="0"/>
          </a:p>
          <a:p>
            <a:r>
              <a:rPr lang="en-US" dirty="0"/>
              <a:t>Students should remember that TCP and UDP operate in the end systems, not in the routers. That is why the slide emphasizes sender-side and receiver-side actions.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014214564"/>
      </p:ext>
    </p:extLst>
  </p:cSld>
  <p:clrMapOvr>
    <a:masterClrMapping/>
  </p:clrMapOvr>
</p:notes>
</file>

<file path=ppt/notesSlides/notesSlide40.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the importance of state and feedback. The sender and receiver cannot automatically know each other's state unless they exchange messages about it.</a:t>
            </a:r>
            <a:endParaRPr lang="en-US" dirty="0"/>
          </a:p>
          <a:p>
            <a:r>
              <a:rPr lang="en-US" dirty="0"/>
              <a:t>That is why acknowledgments and protocol logic are necessary.</a:t>
            </a:r>
            <a:endParaRPr lang="en-US" dirty="0"/>
          </a:p>
          <a:p>
            <a:r>
              <a:rPr lang="en-US" dirty="0"/>
              <a:t>Students should understand that reliability depends on communication about communication.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847984939"/>
      </p:ext>
    </p:extLst>
  </p:cSld>
  <p:clrMapOvr>
    <a:masterClrMapping/>
  </p:clrMapOvr>
</p:notes>
</file>

<file path=ppt/notesSlides/notesSlide41.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the interface of a reliable data transfer protocol, including calls such as rdt_send, udt_send, rdt_rcv, and deliver_data.</a:t>
            </a:r>
            <a:endParaRPr lang="en-US" dirty="0"/>
          </a:p>
          <a:p>
            <a:r>
              <a:rPr lang="en-US" dirty="0"/>
              <a:t>These interfaces separate the service seen by the application from the behavior used inside the protocol.</a:t>
            </a:r>
            <a:endParaRPr lang="en-US" dirty="0"/>
          </a:p>
          <a:p>
            <a:r>
              <a:rPr lang="en-US" dirty="0"/>
              <a:t>Students should understand what is called from above, what is called from below, and why this separation is useful.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512704773"/>
      </p:ext>
    </p:extLst>
  </p:cSld>
  <p:clrMapOvr>
    <a:masterClrMapping/>
  </p:clrMapOvr>
</p:notes>
</file>

<file path=ppt/notesSlides/notesSlide42.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why finite-state machines are used to describe reliable data transfer protocols.</a:t>
            </a:r>
            <a:endParaRPr lang="en-US" dirty="0"/>
          </a:p>
          <a:p>
            <a:r>
              <a:rPr lang="en-US" dirty="0"/>
              <a:t>A protocol changes behavior depending on events, and FSM notation makes those transitions explicit.</a:t>
            </a:r>
            <a:endParaRPr lang="en-US" dirty="0"/>
          </a:p>
          <a:p>
            <a:r>
              <a:rPr lang="en-US" dirty="0"/>
              <a:t>Students should be comfortable reading state, event, action, and transition labels because they will appear repeatedly in later slides.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414246972"/>
      </p:ext>
    </p:extLst>
  </p:cSld>
  <p:clrMapOvr>
    <a:masterClrMapping/>
  </p:clrMapOvr>
</p:notes>
</file>

<file path=ppt/notesSlides/notesSlide43.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rdt1.0, reliable transfer over a perfectly reliable channel.</a:t>
            </a:r>
            <a:endParaRPr lang="en-US" dirty="0"/>
          </a:p>
          <a:p>
            <a:r>
              <a:rPr lang="en-US" dirty="0"/>
              <a:t>Because the channel neither loses nor corrupts packets, the protocol is extremely simple. The sender sends, and the receiver delivers.</a:t>
            </a:r>
            <a:endParaRPr lang="en-US" dirty="0"/>
          </a:p>
          <a:p>
            <a:r>
              <a:rPr lang="en-US" dirty="0"/>
              <a:t>Students should treat this as the baseline case that later versions will complicate when realism is added.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878451822"/>
      </p:ext>
    </p:extLst>
  </p:cSld>
  <p:clrMapOvr>
    <a:masterClrMapping/>
  </p:clrMapOvr>
</p:notes>
</file>

<file path=ppt/notesSlides/notesSlide44.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rdt2.0, where the channel can now corrupt bits.</a:t>
            </a:r>
            <a:endParaRPr lang="en-US" dirty="0"/>
          </a:p>
          <a:p>
            <a:r>
              <a:rPr lang="en-US" dirty="0"/>
              <a:t>Once corruption is possible, the question becomes how to detect the error and how to recover from it.</a:t>
            </a:r>
            <a:endParaRPr lang="en-US" dirty="0"/>
          </a:p>
          <a:p>
            <a:r>
              <a:rPr lang="en-US" dirty="0"/>
              <a:t>Students should see this as the moment when checksums alone stop being enough and control feedback becomes necessary.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83397706"/>
      </p:ext>
    </p:extLst>
  </p:cSld>
  <p:clrMapOvr>
    <a:masterClrMapping/>
  </p:clrMapOvr>
</p:notes>
</file>

<file path=ppt/notesSlides/notesSlide45.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adds ACK and NAK to the corrupted-channel problem.</a:t>
            </a:r>
            <a:endParaRPr lang="en-US" dirty="0"/>
          </a:p>
          <a:p>
            <a:r>
              <a:rPr lang="en-US" dirty="0"/>
              <a:t>The receiver can explicitly say whether a packet was received correctly. The sender then retransmits when necessary.</a:t>
            </a:r>
            <a:endParaRPr lang="en-US" dirty="0"/>
          </a:p>
          <a:p>
            <a:r>
              <a:rPr lang="en-US" dirty="0"/>
              <a:t>Students should recognize the stop-and-wait pattern here: send one packet, then wait for the receiver's response.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608317158"/>
      </p:ext>
    </p:extLst>
  </p:cSld>
  <p:clrMapOvr>
    <a:masterClrMapping/>
  </p:clrMapOvr>
</p:notes>
</file>

<file path=ppt/notesSlides/notesSlide46.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gives the FSM specification of rdt2.0. The sender and receiver each react to events such as correct receipt, corruption, ACK, and NAK.</a:t>
            </a:r>
            <a:endParaRPr lang="en-US" dirty="0"/>
          </a:p>
          <a:p>
            <a:r>
              <a:rPr lang="en-US" dirty="0"/>
              <a:t>The value of this slide is not just the specific protocol, but the method of expressing protocol logic precisely.</a:t>
            </a:r>
            <a:endParaRPr lang="en-US" dirty="0"/>
          </a:p>
          <a:p>
            <a:r>
              <a:rPr lang="en-US" dirty="0"/>
              <a:t>Students should practice reading the sender and receiver FSM separately.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918977379"/>
      </p:ext>
    </p:extLst>
  </p:cSld>
  <p:clrMapOvr>
    <a:masterClrMapping/>
  </p:clrMapOvr>
</p:notes>
</file>

<file path=ppt/notesSlides/notesSlide47.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why protocol state matters. The sender cannot know what happened at the receiver unless it is informed somehow.</a:t>
            </a:r>
            <a:endParaRPr lang="en-US" dirty="0"/>
          </a:p>
          <a:p>
            <a:r>
              <a:rPr lang="en-US" dirty="0"/>
              <a:t>That uncertainty is exactly why explicit acknowledgment logic exists.</a:t>
            </a:r>
            <a:endParaRPr lang="en-US" dirty="0"/>
          </a:p>
          <a:p>
            <a:r>
              <a:rPr lang="en-US" dirty="0"/>
              <a:t>Students should understand that reliability problems are really problems of missing information and delayed information.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992266003"/>
      </p:ext>
    </p:extLst>
  </p:cSld>
  <p:clrMapOvr>
    <a:masterClrMapping/>
  </p:clrMapOvr>
</p:notes>
</file>

<file path=ppt/notesSlides/notesSlide48.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rdt2.0 operating when no errors occur.</a:t>
            </a:r>
            <a:endParaRPr lang="en-US" dirty="0"/>
          </a:p>
          <a:p>
            <a:r>
              <a:rPr lang="en-US" dirty="0"/>
              <a:t>The exchange looks simple: send, receive, ACK, continue. This is the ideal successful case under the bit-error model.</a:t>
            </a:r>
            <a:endParaRPr lang="en-US" dirty="0"/>
          </a:p>
          <a:p>
            <a:r>
              <a:rPr lang="en-US" dirty="0"/>
              <a:t>Students should compare this with the later error scenarios to see how the protocol changes under failure.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288933307"/>
      </p:ext>
    </p:extLst>
  </p:cSld>
  <p:clrMapOvr>
    <a:masterClrMapping/>
  </p:clrMapOvr>
</p:notes>
</file>

<file path=ppt/notesSlides/notesSlide49.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rdt2.0 when a packet is corrupted.</a:t>
            </a:r>
            <a:endParaRPr lang="en-US" dirty="0"/>
          </a:p>
          <a:p>
            <a:r>
              <a:rPr lang="en-US" dirty="0"/>
              <a:t>The receiver detects the corruption and sends a NAK, causing the sender to retransmit.</a:t>
            </a:r>
            <a:endParaRPr lang="en-US" dirty="0"/>
          </a:p>
          <a:p>
            <a:r>
              <a:rPr lang="en-US" dirty="0"/>
              <a:t>Students should see that the protocol can recover from data corruption, but the next slides will show that this is still not enough.</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190146101"/>
      </p:ext>
    </p:extLst>
  </p:cSld>
  <p:clrMapOvr>
    <a:masterClrMapping/>
  </p:clrMapOvr>
</p:notes>
</file>

<file path=ppt/notesSlides/notesSlide5.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uses the household analogy to compare transport and network responsibilities. The postal service moves letters between houses, while people inside the house deliver them to the correct child.</a:t>
            </a:r>
            <a:endParaRPr lang="en-US" dirty="0"/>
          </a:p>
          <a:p>
            <a:r>
              <a:rPr lang="en-US" dirty="0"/>
              <a:t>That is exactly the difference between network-layer delivery between hosts and transport-layer delivery between processes.</a:t>
            </a:r>
            <a:endParaRPr lang="en-US" dirty="0"/>
          </a:p>
          <a:p>
            <a:r>
              <a:rPr lang="en-US" dirty="0"/>
              <a:t>Students should use this analogy to remember why ports and demultiplexing exist.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725336289"/>
      </p:ext>
    </p:extLst>
  </p:cSld>
  <p:clrMapOvr>
    <a:masterClrMapping/>
  </p:clrMapOvr>
</p:notes>
</file>

<file path=ppt/notesSlides/notesSlide50.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points out the fatal flaw of rdt2.0: what if the ACK or NAK itself is corrupted?</a:t>
            </a:r>
            <a:endParaRPr lang="en-US" dirty="0"/>
          </a:p>
          <a:p>
            <a:r>
              <a:rPr lang="en-US" dirty="0"/>
              <a:t>Now the sender becomes uncertain again and may retransmit, creating possible duplicates. Sequence numbers are introduced to solve this ambiguity.</a:t>
            </a:r>
            <a:endParaRPr lang="en-US" dirty="0"/>
          </a:p>
          <a:p>
            <a:r>
              <a:rPr lang="en-US" dirty="0"/>
              <a:t>Students should understand why correctness requires packets to be identifiable, not just acknowledged.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545924268"/>
      </p:ext>
    </p:extLst>
  </p:cSld>
  <p:clrMapOvr>
    <a:masterClrMapping/>
  </p:clrMapOvr>
</p:notes>
</file>

<file path=ppt/notesSlides/notesSlide51.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sender side of rdt2.1, which adds sequence numbers.</a:t>
            </a:r>
            <a:endParaRPr lang="en-US" dirty="0"/>
          </a:p>
          <a:p>
            <a:r>
              <a:rPr lang="en-US" dirty="0"/>
              <a:t>The sender now alternates sequence numbers and reacts not only to ACK/NAK but also to corruption in feedback.</a:t>
            </a:r>
            <a:endParaRPr lang="en-US" dirty="0"/>
          </a:p>
          <a:p>
            <a:r>
              <a:rPr lang="en-US" dirty="0"/>
              <a:t>Students should focus on the idea that sequence numbers let the sender and receiver distinguish new packets from duplicates.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983446951"/>
      </p:ext>
    </p:extLst>
  </p:cSld>
  <p:clrMapOvr>
    <a:masterClrMapping/>
  </p:clrMapOvr>
</p:notes>
</file>

<file path=ppt/notesSlides/notesSlide52.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receiver side of rdt2.1.</a:t>
            </a:r>
            <a:endParaRPr lang="en-US" dirty="0"/>
          </a:p>
          <a:p>
            <a:r>
              <a:rPr lang="en-US" dirty="0"/>
              <a:t>The receiver tracks which sequence number it expects, delivers correct in-order packets, and responds appropriately when duplicates or corruption appear.</a:t>
            </a:r>
            <a:endParaRPr lang="en-US" dirty="0"/>
          </a:p>
          <a:p>
            <a:r>
              <a:rPr lang="en-US" dirty="0"/>
              <a:t>Students should compare the receiver states carefully because expected sequence number is now part of the protocol state.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463015331"/>
      </p:ext>
    </p:extLst>
  </p:cSld>
  <p:clrMapOvr>
    <a:masterClrMapping/>
  </p:clrMapOvr>
</p:notes>
</file>

<file path=ppt/notesSlides/notesSlide53.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the logic of rdt2.1. Only two sequence numbers, 0 and 1, are needed because this is a stop-and-wait protocol.</a:t>
            </a:r>
            <a:endParaRPr lang="en-US" dirty="0"/>
          </a:p>
          <a:p>
            <a:r>
              <a:rPr lang="en-US" dirty="0"/>
              <a:t>The sender and receiver must each remember which packet number is current or expected.</a:t>
            </a:r>
            <a:endParaRPr lang="en-US" dirty="0"/>
          </a:p>
          <a:p>
            <a:r>
              <a:rPr lang="en-US" dirty="0"/>
              <a:t>Students should connect this with the idea that protocol state is memory about what happened last.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066009472"/>
      </p:ext>
    </p:extLst>
  </p:cSld>
  <p:clrMapOvr>
    <a:masterClrMapping/>
  </p:clrMapOvr>
</p:notes>
</file>

<file path=ppt/notesSlides/notesSlide54.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rdt2.2, a NAK-free protocol.</a:t>
            </a:r>
            <a:endParaRPr lang="en-US" dirty="0"/>
          </a:p>
          <a:p>
            <a:r>
              <a:rPr lang="en-US" dirty="0"/>
              <a:t>Instead of sending NAK, the receiver sends an ACK for the last correctly received packet. Duplicate ACKs can then play the role of negative feedback.</a:t>
            </a:r>
            <a:endParaRPr lang="en-US" dirty="0"/>
          </a:p>
          <a:p>
            <a:r>
              <a:rPr lang="en-US" dirty="0"/>
              <a:t>Students should note that this idea is important because real TCP also avoids explicit NAK in its classic design.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619915890"/>
      </p:ext>
    </p:extLst>
  </p:cSld>
  <p:clrMapOvr>
    <a:masterClrMapping/>
  </p:clrMapOvr>
</p:notes>
</file>

<file path=ppt/notesSlides/notesSlide55.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fragments of the sender and receiver FSM for rdt2.2.</a:t>
            </a:r>
            <a:endParaRPr lang="en-US" dirty="0"/>
          </a:p>
          <a:p>
            <a:r>
              <a:rPr lang="en-US" dirty="0"/>
              <a:t>The main lesson is that reliability can be achieved using only ACKs, provided sequence numbers and duplicate-handling logic are in place.</a:t>
            </a:r>
            <a:endParaRPr lang="en-US" dirty="0"/>
          </a:p>
          <a:p>
            <a:r>
              <a:rPr lang="en-US" dirty="0"/>
              <a:t>Students should compare this design with rdt2.1 and notice what has been simplified.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69998928"/>
      </p:ext>
    </p:extLst>
  </p:cSld>
  <p:clrMapOvr>
    <a:masterClrMapping/>
  </p:clrMapOvr>
</p:notes>
</file>

<file path=ppt/notesSlides/notesSlide56.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moves to rdt3.0 by adding packet loss to the model.</a:t>
            </a:r>
            <a:endParaRPr lang="en-US" dirty="0"/>
          </a:p>
          <a:p>
            <a:r>
              <a:rPr lang="en-US" dirty="0"/>
              <a:t>Checksums, ACKs, and sequence numbers are still helpful, but they are no longer enough by themselves because a lost packet creates silence rather than an explicit signal.</a:t>
            </a:r>
            <a:endParaRPr lang="en-US" dirty="0"/>
          </a:p>
          <a:p>
            <a:r>
              <a:rPr lang="en-US" dirty="0"/>
              <a:t>Students should understand that timeout now becomes necessary.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818674934"/>
      </p:ext>
    </p:extLst>
  </p:cSld>
  <p:clrMapOvr>
    <a:masterClrMapping/>
  </p:clrMapOvr>
</p:notes>
</file>

<file path=ppt/notesSlides/notesSlide57.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the timeout idea for channels with both errors and loss.</a:t>
            </a:r>
            <a:endParaRPr lang="en-US" dirty="0"/>
          </a:p>
          <a:p>
            <a:r>
              <a:rPr lang="en-US" dirty="0"/>
              <a:t>The sender waits a reasonable amount of time for an ACK and retransmits if no ACK arrives. Delayed packets or ACKs are handled through sequence numbers.</a:t>
            </a:r>
            <a:endParaRPr lang="en-US" dirty="0"/>
          </a:p>
          <a:p>
            <a:r>
              <a:rPr lang="en-US" dirty="0"/>
              <a:t>Students should see timeout as the protocol's way of acting when the channel does not provide explicit feedback.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30602943"/>
      </p:ext>
    </p:extLst>
  </p:cSld>
  <p:clrMapOvr>
    <a:masterClrMapping/>
  </p:clrMapOvr>
</p:notes>
</file>

<file path=ppt/notesSlides/notesSlide58.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rdt3.0 sender FSM in one of its key states.</a:t>
            </a:r>
            <a:endParaRPr lang="en-US" dirty="0"/>
          </a:p>
          <a:p>
            <a:r>
              <a:rPr lang="en-US" dirty="0"/>
              <a:t>The sender starts a timer after transmission and stops it when the expected ACK arrives correctly.</a:t>
            </a:r>
            <a:endParaRPr lang="en-US" dirty="0"/>
          </a:p>
          <a:p>
            <a:r>
              <a:rPr lang="en-US" dirty="0"/>
              <a:t>Students should understand timer management as a central mechanism of reliable transport.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259205311"/>
      </p:ext>
    </p:extLst>
  </p:cSld>
  <p:clrMapOvr>
    <a:masterClrMapping/>
  </p:clrMapOvr>
</p:notes>
</file>

<file path=ppt/notesSlides/notesSlide59.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continues the rdt3.0 sender FSM by showing the timeout transition.</a:t>
            </a:r>
            <a:endParaRPr lang="en-US" dirty="0"/>
          </a:p>
          <a:p>
            <a:r>
              <a:rPr lang="en-US" dirty="0"/>
              <a:t>If the ACK does not arrive in time, the sender retransmits the packet and restarts the timer.</a:t>
            </a:r>
            <a:endParaRPr lang="en-US" dirty="0"/>
          </a:p>
          <a:p>
            <a:r>
              <a:rPr lang="en-US" dirty="0"/>
              <a:t>Students should compare this with earlier versions and notice that loss recovery is now explicit in the FSM.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24883538"/>
      </p:ext>
    </p:extLst>
  </p:cSld>
  <p:clrMapOvr>
    <a:masterClrMapping/>
  </p:clrMapOvr>
</p:notes>
</file>

<file path=ppt/notesSlides/notesSlide6.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restates the key distinction between the network layer and the transport layer. The network layer offers logical communication between hosts, while the transport layer offers logical communication between processes.</a:t>
            </a:r>
            <a:endParaRPr lang="en-US" dirty="0"/>
          </a:p>
          <a:p>
            <a:r>
              <a:rPr lang="en-US" dirty="0"/>
              <a:t>The transport layer relies on the network layer but also enhances its service.</a:t>
            </a:r>
            <a:endParaRPr lang="en-US" dirty="0"/>
          </a:p>
          <a:p>
            <a:r>
              <a:rPr lang="en-US" dirty="0"/>
              <a:t>Students should see transport as a refinement layer that makes host-level delivery useful for real applications.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225928798"/>
      </p:ext>
    </p:extLst>
  </p:cSld>
  <p:clrMapOvr>
    <a:masterClrMapping/>
  </p:clrMapOvr>
</p:notes>
</file>

<file path=ppt/notesSlides/notesSlide60.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rdt3.0 in action under normal delivery and packet-loss scenarios.</a:t>
            </a:r>
            <a:endParaRPr lang="en-US" dirty="0"/>
          </a:p>
          <a:p>
            <a:r>
              <a:rPr lang="en-US" dirty="0"/>
              <a:t>The timeline helps students see how timeouts and retransmissions behave in practice.</a:t>
            </a:r>
            <a:endParaRPr lang="en-US" dirty="0"/>
          </a:p>
          <a:p>
            <a:r>
              <a:rPr lang="en-US" dirty="0"/>
              <a:t>Students should use this slide to connect the formal FSM with real packet flow.</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949154885"/>
      </p:ext>
    </p:extLst>
  </p:cSld>
  <p:clrMapOvr>
    <a:masterClrMapping/>
  </p:clrMapOvr>
</p:notes>
</file>

<file path=ppt/notesSlides/notesSlide61.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continues the rdt3.0 action examples by showing ACK loss and premature timeout.</a:t>
            </a:r>
            <a:endParaRPr lang="en-US" dirty="0"/>
          </a:p>
          <a:p>
            <a:r>
              <a:rPr lang="en-US" dirty="0"/>
              <a:t>These examples are important because they show that the protocol must handle more than one kind of failure.</a:t>
            </a:r>
            <a:endParaRPr lang="en-US" dirty="0"/>
          </a:p>
          <a:p>
            <a:r>
              <a:rPr lang="en-US" dirty="0"/>
              <a:t>Students should notice how duplicate packets and duplicate ACKs arise naturally in such cases.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01294630"/>
      </p:ext>
    </p:extLst>
  </p:cSld>
  <p:clrMapOvr>
    <a:masterClrMapping/>
  </p:clrMapOvr>
</p:notes>
</file>

<file path=ppt/notesSlides/notesSlide62.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evaluates the performance of rdt3.0 under stop-and-wait assumptions.</a:t>
            </a:r>
            <a:endParaRPr lang="en-US" dirty="0"/>
          </a:p>
          <a:p>
            <a:r>
              <a:rPr lang="en-US" dirty="0"/>
              <a:t>Even on a fast link, sender utilization can be very poor when propagation delay is large compared with transmission time.</a:t>
            </a:r>
            <a:endParaRPr lang="en-US" dirty="0"/>
          </a:p>
          <a:p>
            <a:r>
              <a:rPr lang="en-US" dirty="0"/>
              <a:t>Students should understand that a correct protocol is not automatically an efficient one.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125262530"/>
      </p:ext>
    </p:extLst>
  </p:cSld>
  <p:clrMapOvr>
    <a:masterClrMapping/>
  </p:clrMapOvr>
</p:notes>
</file>

<file path=ppt/notesSlides/notesSlide63.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stop-and-wait timeline more explicitly.</a:t>
            </a:r>
            <a:endParaRPr lang="en-US" dirty="0"/>
          </a:p>
          <a:p>
            <a:r>
              <a:rPr lang="en-US" dirty="0"/>
              <a:t>Only one packet is in flight at a time, so a large amount of time is spent waiting rather than sending.</a:t>
            </a:r>
            <a:endParaRPr lang="en-US" dirty="0"/>
          </a:p>
          <a:p>
            <a:r>
              <a:rPr lang="en-US" dirty="0"/>
              <a:t>Students should connect this picture directly to the low utilization formulas.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002799727"/>
      </p:ext>
    </p:extLst>
  </p:cSld>
  <p:clrMapOvr>
    <a:masterClrMapping/>
  </p:clrMapOvr>
</p:notes>
</file>

<file path=ppt/notesSlides/notesSlide64.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concludes that rdt3.0 with stop-and-wait performs poorly on high-speed or long-delay paths.</a:t>
            </a:r>
            <a:endParaRPr lang="en-US" dirty="0"/>
          </a:p>
          <a:p>
            <a:r>
              <a:rPr lang="en-US" dirty="0"/>
              <a:t>The protocol limits the infrastructure because the sender stays idle too often.</a:t>
            </a:r>
            <a:endParaRPr lang="en-US" dirty="0"/>
          </a:p>
          <a:p>
            <a:r>
              <a:rPr lang="en-US" dirty="0"/>
              <a:t>Students should see this as the motivation for pipelining.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434603095"/>
      </p:ext>
    </p:extLst>
  </p:cSld>
  <p:clrMapOvr>
    <a:masterClrMapping/>
  </p:clrMapOvr>
</p:notes>
</file>

<file path=ppt/notesSlides/notesSlide65.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pipelined protocols.</a:t>
            </a:r>
            <a:endParaRPr lang="en-US" dirty="0"/>
          </a:p>
          <a:p>
            <a:r>
              <a:rPr lang="en-US" dirty="0"/>
              <a:t>Instead of waiting for one packet to be acknowledged before sending the next, the sender allows multiple packets to be in flight.</a:t>
            </a:r>
            <a:endParaRPr lang="en-US" dirty="0"/>
          </a:p>
          <a:p>
            <a:r>
              <a:rPr lang="en-US" dirty="0"/>
              <a:t>Students should understand that pipelining improves efficiency but requires larger sequence spaces and buffering.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268788539"/>
      </p:ext>
    </p:extLst>
  </p:cSld>
  <p:clrMapOvr>
    <a:masterClrMapping/>
  </p:clrMapOvr>
</p:notes>
</file>

<file path=ppt/notesSlides/notesSlide66.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how pipelining increases utilization.</a:t>
            </a:r>
            <a:endParaRPr lang="en-US" dirty="0"/>
          </a:p>
          <a:p>
            <a:r>
              <a:rPr lang="en-US" dirty="0"/>
              <a:t>By keeping more than one packet in transit, the sender uses the link more effectively and wastes less time waiting.</a:t>
            </a:r>
            <a:endParaRPr lang="en-US" dirty="0"/>
          </a:p>
          <a:p>
            <a:r>
              <a:rPr lang="en-US" dirty="0"/>
              <a:t>Students should read this as the performance argument for moving beyond stop-and-wait.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451122839"/>
      </p:ext>
    </p:extLst>
  </p:cSld>
  <p:clrMapOvr>
    <a:masterClrMapping/>
  </p:clrMapOvr>
</p:notes>
</file>

<file path=ppt/notesSlides/notesSlide67.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Go-Back-N from the sender perspective.</a:t>
            </a:r>
            <a:endParaRPr lang="en-US" dirty="0"/>
          </a:p>
          <a:p>
            <a:r>
              <a:rPr lang="en-US" dirty="0"/>
              <a:t>The sender maintains a window of unacknowledged packets and uses cumulative acknowledgments. If a timeout occurs for the oldest unacknowledged packet, the sender retransmits that packet and all later packets in the window.</a:t>
            </a:r>
            <a:endParaRPr lang="en-US" dirty="0"/>
          </a:p>
          <a:p>
            <a:r>
              <a:rPr lang="en-US" dirty="0"/>
              <a:t>Students should understand the sender window as the heart of the GBN idea.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873414063"/>
      </p:ext>
    </p:extLst>
  </p:cSld>
  <p:clrMapOvr>
    <a:masterClrMapping/>
  </p:clrMapOvr>
</p:notes>
</file>

<file path=ppt/notesSlides/notesSlide68.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gives the Go-Back-N receiver perspective.</a:t>
            </a:r>
            <a:endParaRPr lang="en-US" dirty="0"/>
          </a:p>
          <a:p>
            <a:r>
              <a:rPr lang="en-US" dirty="0"/>
              <a:t>The receiver acknowledges the highest in-order packet received so far and may discard or ignore out-of-order packets, depending on implementation choice.</a:t>
            </a:r>
            <a:endParaRPr lang="en-US" dirty="0"/>
          </a:p>
          <a:p>
            <a:r>
              <a:rPr lang="en-US" dirty="0"/>
              <a:t>Students should recognize that the receiver logic is simpler than in Selective Repeat because it focuses on in-order progress.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739117576"/>
      </p:ext>
    </p:extLst>
  </p:cSld>
  <p:clrMapOvr>
    <a:masterClrMapping/>
  </p:clrMapOvr>
</p:notes>
</file>

<file path=ppt/notesSlides/notesSlide69.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Go-Back-N in action.</a:t>
            </a:r>
            <a:endParaRPr lang="en-US" dirty="0"/>
          </a:p>
          <a:p>
            <a:r>
              <a:rPr lang="en-US" dirty="0"/>
              <a:t>One lost packet can cause multiple later packets to be retransmitted even if they were sent successfully the first time.</a:t>
            </a:r>
            <a:endParaRPr lang="en-US" dirty="0"/>
          </a:p>
          <a:p>
            <a:r>
              <a:rPr lang="en-US" dirty="0"/>
              <a:t>Students should see both the simplicity and the inefficiency of GBN in this picture.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304386567"/>
      </p:ext>
    </p:extLst>
  </p:cSld>
  <p:clrMapOvr>
    <a:masterClrMapping/>
  </p:clrMapOvr>
</p:notes>
</file>

<file path=ppt/notesSlides/notesSlide7.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focuses on sender-side transport actions. The application hands a message down, the transport layer chooses header values, creates a segment, and passes it to IP.</a:t>
            </a:r>
            <a:endParaRPr lang="en-US" dirty="0"/>
          </a:p>
          <a:p>
            <a:r>
              <a:rPr lang="en-US" dirty="0"/>
              <a:t>The segment is the transport layer's unit of work. Header fields are not decoration; they control how the receiver will interpret and deliver the data.</a:t>
            </a:r>
            <a:endParaRPr lang="en-US" dirty="0"/>
          </a:p>
          <a:p>
            <a:r>
              <a:rPr lang="en-US" dirty="0"/>
              <a:t>Students should understand this sequence clearly before moving into multiplexing and demultiplexing.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14619846"/>
      </p:ext>
    </p:extLst>
  </p:cSld>
  <p:clrMapOvr>
    <a:masterClrMapping/>
  </p:clrMapOvr>
</p:notes>
</file>

<file path=ppt/notesSlides/notesSlide70.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Selective Repeat.</a:t>
            </a:r>
            <a:endParaRPr lang="en-US" dirty="0"/>
          </a:p>
          <a:p>
            <a:r>
              <a:rPr lang="en-US" dirty="0"/>
              <a:t>Unlike GBN, Selective Repeat allows the receiver to acknowledge individual packets and buffer out-of-order packets. The sender also retransmits lost packets individually.</a:t>
            </a:r>
            <a:endParaRPr lang="en-US" dirty="0"/>
          </a:p>
          <a:p>
            <a:r>
              <a:rPr lang="en-US" dirty="0"/>
              <a:t>Students should see Selective Repeat as more efficient but also more complex.</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243894840"/>
      </p:ext>
    </p:extLst>
  </p:cSld>
  <p:clrMapOvr>
    <a:masterClrMapping/>
  </p:clrMapOvr>
</p:notes>
</file>

<file path=ppt/notesSlides/notesSlide71.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sender and receiver windows for Selective Repeat.</a:t>
            </a:r>
            <a:endParaRPr lang="en-US" dirty="0"/>
          </a:p>
          <a:p>
            <a:r>
              <a:rPr lang="en-US" dirty="0"/>
              <a:t>The window idea remains, but now both sides track more detailed information about which packets have been sent, received, buffered, or acknowledged.</a:t>
            </a:r>
            <a:endParaRPr lang="en-US" dirty="0"/>
          </a:p>
          <a:p>
            <a:r>
              <a:rPr lang="en-US" dirty="0"/>
              <a:t>Students should carefully compare this with the simpler GBN view.</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151147951"/>
      </p:ext>
    </p:extLst>
  </p:cSld>
  <p:clrMapOvr>
    <a:masterClrMapping/>
  </p:clrMapOvr>
</p:notes>
</file>

<file path=ppt/notesSlides/notesSlide72.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explains the rules of Selective Repeat for sender and receiver behavior.</a:t>
            </a:r>
            <a:endParaRPr lang="en-US" dirty="0"/>
          </a:p>
          <a:p>
            <a:r>
              <a:rPr lang="en-US" dirty="0"/>
              <a:t>The sender marks packets individually and advances its window when possible. The receiver buffers valid out-of-order packets and delivers data when in-order progress can be made.</a:t>
            </a:r>
            <a:endParaRPr lang="en-US" dirty="0"/>
          </a:p>
          <a:p>
            <a:r>
              <a:rPr lang="en-US" dirty="0"/>
              <a:t>Students should focus on the increased bookkeeping complexity that comes with higher efficiency.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732124719"/>
      </p:ext>
    </p:extLst>
  </p:cSld>
  <p:clrMapOvr>
    <a:masterClrMapping/>
  </p:clrMapOvr>
</p:notes>
</file>

<file path=ppt/notesSlides/notesSlide73.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Selective Repeat in action.</a:t>
            </a:r>
            <a:endParaRPr lang="en-US" dirty="0"/>
          </a:p>
          <a:p>
            <a:r>
              <a:rPr lang="en-US" dirty="0"/>
              <a:t>Because packets are retransmitted individually and out-of-order packets can be buffered, fewer unnecessary retransmissions occur than in GBN.</a:t>
            </a:r>
            <a:endParaRPr lang="en-US" dirty="0"/>
          </a:p>
          <a:p>
            <a:r>
              <a:rPr lang="en-US" dirty="0"/>
              <a:t>Students should see this as the practical payoff of the more complex design.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136270222"/>
      </p:ext>
    </p:extLst>
  </p:cSld>
  <p:clrMapOvr>
    <a:masterClrMapping/>
  </p:clrMapOvr>
</p:notes>
</file>

<file path=ppt/notesSlides/notesSlide74.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the Selective Repeat dilemma.</a:t>
            </a:r>
            <a:endParaRPr lang="en-US" dirty="0"/>
          </a:p>
          <a:p>
            <a:r>
              <a:rPr lang="en-US" dirty="0"/>
              <a:t>If sequence number space is too small relative to the window size, old packets can be mistaken for new packets after wraparound.</a:t>
            </a:r>
            <a:endParaRPr lang="en-US" dirty="0"/>
          </a:p>
          <a:p>
            <a:r>
              <a:rPr lang="en-US" dirty="0"/>
              <a:t>Students should understand that protocol correctness depends not just on the idea of a window, but also on the mathematical relationship between sequence space and window size.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179876411"/>
      </p:ext>
    </p:extLst>
  </p:cSld>
  <p:clrMapOvr>
    <a:masterClrMapping/>
  </p:clrMapOvr>
</p:notes>
</file>

<file path=ppt/notesSlides/notesSlide75.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final slide asks the key question that resolves the Selective Repeat dilemma: what relationship must hold between sequence number space and window size?</a:t>
            </a:r>
            <a:endParaRPr lang="en-US" dirty="0"/>
          </a:p>
          <a:p>
            <a:r>
              <a:rPr lang="en-US" dirty="0"/>
              <a:t>The classic answer is that the window size must be no more than half of the sequence number space, so old packets cannot be confused with new ones after wraparound.</a:t>
            </a:r>
            <a:endParaRPr lang="en-US" dirty="0"/>
          </a:p>
          <a:p>
            <a:r>
              <a:rPr lang="en-US" dirty="0"/>
              <a:t>Students should leave this section understanding that transport protocol design depends on both logic and careful limits on parameter choices.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504306806"/>
      </p:ext>
    </p:extLst>
  </p:cSld>
  <p:clrMapOvr>
    <a:masterClrMapping/>
  </p:clrMapOvr>
</p:notes>
</file>

<file path=ppt/notesSlides/notesSlide8.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receiver-side transport actions. The transport layer receives a segment from IP, checks relevant header values, extracts the application data, and demultiplexes it to the correct socket.</a:t>
            </a:r>
            <a:endParaRPr lang="en-US" dirty="0"/>
          </a:p>
          <a:p>
            <a:r>
              <a:rPr lang="en-US" dirty="0"/>
              <a:t>This is where process-level delivery becomes visible.</a:t>
            </a:r>
            <a:endParaRPr lang="en-US" dirty="0"/>
          </a:p>
          <a:p>
            <a:r>
              <a:rPr lang="en-US" dirty="0"/>
              <a:t>Students should think of the transport layer as the side that knows which application should receive the data after the network layer has brought the segment to the host.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114354473"/>
      </p:ext>
    </p:extLst>
  </p:cSld>
  <p:clrMapOvr>
    <a:masterClrMapping/>
  </p:clrMapOvr>
</p:notes>
</file>

<file path=ppt/notesSlides/notesSlide9.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compares the two principal transport protocols in the Internet: TCP and UDP.</a:t>
            </a:r>
            <a:endParaRPr lang="en-US" dirty="0"/>
          </a:p>
          <a:p>
            <a:r>
              <a:rPr lang="en-US" dirty="0"/>
              <a:t>TCP offers reliability, in-order delivery, flow control, congestion control, and connection setup. UDP offers a lightweight, connectionless service with very little added structure.</a:t>
            </a:r>
            <a:endParaRPr lang="en-US" dirty="0"/>
          </a:p>
          <a:p>
            <a:r>
              <a:rPr lang="en-US" dirty="0"/>
              <a:t>Students should not jump to the conclusion that TCP is always better. The better protocol depends on the needs of the application.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430877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38.emf"/></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9.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5" y="561975"/>
            <a:ext cx="5052616"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3</a:t>
            </a:r>
            <a:br>
              <a:rPr lang="en-US" altLang="en-US" sz="6000" b="1" dirty="0">
                <a:solidFill>
                  <a:srgbClr val="000099"/>
                </a:solidFill>
                <a:latin typeface="+mj-lt"/>
              </a:rPr>
            </a:br>
            <a:r>
              <a:rPr lang="en-US" altLang="en-US" sz="5400" b="1" dirty="0">
                <a:solidFill>
                  <a:srgbClr val="000099"/>
                </a:solidFill>
                <a:latin typeface="+mj-lt"/>
              </a:rPr>
              <a:t>Transport Layer</a:t>
            </a:r>
          </a:p>
        </p:txBody>
      </p:sp>
      <p:sp>
        <p:nvSpPr>
          <p:cNvPr id="7" name="Text Box 6">
            <a:extLst>
              <a:ext uri="{FF2B5EF4-FFF2-40B4-BE49-F238E27FC236}">
                <a16:creationId xmlns:a16="http://schemas.microsoft.com/office/drawing/2014/main" id="{8A719B73-7005-5F48-AB23-FCC253DE1BCB}"/>
              </a:ext>
            </a:extLst>
          </p:cNvPr>
          <p:cNvSpPr txBox="1">
            <a:spLocks noChangeArrowheads="1"/>
          </p:cNvSpPr>
          <p:nvPr/>
        </p:nvSpPr>
        <p:spPr bwMode="auto">
          <a:xfrm>
            <a:off x="1350014" y="2647662"/>
            <a:ext cx="5378450" cy="162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A note on the use of these PowerPoint slides:</a:t>
            </a:r>
          </a:p>
          <a:p>
            <a:r>
              <a:rPr lang="en-US" altLang="en-US" sz="1400" dirty="0">
                <a:latin typeface="+mn-lt"/>
              </a:rPr>
              <a:t>We’</a:t>
            </a:r>
            <a:r>
              <a:rPr lang="en-US" altLang="ja-JP" sz="1400" dirty="0">
                <a:latin typeface="+mn-lt"/>
              </a:rPr>
              <a:t>re making these slides freely available to all (faculty, students, readers). They’re in PowerPoint form so you see the animations; and can add, modify, and delete slides  (including this one) and slide content to suit your needs. They obviously represent a </a:t>
            </a:r>
            <a:r>
              <a:rPr lang="en-US" altLang="ja-JP" sz="1400" i="1" dirty="0">
                <a:latin typeface="+mn-lt"/>
              </a:rPr>
              <a:t>lot</a:t>
            </a:r>
            <a:r>
              <a:rPr lang="en-US" altLang="ja-JP" sz="1400" dirty="0">
                <a:latin typeface="+mn-lt"/>
              </a:rPr>
              <a:t> of work on our part. In return for use, we only ask the following:</a:t>
            </a:r>
          </a:p>
          <a:p>
            <a:pPr>
              <a:lnSpc>
                <a:spcPct val="85000"/>
              </a:lnSpc>
            </a:pPr>
            <a:endParaRPr lang="en-US" altLang="en-US" sz="1400" dirty="0"/>
          </a:p>
        </p:txBody>
      </p:sp>
      <p:sp>
        <p:nvSpPr>
          <p:cNvPr id="8" name="Text Box 7">
            <a:extLst>
              <a:ext uri="{FF2B5EF4-FFF2-40B4-BE49-F238E27FC236}">
                <a16:creationId xmlns:a16="http://schemas.microsoft.com/office/drawing/2014/main" id="{BD221538-7929-D34F-8387-EA57F966E19A}"/>
              </a:ext>
            </a:extLst>
          </p:cNvPr>
          <p:cNvSpPr txBox="1">
            <a:spLocks noChangeArrowheads="1"/>
          </p:cNvSpPr>
          <p:nvPr/>
        </p:nvSpPr>
        <p:spPr bwMode="auto">
          <a:xfrm>
            <a:off x="1325035" y="3894603"/>
            <a:ext cx="5378450" cy="263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endParaRPr lang="en-US" altLang="en-US" sz="1400" dirty="0">
              <a:latin typeface="Gill Sans MT" panose="020B0502020104020203" pitchFamily="34" charset="77"/>
            </a:endParaRPr>
          </a:p>
          <a:p>
            <a:pPr marL="290513" indent="-168275">
              <a:buClr>
                <a:srgbClr val="0000A8"/>
              </a:buClr>
              <a:buSzPct val="75000"/>
              <a:buFont typeface="Wingdings" pitchFamily="2" charset="2"/>
              <a:buChar char="§"/>
            </a:pPr>
            <a:r>
              <a:rPr lang="en-US" altLang="en-US" sz="1400" dirty="0">
                <a:latin typeface="+mn-lt"/>
                <a:cs typeface="Calibri" panose="020F0502020204030204" pitchFamily="34" charset="0"/>
              </a:rPr>
              <a:t>If you use these slides (e.g., in a class) that you mention their source (after all, we’</a:t>
            </a:r>
            <a:r>
              <a:rPr lang="en-US" altLang="ja-JP" sz="1400" dirty="0">
                <a:latin typeface="+mn-lt"/>
                <a:cs typeface="Calibri" panose="020F0502020204030204" pitchFamily="34" charset="0"/>
              </a:rPr>
              <a:t>d like people to use our book!)</a:t>
            </a:r>
          </a:p>
          <a:p>
            <a:pPr marL="290513" indent="-168275">
              <a:buClr>
                <a:srgbClr val="0000A8"/>
              </a:buClr>
              <a:buSzPct val="75000"/>
              <a:buFont typeface="Wingdings" pitchFamily="2" charset="2"/>
              <a:buChar char="§"/>
            </a:pPr>
            <a:r>
              <a:rPr lang="en-US" altLang="en-US" sz="1400" dirty="0">
                <a:latin typeface="+mn-lt"/>
                <a:cs typeface="Calibri" panose="020F0502020204030204" pitchFamily="34" charset="0"/>
              </a:rPr>
              <a:t>If you post any slides on a www site, that you note that they are adapted from (or perhaps identical to) our slides, and note our copyright of this material.</a:t>
            </a:r>
          </a:p>
          <a:p>
            <a:pPr>
              <a:lnSpc>
                <a:spcPct val="85000"/>
              </a:lnSpc>
              <a:buClr>
                <a:schemeClr val="accent2"/>
              </a:buClr>
              <a:buFont typeface="Wingdings" pitchFamily="2" charset="2"/>
              <a:buNone/>
            </a:pPr>
            <a:endParaRPr lang="en-US" altLang="en-US" sz="1400" dirty="0">
              <a:latin typeface="+mn-lt"/>
            </a:endParaRPr>
          </a:p>
          <a:p>
            <a:pPr marL="15875" indent="0">
              <a:lnSpc>
                <a:spcPct val="85000"/>
              </a:lnSpc>
              <a:buClr>
                <a:schemeClr val="accent2"/>
              </a:buClr>
              <a:buFont typeface="Wingdings" pitchFamily="2" charset="2"/>
              <a:buNone/>
            </a:pPr>
            <a:r>
              <a:rPr lang="en-US" altLang="en-US" sz="1400" dirty="0">
                <a:latin typeface="+mn-lt"/>
              </a:rPr>
              <a:t>For a revision history, see the slide note for this page. </a:t>
            </a:r>
          </a:p>
          <a:p>
            <a:pPr marL="15875" indent="0">
              <a:lnSpc>
                <a:spcPct val="85000"/>
              </a:lnSpc>
              <a:buClr>
                <a:schemeClr val="accent2"/>
              </a:buClr>
              <a:buFont typeface="Wingdings" pitchFamily="2" charset="2"/>
              <a:buNone/>
            </a:pPr>
            <a:endParaRPr lang="en-US" altLang="en-US" sz="1400" dirty="0">
              <a:latin typeface="+mn-lt"/>
            </a:endParaRPr>
          </a:p>
          <a:p>
            <a:pPr marL="15875" indent="0">
              <a:lnSpc>
                <a:spcPct val="85000"/>
              </a:lnSpc>
              <a:buClr>
                <a:schemeClr val="accent2"/>
              </a:buClr>
              <a:buFont typeface="Wingdings" pitchFamily="2" charset="2"/>
              <a:buNone/>
            </a:pPr>
            <a:r>
              <a:rPr lang="en-US" altLang="en-US" sz="1400" dirty="0">
                <a:latin typeface="+mn-lt"/>
              </a:rPr>
              <a:t>Thanks and enjoy!  JFK/KWR</a:t>
            </a:r>
          </a:p>
          <a:p>
            <a:pPr>
              <a:lnSpc>
                <a:spcPct val="85000"/>
              </a:lnSpc>
            </a:pPr>
            <a:endParaRPr lang="en-US" altLang="en-US" sz="1400" dirty="0">
              <a:latin typeface="+mn-lt"/>
            </a:endParaRPr>
          </a:p>
          <a:p>
            <a:pPr>
              <a:lnSpc>
                <a:spcPct val="85000"/>
              </a:lnSpc>
            </a:pPr>
            <a:r>
              <a:rPr lang="en-US" altLang="en-US" sz="1400" dirty="0">
                <a:latin typeface="+mn-lt"/>
              </a:rPr>
              <a:t>     All material copyright 1996-2020</a:t>
            </a:r>
          </a:p>
          <a:p>
            <a:pPr>
              <a:lnSpc>
                <a:spcPct val="85000"/>
              </a:lnSpc>
            </a:pPr>
            <a:r>
              <a:rPr lang="en-US" altLang="en-US" sz="1400" dirty="0">
                <a:latin typeface="+mn-lt"/>
              </a:rPr>
              <a:t>     J.F Kurose and K.W. Ross, All Rights Reserved</a:t>
            </a:r>
            <a:endParaRPr lang="en-US" altLang="en-US" sz="1200" dirty="0">
              <a:latin typeface="+mn-lt"/>
            </a:endParaRPr>
          </a:p>
        </p:txBody>
      </p:sp>
      <p:sp>
        <p:nvSpPr>
          <p:cNvPr id="2" name="Slide Number Placeholder 1">
            <a:extLst>
              <a:ext uri="{FF2B5EF4-FFF2-40B4-BE49-F238E27FC236}">
                <a16:creationId xmlns:a16="http://schemas.microsoft.com/office/drawing/2014/main" id="{B46B45F3-5B52-354C-801C-007B1F52150F}"/>
              </a:ext>
            </a:extLst>
          </p:cNvPr>
          <p:cNvSpPr>
            <a:spLocks noGrp="1"/>
          </p:cNvSpPr>
          <p:nvPr>
            <p:ph type="sldNum" sz="quarter" idx="4"/>
          </p:nvPr>
        </p:nvSpPr>
        <p:spPr/>
        <p:txBody>
          <a:bodyPr/>
          <a:lstStyle/>
          <a:p>
            <a:r>
              <a:rPr lang="en-US"/>
              <a:t>Transport Layer: 3-</a:t>
            </a:r>
            <a:fld id="{C4204591-24BD-A542-B9D5-F8D8A88D2FEE}" type="slidenum">
              <a:rPr lang="en-US" smtClean="0"/>
              <a:pPr/>
              <a:t>1</a:t>
            </a:fld>
            <a:endParaRPr lang="en-US" dirty="0"/>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p:spPr>
      </p:pic>
    </p:spTree>
    <p:extLst>
      <p:ext uri="{BB962C8B-B14F-4D97-AF65-F5344CB8AC3E}">
        <p14:creationId xmlns:p14="http://schemas.microsoft.com/office/powerpoint/2010/main" val="23148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rgbClr val="010086"/>
              </a:buClr>
            </a:pPr>
            <a:r>
              <a:rPr lang="en-US" altLang="en-US" sz="3200" dirty="0">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buClr>
                <a:schemeClr val="bg1">
                  <a:lumMod val="75000"/>
                </a:schemeClr>
              </a:buClr>
            </a:pPr>
            <a:r>
              <a:rPr lang="en-US" sz="3200" dirty="0">
                <a:solidFill>
                  <a:schemeClr val="bg1">
                    <a:lumMod val="75000"/>
                  </a:schemeClr>
                </a:solidFill>
              </a:rPr>
              <a:t>Connection-oriented transport: TCP</a:t>
            </a:r>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marL="403225" indent="-285750">
              <a:spcBef>
                <a:spcPts val="800"/>
              </a:spcBef>
              <a:buClr>
                <a:schemeClr val="bg1">
                  <a:lumMod val="75000"/>
                </a:schemeClr>
              </a:buClr>
            </a:pPr>
            <a:r>
              <a:rPr lang="en-US" sz="3200" dirty="0">
                <a:solidFill>
                  <a:schemeClr val="bg1">
                    <a:lumMod val="75000"/>
                  </a:schemeClr>
                </a:solidFill>
              </a:rPr>
              <a:t>Evolution of transport-layer functionality</a:t>
            </a:r>
          </a:p>
          <a:p>
            <a:pPr marL="403225" indent="-285750">
              <a:spcBef>
                <a:spcPts val="800"/>
              </a:spcBef>
              <a:buClr>
                <a:schemeClr val="bg1">
                  <a:lumMod val="75000"/>
                </a:schemeClr>
              </a:buClr>
            </a:pPr>
            <a:endParaRPr lang="en-US" sz="3200" dirty="0">
              <a:solidFill>
                <a:schemeClr val="bg1">
                  <a:lumMod val="75000"/>
                </a:schemeClr>
              </a:solidFill>
            </a:endParaRP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F220B21A-FE22-1F4F-81B8-C7DE0CD9911F}"/>
              </a:ext>
            </a:extLst>
          </p:cNvPr>
          <p:cNvSpPr>
            <a:spLocks noGrp="1"/>
          </p:cNvSpPr>
          <p:nvPr>
            <p:ph type="sldNum" sz="quarter" idx="4"/>
          </p:nvPr>
        </p:nvSpPr>
        <p:spPr/>
        <p:txBody>
          <a:bodyPr/>
          <a:lstStyle/>
          <a:p>
            <a:r>
              <a:rPr lang="en-US"/>
              <a:t>Transport Layer: 3-</a:t>
            </a:r>
            <a:fld id="{C4204591-24BD-A542-B9D5-F8D8A88D2FEE}" type="slidenum">
              <a:rPr lang="en-US" smtClean="0"/>
              <a:pPr/>
              <a:t>10</a:t>
            </a:fld>
            <a:endParaRPr lang="en-US" dirty="0"/>
          </a:p>
        </p:txBody>
      </p:sp>
      <p:pic>
        <p:nvPicPr>
          <p:cNvPr id="6" name="Picture 5">
            <a:extLst>
              <a:ext uri="{FF2B5EF4-FFF2-40B4-BE49-F238E27FC236}">
                <a16:creationId xmlns:a16="http://schemas.microsoft.com/office/drawing/2014/main" id="{E9956B19-18BF-2345-8627-5E54E4C0AD20}"/>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114817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36" y="4363319"/>
              <a:ext cx="387318" cy="36267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399" y="3712220"/>
              <a:ext cx="1425575" cy="629170"/>
            </a:xfrm>
            <a:prstGeom prst="rect">
              <a:avLst/>
            </a:prstGeom>
            <a:noFill/>
            <a:extLst>
              <a:ext uri="{909E8E84-426E-40dd-AFC4-6F175D3DCCD1}">
                <a14:hiddenFill xmlns:a14="http://schemas.microsoft.com/office/drawing/2010/main" xmlns="">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99" y="4326644"/>
              <a:ext cx="387318" cy="3626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515" y="4091654"/>
              <a:ext cx="387318" cy="392958"/>
            </a:xfrm>
            <a:prstGeom prst="rect">
              <a:avLst/>
            </a:prstGeom>
            <a:noFill/>
            <a:extLst>
              <a:ext uri="{909E8E84-426E-40dd-AFC4-6F175D3DCCD1}">
                <a14:hiddenFill xmlns:a14="http://schemas.microsoft.com/office/drawing/2010/main" xmlns="">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64236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599" y="4424842"/>
              <a:ext cx="691469" cy="38895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944218" y="2675931"/>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4FFEBBBB-2623-A645-BE22-49AB28379D36}"/>
              </a:ext>
            </a:extLst>
          </p:cNvPr>
          <p:cNvSpPr/>
          <p:nvPr/>
        </p:nvSpPr>
        <p:spPr>
          <a:xfrm>
            <a:off x="5864224" y="2340021"/>
            <a:ext cx="1063879"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BE6AB7BA-7EC8-0044-B495-B5FBC9F37B18}"/>
              </a:ext>
            </a:extLst>
          </p:cNvPr>
          <p:cNvSpPr txBox="1"/>
          <p:nvPr/>
        </p:nvSpPr>
        <p:spPr>
          <a:xfrm>
            <a:off x="5819897" y="2291365"/>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91" name="Slide Number Placeholder 2">
            <a:extLst>
              <a:ext uri="{FF2B5EF4-FFF2-40B4-BE49-F238E27FC236}">
                <a16:creationId xmlns:a16="http://schemas.microsoft.com/office/drawing/2014/main" id="{065CB0E2-E88A-814E-8D57-5A55C91AE05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11</a:t>
            </a:fld>
            <a:endParaRPr lang="en-US" dirty="0"/>
          </a:p>
        </p:txBody>
      </p:sp>
    </p:spTree>
    <p:extLst>
      <p:ext uri="{BB962C8B-B14F-4D97-AF65-F5344CB8AC3E}">
        <p14:creationId xmlns:p14="http://schemas.microsoft.com/office/powerpoint/2010/main" val="314053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36" y="4363319"/>
              <a:ext cx="387318" cy="36267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399" y="3712220"/>
              <a:ext cx="1425575" cy="629170"/>
            </a:xfrm>
            <a:prstGeom prst="rect">
              <a:avLst/>
            </a:prstGeom>
            <a:noFill/>
            <a:extLst>
              <a:ext uri="{909E8E84-426E-40dd-AFC4-6F175D3DCCD1}">
                <a14:hiddenFill xmlns:a14="http://schemas.microsoft.com/office/drawing/2010/main" xmlns="">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99" y="4326644"/>
              <a:ext cx="387318" cy="3626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515" y="4091654"/>
              <a:ext cx="387318" cy="392958"/>
            </a:xfrm>
            <a:prstGeom prst="rect">
              <a:avLst/>
            </a:prstGeom>
            <a:noFill/>
            <a:extLst>
              <a:ext uri="{909E8E84-426E-40dd-AFC4-6F175D3DCCD1}">
                <a14:hiddenFill xmlns:a14="http://schemas.microsoft.com/office/drawing/2010/main" xmlns="">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64236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599" y="4424842"/>
              <a:ext cx="691469" cy="38895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944218" y="2675931"/>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55BCE33F-AF9C-9244-A84E-ABFE39D35FDD}"/>
              </a:ext>
            </a:extLst>
          </p:cNvPr>
          <p:cNvGrpSpPr/>
          <p:nvPr/>
        </p:nvGrpSpPr>
        <p:grpSpPr>
          <a:xfrm>
            <a:off x="5528837" y="2685375"/>
            <a:ext cx="1404036" cy="384588"/>
            <a:chOff x="8597346" y="692270"/>
            <a:chExt cx="1404036" cy="384588"/>
          </a:xfrm>
        </p:grpSpPr>
        <p:sp>
          <p:nvSpPr>
            <p:cNvPr id="90" name="Rectangle 89">
              <a:extLst>
                <a:ext uri="{FF2B5EF4-FFF2-40B4-BE49-F238E27FC236}">
                  <a16:creationId xmlns:a16="http://schemas.microsoft.com/office/drawing/2014/main" id="{3181679B-461D-F54E-B35C-1F26F43C0389}"/>
                </a:ext>
              </a:extLst>
            </p:cNvPr>
            <p:cNvSpPr/>
            <p:nvPr/>
          </p:nvSpPr>
          <p:spPr>
            <a:xfrm>
              <a:off x="8597936" y="756182"/>
              <a:ext cx="1403446"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3C8C24D3-DD36-2249-9CAB-AD499E2FCA24}"/>
                </a:ext>
              </a:extLst>
            </p:cNvPr>
            <p:cNvSpPr txBox="1"/>
            <p:nvPr/>
          </p:nvSpPr>
          <p:spPr>
            <a:xfrm>
              <a:off x="8893175" y="707526"/>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sp>
          <p:nvSpPr>
            <p:cNvPr id="92" name="TextBox 91">
              <a:extLst>
                <a:ext uri="{FF2B5EF4-FFF2-40B4-BE49-F238E27FC236}">
                  <a16:creationId xmlns:a16="http://schemas.microsoft.com/office/drawing/2014/main" id="{A5E8010F-AACF-1444-9E25-B05D5044AA5A}"/>
                </a:ext>
              </a:extLst>
            </p:cNvPr>
            <p:cNvSpPr txBox="1"/>
            <p:nvPr/>
          </p:nvSpPr>
          <p:spPr>
            <a:xfrm>
              <a:off x="8597346" y="692270"/>
              <a:ext cx="380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grpSp>
      <p:sp>
        <p:nvSpPr>
          <p:cNvPr id="98" name="Rectangle 97">
            <a:extLst>
              <a:ext uri="{FF2B5EF4-FFF2-40B4-BE49-F238E27FC236}">
                <a16:creationId xmlns:a16="http://schemas.microsoft.com/office/drawing/2014/main" id="{4FFEBBBB-2623-A645-BE22-49AB28379D36}"/>
              </a:ext>
            </a:extLst>
          </p:cNvPr>
          <p:cNvSpPr/>
          <p:nvPr/>
        </p:nvSpPr>
        <p:spPr>
          <a:xfrm>
            <a:off x="5864224" y="2340021"/>
            <a:ext cx="1063879" cy="266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BE6AB7BA-7EC8-0044-B495-B5FBC9F37B18}"/>
              </a:ext>
            </a:extLst>
          </p:cNvPr>
          <p:cNvSpPr txBox="1"/>
          <p:nvPr/>
        </p:nvSpPr>
        <p:spPr>
          <a:xfrm>
            <a:off x="5819897" y="2291365"/>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7E44E6E3-ED5F-EA46-A3F3-2FC71EED50CF}"/>
              </a:ext>
            </a:extLst>
          </p:cNvPr>
          <p:cNvSpPr/>
          <p:nvPr/>
        </p:nvSpPr>
        <p:spPr>
          <a:xfrm>
            <a:off x="5864224" y="2291365"/>
            <a:ext cx="1063879" cy="30054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Slide Number Placeholder 2">
            <a:extLst>
              <a:ext uri="{FF2B5EF4-FFF2-40B4-BE49-F238E27FC236}">
                <a16:creationId xmlns:a16="http://schemas.microsoft.com/office/drawing/2014/main" id="{3651FB73-A1BA-B148-9B5B-B80094A9175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12</a:t>
            </a:fld>
            <a:endParaRPr lang="en-US" dirty="0"/>
          </a:p>
        </p:txBody>
      </p:sp>
    </p:spTree>
    <p:extLst>
      <p:ext uri="{BB962C8B-B14F-4D97-AF65-F5344CB8AC3E}">
        <p14:creationId xmlns:p14="http://schemas.microsoft.com/office/powerpoint/2010/main" val="235662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36" y="4363319"/>
              <a:ext cx="387318" cy="36267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399" y="3712220"/>
              <a:ext cx="1425575" cy="629170"/>
            </a:xfrm>
            <a:prstGeom prst="rect">
              <a:avLst/>
            </a:prstGeom>
            <a:noFill/>
            <a:extLst>
              <a:ext uri="{909E8E84-426E-40dd-AFC4-6F175D3DCCD1}">
                <a14:hiddenFill xmlns:a14="http://schemas.microsoft.com/office/drawing/2010/main" xmlns="">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99" y="4326644"/>
              <a:ext cx="387318" cy="3626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515" y="4091654"/>
              <a:ext cx="387318" cy="392958"/>
            </a:xfrm>
            <a:prstGeom prst="rect">
              <a:avLst/>
            </a:prstGeom>
            <a:noFill/>
            <a:extLst>
              <a:ext uri="{909E8E84-426E-40dd-AFC4-6F175D3DCCD1}">
                <a14:hiddenFill xmlns:a14="http://schemas.microsoft.com/office/drawing/2010/main" xmlns="">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64236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599" y="4424842"/>
              <a:ext cx="691469" cy="38895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944218" y="2675931"/>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55BCE33F-AF9C-9244-A84E-ABFE39D35FDD}"/>
              </a:ext>
            </a:extLst>
          </p:cNvPr>
          <p:cNvGrpSpPr/>
          <p:nvPr/>
        </p:nvGrpSpPr>
        <p:grpSpPr>
          <a:xfrm>
            <a:off x="5525255" y="2683797"/>
            <a:ext cx="1407618" cy="386166"/>
            <a:chOff x="8593764" y="690692"/>
            <a:chExt cx="1407618" cy="386166"/>
          </a:xfrm>
        </p:grpSpPr>
        <p:sp>
          <p:nvSpPr>
            <p:cNvPr id="90" name="Rectangle 89">
              <a:extLst>
                <a:ext uri="{FF2B5EF4-FFF2-40B4-BE49-F238E27FC236}">
                  <a16:creationId xmlns:a16="http://schemas.microsoft.com/office/drawing/2014/main" id="{3181679B-461D-F54E-B35C-1F26F43C0389}"/>
                </a:ext>
              </a:extLst>
            </p:cNvPr>
            <p:cNvSpPr/>
            <p:nvPr/>
          </p:nvSpPr>
          <p:spPr>
            <a:xfrm>
              <a:off x="8597936" y="756182"/>
              <a:ext cx="1403446" cy="266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3C8C24D3-DD36-2249-9CAB-AD499E2FCA24}"/>
                </a:ext>
              </a:extLst>
            </p:cNvPr>
            <p:cNvSpPr txBox="1"/>
            <p:nvPr/>
          </p:nvSpPr>
          <p:spPr>
            <a:xfrm>
              <a:off x="8893175" y="707526"/>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sp>
          <p:nvSpPr>
            <p:cNvPr id="92" name="TextBox 91">
              <a:extLst>
                <a:ext uri="{FF2B5EF4-FFF2-40B4-BE49-F238E27FC236}">
                  <a16:creationId xmlns:a16="http://schemas.microsoft.com/office/drawing/2014/main" id="{A5E8010F-AACF-1444-9E25-B05D5044AA5A}"/>
                </a:ext>
              </a:extLst>
            </p:cNvPr>
            <p:cNvSpPr txBox="1"/>
            <p:nvPr/>
          </p:nvSpPr>
          <p:spPr>
            <a:xfrm>
              <a:off x="8593764" y="690692"/>
              <a:ext cx="380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93" name="Group 92">
            <a:extLst>
              <a:ext uri="{FF2B5EF4-FFF2-40B4-BE49-F238E27FC236}">
                <a16:creationId xmlns:a16="http://schemas.microsoft.com/office/drawing/2014/main" id="{7B18E3F3-40BD-0C49-8324-41152F4086DF}"/>
              </a:ext>
            </a:extLst>
          </p:cNvPr>
          <p:cNvGrpSpPr/>
          <p:nvPr/>
        </p:nvGrpSpPr>
        <p:grpSpPr>
          <a:xfrm>
            <a:off x="5272320" y="3145339"/>
            <a:ext cx="1651423" cy="389371"/>
            <a:chOff x="8349959" y="687487"/>
            <a:chExt cx="1651423" cy="389371"/>
          </a:xfrm>
        </p:grpSpPr>
        <p:sp>
          <p:nvSpPr>
            <p:cNvPr id="94" name="Rectangle 93">
              <a:extLst>
                <a:ext uri="{FF2B5EF4-FFF2-40B4-BE49-F238E27FC236}">
                  <a16:creationId xmlns:a16="http://schemas.microsoft.com/office/drawing/2014/main" id="{40BFCB17-7AF9-A04A-B142-3A8A74A0F13F}"/>
                </a:ext>
              </a:extLst>
            </p:cNvPr>
            <p:cNvSpPr/>
            <p:nvPr/>
          </p:nvSpPr>
          <p:spPr>
            <a:xfrm>
              <a:off x="8369532" y="756182"/>
              <a:ext cx="1631850"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77480891-1114-0843-9D86-8F8D5F0BD098}"/>
                </a:ext>
              </a:extLst>
            </p:cNvPr>
            <p:cNvSpPr txBox="1"/>
            <p:nvPr/>
          </p:nvSpPr>
          <p:spPr>
            <a:xfrm>
              <a:off x="8893175" y="707526"/>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sp>
          <p:nvSpPr>
            <p:cNvPr id="96" name="TextBox 95">
              <a:extLst>
                <a:ext uri="{FF2B5EF4-FFF2-40B4-BE49-F238E27FC236}">
                  <a16:creationId xmlns:a16="http://schemas.microsoft.com/office/drawing/2014/main" id="{C180BA86-1AC2-8249-A8BF-24B0BD4B001D}"/>
                </a:ext>
              </a:extLst>
            </p:cNvPr>
            <p:cNvSpPr txBox="1"/>
            <p:nvPr/>
          </p:nvSpPr>
          <p:spPr>
            <a:xfrm>
              <a:off x="8593764" y="690692"/>
              <a:ext cx="380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97" name="TextBox 96">
              <a:extLst>
                <a:ext uri="{FF2B5EF4-FFF2-40B4-BE49-F238E27FC236}">
                  <a16:creationId xmlns:a16="http://schemas.microsoft.com/office/drawing/2014/main" id="{35880B3B-4ADE-F941-961B-5B939CD2E4D3}"/>
                </a:ext>
              </a:extLst>
            </p:cNvPr>
            <p:cNvSpPr txBox="1"/>
            <p:nvPr/>
          </p:nvSpPr>
          <p:spPr>
            <a:xfrm>
              <a:off x="8349959" y="687487"/>
              <a:ext cx="4090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n</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grpSp>
      <p:sp>
        <p:nvSpPr>
          <p:cNvPr id="98" name="Rectangle 97">
            <a:extLst>
              <a:ext uri="{FF2B5EF4-FFF2-40B4-BE49-F238E27FC236}">
                <a16:creationId xmlns:a16="http://schemas.microsoft.com/office/drawing/2014/main" id="{4FFEBBBB-2623-A645-BE22-49AB28379D36}"/>
              </a:ext>
            </a:extLst>
          </p:cNvPr>
          <p:cNvSpPr/>
          <p:nvPr/>
        </p:nvSpPr>
        <p:spPr>
          <a:xfrm>
            <a:off x="5864224" y="2340021"/>
            <a:ext cx="1063879" cy="2661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BE6AB7BA-7EC8-0044-B495-B5FBC9F37B18}"/>
              </a:ext>
            </a:extLst>
          </p:cNvPr>
          <p:cNvSpPr txBox="1"/>
          <p:nvPr/>
        </p:nvSpPr>
        <p:spPr>
          <a:xfrm>
            <a:off x="5819897" y="2291365"/>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7E44E6E3-ED5F-EA46-A3F3-2FC71EED50CF}"/>
              </a:ext>
            </a:extLst>
          </p:cNvPr>
          <p:cNvSpPr/>
          <p:nvPr/>
        </p:nvSpPr>
        <p:spPr>
          <a:xfrm>
            <a:off x="5864224" y="2291365"/>
            <a:ext cx="1063879" cy="30054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33F974F9-F1CB-EB4F-9996-B0CAF21D948C}"/>
              </a:ext>
            </a:extLst>
          </p:cNvPr>
          <p:cNvSpPr/>
          <p:nvPr/>
        </p:nvSpPr>
        <p:spPr>
          <a:xfrm>
            <a:off x="5474955" y="2744519"/>
            <a:ext cx="1478052" cy="28426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Slide Number Placeholder 2">
            <a:extLst>
              <a:ext uri="{FF2B5EF4-FFF2-40B4-BE49-F238E27FC236}">
                <a16:creationId xmlns:a16="http://schemas.microsoft.com/office/drawing/2014/main" id="{763B7DCD-B52F-3E47-BEBE-99834B40354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13</a:t>
            </a:fld>
            <a:endParaRPr lang="en-US" dirty="0"/>
          </a:p>
        </p:txBody>
      </p:sp>
    </p:spTree>
    <p:extLst>
      <p:ext uri="{BB962C8B-B14F-4D97-AF65-F5344CB8AC3E}">
        <p14:creationId xmlns:p14="http://schemas.microsoft.com/office/powerpoint/2010/main" val="2664357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36" y="4363319"/>
              <a:ext cx="387318" cy="36267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399" y="3712220"/>
              <a:ext cx="1425575" cy="629170"/>
            </a:xfrm>
            <a:prstGeom prst="rect">
              <a:avLst/>
            </a:prstGeom>
            <a:noFill/>
            <a:extLst>
              <a:ext uri="{909E8E84-426E-40dd-AFC4-6F175D3DCCD1}">
                <a14:hiddenFill xmlns:a14="http://schemas.microsoft.com/office/drawing/2010/main" xmlns="">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99" y="4326644"/>
              <a:ext cx="387318" cy="3626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515" y="4091654"/>
              <a:ext cx="387318" cy="392958"/>
            </a:xfrm>
            <a:prstGeom prst="rect">
              <a:avLst/>
            </a:prstGeom>
            <a:noFill/>
            <a:extLst>
              <a:ext uri="{909E8E84-426E-40dd-AFC4-6F175D3DCCD1}">
                <a14:hiddenFill xmlns:a14="http://schemas.microsoft.com/office/drawing/2010/main" xmlns="">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64236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599" y="4424842"/>
              <a:ext cx="691469" cy="38895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1" name="Rectangle 10">
            <a:extLst>
              <a:ext uri="{FF2B5EF4-FFF2-40B4-BE49-F238E27FC236}">
                <a16:creationId xmlns:a16="http://schemas.microsoft.com/office/drawing/2014/main" id="{CC19030B-5BD3-114F-B249-57401BFC96FB}"/>
              </a:ext>
            </a:extLst>
          </p:cNvPr>
          <p:cNvSpPr/>
          <p:nvPr/>
        </p:nvSpPr>
        <p:spPr>
          <a:xfrm>
            <a:off x="4944218" y="2675931"/>
            <a:ext cx="2194145" cy="174583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1" name="Straight Connector 100">
            <a:extLst>
              <a:ext uri="{FF2B5EF4-FFF2-40B4-BE49-F238E27FC236}">
                <a16:creationId xmlns:a16="http://schemas.microsoft.com/office/drawing/2014/main" id="{80C9D10E-5651-A74C-93AC-3C99ACEB97DA}"/>
              </a:ext>
            </a:extLst>
          </p:cNvPr>
          <p:cNvCxnSpPr>
            <a:cxnSpLocks/>
          </p:cNvCxnSpPr>
          <p:nvPr/>
        </p:nvCxnSpPr>
        <p:spPr>
          <a:xfrm flipV="1">
            <a:off x="3204457" y="2995594"/>
            <a:ext cx="0" cy="2502331"/>
          </a:xfrm>
          <a:prstGeom prst="line">
            <a:avLst/>
          </a:prstGeom>
          <a:ln w="44450">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7B18E3F3-40BD-0C49-8324-41152F4086DF}"/>
              </a:ext>
            </a:extLst>
          </p:cNvPr>
          <p:cNvGrpSpPr/>
          <p:nvPr/>
        </p:nvGrpSpPr>
        <p:grpSpPr>
          <a:xfrm>
            <a:off x="4107096" y="5561831"/>
            <a:ext cx="1651423" cy="389371"/>
            <a:chOff x="8349959" y="687487"/>
            <a:chExt cx="1651423" cy="389371"/>
          </a:xfrm>
        </p:grpSpPr>
        <p:sp>
          <p:nvSpPr>
            <p:cNvPr id="94" name="Rectangle 93">
              <a:extLst>
                <a:ext uri="{FF2B5EF4-FFF2-40B4-BE49-F238E27FC236}">
                  <a16:creationId xmlns:a16="http://schemas.microsoft.com/office/drawing/2014/main" id="{40BFCB17-7AF9-A04A-B142-3A8A74A0F13F}"/>
                </a:ext>
              </a:extLst>
            </p:cNvPr>
            <p:cNvSpPr/>
            <p:nvPr/>
          </p:nvSpPr>
          <p:spPr>
            <a:xfrm>
              <a:off x="8369532" y="756182"/>
              <a:ext cx="1631850" cy="266167"/>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TextBox 94">
              <a:extLst>
                <a:ext uri="{FF2B5EF4-FFF2-40B4-BE49-F238E27FC236}">
                  <a16:creationId xmlns:a16="http://schemas.microsoft.com/office/drawing/2014/main" id="{77480891-1114-0843-9D86-8F8D5F0BD098}"/>
                </a:ext>
              </a:extLst>
            </p:cNvPr>
            <p:cNvSpPr txBox="1"/>
            <p:nvPr/>
          </p:nvSpPr>
          <p:spPr>
            <a:xfrm>
              <a:off x="8893175" y="707526"/>
              <a:ext cx="11082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 msg</a:t>
              </a:r>
            </a:p>
          </p:txBody>
        </p:sp>
        <p:sp>
          <p:nvSpPr>
            <p:cNvPr id="96" name="TextBox 95">
              <a:extLst>
                <a:ext uri="{FF2B5EF4-FFF2-40B4-BE49-F238E27FC236}">
                  <a16:creationId xmlns:a16="http://schemas.microsoft.com/office/drawing/2014/main" id="{C180BA86-1AC2-8249-A8BF-24B0BD4B001D}"/>
                </a:ext>
              </a:extLst>
            </p:cNvPr>
            <p:cNvSpPr txBox="1"/>
            <p:nvPr/>
          </p:nvSpPr>
          <p:spPr>
            <a:xfrm>
              <a:off x="8593764" y="690692"/>
              <a:ext cx="380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t</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97" name="TextBox 96">
              <a:extLst>
                <a:ext uri="{FF2B5EF4-FFF2-40B4-BE49-F238E27FC236}">
                  <a16:creationId xmlns:a16="http://schemas.microsoft.com/office/drawing/2014/main" id="{35880B3B-4ADE-F941-961B-5B939CD2E4D3}"/>
                </a:ext>
              </a:extLst>
            </p:cNvPr>
            <p:cNvSpPr txBox="1"/>
            <p:nvPr/>
          </p:nvSpPr>
          <p:spPr>
            <a:xfrm>
              <a:off x="8349959" y="687487"/>
              <a:ext cx="4090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H</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n</a:t>
              </a:r>
              <a:endParaRPr kumimoji="0" lang="en-US" sz="1800" b="0" i="0" u="none" strike="noStrike" kern="1200" cap="none" spc="0" normalizeH="0" baseline="-25000" noProof="0" dirty="0">
                <a:ln>
                  <a:noFill/>
                </a:ln>
                <a:solidFill>
                  <a:prstClr val="black"/>
                </a:solidFill>
                <a:effectLst/>
                <a:uLnTx/>
                <a:uFillTx/>
                <a:latin typeface="Calibri"/>
                <a:ea typeface="+mn-ea"/>
                <a:cs typeface="+mn-cs"/>
              </a:endParaRPr>
            </a:p>
          </p:txBody>
        </p:sp>
      </p:gr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7011397" y="2484139"/>
            <a:ext cx="0" cy="301378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3184573" y="5478673"/>
            <a:ext cx="3851736"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1B834CFE-E231-7940-A2C6-E5A762AAF408}"/>
              </a:ext>
            </a:extLst>
          </p:cNvPr>
          <p:cNvCxnSpPr/>
          <p:nvPr/>
        </p:nvCxnSpPr>
        <p:spPr>
          <a:xfrm flipH="1">
            <a:off x="3701909" y="5774614"/>
            <a:ext cx="30026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8" name="Slide Number Placeholder 2">
            <a:extLst>
              <a:ext uri="{FF2B5EF4-FFF2-40B4-BE49-F238E27FC236}">
                <a16:creationId xmlns:a16="http://schemas.microsoft.com/office/drawing/2014/main" id="{9D27FD24-CD71-B149-A674-58F712CA9599}"/>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14</a:t>
            </a:fld>
            <a:endParaRPr lang="en-US" dirty="0"/>
          </a:p>
        </p:txBody>
      </p:sp>
    </p:spTree>
    <p:extLst>
      <p:ext uri="{BB962C8B-B14F-4D97-AF65-F5344CB8AC3E}">
        <p14:creationId xmlns:p14="http://schemas.microsoft.com/office/powerpoint/2010/main" val="109338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right)">
                                      <p:cBhvr>
                                        <p:cTn id="7" dur="500"/>
                                        <p:tgtEl>
                                          <p:spTgt spid="9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AF567B-A744-BF46-B80D-389C2E4393B6}"/>
              </a:ext>
            </a:extLst>
          </p:cNvPr>
          <p:cNvGrpSpPr/>
          <p:nvPr/>
        </p:nvGrpSpPr>
        <p:grpSpPr>
          <a:xfrm>
            <a:off x="141514" y="827314"/>
            <a:ext cx="11908971" cy="4739615"/>
            <a:chOff x="2511281" y="3262667"/>
            <a:chExt cx="7770812" cy="3121540"/>
          </a:xfrm>
        </p:grpSpPr>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80178"/>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778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84965"/>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9368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83337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74541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49290" y="543815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50053"/>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84130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46184"/>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53266"/>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57990"/>
              <a:ext cx="1317625" cy="28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pic>
          <p:nvPicPr>
            <p:cNvPr id="261" name="Picture 2" descr="Image result for firefox logo">
              <a:extLst>
                <a:ext uri="{FF2B5EF4-FFF2-40B4-BE49-F238E27FC236}">
                  <a16:creationId xmlns:a16="http://schemas.microsoft.com/office/drawing/2014/main" id="{51A92539-D075-5644-9056-10960E514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336" y="4363319"/>
              <a:ext cx="387318" cy="36267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95E1F04B-A3B3-534D-A252-A4AC29C657DE}"/>
                </a:ext>
              </a:extLst>
            </p:cNvPr>
            <p:cNvSpPr txBox="1"/>
            <p:nvPr/>
          </p:nvSpPr>
          <p:spPr>
            <a:xfrm>
              <a:off x="5723493" y="3262667"/>
              <a:ext cx="1265812" cy="3803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HTTP server</a:t>
              </a:r>
            </a:p>
          </p:txBody>
        </p:sp>
        <p:pic>
          <p:nvPicPr>
            <p:cNvPr id="1028"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399" y="3712220"/>
              <a:ext cx="1425575" cy="629170"/>
            </a:xfrm>
            <a:prstGeom prst="rect">
              <a:avLst/>
            </a:prstGeom>
            <a:noFill/>
            <a:extLst>
              <a:ext uri="{909E8E84-426E-40dd-AFC4-6F175D3DCCD1}">
                <a14:hiddenFill xmlns:a14="http://schemas.microsoft.com/office/drawing/2010/main" xmlns="">
                  <a:solidFill>
                    <a:srgbClr val="FFFFFF"/>
                  </a:solidFill>
                </a14:hiddenFill>
              </a:ext>
            </a:extLst>
          </p:spPr>
        </p:pic>
        <p:pic>
          <p:nvPicPr>
            <p:cNvPr id="262" name="Picture 2" descr="Image result for firefox logo">
              <a:extLst>
                <a:ext uri="{FF2B5EF4-FFF2-40B4-BE49-F238E27FC236}">
                  <a16:creationId xmlns:a16="http://schemas.microsoft.com/office/drawing/2014/main" id="{E576EC8B-3CC8-044B-BD3B-8A4342C69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699" y="4326644"/>
              <a:ext cx="387318" cy="3626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result for skype logo">
              <a:extLst>
                <a:ext uri="{FF2B5EF4-FFF2-40B4-BE49-F238E27FC236}">
                  <a16:creationId xmlns:a16="http://schemas.microsoft.com/office/drawing/2014/main" id="{44A9474D-942F-134E-B292-6ADA467533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515" y="4091654"/>
              <a:ext cx="387318" cy="392958"/>
            </a:xfrm>
            <a:prstGeom prst="rect">
              <a:avLst/>
            </a:prstGeom>
            <a:noFill/>
            <a:extLst>
              <a:ext uri="{909E8E84-426E-40dd-AFC4-6F175D3DCCD1}">
                <a14:hiddenFill xmlns:a14="http://schemas.microsoft.com/office/drawing/2010/main" xmlns="">
                  <a:solidFill>
                    <a:srgbClr val="FFFFFF"/>
                  </a:solidFill>
                </a14:hiddenFill>
              </a:ext>
            </a:extLst>
          </p:spPr>
        </p:pic>
        <p:sp>
          <p:nvSpPr>
            <p:cNvPr id="263" name="TextBox 262">
              <a:extLst>
                <a:ext uri="{FF2B5EF4-FFF2-40B4-BE49-F238E27FC236}">
                  <a16:creationId xmlns:a16="http://schemas.microsoft.com/office/drawing/2014/main" id="{DC4B02DA-C340-9945-87C2-952E1901FB43}"/>
                </a:ext>
              </a:extLst>
            </p:cNvPr>
            <p:cNvSpPr txBox="1"/>
            <p:nvPr/>
          </p:nvSpPr>
          <p:spPr>
            <a:xfrm>
              <a:off x="3822815" y="3627317"/>
              <a:ext cx="721857" cy="3445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r>
                <a:rPr kumimoji="0" lang="en-US" sz="2800" b="0" i="0" u="none" strike="noStrike" kern="1200" cap="none" spc="0" normalizeH="0" baseline="-25000" noProof="0" dirty="0">
                  <a:ln>
                    <a:noFill/>
                  </a:ln>
                  <a:solidFill>
                    <a:prstClr val="black"/>
                  </a:solidFill>
                  <a:effectLst/>
                  <a:uLnTx/>
                  <a:uFillTx/>
                  <a:latin typeface="Calibri"/>
                  <a:ea typeface="+mn-ea"/>
                  <a:cs typeface="+mn-cs"/>
                </a:rPr>
                <a:t>1</a:t>
              </a:r>
            </a:p>
          </p:txBody>
        </p:sp>
        <p:pic>
          <p:nvPicPr>
            <p:cNvPr id="1034" name="Picture 10" descr="Image result for netflix logo png">
              <a:extLst>
                <a:ext uri="{FF2B5EF4-FFF2-40B4-BE49-F238E27FC236}">
                  <a16:creationId xmlns:a16="http://schemas.microsoft.com/office/drawing/2014/main" id="{9F652FAF-7820-6141-9F34-FDF8AEACBE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599" y="4424842"/>
              <a:ext cx="691469" cy="388951"/>
            </a:xfrm>
            <a:prstGeom prst="rect">
              <a:avLst/>
            </a:prstGeom>
            <a:noFill/>
            <a:extLst>
              <a:ext uri="{909E8E84-426E-40dd-AFC4-6F175D3DCCD1}">
                <a14:hiddenFill xmlns:a14="http://schemas.microsoft.com/office/drawing/2010/main" xmlns="">
                  <a:solidFill>
                    <a:srgbClr val="FFFFFF"/>
                  </a:solidFill>
                </a14:hiddenFill>
              </a:ext>
            </a:extLst>
          </p:spPr>
        </p:pic>
        <p:sp>
          <p:nvSpPr>
            <p:cNvPr id="106" name="TextBox 105">
              <a:extLst>
                <a:ext uri="{FF2B5EF4-FFF2-40B4-BE49-F238E27FC236}">
                  <a16:creationId xmlns:a16="http://schemas.microsoft.com/office/drawing/2014/main" id="{B0EE723F-4512-B04F-A1A8-CFC321B8BC75}"/>
                </a:ext>
              </a:extLst>
            </p:cNvPr>
            <p:cNvSpPr txBox="1"/>
            <p:nvPr/>
          </p:nvSpPr>
          <p:spPr>
            <a:xfrm>
              <a:off x="8196770" y="3636485"/>
              <a:ext cx="721857" cy="3445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client</a:t>
              </a:r>
              <a:r>
                <a:rPr kumimoji="0" lang="en-US" sz="2800" b="0" i="0" u="none" strike="noStrike" kern="1200" cap="none" spc="0" normalizeH="0" baseline="-25000" noProof="0" dirty="0">
                  <a:ln>
                    <a:noFill/>
                  </a:ln>
                  <a:solidFill>
                    <a:prstClr val="black"/>
                  </a:solidFill>
                  <a:effectLst/>
                  <a:uLnTx/>
                  <a:uFillTx/>
                  <a:latin typeface="Calibri"/>
                  <a:ea typeface="+mn-ea"/>
                  <a:cs typeface="+mn-cs"/>
                </a:rPr>
                <a:t>2</a:t>
              </a:r>
            </a:p>
          </p:txBody>
        </p:sp>
      </p:grp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356586" y="4965666"/>
            <a:ext cx="3127375" cy="1498600"/>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cxnSp>
        <p:nvCxnSpPr>
          <p:cNvPr id="104" name="Straight Connector 103">
            <a:extLst>
              <a:ext uri="{FF2B5EF4-FFF2-40B4-BE49-F238E27FC236}">
                <a16:creationId xmlns:a16="http://schemas.microsoft.com/office/drawing/2014/main" id="{8F458F2E-0B98-1741-9C0D-ECC805BD8799}"/>
              </a:ext>
            </a:extLst>
          </p:cNvPr>
          <p:cNvCxnSpPr>
            <a:cxnSpLocks/>
          </p:cNvCxnSpPr>
          <p:nvPr/>
        </p:nvCxnSpPr>
        <p:spPr>
          <a:xfrm>
            <a:off x="9704593" y="3018504"/>
            <a:ext cx="0" cy="232960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3591F4-8564-6A44-BC41-A0C901C7BC9C}"/>
              </a:ext>
            </a:extLst>
          </p:cNvPr>
          <p:cNvCxnSpPr>
            <a:cxnSpLocks/>
          </p:cNvCxnSpPr>
          <p:nvPr/>
        </p:nvCxnSpPr>
        <p:spPr>
          <a:xfrm>
            <a:off x="6146230" y="5329338"/>
            <a:ext cx="3558363"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07" name="Oval 128">
            <a:extLst>
              <a:ext uri="{FF2B5EF4-FFF2-40B4-BE49-F238E27FC236}">
                <a16:creationId xmlns:a16="http://schemas.microsoft.com/office/drawing/2014/main" id="{C9683072-CF4E-DB4A-85E4-079345D6F273}"/>
              </a:ext>
            </a:extLst>
          </p:cNvPr>
          <p:cNvSpPr>
            <a:spLocks noChangeArrowheads="1"/>
          </p:cNvSpPr>
          <p:nvPr/>
        </p:nvSpPr>
        <p:spPr bwMode="auto">
          <a:xfrm>
            <a:off x="4977190" y="1924156"/>
            <a:ext cx="1049472" cy="530701"/>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P-client</a:t>
            </a:r>
            <a:r>
              <a:rPr kumimoji="0" lang="en-US" sz="1600" b="0" i="0" u="none" strike="noStrike" kern="0" cap="none" spc="0" normalizeH="0" baseline="-25000" noProof="0" dirty="0">
                <a:ln>
                  <a:noFill/>
                </a:ln>
                <a:solidFill>
                  <a:srgbClr val="000000"/>
                </a:solidFill>
                <a:effectLst/>
                <a:uLnTx/>
                <a:uFillTx/>
                <a:latin typeface="Arial" charset="0"/>
                <a:ea typeface="ＭＳ Ｐゴシック" charset="0"/>
                <a:cs typeface="+mn-cs"/>
              </a:rPr>
              <a:t>1</a:t>
            </a:r>
          </a:p>
        </p:txBody>
      </p:sp>
      <p:sp>
        <p:nvSpPr>
          <p:cNvPr id="108" name="Oval 128">
            <a:extLst>
              <a:ext uri="{FF2B5EF4-FFF2-40B4-BE49-F238E27FC236}">
                <a16:creationId xmlns:a16="http://schemas.microsoft.com/office/drawing/2014/main" id="{12C63F66-A046-B04C-ABF5-DE764DC4A1CB}"/>
              </a:ext>
            </a:extLst>
          </p:cNvPr>
          <p:cNvSpPr>
            <a:spLocks noChangeArrowheads="1"/>
          </p:cNvSpPr>
          <p:nvPr/>
        </p:nvSpPr>
        <p:spPr bwMode="auto">
          <a:xfrm>
            <a:off x="6094177" y="1951196"/>
            <a:ext cx="1049472" cy="530701"/>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P-client</a:t>
            </a:r>
            <a:r>
              <a:rPr kumimoji="0" lang="en-US" sz="1600" b="0" i="0" u="none" strike="noStrike" kern="0" cap="none" spc="0" normalizeH="0" baseline="-25000" noProof="0" dirty="0">
                <a:ln>
                  <a:noFill/>
                </a:ln>
                <a:solidFill>
                  <a:srgbClr val="000000"/>
                </a:solidFill>
                <a:effectLst/>
                <a:uLnTx/>
                <a:uFillTx/>
                <a:latin typeface="Arial" charset="0"/>
                <a:ea typeface="ＭＳ Ｐゴシック" charset="0"/>
                <a:cs typeface="+mn-cs"/>
              </a:rPr>
              <a:t>2</a:t>
            </a:r>
          </a:p>
        </p:txBody>
      </p:sp>
      <p:sp>
        <p:nvSpPr>
          <p:cNvPr id="4" name="Freeform 3">
            <a:extLst>
              <a:ext uri="{FF2B5EF4-FFF2-40B4-BE49-F238E27FC236}">
                <a16:creationId xmlns:a16="http://schemas.microsoft.com/office/drawing/2014/main" id="{C06AE4EB-B6F7-D647-8126-954E43EA0CD4}"/>
              </a:ext>
            </a:extLst>
          </p:cNvPr>
          <p:cNvSpPr/>
          <p:nvPr/>
        </p:nvSpPr>
        <p:spPr>
          <a:xfrm>
            <a:off x="6149438" y="2346690"/>
            <a:ext cx="163654" cy="3001414"/>
          </a:xfrm>
          <a:custGeom>
            <a:avLst/>
            <a:gdLst>
              <a:gd name="connsiteX0" fmla="*/ 0 w 237994"/>
              <a:gd name="connsiteY0" fmla="*/ 3006247 h 3006247"/>
              <a:gd name="connsiteX1" fmla="*/ 0 w 237994"/>
              <a:gd name="connsiteY1" fmla="*/ 125260 h 3006247"/>
              <a:gd name="connsiteX2" fmla="*/ 125260 w 237994"/>
              <a:gd name="connsiteY2" fmla="*/ 0 h 3006247"/>
              <a:gd name="connsiteX3" fmla="*/ 237994 w 237994"/>
              <a:gd name="connsiteY3" fmla="*/ 0 h 3006247"/>
              <a:gd name="connsiteX4" fmla="*/ 237994 w 237994"/>
              <a:gd name="connsiteY4" fmla="*/ 0 h 3006247"/>
              <a:gd name="connsiteX0" fmla="*/ 0 w 237994"/>
              <a:gd name="connsiteY0" fmla="*/ 3006247 h 3006247"/>
              <a:gd name="connsiteX1" fmla="*/ 0 w 237994"/>
              <a:gd name="connsiteY1" fmla="*/ 125260 h 3006247"/>
              <a:gd name="connsiteX2" fmla="*/ 125260 w 237994"/>
              <a:gd name="connsiteY2" fmla="*/ 0 h 3006247"/>
              <a:gd name="connsiteX3" fmla="*/ 237994 w 237994"/>
              <a:gd name="connsiteY3" fmla="*/ 0 h 3006247"/>
              <a:gd name="connsiteX0" fmla="*/ 0 w 125260"/>
              <a:gd name="connsiteY0" fmla="*/ 3006247 h 3006247"/>
              <a:gd name="connsiteX1" fmla="*/ 0 w 125260"/>
              <a:gd name="connsiteY1" fmla="*/ 125260 h 3006247"/>
              <a:gd name="connsiteX2" fmla="*/ 125260 w 125260"/>
              <a:gd name="connsiteY2" fmla="*/ 0 h 3006247"/>
            </a:gdLst>
            <a:ahLst/>
            <a:cxnLst>
              <a:cxn ang="0">
                <a:pos x="connsiteX0" y="connsiteY0"/>
              </a:cxn>
              <a:cxn ang="0">
                <a:pos x="connsiteX1" y="connsiteY1"/>
              </a:cxn>
              <a:cxn ang="0">
                <a:pos x="connsiteX2" y="connsiteY2"/>
              </a:cxn>
            </a:cxnLst>
            <a:rect l="l" t="t" r="r" b="b"/>
            <a:pathLst>
              <a:path w="125260" h="3006247">
                <a:moveTo>
                  <a:pt x="0" y="3006247"/>
                </a:moveTo>
                <a:lnTo>
                  <a:pt x="0" y="125260"/>
                </a:lnTo>
                <a:lnTo>
                  <a:pt x="125260" y="0"/>
                </a:lnTo>
              </a:path>
            </a:pathLst>
          </a:custGeom>
          <a:noFill/>
          <a:ln w="349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9" name="Freeform 108">
            <a:extLst>
              <a:ext uri="{FF2B5EF4-FFF2-40B4-BE49-F238E27FC236}">
                <a16:creationId xmlns:a16="http://schemas.microsoft.com/office/drawing/2014/main" id="{26C1DF51-2C5A-3042-AF2B-8FAC17544498}"/>
              </a:ext>
            </a:extLst>
          </p:cNvPr>
          <p:cNvSpPr/>
          <p:nvPr/>
        </p:nvSpPr>
        <p:spPr>
          <a:xfrm flipH="1">
            <a:off x="5797083" y="2342230"/>
            <a:ext cx="163654" cy="3099711"/>
          </a:xfrm>
          <a:custGeom>
            <a:avLst/>
            <a:gdLst>
              <a:gd name="connsiteX0" fmla="*/ 0 w 237994"/>
              <a:gd name="connsiteY0" fmla="*/ 3006247 h 3006247"/>
              <a:gd name="connsiteX1" fmla="*/ 0 w 237994"/>
              <a:gd name="connsiteY1" fmla="*/ 125260 h 3006247"/>
              <a:gd name="connsiteX2" fmla="*/ 125260 w 237994"/>
              <a:gd name="connsiteY2" fmla="*/ 0 h 3006247"/>
              <a:gd name="connsiteX3" fmla="*/ 237994 w 237994"/>
              <a:gd name="connsiteY3" fmla="*/ 0 h 3006247"/>
              <a:gd name="connsiteX4" fmla="*/ 237994 w 237994"/>
              <a:gd name="connsiteY4" fmla="*/ 0 h 3006247"/>
              <a:gd name="connsiteX0" fmla="*/ 0 w 237994"/>
              <a:gd name="connsiteY0" fmla="*/ 3006247 h 3006247"/>
              <a:gd name="connsiteX1" fmla="*/ 0 w 237994"/>
              <a:gd name="connsiteY1" fmla="*/ 125260 h 3006247"/>
              <a:gd name="connsiteX2" fmla="*/ 125260 w 237994"/>
              <a:gd name="connsiteY2" fmla="*/ 0 h 3006247"/>
              <a:gd name="connsiteX3" fmla="*/ 237994 w 237994"/>
              <a:gd name="connsiteY3" fmla="*/ 0 h 3006247"/>
              <a:gd name="connsiteX0" fmla="*/ 0 w 125260"/>
              <a:gd name="connsiteY0" fmla="*/ 3006247 h 3006247"/>
              <a:gd name="connsiteX1" fmla="*/ 0 w 125260"/>
              <a:gd name="connsiteY1" fmla="*/ 125260 h 3006247"/>
              <a:gd name="connsiteX2" fmla="*/ 125260 w 125260"/>
              <a:gd name="connsiteY2" fmla="*/ 0 h 3006247"/>
            </a:gdLst>
            <a:ahLst/>
            <a:cxnLst>
              <a:cxn ang="0">
                <a:pos x="connsiteX0" y="connsiteY0"/>
              </a:cxn>
              <a:cxn ang="0">
                <a:pos x="connsiteX1" y="connsiteY1"/>
              </a:cxn>
              <a:cxn ang="0">
                <a:pos x="connsiteX2" y="connsiteY2"/>
              </a:cxn>
            </a:cxnLst>
            <a:rect l="l" t="t" r="r" b="b"/>
            <a:pathLst>
              <a:path w="125260" h="3006247">
                <a:moveTo>
                  <a:pt x="0" y="3006247"/>
                </a:moveTo>
                <a:lnTo>
                  <a:pt x="0" y="125260"/>
                </a:lnTo>
                <a:lnTo>
                  <a:pt x="125260" y="0"/>
                </a:lnTo>
              </a:path>
            </a:pathLst>
          </a:custGeom>
          <a:noFill/>
          <a:ln w="3810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2" name="Straight Connector 111">
            <a:extLst>
              <a:ext uri="{FF2B5EF4-FFF2-40B4-BE49-F238E27FC236}">
                <a16:creationId xmlns:a16="http://schemas.microsoft.com/office/drawing/2014/main" id="{DF7169CD-8DF9-644A-84B2-14B8ED6F997C}"/>
              </a:ext>
            </a:extLst>
          </p:cNvPr>
          <p:cNvCxnSpPr>
            <a:cxnSpLocks/>
          </p:cNvCxnSpPr>
          <p:nvPr/>
        </p:nvCxnSpPr>
        <p:spPr>
          <a:xfrm>
            <a:off x="3218929" y="3094306"/>
            <a:ext cx="0" cy="232960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1322F59-E51A-0245-A327-5845569D47A8}"/>
              </a:ext>
            </a:extLst>
          </p:cNvPr>
          <p:cNvCxnSpPr>
            <a:cxnSpLocks/>
          </p:cNvCxnSpPr>
          <p:nvPr/>
        </p:nvCxnSpPr>
        <p:spPr>
          <a:xfrm>
            <a:off x="3189176" y="5423906"/>
            <a:ext cx="2771561" cy="0"/>
          </a:xfrm>
          <a:prstGeom prst="line">
            <a:avLst/>
          </a:prstGeom>
          <a:ln w="44450"/>
        </p:spPr>
        <p:style>
          <a:lnRef idx="1">
            <a:schemeClr val="accent1"/>
          </a:lnRef>
          <a:fillRef idx="0">
            <a:schemeClr val="accent1"/>
          </a:fillRef>
          <a:effectRef idx="0">
            <a:schemeClr val="accent1"/>
          </a:effectRef>
          <a:fontRef idx="minor">
            <a:schemeClr val="tx1"/>
          </a:fontRef>
        </p:style>
      </p:cxnSp>
      <p:pic>
        <p:nvPicPr>
          <p:cNvPr id="115" name="Picture 8" descr="Image result for blue question mark icon">
            <a:extLst>
              <a:ext uri="{FF2B5EF4-FFF2-40B4-BE49-F238E27FC236}">
                <a16:creationId xmlns:a16="http://schemas.microsoft.com/office/drawing/2014/main" id="{9970C4B0-3E2B-3247-8288-8E86060683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5255" y="752589"/>
            <a:ext cx="1624375" cy="1624375"/>
          </a:xfrm>
          <a:prstGeom prst="rect">
            <a:avLst/>
          </a:prstGeom>
          <a:noFill/>
          <a:extLst>
            <a:ext uri="{909E8E84-426E-40dd-AFC4-6F175D3DCCD1}">
              <a14:hiddenFill xmlns:a14="http://schemas.microsoft.com/office/drawing/2010/main" xmlns="">
                <a:solidFill>
                  <a:srgbClr val="FFFFFF"/>
                </a:solidFill>
              </a14:hiddenFill>
            </a:ext>
          </a:extLst>
        </p:spPr>
      </p:pic>
      <p:sp>
        <p:nvSpPr>
          <p:cNvPr id="95" name="Slide Number Placeholder 2">
            <a:extLst>
              <a:ext uri="{FF2B5EF4-FFF2-40B4-BE49-F238E27FC236}">
                <a16:creationId xmlns:a16="http://schemas.microsoft.com/office/drawing/2014/main" id="{FBAF143A-4EAF-324F-A6C2-31B9E7C4272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15</a:t>
            </a:fld>
            <a:endParaRPr lang="en-US" dirty="0"/>
          </a:p>
        </p:txBody>
      </p:sp>
    </p:spTree>
    <p:extLst>
      <p:ext uri="{BB962C8B-B14F-4D97-AF65-F5344CB8AC3E}">
        <p14:creationId xmlns:p14="http://schemas.microsoft.com/office/powerpoint/2010/main" val="265676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115"/>
                                        </p:tgtEl>
                                        <p:attrNameLst>
                                          <p:attrName>style.visibility</p:attrName>
                                        </p:attrNameLst>
                                      </p:cBhvr>
                                      <p:to>
                                        <p:strVal val="visible"/>
                                      </p:to>
                                    </p:set>
                                    <p:animEffect transition="in" filter="dissolv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Multiplexing/demultiplexing</a:t>
            </a:r>
          </a:p>
        </p:txBody>
      </p:sp>
      <p:sp>
        <p:nvSpPr>
          <p:cNvPr id="132" name="Freeform 157">
            <a:extLst>
              <a:ext uri="{FF2B5EF4-FFF2-40B4-BE49-F238E27FC236}">
                <a16:creationId xmlns:a16="http://schemas.microsoft.com/office/drawing/2014/main" id="{511A693F-4BF3-344C-BDC6-28BAA983976E}"/>
              </a:ext>
            </a:extLst>
          </p:cNvPr>
          <p:cNvSpPr>
            <a:spLocks/>
          </p:cNvSpPr>
          <p:nvPr/>
        </p:nvSpPr>
        <p:spPr bwMode="auto">
          <a:xfrm>
            <a:off x="5108431" y="357274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Text Box 37">
            <a:extLst>
              <a:ext uri="{FF2B5EF4-FFF2-40B4-BE49-F238E27FC236}">
                <a16:creationId xmlns:a16="http://schemas.microsoft.com/office/drawing/2014/main" id="{4EEECEF7-BD4D-FD41-9A84-F2FC20AA2A09}"/>
              </a:ext>
            </a:extLst>
          </p:cNvPr>
          <p:cNvSpPr txBox="1">
            <a:spLocks noChangeArrowheads="1"/>
          </p:cNvSpPr>
          <p:nvPr/>
        </p:nvSpPr>
        <p:spPr bwMode="auto">
          <a:xfrm>
            <a:off x="10348768" y="4498257"/>
            <a:ext cx="8953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mn-cs"/>
              </a:rPr>
              <a:t>process</a:t>
            </a:r>
          </a:p>
        </p:txBody>
      </p:sp>
      <p:sp>
        <p:nvSpPr>
          <p:cNvPr id="134" name="Text Box 38">
            <a:extLst>
              <a:ext uri="{FF2B5EF4-FFF2-40B4-BE49-F238E27FC236}">
                <a16:creationId xmlns:a16="http://schemas.microsoft.com/office/drawing/2014/main" id="{FC061EBE-026B-F943-BBD5-748F965BF879}"/>
              </a:ext>
            </a:extLst>
          </p:cNvPr>
          <p:cNvSpPr txBox="1">
            <a:spLocks noChangeArrowheads="1"/>
          </p:cNvSpPr>
          <p:nvPr/>
        </p:nvSpPr>
        <p:spPr bwMode="auto">
          <a:xfrm>
            <a:off x="10323368" y="4096619"/>
            <a:ext cx="755650"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socket</a:t>
            </a:r>
          </a:p>
        </p:txBody>
      </p:sp>
      <p:grpSp>
        <p:nvGrpSpPr>
          <p:cNvPr id="5" name="Group 4">
            <a:extLst>
              <a:ext uri="{FF2B5EF4-FFF2-40B4-BE49-F238E27FC236}">
                <a16:creationId xmlns:a16="http://schemas.microsoft.com/office/drawing/2014/main" id="{D5AFC3DE-B7EF-9945-9B42-A8FE2028B2CF}"/>
              </a:ext>
            </a:extLst>
          </p:cNvPr>
          <p:cNvGrpSpPr/>
          <p:nvPr/>
        </p:nvGrpSpPr>
        <p:grpSpPr>
          <a:xfrm>
            <a:off x="7016607" y="1655043"/>
            <a:ext cx="4836313" cy="1639889"/>
            <a:chOff x="7016607" y="1655043"/>
            <a:chExt cx="4836313" cy="1639889"/>
          </a:xfrm>
        </p:grpSpPr>
        <p:sp>
          <p:nvSpPr>
            <p:cNvPr id="4" name="Rectangle 3">
              <a:extLst>
                <a:ext uri="{FF2B5EF4-FFF2-40B4-BE49-F238E27FC236}">
                  <a16:creationId xmlns:a16="http://schemas.microsoft.com/office/drawing/2014/main" id="{25BAE722-1B29-F74D-B90E-AAE0C7FE9C2E}"/>
                </a:ext>
              </a:extLst>
            </p:cNvPr>
            <p:cNvSpPr/>
            <p:nvPr/>
          </p:nvSpPr>
          <p:spPr>
            <a:xfrm>
              <a:off x="7016607" y="1945555"/>
              <a:ext cx="4508220" cy="125169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5" name="Group 177">
              <a:extLst>
                <a:ext uri="{FF2B5EF4-FFF2-40B4-BE49-F238E27FC236}">
                  <a16:creationId xmlns:a16="http://schemas.microsoft.com/office/drawing/2014/main" id="{0626849A-4E21-EE42-AD9A-55F4D52F11FC}"/>
                </a:ext>
              </a:extLst>
            </p:cNvPr>
            <p:cNvGrpSpPr>
              <a:grpSpLocks/>
            </p:cNvGrpSpPr>
            <p:nvPr/>
          </p:nvGrpSpPr>
          <p:grpSpPr bwMode="auto">
            <a:xfrm>
              <a:off x="7172970" y="1655043"/>
              <a:ext cx="4679950" cy="1639889"/>
              <a:chOff x="2899" y="903"/>
              <a:chExt cx="2948" cy="1033"/>
            </a:xfrm>
          </p:grpSpPr>
          <p:sp>
            <p:nvSpPr>
              <p:cNvPr id="136" name="Rectangle 41">
                <a:extLst>
                  <a:ext uri="{FF2B5EF4-FFF2-40B4-BE49-F238E27FC236}">
                    <a16:creationId xmlns:a16="http://schemas.microsoft.com/office/drawing/2014/main" id="{1C592E58-CF36-1C40-A0FA-08F6B84985C4}"/>
                  </a:ext>
                </a:extLst>
              </p:cNvPr>
              <p:cNvSpPr>
                <a:spLocks noChangeArrowheads="1"/>
              </p:cNvSpPr>
              <p:nvPr/>
            </p:nvSpPr>
            <p:spPr bwMode="auto">
              <a:xfrm>
                <a:off x="2955" y="1148"/>
                <a:ext cx="2892" cy="788"/>
              </a:xfrm>
              <a:prstGeom prst="rect">
                <a:avLst/>
              </a:prstGeom>
              <a:noFill/>
              <a:ln w="19050">
                <a:no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use header info to deliver</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received segments to correct </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socket</a:t>
                </a:r>
              </a:p>
            </p:txBody>
          </p:sp>
          <p:grpSp>
            <p:nvGrpSpPr>
              <p:cNvPr id="137" name="Group 42">
                <a:extLst>
                  <a:ext uri="{FF2B5EF4-FFF2-40B4-BE49-F238E27FC236}">
                    <a16:creationId xmlns:a16="http://schemas.microsoft.com/office/drawing/2014/main" id="{4D9CEE39-3F97-1346-9C27-5F6F930F2A8E}"/>
                  </a:ext>
                </a:extLst>
              </p:cNvPr>
              <p:cNvGrpSpPr>
                <a:grpSpLocks/>
              </p:cNvGrpSpPr>
              <p:nvPr/>
            </p:nvGrpSpPr>
            <p:grpSpPr bwMode="auto">
              <a:xfrm>
                <a:off x="2899" y="903"/>
                <a:ext cx="2553" cy="348"/>
                <a:chOff x="905" y="3594"/>
                <a:chExt cx="2049" cy="348"/>
              </a:xfrm>
            </p:grpSpPr>
            <p:sp>
              <p:nvSpPr>
                <p:cNvPr id="138" name="Rectangle 43">
                  <a:extLst>
                    <a:ext uri="{FF2B5EF4-FFF2-40B4-BE49-F238E27FC236}">
                      <a16:creationId xmlns:a16="http://schemas.microsoft.com/office/drawing/2014/main" id="{8DE7A6B0-1014-184E-9108-23C65807C202}"/>
                    </a:ext>
                  </a:extLst>
                </p:cNvPr>
                <p:cNvSpPr>
                  <a:spLocks noChangeArrowheads="1"/>
                </p:cNvSpPr>
                <p:nvPr/>
              </p:nvSpPr>
              <p:spPr bwMode="auto">
                <a:xfrm>
                  <a:off x="1422" y="3732"/>
                  <a:ext cx="1002" cy="2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9" name="Text Box 44">
                  <a:extLst>
                    <a:ext uri="{FF2B5EF4-FFF2-40B4-BE49-F238E27FC236}">
                      <a16:creationId xmlns:a16="http://schemas.microsoft.com/office/drawing/2014/main" id="{88457A8D-2DB2-C848-9B52-93F5252D0E1B}"/>
                    </a:ext>
                  </a:extLst>
                </p:cNvPr>
                <p:cNvSpPr txBox="1">
                  <a:spLocks noChangeArrowheads="1"/>
                </p:cNvSpPr>
                <p:nvPr/>
              </p:nvSpPr>
              <p:spPr bwMode="auto">
                <a:xfrm>
                  <a:off x="905" y="3594"/>
                  <a:ext cx="2049" cy="33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demultiplexing at receiver:</a:t>
                  </a:r>
                </a:p>
              </p:txBody>
            </p:sp>
          </p:grpSp>
        </p:grpSp>
      </p:grpSp>
      <p:grpSp>
        <p:nvGrpSpPr>
          <p:cNvPr id="140" name="Group 57">
            <a:extLst>
              <a:ext uri="{FF2B5EF4-FFF2-40B4-BE49-F238E27FC236}">
                <a16:creationId xmlns:a16="http://schemas.microsoft.com/office/drawing/2014/main" id="{AE84E6CF-C8B6-044E-92D9-9754C3253112}"/>
              </a:ext>
            </a:extLst>
          </p:cNvPr>
          <p:cNvGrpSpPr>
            <a:grpSpLocks/>
          </p:cNvGrpSpPr>
          <p:nvPr/>
        </p:nvGrpSpPr>
        <p:grpSpPr bwMode="auto">
          <a:xfrm>
            <a:off x="9823306" y="4171232"/>
            <a:ext cx="533400" cy="206375"/>
            <a:chOff x="344" y="1846"/>
            <a:chExt cx="336" cy="130"/>
          </a:xfrm>
        </p:grpSpPr>
        <p:sp>
          <p:nvSpPr>
            <p:cNvPr id="141" name="Rectangle 35">
              <a:extLst>
                <a:ext uri="{FF2B5EF4-FFF2-40B4-BE49-F238E27FC236}">
                  <a16:creationId xmlns:a16="http://schemas.microsoft.com/office/drawing/2014/main" id="{7D4B092F-0804-EE4A-94E0-8271C5100190}"/>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Rectangle 54">
              <a:extLst>
                <a:ext uri="{FF2B5EF4-FFF2-40B4-BE49-F238E27FC236}">
                  <a16:creationId xmlns:a16="http://schemas.microsoft.com/office/drawing/2014/main" id="{8FBA6612-C2CB-7A4A-BDE1-C5A9430DFE88}"/>
                </a:ext>
              </a:extLst>
            </p:cNvPr>
            <p:cNvSpPr>
              <a:spLocks noChangeArrowheads="1"/>
            </p:cNvSpPr>
            <p:nvPr/>
          </p:nvSpPr>
          <p:spPr bwMode="auto">
            <a:xfrm>
              <a:off x="454" y="186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Rectangle 55">
              <a:extLst>
                <a:ext uri="{FF2B5EF4-FFF2-40B4-BE49-F238E27FC236}">
                  <a16:creationId xmlns:a16="http://schemas.microsoft.com/office/drawing/2014/main" id="{CB6C4329-1870-6D47-94B8-AB8D08DC0029}"/>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Rectangle 56">
              <a:extLst>
                <a:ext uri="{FF2B5EF4-FFF2-40B4-BE49-F238E27FC236}">
                  <a16:creationId xmlns:a16="http://schemas.microsoft.com/office/drawing/2014/main" id="{7506EAD6-B400-9A41-8C08-BA08298518AB}"/>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5656118" y="3623544"/>
            <a:ext cx="1497013"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5621193" y="3677519"/>
            <a:ext cx="1473200"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5627543" y="4447457"/>
            <a:ext cx="14605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5698981" y="4429994"/>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5629131" y="47649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0" name="Text Box 26">
            <a:extLst>
              <a:ext uri="{FF2B5EF4-FFF2-40B4-BE49-F238E27FC236}">
                <a16:creationId xmlns:a16="http://schemas.microsoft.com/office/drawing/2014/main" id="{975D136A-FEFB-9E40-BA33-B33E91228F15}"/>
              </a:ext>
            </a:extLst>
          </p:cNvPr>
          <p:cNvSpPr txBox="1">
            <a:spLocks noChangeArrowheads="1"/>
          </p:cNvSpPr>
          <p:nvPr/>
        </p:nvSpPr>
        <p:spPr bwMode="auto">
          <a:xfrm>
            <a:off x="5695806" y="3644182"/>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5692631" y="5334869"/>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5692631" y="5049119"/>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5692631" y="4750669"/>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4" name="Oval 120">
            <a:extLst>
              <a:ext uri="{FF2B5EF4-FFF2-40B4-BE49-F238E27FC236}">
                <a16:creationId xmlns:a16="http://schemas.microsoft.com/office/drawing/2014/main" id="{A77294DB-DD97-F741-82FD-F8B94839A458}"/>
              </a:ext>
            </a:extLst>
          </p:cNvPr>
          <p:cNvSpPr>
            <a:spLocks noChangeArrowheads="1"/>
          </p:cNvSpPr>
          <p:nvPr/>
        </p:nvSpPr>
        <p:spPr bwMode="auto">
          <a:xfrm>
            <a:off x="6392718" y="4018832"/>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P2</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5625956" y="507610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5622781" y="5374557"/>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7" name="Oval 128">
            <a:extLst>
              <a:ext uri="{FF2B5EF4-FFF2-40B4-BE49-F238E27FC236}">
                <a16:creationId xmlns:a16="http://schemas.microsoft.com/office/drawing/2014/main" id="{AAD00A20-9526-2F4E-9C87-C3B249C8E909}"/>
              </a:ext>
            </a:extLst>
          </p:cNvPr>
          <p:cNvSpPr>
            <a:spLocks noChangeArrowheads="1"/>
          </p:cNvSpPr>
          <p:nvPr/>
        </p:nvSpPr>
        <p:spPr bwMode="auto">
          <a:xfrm>
            <a:off x="5687868" y="4018832"/>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P1</a:t>
            </a:r>
          </a:p>
        </p:txBody>
      </p:sp>
      <p:grpSp>
        <p:nvGrpSpPr>
          <p:cNvPr id="158" name="Group 134">
            <a:extLst>
              <a:ext uri="{FF2B5EF4-FFF2-40B4-BE49-F238E27FC236}">
                <a16:creationId xmlns:a16="http://schemas.microsoft.com/office/drawing/2014/main" id="{015BC705-D8E3-EA41-A198-6A8DDB031BE2}"/>
              </a:ext>
            </a:extLst>
          </p:cNvPr>
          <p:cNvGrpSpPr>
            <a:grpSpLocks/>
          </p:cNvGrpSpPr>
          <p:nvPr/>
        </p:nvGrpSpPr>
        <p:grpSpPr bwMode="auto">
          <a:xfrm>
            <a:off x="6468918" y="4377607"/>
            <a:ext cx="412750" cy="158750"/>
            <a:chOff x="1383" y="2620"/>
            <a:chExt cx="260" cy="100"/>
          </a:xfrm>
        </p:grpSpPr>
        <p:sp>
          <p:nvSpPr>
            <p:cNvPr id="159" name="Rectangle 130">
              <a:extLst>
                <a:ext uri="{FF2B5EF4-FFF2-40B4-BE49-F238E27FC236}">
                  <a16:creationId xmlns:a16="http://schemas.microsoft.com/office/drawing/2014/main" id="{617E09BE-67A7-E846-8718-4C5F4E894E09}"/>
                </a:ext>
              </a:extLst>
            </p:cNvPr>
            <p:cNvSpPr>
              <a:spLocks noChangeArrowheads="1"/>
            </p:cNvSpPr>
            <p:nvPr/>
          </p:nvSpPr>
          <p:spPr bwMode="auto">
            <a:xfrm>
              <a:off x="1383" y="2620"/>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Rectangle 131">
              <a:extLst>
                <a:ext uri="{FF2B5EF4-FFF2-40B4-BE49-F238E27FC236}">
                  <a16:creationId xmlns:a16="http://schemas.microsoft.com/office/drawing/2014/main" id="{DAEC0345-B8B5-6942-9E07-837C51C11EAA}"/>
                </a:ext>
              </a:extLst>
            </p:cNvPr>
            <p:cNvSpPr>
              <a:spLocks noChangeArrowheads="1"/>
            </p:cNvSpPr>
            <p:nvPr/>
          </p:nvSpPr>
          <p:spPr bwMode="auto">
            <a:xfrm>
              <a:off x="1434" y="2633"/>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1" name="Rectangle 132">
              <a:extLst>
                <a:ext uri="{FF2B5EF4-FFF2-40B4-BE49-F238E27FC236}">
                  <a16:creationId xmlns:a16="http://schemas.microsoft.com/office/drawing/2014/main" id="{CBC575E8-9188-C944-A373-1BE60CEDE448}"/>
                </a:ext>
              </a:extLst>
            </p:cNvPr>
            <p:cNvSpPr>
              <a:spLocks noChangeArrowheads="1"/>
            </p:cNvSpPr>
            <p:nvPr/>
          </p:nvSpPr>
          <p:spPr bwMode="auto">
            <a:xfrm>
              <a:off x="1599" y="2678"/>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2" name="Rectangle 133">
              <a:extLst>
                <a:ext uri="{FF2B5EF4-FFF2-40B4-BE49-F238E27FC236}">
                  <a16:creationId xmlns:a16="http://schemas.microsoft.com/office/drawing/2014/main" id="{5CBAC889-4624-214B-8DD0-1C5D2121C35A}"/>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63" name="Group 135">
            <a:extLst>
              <a:ext uri="{FF2B5EF4-FFF2-40B4-BE49-F238E27FC236}">
                <a16:creationId xmlns:a16="http://schemas.microsoft.com/office/drawing/2014/main" id="{E0C06B10-B8DE-5649-9DA7-1C38410338CA}"/>
              </a:ext>
            </a:extLst>
          </p:cNvPr>
          <p:cNvGrpSpPr>
            <a:grpSpLocks/>
          </p:cNvGrpSpPr>
          <p:nvPr/>
        </p:nvGrpSpPr>
        <p:grpSpPr bwMode="auto">
          <a:xfrm>
            <a:off x="5767243" y="4369669"/>
            <a:ext cx="412750" cy="158750"/>
            <a:chOff x="1383" y="2620"/>
            <a:chExt cx="260" cy="100"/>
          </a:xfrm>
        </p:grpSpPr>
        <p:sp>
          <p:nvSpPr>
            <p:cNvPr id="164" name="Rectangle 136">
              <a:extLst>
                <a:ext uri="{FF2B5EF4-FFF2-40B4-BE49-F238E27FC236}">
                  <a16:creationId xmlns:a16="http://schemas.microsoft.com/office/drawing/2014/main" id="{90DDD937-6604-0E4A-BC22-D30869333133}"/>
                </a:ext>
              </a:extLst>
            </p:cNvPr>
            <p:cNvSpPr>
              <a:spLocks noChangeArrowheads="1"/>
            </p:cNvSpPr>
            <p:nvPr/>
          </p:nvSpPr>
          <p:spPr bwMode="auto">
            <a:xfrm>
              <a:off x="1383" y="2620"/>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5" name="Rectangle 137">
              <a:extLst>
                <a:ext uri="{FF2B5EF4-FFF2-40B4-BE49-F238E27FC236}">
                  <a16:creationId xmlns:a16="http://schemas.microsoft.com/office/drawing/2014/main" id="{12ACDF7C-B3D8-9B4A-BD4A-D8CF4A028253}"/>
                </a:ext>
              </a:extLst>
            </p:cNvPr>
            <p:cNvSpPr>
              <a:spLocks noChangeArrowheads="1"/>
            </p:cNvSpPr>
            <p:nvPr/>
          </p:nvSpPr>
          <p:spPr bwMode="auto">
            <a:xfrm>
              <a:off x="1434" y="2633"/>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6" name="Rectangle 138">
              <a:extLst>
                <a:ext uri="{FF2B5EF4-FFF2-40B4-BE49-F238E27FC236}">
                  <a16:creationId xmlns:a16="http://schemas.microsoft.com/office/drawing/2014/main" id="{BBABF61C-A52E-5440-86D9-57F0C4530FF0}"/>
                </a:ext>
              </a:extLst>
            </p:cNvPr>
            <p:cNvSpPr>
              <a:spLocks noChangeArrowheads="1"/>
            </p:cNvSpPr>
            <p:nvPr/>
          </p:nvSpPr>
          <p:spPr bwMode="auto">
            <a:xfrm>
              <a:off x="1599" y="2678"/>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7" name="Rectangle 139">
              <a:extLst>
                <a:ext uri="{FF2B5EF4-FFF2-40B4-BE49-F238E27FC236}">
                  <a16:creationId xmlns:a16="http://schemas.microsoft.com/office/drawing/2014/main" id="{32461327-4600-6E4F-AB44-FD06E8C35B24}"/>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0" name="Rectangle 23">
            <a:extLst>
              <a:ext uri="{FF2B5EF4-FFF2-40B4-BE49-F238E27FC236}">
                <a16:creationId xmlns:a16="http://schemas.microsoft.com/office/drawing/2014/main" id="{18A5F7E9-E597-8A49-8FBA-5EBCB6131519}"/>
              </a:ext>
            </a:extLst>
          </p:cNvPr>
          <p:cNvSpPr>
            <a:spLocks noChangeArrowheads="1"/>
          </p:cNvSpPr>
          <p:nvPr/>
        </p:nvSpPr>
        <p:spPr bwMode="auto">
          <a:xfrm>
            <a:off x="7918306" y="3993432"/>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1" name="Rectangle 24">
            <a:extLst>
              <a:ext uri="{FF2B5EF4-FFF2-40B4-BE49-F238E27FC236}">
                <a16:creationId xmlns:a16="http://schemas.microsoft.com/office/drawing/2014/main" id="{5DFFE03C-FB1C-D742-84E9-52CBDDB98DB1}"/>
              </a:ext>
            </a:extLst>
          </p:cNvPr>
          <p:cNvSpPr>
            <a:spLocks noChangeArrowheads="1"/>
          </p:cNvSpPr>
          <p:nvPr/>
        </p:nvSpPr>
        <p:spPr bwMode="auto">
          <a:xfrm>
            <a:off x="7880206" y="4047407"/>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2" name="Line 25">
            <a:extLst>
              <a:ext uri="{FF2B5EF4-FFF2-40B4-BE49-F238E27FC236}">
                <a16:creationId xmlns:a16="http://schemas.microsoft.com/office/drawing/2014/main" id="{5AD7BC14-F444-E745-8910-70D580A778B1}"/>
              </a:ext>
            </a:extLst>
          </p:cNvPr>
          <p:cNvSpPr>
            <a:spLocks noChangeShapeType="1"/>
          </p:cNvSpPr>
          <p:nvPr/>
        </p:nvSpPr>
        <p:spPr bwMode="auto">
          <a:xfrm>
            <a:off x="7889731" y="480781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3" name="Text Box 26">
            <a:extLst>
              <a:ext uri="{FF2B5EF4-FFF2-40B4-BE49-F238E27FC236}">
                <a16:creationId xmlns:a16="http://schemas.microsoft.com/office/drawing/2014/main" id="{1058B2AB-1EA8-1A46-9E03-D8FFDD9E541B}"/>
              </a:ext>
            </a:extLst>
          </p:cNvPr>
          <p:cNvSpPr txBox="1">
            <a:spLocks noChangeArrowheads="1"/>
          </p:cNvSpPr>
          <p:nvPr/>
        </p:nvSpPr>
        <p:spPr bwMode="auto">
          <a:xfrm>
            <a:off x="7846868" y="4790357"/>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4" name="Line 27">
            <a:extLst>
              <a:ext uri="{FF2B5EF4-FFF2-40B4-BE49-F238E27FC236}">
                <a16:creationId xmlns:a16="http://schemas.microsoft.com/office/drawing/2014/main" id="{3A83CA24-DF84-F740-B870-F5C298378EA2}"/>
              </a:ext>
            </a:extLst>
          </p:cNvPr>
          <p:cNvSpPr>
            <a:spLocks noChangeShapeType="1"/>
          </p:cNvSpPr>
          <p:nvPr/>
        </p:nvSpPr>
        <p:spPr bwMode="auto">
          <a:xfrm>
            <a:off x="7897668" y="51284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Line 28">
            <a:extLst>
              <a:ext uri="{FF2B5EF4-FFF2-40B4-BE49-F238E27FC236}">
                <a16:creationId xmlns:a16="http://schemas.microsoft.com/office/drawing/2014/main" id="{1D5846CF-9A4C-784A-A5A4-98F8F1486DDE}"/>
              </a:ext>
            </a:extLst>
          </p:cNvPr>
          <p:cNvSpPr>
            <a:spLocks noChangeShapeType="1"/>
          </p:cNvSpPr>
          <p:nvPr/>
        </p:nvSpPr>
        <p:spPr bwMode="auto">
          <a:xfrm>
            <a:off x="7883381" y="54380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Line 29">
            <a:extLst>
              <a:ext uri="{FF2B5EF4-FFF2-40B4-BE49-F238E27FC236}">
                <a16:creationId xmlns:a16="http://schemas.microsoft.com/office/drawing/2014/main" id="{987AF988-33D7-A644-9737-1635D99E92DD}"/>
              </a:ext>
            </a:extLst>
          </p:cNvPr>
          <p:cNvSpPr>
            <a:spLocks noChangeShapeType="1"/>
          </p:cNvSpPr>
          <p:nvPr/>
        </p:nvSpPr>
        <p:spPr bwMode="auto">
          <a:xfrm>
            <a:off x="7883381" y="572380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7" name="Text Box 26">
            <a:extLst>
              <a:ext uri="{FF2B5EF4-FFF2-40B4-BE49-F238E27FC236}">
                <a16:creationId xmlns:a16="http://schemas.microsoft.com/office/drawing/2014/main" id="{DC53D19A-63B2-7141-9008-9BC3F678052E}"/>
              </a:ext>
            </a:extLst>
          </p:cNvPr>
          <p:cNvSpPr txBox="1">
            <a:spLocks noChangeArrowheads="1"/>
          </p:cNvSpPr>
          <p:nvPr/>
        </p:nvSpPr>
        <p:spPr bwMode="auto">
          <a:xfrm>
            <a:off x="7881793" y="4037882"/>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78" name="Text Box 26">
            <a:extLst>
              <a:ext uri="{FF2B5EF4-FFF2-40B4-BE49-F238E27FC236}">
                <a16:creationId xmlns:a16="http://schemas.microsoft.com/office/drawing/2014/main" id="{668FFB30-2FA6-AE41-99EF-4D74E37F3EF5}"/>
              </a:ext>
            </a:extLst>
          </p:cNvPr>
          <p:cNvSpPr txBox="1">
            <a:spLocks noChangeArrowheads="1"/>
          </p:cNvSpPr>
          <p:nvPr/>
        </p:nvSpPr>
        <p:spPr bwMode="auto">
          <a:xfrm>
            <a:off x="7837343" y="5695232"/>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9" name="Text Box 26">
            <a:extLst>
              <a:ext uri="{FF2B5EF4-FFF2-40B4-BE49-F238E27FC236}">
                <a16:creationId xmlns:a16="http://schemas.microsoft.com/office/drawing/2014/main" id="{9646084A-4EA0-5345-8A3E-91D3475359E6}"/>
              </a:ext>
            </a:extLst>
          </p:cNvPr>
          <p:cNvSpPr txBox="1">
            <a:spLocks noChangeArrowheads="1"/>
          </p:cNvSpPr>
          <p:nvPr/>
        </p:nvSpPr>
        <p:spPr bwMode="auto">
          <a:xfrm>
            <a:off x="7856393" y="5409482"/>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0" name="Text Box 26">
            <a:extLst>
              <a:ext uri="{FF2B5EF4-FFF2-40B4-BE49-F238E27FC236}">
                <a16:creationId xmlns:a16="http://schemas.microsoft.com/office/drawing/2014/main" id="{9FDE009F-BD4C-6B4C-A66D-690533C0F57F}"/>
              </a:ext>
            </a:extLst>
          </p:cNvPr>
          <p:cNvSpPr txBox="1">
            <a:spLocks noChangeArrowheads="1"/>
          </p:cNvSpPr>
          <p:nvPr/>
        </p:nvSpPr>
        <p:spPr bwMode="auto">
          <a:xfrm>
            <a:off x="7846868" y="5114207"/>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1" name="Oval 101">
            <a:extLst>
              <a:ext uri="{FF2B5EF4-FFF2-40B4-BE49-F238E27FC236}">
                <a16:creationId xmlns:a16="http://schemas.microsoft.com/office/drawing/2014/main" id="{092F802C-72A1-EE41-9CEB-72883AD3F29F}"/>
              </a:ext>
            </a:extLst>
          </p:cNvPr>
          <p:cNvSpPr>
            <a:spLocks noChangeArrowheads="1"/>
          </p:cNvSpPr>
          <p:nvPr/>
        </p:nvSpPr>
        <p:spPr bwMode="auto">
          <a:xfrm>
            <a:off x="8216756" y="4379194"/>
            <a:ext cx="598487"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P4</a:t>
            </a:r>
          </a:p>
        </p:txBody>
      </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9166081" y="4025182"/>
            <a:ext cx="581025" cy="2038350"/>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2976418" y="4045819"/>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Rectangle 23">
            <a:extLst>
              <a:ext uri="{FF2B5EF4-FFF2-40B4-BE49-F238E27FC236}">
                <a16:creationId xmlns:a16="http://schemas.microsoft.com/office/drawing/2014/main" id="{AC94A5E0-4794-4246-825A-61CE412794C5}"/>
              </a:ext>
            </a:extLst>
          </p:cNvPr>
          <p:cNvSpPr>
            <a:spLocks noChangeArrowheads="1"/>
          </p:cNvSpPr>
          <p:nvPr/>
        </p:nvSpPr>
        <p:spPr bwMode="auto">
          <a:xfrm>
            <a:off x="3573318" y="4001369"/>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Rectangle 24">
            <a:extLst>
              <a:ext uri="{FF2B5EF4-FFF2-40B4-BE49-F238E27FC236}">
                <a16:creationId xmlns:a16="http://schemas.microsoft.com/office/drawing/2014/main" id="{6F8DDC46-C4B7-DF4E-8AF5-C602B6EAA1C4}"/>
              </a:ext>
            </a:extLst>
          </p:cNvPr>
          <p:cNvSpPr>
            <a:spLocks noChangeArrowheads="1"/>
          </p:cNvSpPr>
          <p:nvPr/>
        </p:nvSpPr>
        <p:spPr bwMode="auto">
          <a:xfrm>
            <a:off x="3535218" y="4055344"/>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86" name="Line 25">
            <a:extLst>
              <a:ext uri="{FF2B5EF4-FFF2-40B4-BE49-F238E27FC236}">
                <a16:creationId xmlns:a16="http://schemas.microsoft.com/office/drawing/2014/main" id="{DBA82451-A905-D646-87C3-445C7FB42130}"/>
              </a:ext>
            </a:extLst>
          </p:cNvPr>
          <p:cNvSpPr>
            <a:spLocks noChangeShapeType="1"/>
          </p:cNvSpPr>
          <p:nvPr/>
        </p:nvSpPr>
        <p:spPr bwMode="auto">
          <a:xfrm>
            <a:off x="3544743" y="481575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7" name="Text Box 26">
            <a:extLst>
              <a:ext uri="{FF2B5EF4-FFF2-40B4-BE49-F238E27FC236}">
                <a16:creationId xmlns:a16="http://schemas.microsoft.com/office/drawing/2014/main" id="{20A57016-2D36-9945-9BC2-7F8B323410D1}"/>
              </a:ext>
            </a:extLst>
          </p:cNvPr>
          <p:cNvSpPr txBox="1">
            <a:spLocks noChangeArrowheads="1"/>
          </p:cNvSpPr>
          <p:nvPr/>
        </p:nvSpPr>
        <p:spPr bwMode="auto">
          <a:xfrm>
            <a:off x="3501881" y="4798294"/>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88" name="Line 27">
            <a:extLst>
              <a:ext uri="{FF2B5EF4-FFF2-40B4-BE49-F238E27FC236}">
                <a16:creationId xmlns:a16="http://schemas.microsoft.com/office/drawing/2014/main" id="{C4DE758D-2140-4D46-8462-D030054EF893}"/>
              </a:ext>
            </a:extLst>
          </p:cNvPr>
          <p:cNvSpPr>
            <a:spLocks noChangeShapeType="1"/>
          </p:cNvSpPr>
          <p:nvPr/>
        </p:nvSpPr>
        <p:spPr bwMode="auto">
          <a:xfrm>
            <a:off x="3552681" y="513643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9" name="Line 28">
            <a:extLst>
              <a:ext uri="{FF2B5EF4-FFF2-40B4-BE49-F238E27FC236}">
                <a16:creationId xmlns:a16="http://schemas.microsoft.com/office/drawing/2014/main" id="{54E984A7-4546-6E49-B9F8-528EAF4E1F35}"/>
              </a:ext>
            </a:extLst>
          </p:cNvPr>
          <p:cNvSpPr>
            <a:spLocks noChangeShapeType="1"/>
          </p:cNvSpPr>
          <p:nvPr/>
        </p:nvSpPr>
        <p:spPr bwMode="auto">
          <a:xfrm>
            <a:off x="3538393" y="544599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0" name="Line 29">
            <a:extLst>
              <a:ext uri="{FF2B5EF4-FFF2-40B4-BE49-F238E27FC236}">
                <a16:creationId xmlns:a16="http://schemas.microsoft.com/office/drawing/2014/main" id="{85DE9E64-476F-6F4E-8BFA-3205F1E596F5}"/>
              </a:ext>
            </a:extLst>
          </p:cNvPr>
          <p:cNvSpPr>
            <a:spLocks noChangeShapeType="1"/>
          </p:cNvSpPr>
          <p:nvPr/>
        </p:nvSpPr>
        <p:spPr bwMode="auto">
          <a:xfrm>
            <a:off x="3538393" y="573174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1" name="Text Box 26">
            <a:extLst>
              <a:ext uri="{FF2B5EF4-FFF2-40B4-BE49-F238E27FC236}">
                <a16:creationId xmlns:a16="http://schemas.microsoft.com/office/drawing/2014/main" id="{A1B9282E-64F8-1442-8F95-7A9813CE8F60}"/>
              </a:ext>
            </a:extLst>
          </p:cNvPr>
          <p:cNvSpPr txBox="1">
            <a:spLocks noChangeArrowheads="1"/>
          </p:cNvSpPr>
          <p:nvPr/>
        </p:nvSpPr>
        <p:spPr bwMode="auto">
          <a:xfrm>
            <a:off x="3536806" y="4045819"/>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92" name="Text Box 26">
            <a:extLst>
              <a:ext uri="{FF2B5EF4-FFF2-40B4-BE49-F238E27FC236}">
                <a16:creationId xmlns:a16="http://schemas.microsoft.com/office/drawing/2014/main" id="{83782313-46E0-BE46-BEED-BDC4F6A04AD7}"/>
              </a:ext>
            </a:extLst>
          </p:cNvPr>
          <p:cNvSpPr txBox="1">
            <a:spLocks noChangeArrowheads="1"/>
          </p:cNvSpPr>
          <p:nvPr/>
        </p:nvSpPr>
        <p:spPr bwMode="auto">
          <a:xfrm>
            <a:off x="3492356" y="5703169"/>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93" name="Text Box 26">
            <a:extLst>
              <a:ext uri="{FF2B5EF4-FFF2-40B4-BE49-F238E27FC236}">
                <a16:creationId xmlns:a16="http://schemas.microsoft.com/office/drawing/2014/main" id="{E3A71501-A89A-D249-84FB-20D98047A254}"/>
              </a:ext>
            </a:extLst>
          </p:cNvPr>
          <p:cNvSpPr txBox="1">
            <a:spLocks noChangeArrowheads="1"/>
          </p:cNvSpPr>
          <p:nvPr/>
        </p:nvSpPr>
        <p:spPr bwMode="auto">
          <a:xfrm>
            <a:off x="3511406" y="5417419"/>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94" name="Text Box 26">
            <a:extLst>
              <a:ext uri="{FF2B5EF4-FFF2-40B4-BE49-F238E27FC236}">
                <a16:creationId xmlns:a16="http://schemas.microsoft.com/office/drawing/2014/main" id="{6C7F0039-C145-9D4F-92E4-1AF9B0406DA4}"/>
              </a:ext>
            </a:extLst>
          </p:cNvPr>
          <p:cNvSpPr txBox="1">
            <a:spLocks noChangeArrowheads="1"/>
          </p:cNvSpPr>
          <p:nvPr/>
        </p:nvSpPr>
        <p:spPr bwMode="auto">
          <a:xfrm>
            <a:off x="3501881" y="5122144"/>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95" name="Oval 23">
            <a:extLst>
              <a:ext uri="{FF2B5EF4-FFF2-40B4-BE49-F238E27FC236}">
                <a16:creationId xmlns:a16="http://schemas.microsoft.com/office/drawing/2014/main" id="{34D7692A-81D8-4D48-8FE7-F92A1F47470B}"/>
              </a:ext>
            </a:extLst>
          </p:cNvPr>
          <p:cNvSpPr>
            <a:spLocks noChangeArrowheads="1"/>
          </p:cNvSpPr>
          <p:nvPr/>
        </p:nvSpPr>
        <p:spPr bwMode="auto">
          <a:xfrm>
            <a:off x="3871768" y="4387132"/>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P3</a:t>
            </a:r>
          </a:p>
        </p:txBody>
      </p:sp>
      <p:grpSp>
        <p:nvGrpSpPr>
          <p:cNvPr id="196" name="Group 149">
            <a:extLst>
              <a:ext uri="{FF2B5EF4-FFF2-40B4-BE49-F238E27FC236}">
                <a16:creationId xmlns:a16="http://schemas.microsoft.com/office/drawing/2014/main" id="{21881EDC-E749-4F46-8C1C-B44DD21BA9AD}"/>
              </a:ext>
            </a:extLst>
          </p:cNvPr>
          <p:cNvGrpSpPr>
            <a:grpSpLocks/>
          </p:cNvGrpSpPr>
          <p:nvPr/>
        </p:nvGrpSpPr>
        <p:grpSpPr bwMode="auto">
          <a:xfrm>
            <a:off x="3962256" y="4725269"/>
            <a:ext cx="412750" cy="158750"/>
            <a:chOff x="1287" y="2524"/>
            <a:chExt cx="260" cy="100"/>
          </a:xfrm>
        </p:grpSpPr>
        <p:sp>
          <p:nvSpPr>
            <p:cNvPr id="197" name="Rectangle 73">
              <a:extLst>
                <a:ext uri="{FF2B5EF4-FFF2-40B4-BE49-F238E27FC236}">
                  <a16:creationId xmlns:a16="http://schemas.microsoft.com/office/drawing/2014/main" id="{F3D0248D-63A0-3447-AD45-C92BA38B99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Rectangle 74">
              <a:extLst>
                <a:ext uri="{FF2B5EF4-FFF2-40B4-BE49-F238E27FC236}">
                  <a16:creationId xmlns:a16="http://schemas.microsoft.com/office/drawing/2014/main" id="{A8C44BD4-B473-EA48-B1D2-4212120DE72C}"/>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9" name="Rectangle 75">
              <a:extLst>
                <a:ext uri="{FF2B5EF4-FFF2-40B4-BE49-F238E27FC236}">
                  <a16:creationId xmlns:a16="http://schemas.microsoft.com/office/drawing/2014/main" id="{08B6F9A7-9AD7-B040-B431-D7898B467262}"/>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129">
              <a:extLst>
                <a:ext uri="{FF2B5EF4-FFF2-40B4-BE49-F238E27FC236}">
                  <a16:creationId xmlns:a16="http://schemas.microsoft.com/office/drawing/2014/main" id="{310C322C-F672-7946-BD16-DA4CE50EE1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01" name="Group 150">
            <a:extLst>
              <a:ext uri="{FF2B5EF4-FFF2-40B4-BE49-F238E27FC236}">
                <a16:creationId xmlns:a16="http://schemas.microsoft.com/office/drawing/2014/main" id="{C5660C67-80CE-084B-8B8D-F5CCCDA73638}"/>
              </a:ext>
            </a:extLst>
          </p:cNvPr>
          <p:cNvGrpSpPr>
            <a:grpSpLocks/>
          </p:cNvGrpSpPr>
          <p:nvPr/>
        </p:nvGrpSpPr>
        <p:grpSpPr bwMode="auto">
          <a:xfrm>
            <a:off x="8302481" y="4723682"/>
            <a:ext cx="412750" cy="158750"/>
            <a:chOff x="1287" y="2524"/>
            <a:chExt cx="260" cy="100"/>
          </a:xfrm>
        </p:grpSpPr>
        <p:sp>
          <p:nvSpPr>
            <p:cNvPr id="202" name="Rectangle 151">
              <a:extLst>
                <a:ext uri="{FF2B5EF4-FFF2-40B4-BE49-F238E27FC236}">
                  <a16:creationId xmlns:a16="http://schemas.microsoft.com/office/drawing/2014/main" id="{E39443DC-01F4-7A42-BC3B-BD48B19524D4}"/>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3" name="Rectangle 152">
              <a:extLst>
                <a:ext uri="{FF2B5EF4-FFF2-40B4-BE49-F238E27FC236}">
                  <a16:creationId xmlns:a16="http://schemas.microsoft.com/office/drawing/2014/main" id="{810BA023-C5B8-434B-9FF4-507BAFBB2551}"/>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Rectangle 153">
              <a:extLst>
                <a:ext uri="{FF2B5EF4-FFF2-40B4-BE49-F238E27FC236}">
                  <a16:creationId xmlns:a16="http://schemas.microsoft.com/office/drawing/2014/main" id="{48739CB2-AA1C-8B4E-8D0B-CFBBB2A4F3F2}"/>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5" name="Rectangle 154">
              <a:extLst>
                <a:ext uri="{FF2B5EF4-FFF2-40B4-BE49-F238E27FC236}">
                  <a16:creationId xmlns:a16="http://schemas.microsoft.com/office/drawing/2014/main" id="{435BB581-5D52-C345-BA75-358EC9A4374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06" name="Freeform 146">
            <a:extLst>
              <a:ext uri="{FF2B5EF4-FFF2-40B4-BE49-F238E27FC236}">
                <a16:creationId xmlns:a16="http://schemas.microsoft.com/office/drawing/2014/main" id="{8EB20ED3-9276-204C-BA00-A485E0531DD2}"/>
              </a:ext>
            </a:extLst>
          </p:cNvPr>
          <p:cNvSpPr>
            <a:spLocks/>
          </p:cNvSpPr>
          <p:nvPr/>
        </p:nvSpPr>
        <p:spPr bwMode="auto">
          <a:xfrm>
            <a:off x="6349856" y="4425232"/>
            <a:ext cx="2173287" cy="1989137"/>
          </a:xfrm>
          <a:custGeom>
            <a:avLst/>
            <a:gdLst>
              <a:gd name="T0" fmla="*/ 2147483647 w 1369"/>
              <a:gd name="T1" fmla="*/ 2147483647 h 1253"/>
              <a:gd name="T2" fmla="*/ 2147483647 w 1369"/>
              <a:gd name="T3" fmla="*/ 2147483647 h 1253"/>
              <a:gd name="T4" fmla="*/ 2147483647 w 1369"/>
              <a:gd name="T5" fmla="*/ 2147483647 h 1253"/>
              <a:gd name="T6" fmla="*/ 0 w 1369"/>
              <a:gd name="T7" fmla="*/ 2147483647 h 1253"/>
              <a:gd name="T8" fmla="*/ 2147483647 w 1369"/>
              <a:gd name="T9" fmla="*/ 0 h 1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9" h="1253">
                <a:moveTo>
                  <a:pt x="1369" y="216"/>
                </a:moveTo>
                <a:lnTo>
                  <a:pt x="1362" y="1252"/>
                </a:lnTo>
                <a:lnTo>
                  <a:pt x="16" y="1253"/>
                </a:lnTo>
                <a:lnTo>
                  <a:pt x="0" y="121"/>
                </a:lnTo>
                <a:lnTo>
                  <a:pt x="191" y="0"/>
                </a:lnTo>
              </a:path>
            </a:pathLst>
          </a:custGeom>
          <a:noFill/>
          <a:ln w="19050" cap="flat" cmpd="sng">
            <a:solidFill>
              <a:srgbClr val="000099"/>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07" name="Freeform 147">
            <a:extLst>
              <a:ext uri="{FF2B5EF4-FFF2-40B4-BE49-F238E27FC236}">
                <a16:creationId xmlns:a16="http://schemas.microsoft.com/office/drawing/2014/main" id="{911482D4-C931-F64A-A760-F208DA9E7FB6}"/>
              </a:ext>
            </a:extLst>
          </p:cNvPr>
          <p:cNvSpPr>
            <a:spLocks/>
          </p:cNvSpPr>
          <p:nvPr/>
        </p:nvSpPr>
        <p:spPr bwMode="auto">
          <a:xfrm>
            <a:off x="6468918" y="4456982"/>
            <a:ext cx="1984375" cy="1876425"/>
          </a:xfrm>
          <a:custGeom>
            <a:avLst/>
            <a:gdLst>
              <a:gd name="T0" fmla="*/ 2147483647 w 1250"/>
              <a:gd name="T1" fmla="*/ 2147483647 h 1182"/>
              <a:gd name="T2" fmla="*/ 2147483647 w 1250"/>
              <a:gd name="T3" fmla="*/ 2147483647 h 1182"/>
              <a:gd name="T4" fmla="*/ 2147483647 w 1250"/>
              <a:gd name="T5" fmla="*/ 2147483647 h 1182"/>
              <a:gd name="T6" fmla="*/ 0 w 1250"/>
              <a:gd name="T7" fmla="*/ 2147483647 h 1182"/>
              <a:gd name="T8" fmla="*/ 2147483647 w 1250"/>
              <a:gd name="T9" fmla="*/ 0 h 1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0" h="1182">
                <a:moveTo>
                  <a:pt x="1250" y="190"/>
                </a:moveTo>
                <a:lnTo>
                  <a:pt x="1244" y="1182"/>
                </a:lnTo>
                <a:lnTo>
                  <a:pt x="19" y="1181"/>
                </a:lnTo>
                <a:lnTo>
                  <a:pt x="0" y="155"/>
                </a:lnTo>
                <a:lnTo>
                  <a:pt x="171" y="0"/>
                </a:lnTo>
              </a:path>
            </a:pathLst>
          </a:custGeom>
          <a:noFill/>
          <a:ln w="19050" cap="flat" cmpd="sng">
            <a:solidFill>
              <a:srgbClr val="000099"/>
            </a:solidFill>
            <a:prstDash val="solid"/>
            <a:round/>
            <a:headEnd type="triangl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08" name="Oval 36">
            <a:extLst>
              <a:ext uri="{FF2B5EF4-FFF2-40B4-BE49-F238E27FC236}">
                <a16:creationId xmlns:a16="http://schemas.microsoft.com/office/drawing/2014/main" id="{6C459D77-5631-504A-9CB0-A48BD9C61B3E}"/>
              </a:ext>
            </a:extLst>
          </p:cNvPr>
          <p:cNvSpPr>
            <a:spLocks noChangeArrowheads="1"/>
          </p:cNvSpPr>
          <p:nvPr/>
        </p:nvSpPr>
        <p:spPr bwMode="auto">
          <a:xfrm>
            <a:off x="9809018" y="4536357"/>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omic Sans MS" charset="0"/>
              <a:ea typeface="ＭＳ Ｐゴシック" charset="0"/>
              <a:cs typeface="+mn-cs"/>
            </a:endParaRPr>
          </a:p>
        </p:txBody>
      </p:sp>
      <p:grpSp>
        <p:nvGrpSpPr>
          <p:cNvPr id="8" name="Group 7"/>
          <p:cNvGrpSpPr/>
          <p:nvPr/>
        </p:nvGrpSpPr>
        <p:grpSpPr>
          <a:xfrm>
            <a:off x="6060931" y="4663331"/>
            <a:ext cx="555332" cy="71510"/>
            <a:chOff x="1420065" y="5012608"/>
            <a:chExt cx="555332" cy="71510"/>
          </a:xfrm>
        </p:grpSpPr>
        <p:sp>
          <p:nvSpPr>
            <p:cNvPr id="210" name="Oval 166">
              <a:extLst>
                <a:ext uri="{FF2B5EF4-FFF2-40B4-BE49-F238E27FC236}">
                  <a16:creationId xmlns:a16="http://schemas.microsoft.com/office/drawing/2014/main" id="{ADD1825C-C7DB-6844-A3DF-BCF2BA1F0533}"/>
                </a:ext>
              </a:extLst>
            </p:cNvPr>
            <p:cNvSpPr>
              <a:spLocks noChangeArrowheads="1"/>
            </p:cNvSpPr>
            <p:nvPr/>
          </p:nvSpPr>
          <p:spPr bwMode="auto">
            <a:xfrm>
              <a:off x="1420065" y="5012608"/>
              <a:ext cx="196850" cy="69850"/>
            </a:xfrm>
            <a:prstGeom prst="ellipse">
              <a:avLst/>
            </a:prstGeom>
            <a:noFill/>
            <a:ln w="28575">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1" name="Oval 167">
              <a:extLst>
                <a:ext uri="{FF2B5EF4-FFF2-40B4-BE49-F238E27FC236}">
                  <a16:creationId xmlns:a16="http://schemas.microsoft.com/office/drawing/2014/main" id="{0600B33C-3B3C-0646-85DB-B042B7A87603}"/>
                </a:ext>
              </a:extLst>
            </p:cNvPr>
            <p:cNvSpPr>
              <a:spLocks noChangeArrowheads="1"/>
            </p:cNvSpPr>
            <p:nvPr/>
          </p:nvSpPr>
          <p:spPr bwMode="auto">
            <a:xfrm>
              <a:off x="1778547" y="5014268"/>
              <a:ext cx="196850" cy="69850"/>
            </a:xfrm>
            <a:prstGeom prst="ellipse">
              <a:avLst/>
            </a:prstGeom>
            <a:noFill/>
            <a:ln w="28575">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212" name="Freeform 168">
            <a:extLst>
              <a:ext uri="{FF2B5EF4-FFF2-40B4-BE49-F238E27FC236}">
                <a16:creationId xmlns:a16="http://schemas.microsoft.com/office/drawing/2014/main" id="{202E5E96-F7A0-1448-90F0-6A79F4073978}"/>
              </a:ext>
            </a:extLst>
          </p:cNvPr>
          <p:cNvSpPr>
            <a:spLocks/>
          </p:cNvSpPr>
          <p:nvPr/>
        </p:nvSpPr>
        <p:spPr bwMode="auto">
          <a:xfrm>
            <a:off x="5311630" y="3275882"/>
            <a:ext cx="688975" cy="1435100"/>
          </a:xfrm>
          <a:custGeom>
            <a:avLst/>
            <a:gdLst>
              <a:gd name="T0" fmla="*/ 434 w 434"/>
              <a:gd name="T1" fmla="*/ 904 h 904"/>
              <a:gd name="T2" fmla="*/ 2 w 434"/>
              <a:gd name="T3" fmla="*/ 902 h 904"/>
              <a:gd name="T4" fmla="*/ 0 w 434"/>
              <a:gd name="T5" fmla="*/ 0 h 904"/>
              <a:gd name="T6" fmla="*/ 0 60000 65536"/>
              <a:gd name="T7" fmla="*/ 0 60000 65536"/>
              <a:gd name="T8" fmla="*/ 0 60000 65536"/>
            </a:gdLst>
            <a:ahLst/>
            <a:cxnLst>
              <a:cxn ang="T6">
                <a:pos x="T0" y="T1"/>
              </a:cxn>
              <a:cxn ang="T7">
                <a:pos x="T2" y="T3"/>
              </a:cxn>
              <a:cxn ang="T8">
                <a:pos x="T4" y="T5"/>
              </a:cxn>
            </a:cxnLst>
            <a:rect l="0" t="0" r="r" b="b"/>
            <a:pathLst>
              <a:path w="434" h="904">
                <a:moveTo>
                  <a:pt x="434" y="904"/>
                </a:moveTo>
                <a:lnTo>
                  <a:pt x="2" y="902"/>
                </a:lnTo>
                <a:lnTo>
                  <a:pt x="0" y="0"/>
                </a:lnTo>
              </a:path>
            </a:pathLst>
          </a:custGeom>
          <a:noFill/>
          <a:ln w="19050" cap="flat" cmpd="sng">
            <a:solidFill>
              <a:srgbClr val="CC0000"/>
            </a:solidFill>
            <a:prstDash val="solid"/>
            <a:round/>
            <a:headEnd type="triangl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13" name="Group 172">
            <a:extLst>
              <a:ext uri="{FF2B5EF4-FFF2-40B4-BE49-F238E27FC236}">
                <a16:creationId xmlns:a16="http://schemas.microsoft.com/office/drawing/2014/main" id="{A2D29F5F-484F-7547-9B9A-8974E37BD10F}"/>
              </a:ext>
            </a:extLst>
          </p:cNvPr>
          <p:cNvGrpSpPr>
            <a:grpSpLocks/>
          </p:cNvGrpSpPr>
          <p:nvPr/>
        </p:nvGrpSpPr>
        <p:grpSpPr bwMode="auto">
          <a:xfrm>
            <a:off x="6211743" y="3239369"/>
            <a:ext cx="1047750" cy="1441450"/>
            <a:chOff x="2432" y="1758"/>
            <a:chExt cx="660" cy="908"/>
          </a:xfrm>
        </p:grpSpPr>
        <p:sp>
          <p:nvSpPr>
            <p:cNvPr id="214" name="Oval 170">
              <a:extLst>
                <a:ext uri="{FF2B5EF4-FFF2-40B4-BE49-F238E27FC236}">
                  <a16:creationId xmlns:a16="http://schemas.microsoft.com/office/drawing/2014/main" id="{E03C7F13-7247-C24D-85C2-723A1405F160}"/>
                </a:ext>
              </a:extLst>
            </p:cNvPr>
            <p:cNvSpPr>
              <a:spLocks noChangeArrowheads="1"/>
            </p:cNvSpPr>
            <p:nvPr/>
          </p:nvSpPr>
          <p:spPr bwMode="auto">
            <a:xfrm>
              <a:off x="2432" y="2564"/>
              <a:ext cx="144" cy="102"/>
            </a:xfrm>
            <a:prstGeom prst="ellipse">
              <a:avLst/>
            </a:prstGeom>
            <a:noFill/>
            <a:ln w="28575">
              <a:solidFill>
                <a:srgbClr val="CC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5" name="Freeform 171">
              <a:extLst>
                <a:ext uri="{FF2B5EF4-FFF2-40B4-BE49-F238E27FC236}">
                  <a16:creationId xmlns:a16="http://schemas.microsoft.com/office/drawing/2014/main" id="{9BC6BA8A-16A3-F446-97F4-76774828464D}"/>
                </a:ext>
              </a:extLst>
            </p:cNvPr>
            <p:cNvSpPr>
              <a:spLocks/>
            </p:cNvSpPr>
            <p:nvPr/>
          </p:nvSpPr>
          <p:spPr bwMode="auto">
            <a:xfrm>
              <a:off x="2506" y="1758"/>
              <a:ext cx="586" cy="810"/>
            </a:xfrm>
            <a:custGeom>
              <a:avLst/>
              <a:gdLst>
                <a:gd name="T0" fmla="*/ 0 w 586"/>
                <a:gd name="T1" fmla="*/ 810 h 810"/>
                <a:gd name="T2" fmla="*/ 2 w 586"/>
                <a:gd name="T3" fmla="*/ 808 h 810"/>
                <a:gd name="T4" fmla="*/ 2 w 586"/>
                <a:gd name="T5" fmla="*/ 170 h 810"/>
                <a:gd name="T6" fmla="*/ 586 w 586"/>
                <a:gd name="T7" fmla="*/ 0 h 8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6" h="810">
                  <a:moveTo>
                    <a:pt x="0" y="810"/>
                  </a:moveTo>
                  <a:lnTo>
                    <a:pt x="2" y="808"/>
                  </a:lnTo>
                  <a:lnTo>
                    <a:pt x="2" y="170"/>
                  </a:lnTo>
                  <a:lnTo>
                    <a:pt x="586" y="0"/>
                  </a:lnTo>
                </a:path>
              </a:pathLst>
            </a:custGeom>
            <a:noFill/>
            <a:ln w="12700" cap="flat" cmpd="sng">
              <a:solidFill>
                <a:srgbClr val="CC0000"/>
              </a:solidFill>
              <a:prstDash val="solid"/>
              <a:round/>
              <a:headEnd type="triangl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6" name="Group 179">
            <a:extLst>
              <a:ext uri="{FF2B5EF4-FFF2-40B4-BE49-F238E27FC236}">
                <a16:creationId xmlns:a16="http://schemas.microsoft.com/office/drawing/2014/main" id="{D0DD382B-DAC3-2346-B02D-B07D99212014}"/>
              </a:ext>
            </a:extLst>
          </p:cNvPr>
          <p:cNvGrpSpPr>
            <a:grpSpLocks/>
          </p:cNvGrpSpPr>
          <p:nvPr/>
        </p:nvGrpSpPr>
        <p:grpSpPr bwMode="auto">
          <a:xfrm>
            <a:off x="2511281" y="5555532"/>
            <a:ext cx="800100" cy="828675"/>
            <a:chOff x="-44" y="1473"/>
            <a:chExt cx="981" cy="1105"/>
          </a:xfrm>
        </p:grpSpPr>
        <p:pic>
          <p:nvPicPr>
            <p:cNvPr id="217" name="Picture 180" descr="desktop_computer_stylized_medium">
              <a:extLst>
                <a:ext uri="{FF2B5EF4-FFF2-40B4-BE49-F238E27FC236}">
                  <a16:creationId xmlns:a16="http://schemas.microsoft.com/office/drawing/2014/main" id="{DED124CB-DBF2-BA4A-A3F5-D0D2EE27E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 name="Freeform 181">
              <a:extLst>
                <a:ext uri="{FF2B5EF4-FFF2-40B4-BE49-F238E27FC236}">
                  <a16:creationId xmlns:a16="http://schemas.microsoft.com/office/drawing/2014/main" id="{45C70753-F80F-0E44-A5BE-EA6A0103012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19" name="Group 182">
            <a:extLst>
              <a:ext uri="{FF2B5EF4-FFF2-40B4-BE49-F238E27FC236}">
                <a16:creationId xmlns:a16="http://schemas.microsoft.com/office/drawing/2014/main" id="{8C1F52F1-3DCD-D94D-B922-F8CEBAB5F0B4}"/>
              </a:ext>
            </a:extLst>
          </p:cNvPr>
          <p:cNvGrpSpPr>
            <a:grpSpLocks/>
          </p:cNvGrpSpPr>
          <p:nvPr/>
        </p:nvGrpSpPr>
        <p:grpSpPr bwMode="auto">
          <a:xfrm flipH="1">
            <a:off x="9493106" y="5469807"/>
            <a:ext cx="788987" cy="782637"/>
            <a:chOff x="-44" y="1473"/>
            <a:chExt cx="981" cy="1105"/>
          </a:xfrm>
        </p:grpSpPr>
        <p:pic>
          <p:nvPicPr>
            <p:cNvPr id="220" name="Picture 183" descr="desktop_computer_stylized_medium">
              <a:extLst>
                <a:ext uri="{FF2B5EF4-FFF2-40B4-BE49-F238E27FC236}">
                  <a16:creationId xmlns:a16="http://schemas.microsoft.com/office/drawing/2014/main" id="{E6083DB7-3B07-6F40-9810-0033E2E0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1" name="Freeform 184">
              <a:extLst>
                <a:ext uri="{FF2B5EF4-FFF2-40B4-BE49-F238E27FC236}">
                  <a16:creationId xmlns:a16="http://schemas.microsoft.com/office/drawing/2014/main" id="{28CB0DC7-F192-5840-BCC3-B9D66210604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5083031" y="5055469"/>
            <a:ext cx="358775" cy="704850"/>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55" name="Group 176">
            <a:extLst>
              <a:ext uri="{FF2B5EF4-FFF2-40B4-BE49-F238E27FC236}">
                <a16:creationId xmlns:a16="http://schemas.microsoft.com/office/drawing/2014/main" id="{A688A9DA-2CE4-9245-B0CF-12C3AB6DA03D}"/>
              </a:ext>
            </a:extLst>
          </p:cNvPr>
          <p:cNvGrpSpPr>
            <a:grpSpLocks/>
          </p:cNvGrpSpPr>
          <p:nvPr/>
        </p:nvGrpSpPr>
        <p:grpSpPr bwMode="auto">
          <a:xfrm>
            <a:off x="1183088" y="1563001"/>
            <a:ext cx="4826032" cy="1719654"/>
            <a:chOff x="5" y="727"/>
            <a:chExt cx="2460" cy="1047"/>
          </a:xfrm>
        </p:grpSpPr>
        <p:sp>
          <p:nvSpPr>
            <p:cNvPr id="256" name="Text Box 45">
              <a:extLst>
                <a:ext uri="{FF2B5EF4-FFF2-40B4-BE49-F238E27FC236}">
                  <a16:creationId xmlns:a16="http://schemas.microsoft.com/office/drawing/2014/main" id="{08227C49-D6DA-834A-88D1-4F61E7C3A2C1}"/>
                </a:ext>
              </a:extLst>
            </p:cNvPr>
            <p:cNvSpPr txBox="1">
              <a:spLocks noChangeArrowheads="1"/>
            </p:cNvSpPr>
            <p:nvPr/>
          </p:nvSpPr>
          <p:spPr bwMode="auto">
            <a:xfrm>
              <a:off x="133" y="1101"/>
              <a:ext cx="2332" cy="62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handle data from multiple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sockets, add transport header (later used for demultiplexing)</a:t>
              </a:r>
            </a:p>
          </p:txBody>
        </p:sp>
        <p:sp>
          <p:nvSpPr>
            <p:cNvPr id="257" name="Rectangle 46">
              <a:extLst>
                <a:ext uri="{FF2B5EF4-FFF2-40B4-BE49-F238E27FC236}">
                  <a16:creationId xmlns:a16="http://schemas.microsoft.com/office/drawing/2014/main" id="{3B2C1C25-63A3-9D42-A34A-56DE5B3AC226}"/>
                </a:ext>
              </a:extLst>
            </p:cNvPr>
            <p:cNvSpPr>
              <a:spLocks noChangeArrowheads="1"/>
            </p:cNvSpPr>
            <p:nvPr/>
          </p:nvSpPr>
          <p:spPr bwMode="auto">
            <a:xfrm>
              <a:off x="5" y="901"/>
              <a:ext cx="2298" cy="873"/>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nvGrpSpPr>
            <p:cNvPr id="258" name="Group 47">
              <a:extLst>
                <a:ext uri="{FF2B5EF4-FFF2-40B4-BE49-F238E27FC236}">
                  <a16:creationId xmlns:a16="http://schemas.microsoft.com/office/drawing/2014/main" id="{9141C6D7-5B52-C14E-B286-0BE1FAEACCB8}"/>
                </a:ext>
              </a:extLst>
            </p:cNvPr>
            <p:cNvGrpSpPr>
              <a:grpSpLocks/>
            </p:cNvGrpSpPr>
            <p:nvPr/>
          </p:nvGrpSpPr>
          <p:grpSpPr bwMode="auto">
            <a:xfrm>
              <a:off x="91" y="727"/>
              <a:ext cx="1854" cy="375"/>
              <a:chOff x="869" y="3567"/>
              <a:chExt cx="1780" cy="375"/>
            </a:xfrm>
          </p:grpSpPr>
          <p:sp>
            <p:nvSpPr>
              <p:cNvPr id="259" name="Rectangle 48">
                <a:extLst>
                  <a:ext uri="{FF2B5EF4-FFF2-40B4-BE49-F238E27FC236}">
                    <a16:creationId xmlns:a16="http://schemas.microsoft.com/office/drawing/2014/main" id="{9B8AF1CA-3C6F-F243-9464-0DF4CA71C4FF}"/>
                  </a:ext>
                </a:extLst>
              </p:cNvPr>
              <p:cNvSpPr>
                <a:spLocks noChangeArrowheads="1"/>
              </p:cNvSpPr>
              <p:nvPr/>
            </p:nvSpPr>
            <p:spPr bwMode="auto">
              <a:xfrm>
                <a:off x="1422" y="3732"/>
                <a:ext cx="1006" cy="2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260" name="Text Box 49">
                <a:extLst>
                  <a:ext uri="{FF2B5EF4-FFF2-40B4-BE49-F238E27FC236}">
                    <a16:creationId xmlns:a16="http://schemas.microsoft.com/office/drawing/2014/main" id="{70A5AF43-DDA0-2A40-9B92-B39F358268CD}"/>
                  </a:ext>
                </a:extLst>
              </p:cNvPr>
              <p:cNvSpPr txBox="1">
                <a:spLocks noChangeArrowheads="1"/>
              </p:cNvSpPr>
              <p:nvPr/>
            </p:nvSpPr>
            <p:spPr bwMode="auto">
              <a:xfrm>
                <a:off x="869" y="3567"/>
                <a:ext cx="1780" cy="33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multiplexing at sender:</a:t>
                </a:r>
              </a:p>
            </p:txBody>
          </p:sp>
        </p:grpSp>
      </p:grpSp>
      <p:sp>
        <p:nvSpPr>
          <p:cNvPr id="169" name="Freeform 142">
            <a:extLst>
              <a:ext uri="{FF2B5EF4-FFF2-40B4-BE49-F238E27FC236}">
                <a16:creationId xmlns:a16="http://schemas.microsoft.com/office/drawing/2014/main" id="{9633E13F-8D02-CA4B-A3EB-E64D4EB42802}"/>
              </a:ext>
            </a:extLst>
          </p:cNvPr>
          <p:cNvSpPr>
            <a:spLocks/>
          </p:cNvSpPr>
          <p:nvPr/>
        </p:nvSpPr>
        <p:spPr bwMode="auto">
          <a:xfrm>
            <a:off x="4198793" y="4458569"/>
            <a:ext cx="1962150" cy="1897063"/>
          </a:xfrm>
          <a:custGeom>
            <a:avLst/>
            <a:gdLst>
              <a:gd name="T0" fmla="*/ 0 w 1236"/>
              <a:gd name="T1" fmla="*/ 2147483647 h 1195"/>
              <a:gd name="T2" fmla="*/ 2147483647 w 1236"/>
              <a:gd name="T3" fmla="*/ 2147483647 h 1195"/>
              <a:gd name="T4" fmla="*/ 2147483647 w 1236"/>
              <a:gd name="T5" fmla="*/ 2147483647 h 1195"/>
              <a:gd name="T6" fmla="*/ 2147483647 w 1236"/>
              <a:gd name="T7" fmla="*/ 2147483647 h 1195"/>
              <a:gd name="T8" fmla="*/ 2147483647 w 1236"/>
              <a:gd name="T9" fmla="*/ 0 h 1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6" h="1195">
                <a:moveTo>
                  <a:pt x="0" y="202"/>
                </a:moveTo>
                <a:lnTo>
                  <a:pt x="6" y="1194"/>
                </a:lnTo>
                <a:lnTo>
                  <a:pt x="1236" y="1195"/>
                </a:lnTo>
                <a:lnTo>
                  <a:pt x="1227" y="150"/>
                </a:lnTo>
                <a:lnTo>
                  <a:pt x="1069" y="0"/>
                </a:lnTo>
              </a:path>
            </a:pathLst>
          </a:custGeom>
          <a:noFill/>
          <a:ln w="19050" cap="flat" cmpd="sng">
            <a:solidFill>
              <a:srgbClr val="000099"/>
            </a:solidFill>
            <a:prstDash val="solid"/>
            <a:round/>
            <a:headEnd type="triangl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Freeform 141">
            <a:extLst>
              <a:ext uri="{FF2B5EF4-FFF2-40B4-BE49-F238E27FC236}">
                <a16:creationId xmlns:a16="http://schemas.microsoft.com/office/drawing/2014/main" id="{68E70704-F4BA-164C-AD06-3859E25D67E2}"/>
              </a:ext>
            </a:extLst>
          </p:cNvPr>
          <p:cNvSpPr>
            <a:spLocks/>
          </p:cNvSpPr>
          <p:nvPr/>
        </p:nvSpPr>
        <p:spPr bwMode="auto">
          <a:xfrm>
            <a:off x="4135293" y="4433169"/>
            <a:ext cx="2160588" cy="1989138"/>
          </a:xfrm>
          <a:custGeom>
            <a:avLst/>
            <a:gdLst>
              <a:gd name="T0" fmla="*/ 0 w 1361"/>
              <a:gd name="T1" fmla="*/ 2147483647 h 1253"/>
              <a:gd name="T2" fmla="*/ 2147483647 w 1361"/>
              <a:gd name="T3" fmla="*/ 2147483647 h 1253"/>
              <a:gd name="T4" fmla="*/ 2147483647 w 1361"/>
              <a:gd name="T5" fmla="*/ 2147483647 h 1253"/>
              <a:gd name="T6" fmla="*/ 2147483647 w 1361"/>
              <a:gd name="T7" fmla="*/ 2147483647 h 1253"/>
              <a:gd name="T8" fmla="*/ 2147483647 w 1361"/>
              <a:gd name="T9" fmla="*/ 2147483647 h 1253"/>
              <a:gd name="T10" fmla="*/ 2147483647 w 1361"/>
              <a:gd name="T11" fmla="*/ 0 h 12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1" h="1253">
                <a:moveTo>
                  <a:pt x="0" y="216"/>
                </a:moveTo>
                <a:lnTo>
                  <a:pt x="7" y="1252"/>
                </a:lnTo>
                <a:lnTo>
                  <a:pt x="1320" y="1253"/>
                </a:lnTo>
                <a:lnTo>
                  <a:pt x="1361" y="1252"/>
                </a:lnTo>
                <a:lnTo>
                  <a:pt x="1353" y="114"/>
                </a:lnTo>
                <a:lnTo>
                  <a:pt x="1178" y="0"/>
                </a:lnTo>
              </a:path>
            </a:pathLst>
          </a:custGeom>
          <a:noFill/>
          <a:ln w="19050" cap="flat" cmpd="sng">
            <a:solidFill>
              <a:srgbClr val="000099"/>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 name="Group 6"/>
          <p:cNvGrpSpPr/>
          <p:nvPr/>
        </p:nvGrpSpPr>
        <p:grpSpPr>
          <a:xfrm>
            <a:off x="4450940" y="4321755"/>
            <a:ext cx="3748969" cy="114880"/>
            <a:chOff x="4450940" y="4321755"/>
            <a:chExt cx="3748969" cy="114880"/>
          </a:xfrm>
        </p:grpSpPr>
        <p:sp>
          <p:nvSpPr>
            <p:cNvPr id="6" name="Left-Right Arrow 5"/>
            <p:cNvSpPr/>
            <p:nvPr/>
          </p:nvSpPr>
          <p:spPr>
            <a:xfrm rot="20821812">
              <a:off x="4450940" y="4321755"/>
              <a:ext cx="1216152" cy="99004"/>
            </a:xfrm>
            <a:prstGeom prst="left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1" name="Left-Right Arrow 260"/>
            <p:cNvSpPr/>
            <p:nvPr/>
          </p:nvSpPr>
          <p:spPr>
            <a:xfrm rot="778188" flipV="1">
              <a:off x="6983757" y="4337631"/>
              <a:ext cx="1216152" cy="99004"/>
            </a:xfrm>
            <a:prstGeom prst="left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09" name="Slide Number Placeholder 2">
            <a:extLst>
              <a:ext uri="{FF2B5EF4-FFF2-40B4-BE49-F238E27FC236}">
                <a16:creationId xmlns:a16="http://schemas.microsoft.com/office/drawing/2014/main" id="{1BB112E7-9179-7C48-99F0-38E45F5BCFE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16</a:t>
            </a:fld>
            <a:endParaRPr lang="en-US" dirty="0"/>
          </a:p>
        </p:txBody>
      </p:sp>
    </p:spTree>
    <p:extLst>
      <p:ext uri="{BB962C8B-B14F-4D97-AF65-F5344CB8AC3E}">
        <p14:creationId xmlns:p14="http://schemas.microsoft.com/office/powerpoint/2010/main" val="297240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255"/>
                                        </p:tgtEl>
                                        <p:attrNameLst>
                                          <p:attrName>style.visibility</p:attrName>
                                        </p:attrNameLst>
                                      </p:cBhvr>
                                      <p:to>
                                        <p:strVal val="visible"/>
                                      </p:to>
                                    </p:set>
                                    <p:animEffect transition="in" filter="dissolve">
                                      <p:cBhvr>
                                        <p:cTn id="15" dur="500"/>
                                        <p:tgtEl>
                                          <p:spTgt spid="25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12"/>
                                        </p:tgtEl>
                                        <p:attrNameLst>
                                          <p:attrName>style.visibility</p:attrName>
                                        </p:attrNameLst>
                                      </p:cBhvr>
                                      <p:to>
                                        <p:strVal val="visible"/>
                                      </p:to>
                                    </p:set>
                                    <p:animEffect transition="in" filter="dissolve">
                                      <p:cBhvr>
                                        <p:cTn id="18" dur="500"/>
                                        <p:tgtEl>
                                          <p:spTgt spid="212"/>
                                        </p:tgtEl>
                                      </p:cBhvr>
                                    </p:animEffect>
                                  </p:childTnLst>
                                </p:cTn>
                              </p:par>
                              <p:par>
                                <p:cTn id="19" presetID="9"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3"/>
                                        </p:tgtEl>
                                        <p:attrNameLst>
                                          <p:attrName>style.visibility</p:attrName>
                                        </p:attrNameLst>
                                      </p:cBhvr>
                                      <p:to>
                                        <p:strVal val="visible"/>
                                      </p:to>
                                    </p:set>
                                  </p:childTnLst>
                                </p:cTn>
                              </p:par>
                              <p:par>
                                <p:cTn id="26" presetID="9"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8"/>
                                        </p:tgtEl>
                                        <p:attrNameLst>
                                          <p:attrName>style.visibility</p:attrName>
                                        </p:attrNameLst>
                                      </p:cBhvr>
                                      <p:to>
                                        <p:strVal val="visible"/>
                                      </p:to>
                                    </p:set>
                                    <p:animEffect transition="in" filter="dissolve">
                                      <p:cBhvr>
                                        <p:cTn id="31" dur="500"/>
                                        <p:tgtEl>
                                          <p:spTgt spid="16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06"/>
                                        </p:tgtEl>
                                        <p:attrNameLst>
                                          <p:attrName>style.visibility</p:attrName>
                                        </p:attrNameLst>
                                      </p:cBhvr>
                                      <p:to>
                                        <p:strVal val="visible"/>
                                      </p:to>
                                    </p:set>
                                    <p:animEffect transition="in" filter="dissolve">
                                      <p:cBhvr>
                                        <p:cTn id="34" dur="500"/>
                                        <p:tgtEl>
                                          <p:spTgt spid="206"/>
                                        </p:tgtEl>
                                      </p:cBhvr>
                                    </p:animEffect>
                                  </p:childTnLst>
                                </p:cTn>
                              </p:par>
                              <p:par>
                                <p:cTn id="35" presetID="9" presetClass="exit" presetSubtype="0" fill="hold" grpId="0" nodeType="withEffect">
                                  <p:stCondLst>
                                    <p:cond delay="0"/>
                                  </p:stCondLst>
                                  <p:childTnLst>
                                    <p:animEffect transition="out" filter="dissolve">
                                      <p:cBhvr>
                                        <p:cTn id="36" dur="500"/>
                                        <p:tgtEl>
                                          <p:spTgt spid="169"/>
                                        </p:tgtEl>
                                      </p:cBhvr>
                                    </p:animEffect>
                                    <p:set>
                                      <p:cBhvr>
                                        <p:cTn id="37" dur="1" fill="hold">
                                          <p:stCondLst>
                                            <p:cond delay="499"/>
                                          </p:stCondLst>
                                        </p:cTn>
                                        <p:tgtEl>
                                          <p:spTgt spid="169"/>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212"/>
                                        </p:tgtEl>
                                      </p:cBhvr>
                                    </p:animEffect>
                                    <p:set>
                                      <p:cBhvr>
                                        <p:cTn id="43" dur="1" fill="hold">
                                          <p:stCondLst>
                                            <p:cond delay="499"/>
                                          </p:stCondLst>
                                        </p:cTn>
                                        <p:tgtEl>
                                          <p:spTgt spid="212"/>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255"/>
                                        </p:tgtEl>
                                      </p:cBhvr>
                                    </p:animEffect>
                                    <p:set>
                                      <p:cBhvr>
                                        <p:cTn id="46" dur="1" fill="hold">
                                          <p:stCondLst>
                                            <p:cond delay="499"/>
                                          </p:stCondLst>
                                        </p:cTn>
                                        <p:tgtEl>
                                          <p:spTgt spid="255"/>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500"/>
                                        <p:tgtEl>
                                          <p:spTgt spid="207"/>
                                        </p:tgtEl>
                                      </p:cBhvr>
                                    </p:animEffect>
                                    <p:set>
                                      <p:cBhvr>
                                        <p:cTn id="49" dur="1" fill="hold">
                                          <p:stCondLst>
                                            <p:cond delay="499"/>
                                          </p:stCondLst>
                                        </p:cTn>
                                        <p:tgtEl>
                                          <p:spTgt spid="2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07" grpId="0" animBg="1"/>
      <p:bldP spid="212" grpId="0" animBg="1"/>
      <p:bldP spid="212" grpId="1" animBg="1"/>
      <p:bldP spid="169" grpId="0" animBg="1"/>
      <p:bldP spid="1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How demultiplexing </a:t>
            </a:r>
            <a:r>
              <a:rPr lang="en-US" dirty="0"/>
              <a:t>w</a:t>
            </a:r>
            <a:r>
              <a:rPr lang="en-US" sz="4400" dirty="0"/>
              <a:t>orks</a:t>
            </a:r>
          </a:p>
        </p:txBody>
      </p:sp>
      <p:sp>
        <p:nvSpPr>
          <p:cNvPr id="277" name="Rectangle 23">
            <a:extLst>
              <a:ext uri="{FF2B5EF4-FFF2-40B4-BE49-F238E27FC236}">
                <a16:creationId xmlns:a16="http://schemas.microsoft.com/office/drawing/2014/main" id="{0F916DA5-15D2-0A42-8C9B-01DCE4B192B4}"/>
              </a:ext>
            </a:extLst>
          </p:cNvPr>
          <p:cNvSpPr txBox="1">
            <a:spLocks noChangeArrowheads="1"/>
          </p:cNvSpPr>
          <p:nvPr/>
        </p:nvSpPr>
        <p:spPr bwMode="auto">
          <a:xfrm>
            <a:off x="812799" y="1565761"/>
            <a:ext cx="5703304" cy="279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receives IP datagrams</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each datagram has source IP address, destination IP address</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each datagram carries one transport-layer segment</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each segment has source, destination port number </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uses </a:t>
            </a:r>
            <a:r>
              <a:rPr kumimoji="0" lang="en-US" sz="3200" b="0" i="1"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IP addresses &amp; port numbers</a:t>
            </a: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 to direct segment to appropriate socket</a:t>
            </a:r>
          </a:p>
        </p:txBody>
      </p:sp>
      <p:grpSp>
        <p:nvGrpSpPr>
          <p:cNvPr id="5" name="Group 4"/>
          <p:cNvGrpSpPr/>
          <p:nvPr/>
        </p:nvGrpSpPr>
        <p:grpSpPr>
          <a:xfrm>
            <a:off x="7543216" y="1704452"/>
            <a:ext cx="3414712" cy="4121150"/>
            <a:chOff x="7543216" y="1704452"/>
            <a:chExt cx="3414712" cy="4121150"/>
          </a:xfrm>
        </p:grpSpPr>
        <p:sp>
          <p:nvSpPr>
            <p:cNvPr id="275" name="Rectangle 75">
              <a:extLst>
                <a:ext uri="{FF2B5EF4-FFF2-40B4-BE49-F238E27FC236}">
                  <a16:creationId xmlns:a16="http://schemas.microsoft.com/office/drawing/2014/main" id="{FCCA66F1-5923-DC45-83A7-1942BA80E808}"/>
                </a:ext>
              </a:extLst>
            </p:cNvPr>
            <p:cNvSpPr>
              <a:spLocks noChangeArrowheads="1"/>
            </p:cNvSpPr>
            <p:nvPr/>
          </p:nvSpPr>
          <p:spPr bwMode="auto">
            <a:xfrm>
              <a:off x="7633703" y="2048939"/>
              <a:ext cx="3324225" cy="3200400"/>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6" name="Rectangle 65">
              <a:extLst>
                <a:ext uri="{FF2B5EF4-FFF2-40B4-BE49-F238E27FC236}">
                  <a16:creationId xmlns:a16="http://schemas.microsoft.com/office/drawing/2014/main" id="{325B2818-1D14-0544-87D5-B34939698E97}"/>
                </a:ext>
              </a:extLst>
            </p:cNvPr>
            <p:cNvSpPr>
              <a:spLocks noChangeArrowheads="1"/>
            </p:cNvSpPr>
            <p:nvPr/>
          </p:nvSpPr>
          <p:spPr bwMode="auto">
            <a:xfrm>
              <a:off x="7557503" y="2144189"/>
              <a:ext cx="3324225" cy="3200400"/>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8" name="Text Box 63">
              <a:extLst>
                <a:ext uri="{FF2B5EF4-FFF2-40B4-BE49-F238E27FC236}">
                  <a16:creationId xmlns:a16="http://schemas.microsoft.com/office/drawing/2014/main" id="{0308811F-F83C-684C-9A70-7056E7030121}"/>
                </a:ext>
              </a:extLst>
            </p:cNvPr>
            <p:cNvSpPr txBox="1">
              <a:spLocks noChangeArrowheads="1"/>
            </p:cNvSpPr>
            <p:nvPr/>
          </p:nvSpPr>
          <p:spPr bwMode="auto">
            <a:xfrm>
              <a:off x="7597191" y="2156889"/>
              <a:ext cx="1563687"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source port #</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79" name="Text Box 64">
              <a:extLst>
                <a:ext uri="{FF2B5EF4-FFF2-40B4-BE49-F238E27FC236}">
                  <a16:creationId xmlns:a16="http://schemas.microsoft.com/office/drawing/2014/main" id="{DFDB1254-258A-D74F-9312-2F08048EE0A6}"/>
                </a:ext>
              </a:extLst>
            </p:cNvPr>
            <p:cNvSpPr txBox="1">
              <a:spLocks noChangeArrowheads="1"/>
            </p:cNvSpPr>
            <p:nvPr/>
          </p:nvSpPr>
          <p:spPr bwMode="auto">
            <a:xfrm>
              <a:off x="9383128" y="2156889"/>
              <a:ext cx="1328738"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dest port #</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80" name="Line 66">
              <a:extLst>
                <a:ext uri="{FF2B5EF4-FFF2-40B4-BE49-F238E27FC236}">
                  <a16:creationId xmlns:a16="http://schemas.microsoft.com/office/drawing/2014/main" id="{7758F487-6FB2-F34B-84F0-976833827475}"/>
                </a:ext>
              </a:extLst>
            </p:cNvPr>
            <p:cNvSpPr>
              <a:spLocks noChangeShapeType="1"/>
            </p:cNvSpPr>
            <p:nvPr/>
          </p:nvSpPr>
          <p:spPr bwMode="auto">
            <a:xfrm flipV="1">
              <a:off x="7547978" y="2544239"/>
              <a:ext cx="33289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1" name="Line 68">
              <a:extLst>
                <a:ext uri="{FF2B5EF4-FFF2-40B4-BE49-F238E27FC236}">
                  <a16:creationId xmlns:a16="http://schemas.microsoft.com/office/drawing/2014/main" id="{A9895192-7D02-2F4C-B006-EAE3FEF5F7A4}"/>
                </a:ext>
              </a:extLst>
            </p:cNvPr>
            <p:cNvSpPr>
              <a:spLocks noChangeShapeType="1"/>
            </p:cNvSpPr>
            <p:nvPr/>
          </p:nvSpPr>
          <p:spPr bwMode="auto">
            <a:xfrm flipV="1">
              <a:off x="7557503" y="3534839"/>
              <a:ext cx="3324225"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2" name="Line 69">
              <a:extLst>
                <a:ext uri="{FF2B5EF4-FFF2-40B4-BE49-F238E27FC236}">
                  <a16:creationId xmlns:a16="http://schemas.microsoft.com/office/drawing/2014/main" id="{7ABA37B1-9C1B-8F43-9F10-44126FAB2D3C}"/>
                </a:ext>
              </a:extLst>
            </p:cNvPr>
            <p:cNvSpPr>
              <a:spLocks noChangeShapeType="1"/>
            </p:cNvSpPr>
            <p:nvPr/>
          </p:nvSpPr>
          <p:spPr bwMode="auto">
            <a:xfrm flipV="1">
              <a:off x="9195803" y="2144189"/>
              <a:ext cx="0" cy="395288"/>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Text Box 70">
              <a:extLst>
                <a:ext uri="{FF2B5EF4-FFF2-40B4-BE49-F238E27FC236}">
                  <a16:creationId xmlns:a16="http://schemas.microsoft.com/office/drawing/2014/main" id="{B3C9350B-DCA6-5E4A-91AA-5C2AD14EC263}"/>
                </a:ext>
              </a:extLst>
            </p:cNvPr>
            <p:cNvSpPr txBox="1">
              <a:spLocks noChangeArrowheads="1"/>
            </p:cNvSpPr>
            <p:nvPr/>
          </p:nvSpPr>
          <p:spPr bwMode="auto">
            <a:xfrm>
              <a:off x="8740191" y="1704452"/>
              <a:ext cx="86360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32 bits</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4" name="Line 71">
              <a:extLst>
                <a:ext uri="{FF2B5EF4-FFF2-40B4-BE49-F238E27FC236}">
                  <a16:creationId xmlns:a16="http://schemas.microsoft.com/office/drawing/2014/main" id="{D16D54C4-5717-9E46-AA93-1E6BB3430444}"/>
                </a:ext>
              </a:extLst>
            </p:cNvPr>
            <p:cNvSpPr>
              <a:spLocks noChangeShapeType="1"/>
            </p:cNvSpPr>
            <p:nvPr/>
          </p:nvSpPr>
          <p:spPr bwMode="auto">
            <a:xfrm>
              <a:off x="9653003" y="1910827"/>
              <a:ext cx="1200150" cy="4762"/>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5" name="Line 72">
              <a:extLst>
                <a:ext uri="{FF2B5EF4-FFF2-40B4-BE49-F238E27FC236}">
                  <a16:creationId xmlns:a16="http://schemas.microsoft.com/office/drawing/2014/main" id="{332269D9-54A4-6446-BBAD-BD3F06A73E96}"/>
                </a:ext>
              </a:extLst>
            </p:cNvPr>
            <p:cNvSpPr>
              <a:spLocks noChangeShapeType="1"/>
            </p:cNvSpPr>
            <p:nvPr/>
          </p:nvSpPr>
          <p:spPr bwMode="auto">
            <a:xfrm rot="10800000">
              <a:off x="7543216" y="1920352"/>
              <a:ext cx="1128712"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6" name="Text Box 73">
              <a:extLst>
                <a:ext uri="{FF2B5EF4-FFF2-40B4-BE49-F238E27FC236}">
                  <a16:creationId xmlns:a16="http://schemas.microsoft.com/office/drawing/2014/main" id="{8F7D97AE-E89E-684A-9571-5959DA8E3347}"/>
                </a:ext>
              </a:extLst>
            </p:cNvPr>
            <p:cNvSpPr txBox="1">
              <a:spLocks noChangeArrowheads="1"/>
            </p:cNvSpPr>
            <p:nvPr/>
          </p:nvSpPr>
          <p:spPr bwMode="auto">
            <a:xfrm>
              <a:off x="8451266" y="3865039"/>
              <a:ext cx="1389062"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(payload)</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7" name="Text Box 74">
              <a:extLst>
                <a:ext uri="{FF2B5EF4-FFF2-40B4-BE49-F238E27FC236}">
                  <a16:creationId xmlns:a16="http://schemas.microsoft.com/office/drawing/2014/main" id="{A5362E3E-8643-6A43-A4FE-BD56FF4F0BD3}"/>
                </a:ext>
              </a:extLst>
            </p:cNvPr>
            <p:cNvSpPr txBox="1">
              <a:spLocks noChangeArrowheads="1"/>
            </p:cNvSpPr>
            <p:nvPr/>
          </p:nvSpPr>
          <p:spPr bwMode="auto">
            <a:xfrm>
              <a:off x="8067091" y="2898252"/>
              <a:ext cx="2290762"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other header fields</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8" name="Text Box 76">
              <a:extLst>
                <a:ext uri="{FF2B5EF4-FFF2-40B4-BE49-F238E27FC236}">
                  <a16:creationId xmlns:a16="http://schemas.microsoft.com/office/drawing/2014/main" id="{2FE71CF3-191A-C44F-839C-1CF4D7DFFAA5}"/>
                </a:ext>
              </a:extLst>
            </p:cNvPr>
            <p:cNvSpPr txBox="1">
              <a:spLocks noChangeArrowheads="1"/>
            </p:cNvSpPr>
            <p:nvPr/>
          </p:nvSpPr>
          <p:spPr bwMode="auto">
            <a:xfrm>
              <a:off x="7770228" y="5428727"/>
              <a:ext cx="306070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TCP/UDP segment format</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 name="Oval 3"/>
          <p:cNvSpPr/>
          <p:nvPr/>
        </p:nvSpPr>
        <p:spPr>
          <a:xfrm>
            <a:off x="7299923" y="1976355"/>
            <a:ext cx="2083205" cy="689091"/>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9014727" y="1985006"/>
            <a:ext cx="2083205" cy="689091"/>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Slide Number Placeholder 2">
            <a:extLst>
              <a:ext uri="{FF2B5EF4-FFF2-40B4-BE49-F238E27FC236}">
                <a16:creationId xmlns:a16="http://schemas.microsoft.com/office/drawing/2014/main" id="{CB301DF9-007E-7F42-9982-6FB05291D92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17</a:t>
            </a:fld>
            <a:endParaRPr lang="en-US" dirty="0"/>
          </a:p>
        </p:txBody>
      </p:sp>
    </p:spTree>
    <p:extLst>
      <p:ext uri="{BB962C8B-B14F-4D97-AF65-F5344CB8AC3E}">
        <p14:creationId xmlns:p14="http://schemas.microsoft.com/office/powerpoint/2010/main" val="385054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Connectionless demultiplexing</a:t>
            </a:r>
          </a:p>
        </p:txBody>
      </p:sp>
      <p:sp>
        <p:nvSpPr>
          <p:cNvPr id="18" name="Rectangle 3">
            <a:extLst>
              <a:ext uri="{FF2B5EF4-FFF2-40B4-BE49-F238E27FC236}">
                <a16:creationId xmlns:a16="http://schemas.microsoft.com/office/drawing/2014/main" id="{5E258CE6-39AA-994E-A005-93DEFB62A33E}"/>
              </a:ext>
            </a:extLst>
          </p:cNvPr>
          <p:cNvSpPr txBox="1">
            <a:spLocks noChangeArrowheads="1"/>
          </p:cNvSpPr>
          <p:nvPr/>
        </p:nvSpPr>
        <p:spPr>
          <a:xfrm>
            <a:off x="798689" y="1523600"/>
            <a:ext cx="5254159" cy="2113756"/>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3500" b="0" i="1" u="none" strike="noStrike" kern="1200" cap="none" spc="0" normalizeH="0" baseline="0" noProof="0" dirty="0">
                <a:ln>
                  <a:noFill/>
                </a:ln>
                <a:solidFill>
                  <a:prstClr val="black"/>
                </a:solidFill>
                <a:effectLst/>
                <a:uLnTx/>
                <a:uFillTx/>
                <a:latin typeface="Calibri" panose="020F0502020204030204"/>
                <a:ea typeface="+mn-ea"/>
                <a:cs typeface="+mn-cs"/>
              </a:rPr>
              <a:t>Recall:</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7663" marR="0" lvl="0" indent="-2905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when creating socket, must specify </a:t>
            </a:r>
            <a:r>
              <a:rPr kumimoji="0" lang="en-US" sz="3500" b="0" i="1" u="none" strike="noStrike" kern="1200" cap="none" spc="0" normalizeH="0" baseline="0" noProof="0" dirty="0">
                <a:ln>
                  <a:noFill/>
                </a:ln>
                <a:solidFill>
                  <a:srgbClr val="CD0004"/>
                </a:solidFill>
                <a:effectLst/>
                <a:uLnTx/>
                <a:uFillTx/>
                <a:latin typeface="Calibri" panose="020F0502020204030204"/>
                <a:ea typeface="+mn-ea"/>
                <a:cs typeface="+mn-cs"/>
              </a:rPr>
              <a:t>host-local </a:t>
            </a:r>
            <a:r>
              <a:rPr kumimoji="0" lang="en-US" sz="3500" b="0" i="0" u="none" strike="noStrike" kern="1200" cap="none" spc="0" normalizeH="0" baseline="0" noProof="0" dirty="0">
                <a:ln>
                  <a:noFill/>
                </a:ln>
                <a:solidFill>
                  <a:prstClr val="black"/>
                </a:solidFill>
                <a:effectLst/>
                <a:uLnTx/>
                <a:uFillTx/>
                <a:latin typeface="Calibri" panose="020F0502020204030204"/>
                <a:ea typeface="+mn-ea"/>
                <a:cs typeface="+mn-cs"/>
              </a:rPr>
              <a:t>port #:</a:t>
            </a:r>
          </a:p>
          <a:p>
            <a:pPr marL="347663" marR="0" lvl="0" indent="-290513"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ourier" pitchFamily="2" charset="0"/>
                <a:ea typeface="+mn-ea"/>
                <a:cs typeface="+mn-cs"/>
              </a:rPr>
              <a:t>DatagramSocket</a:t>
            </a:r>
            <a:r>
              <a:rPr kumimoji="0" lang="en-US" sz="2400" b="0" i="0" u="none" strike="noStrike" kern="1200" cap="none" spc="0" normalizeH="0" baseline="0" noProof="0" dirty="0">
                <a:ln>
                  <a:noFill/>
                </a:ln>
                <a:solidFill>
                  <a:prstClr val="black"/>
                </a:solidFill>
                <a:effectLst/>
                <a:uLnTx/>
                <a:uFillTx/>
                <a:latin typeface="Courier" pitchFamily="2" charset="0"/>
                <a:ea typeface="+mn-ea"/>
                <a:cs typeface="+mn-cs"/>
              </a:rPr>
              <a:t> mySocket1        = new </a:t>
            </a:r>
            <a:r>
              <a:rPr kumimoji="0" lang="en-US" sz="2400" b="0" i="0" u="none" strike="noStrike" kern="1200" cap="none" spc="0" normalizeH="0" baseline="0" noProof="0" dirty="0" err="1">
                <a:ln>
                  <a:noFill/>
                </a:ln>
                <a:solidFill>
                  <a:prstClr val="black"/>
                </a:solidFill>
                <a:effectLst/>
                <a:uLnTx/>
                <a:uFillTx/>
                <a:latin typeface="Courier" pitchFamily="2" charset="0"/>
                <a:ea typeface="+mn-ea"/>
                <a:cs typeface="+mn-cs"/>
              </a:rPr>
              <a:t>DatagramSocket</a:t>
            </a:r>
            <a:r>
              <a:rPr kumimoji="0" lang="en-US" sz="2400" b="0" i="0" u="none" strike="noStrike" kern="1200" cap="none" spc="0" normalizeH="0" baseline="0" noProof="0" dirty="0">
                <a:ln>
                  <a:noFill/>
                </a:ln>
                <a:solidFill>
                  <a:prstClr val="black"/>
                </a:solidFill>
                <a:effectLst/>
                <a:uLnTx/>
                <a:uFillTx/>
                <a:latin typeface="Courier" pitchFamily="2" charset="0"/>
                <a:ea typeface="+mn-ea"/>
                <a:cs typeface="+mn-cs"/>
              </a:rPr>
              <a:t>(</a:t>
            </a:r>
            <a:r>
              <a:rPr kumimoji="0" lang="en-US" sz="2400" b="0" i="0" u="none" strike="noStrike" kern="1200" cap="none" spc="0" normalizeH="0" baseline="0" noProof="0" dirty="0">
                <a:ln>
                  <a:noFill/>
                </a:ln>
                <a:solidFill>
                  <a:srgbClr val="CC0000"/>
                </a:solidFill>
                <a:effectLst/>
                <a:uLnTx/>
                <a:uFillTx/>
                <a:latin typeface="Courier" pitchFamily="2" charset="0"/>
                <a:ea typeface="+mn-ea"/>
                <a:cs typeface="+mn-cs"/>
              </a:rPr>
              <a:t>12534</a:t>
            </a:r>
            <a:r>
              <a:rPr kumimoji="0" lang="en-US" sz="2400" b="0" i="0" u="none" strike="noStrike" kern="1200" cap="none" spc="0" normalizeH="0" baseline="0" noProof="0" dirty="0">
                <a:ln>
                  <a:noFill/>
                </a:ln>
                <a:solidFill>
                  <a:prstClr val="black"/>
                </a:solidFill>
                <a:effectLst/>
                <a:uLnTx/>
                <a:uFillTx/>
                <a:latin typeface="Courier" pitchFamily="2" charset="0"/>
                <a:ea typeface="+mn-ea"/>
                <a:cs typeface="+mn-cs"/>
              </a:rPr>
              <a:t>);</a:t>
            </a:r>
          </a:p>
          <a:p>
            <a:pPr marL="347663" marR="0" lvl="0" indent="-290513" algn="l" defTabSz="914400" rtl="0" eaLnBrk="1" fontAlgn="auto" latinLnBrk="0" hangingPunct="1">
              <a:lnSpc>
                <a:spcPct val="90000"/>
              </a:lnSpc>
              <a:spcBef>
                <a:spcPts val="1000"/>
              </a:spcBef>
              <a:spcAft>
                <a:spcPts val="0"/>
              </a:spcAft>
              <a:buClr>
                <a:srgbClr val="0000A3"/>
              </a:buClr>
              <a:buSzTx/>
              <a:buFont typeface="Wingdings"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05">
            <a:extLst>
              <a:ext uri="{FF2B5EF4-FFF2-40B4-BE49-F238E27FC236}">
                <a16:creationId xmlns:a16="http://schemas.microsoft.com/office/drawing/2014/main" id="{86EE0BD4-F2E4-AA4C-ABE7-69DA3D493545}"/>
              </a:ext>
            </a:extLst>
          </p:cNvPr>
          <p:cNvSpPr txBox="1">
            <a:spLocks noChangeArrowheads="1"/>
          </p:cNvSpPr>
          <p:nvPr/>
        </p:nvSpPr>
        <p:spPr>
          <a:xfrm>
            <a:off x="6774662" y="1514612"/>
            <a:ext cx="4894407" cy="2368550"/>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when receiving host receives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UDP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segment: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checks destination port # in segment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directs UDP segment to socket with that port #</a:t>
            </a:r>
          </a:p>
        </p:txBody>
      </p:sp>
      <p:sp>
        <p:nvSpPr>
          <p:cNvPr id="20" name="Rectangle 108">
            <a:extLst>
              <a:ext uri="{FF2B5EF4-FFF2-40B4-BE49-F238E27FC236}">
                <a16:creationId xmlns:a16="http://schemas.microsoft.com/office/drawing/2014/main" id="{D64D1D76-B139-F94A-A00F-C768B6656938}"/>
              </a:ext>
            </a:extLst>
          </p:cNvPr>
          <p:cNvSpPr>
            <a:spLocks noChangeArrowheads="1"/>
          </p:cNvSpPr>
          <p:nvPr/>
        </p:nvSpPr>
        <p:spPr bwMode="auto">
          <a:xfrm>
            <a:off x="883807" y="3328506"/>
            <a:ext cx="5227637" cy="2751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7663" marR="0" lvl="0" indent="-290513" algn="l" defTabSz="914400" rtl="0" eaLnBrk="1" fontAlgn="auto" latinLnBrk="0" hangingPunct="1">
              <a:lnSpc>
                <a:spcPct val="85000"/>
              </a:lnSpc>
              <a:spcBef>
                <a:spcPct val="20000"/>
              </a:spcBef>
              <a:spcAft>
                <a:spcPts val="0"/>
              </a:spcAft>
              <a:buClr>
                <a:srgbClr val="000099"/>
              </a:buClr>
              <a:buSzPct val="65000"/>
              <a:buFont typeface="Wingdings" charset="0"/>
              <a:buChar char="v"/>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when creating datagram to send into UDP socket, must specify</a:t>
            </a:r>
          </a:p>
          <a:p>
            <a:pPr marL="858838" marR="0" lvl="1" indent="-239713" algn="l" defTabSz="914400" rtl="0" eaLnBrk="1" fontAlgn="auto" latinLnBrk="0" hangingPunct="1">
              <a:lnSpc>
                <a:spcPct val="85000"/>
              </a:lnSpc>
              <a:spcBef>
                <a:spcPct val="20000"/>
              </a:spcBef>
              <a:spcAft>
                <a:spcPts val="0"/>
              </a:spcAft>
              <a:buClr>
                <a:srgbClr val="000099"/>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destination IP address</a:t>
            </a:r>
          </a:p>
          <a:p>
            <a:pPr marL="858838" marR="0" lvl="1" indent="-239713" algn="l" defTabSz="914400" rtl="0" eaLnBrk="1" fontAlgn="auto" latinLnBrk="0" hangingPunct="1">
              <a:lnSpc>
                <a:spcPct val="85000"/>
              </a:lnSpc>
              <a:spcBef>
                <a:spcPct val="20000"/>
              </a:spcBef>
              <a:spcAft>
                <a:spcPts val="0"/>
              </a:spcAft>
              <a:buClr>
                <a:srgbClr val="000099"/>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destination port #</a:t>
            </a:r>
          </a:p>
        </p:txBody>
      </p:sp>
      <p:sp>
        <p:nvSpPr>
          <p:cNvPr id="21" name="Rectangle 111">
            <a:extLst>
              <a:ext uri="{FF2B5EF4-FFF2-40B4-BE49-F238E27FC236}">
                <a16:creationId xmlns:a16="http://schemas.microsoft.com/office/drawing/2014/main" id="{1D23ED05-24C1-E24F-9A5D-E84D26B5270D}"/>
              </a:ext>
            </a:extLst>
          </p:cNvPr>
          <p:cNvSpPr>
            <a:spLocks noChangeArrowheads="1"/>
          </p:cNvSpPr>
          <p:nvPr/>
        </p:nvSpPr>
        <p:spPr bwMode="auto">
          <a:xfrm>
            <a:off x="6349002" y="4420787"/>
            <a:ext cx="5188153" cy="2336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auto" latinLnBrk="0" hangingPunct="1">
              <a:lnSpc>
                <a:spcPct val="90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IP/UDP datagrams with </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same </a:t>
            </a:r>
            <a:r>
              <a:rPr kumimoji="0" lang="en-US" sz="2800" b="0" i="1" u="none" strike="noStrike" kern="1200" cap="none" spc="0" normalizeH="0" baseline="0" noProof="0" dirty="0" err="1">
                <a:ln>
                  <a:noFill/>
                </a:ln>
                <a:solidFill>
                  <a:srgbClr val="CC0000"/>
                </a:solidFill>
                <a:effectLst/>
                <a:uLnTx/>
                <a:uFillTx/>
                <a:latin typeface="Calibri" panose="020F0502020204030204"/>
                <a:ea typeface="ＭＳ Ｐゴシック" charset="0"/>
                <a:cs typeface="+mn-cs"/>
              </a:rPr>
              <a:t>dest</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port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but different source IP addresses and/or source port numbers will be directed to </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same socket </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at receiving host</a:t>
            </a:r>
          </a:p>
        </p:txBody>
      </p:sp>
      <p:sp>
        <p:nvSpPr>
          <p:cNvPr id="23" name="AutoShape 113">
            <a:extLst>
              <a:ext uri="{FF2B5EF4-FFF2-40B4-BE49-F238E27FC236}">
                <a16:creationId xmlns:a16="http://schemas.microsoft.com/office/drawing/2014/main" id="{AE0FE900-8538-8F4F-BD27-2C9A09F232E9}"/>
              </a:ext>
            </a:extLst>
          </p:cNvPr>
          <p:cNvSpPr>
            <a:spLocks noChangeArrowheads="1"/>
          </p:cNvSpPr>
          <p:nvPr/>
        </p:nvSpPr>
        <p:spPr bwMode="auto">
          <a:xfrm rot="5400000">
            <a:off x="8662884" y="3896801"/>
            <a:ext cx="560388" cy="311150"/>
          </a:xfrm>
          <a:prstGeom prst="rightArrow">
            <a:avLst>
              <a:gd name="adj1" fmla="val 50000"/>
              <a:gd name="adj2" fmla="val 45026"/>
            </a:avLst>
          </a:prstGeom>
          <a:solidFill>
            <a:srgbClr val="CC0000"/>
          </a:solidFill>
          <a:ln w="952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 name="Oval 3">
            <a:extLst>
              <a:ext uri="{FF2B5EF4-FFF2-40B4-BE49-F238E27FC236}">
                <a16:creationId xmlns:a16="http://schemas.microsoft.com/office/drawing/2014/main" id="{7E32E731-A5B9-B44F-853B-A87FFA65AAE0}"/>
              </a:ext>
            </a:extLst>
          </p:cNvPr>
          <p:cNvSpPr/>
          <p:nvPr/>
        </p:nvSpPr>
        <p:spPr>
          <a:xfrm>
            <a:off x="4202130" y="2887038"/>
            <a:ext cx="1909314" cy="99612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Slide Number Placeholder 2">
            <a:extLst>
              <a:ext uri="{FF2B5EF4-FFF2-40B4-BE49-F238E27FC236}">
                <a16:creationId xmlns:a16="http://schemas.microsoft.com/office/drawing/2014/main" id="{86F80CC4-FDCF-FF42-8BB3-8A9B1A2B5D6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18</a:t>
            </a:fld>
            <a:endParaRPr lang="en-US" dirty="0"/>
          </a:p>
        </p:txBody>
      </p:sp>
    </p:spTree>
    <p:extLst>
      <p:ext uri="{BB962C8B-B14F-4D97-AF65-F5344CB8AC3E}">
        <p14:creationId xmlns:p14="http://schemas.microsoft.com/office/powerpoint/2010/main" val="15389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9" presetClass="exit" presetSubtype="0" fill="hold" grpId="1" nodeType="with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animBg="1"/>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Connectionless demultiplexing: an example</a:t>
            </a:r>
          </a:p>
        </p:txBody>
      </p:sp>
      <p:sp>
        <p:nvSpPr>
          <p:cNvPr id="138" name="Rectangle 44">
            <a:extLst>
              <a:ext uri="{FF2B5EF4-FFF2-40B4-BE49-F238E27FC236}">
                <a16:creationId xmlns:a16="http://schemas.microsoft.com/office/drawing/2014/main" id="{E4FB09F6-4D90-9944-956D-25B59CB77E40}"/>
              </a:ext>
            </a:extLst>
          </p:cNvPr>
          <p:cNvSpPr txBox="1">
            <a:spLocks noChangeArrowheads="1"/>
          </p:cNvSpPr>
          <p:nvPr/>
        </p:nvSpPr>
        <p:spPr bwMode="auto">
          <a:xfrm>
            <a:off x="4598987" y="1387147"/>
            <a:ext cx="4217987" cy="725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32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173038" marR="0" lvl="0" indent="-173038" algn="l" defTabSz="914400" rtl="0" eaLnBrk="0" fontAlgn="base" latinLnBrk="0" hangingPunct="0">
              <a:lnSpc>
                <a:spcPct val="85000"/>
              </a:lnSpc>
              <a:spcBef>
                <a:spcPct val="20000"/>
              </a:spcBef>
              <a:spcAft>
                <a:spcPct val="0"/>
              </a:spcAft>
              <a:buClr>
                <a:srgbClr val="000099"/>
              </a:buClr>
              <a:buSzPct val="100000"/>
              <a:buFont typeface="Wingdings" charset="0"/>
              <a:buNone/>
              <a:tabLst/>
              <a:defRPr/>
            </a:pPr>
            <a:r>
              <a:rPr kumimoji="0" lang="en-US" sz="2000" b="1" i="0" u="none" strike="noStrike" kern="0" cap="none" spc="0" normalizeH="0" baseline="0" noProof="0" dirty="0" err="1">
                <a:ln>
                  <a:noFill/>
                </a:ln>
                <a:solidFill>
                  <a:srgbClr val="000000"/>
                </a:solidFill>
                <a:effectLst/>
                <a:uLnTx/>
                <a:uFillTx/>
                <a:latin typeface="Courier New" charset="0"/>
                <a:ea typeface="ＭＳ Ｐゴシック" charset="0"/>
                <a:cs typeface="+mn-cs"/>
              </a:rPr>
              <a:t>DatagramSocket</a:t>
            </a:r>
            <a:r>
              <a:rPr kumimoji="0" lang="en-US" sz="2000" b="1" i="0" u="none" strike="noStrike" kern="0" cap="none" spc="0" normalizeH="0" baseline="0" noProof="0" dirty="0">
                <a:ln>
                  <a:noFill/>
                </a:ln>
                <a:solidFill>
                  <a:srgbClr val="000000"/>
                </a:solidFill>
                <a:effectLst/>
                <a:uLnTx/>
                <a:uFillTx/>
                <a:latin typeface="Courier New" charset="0"/>
                <a:ea typeface="ＭＳ Ｐゴシック" charset="0"/>
                <a:cs typeface="+mn-cs"/>
              </a:rPr>
              <a:t> </a:t>
            </a:r>
            <a:r>
              <a:rPr kumimoji="0" lang="en-US" sz="2000" b="1" i="0" u="none" strike="noStrike" kern="0" cap="none" spc="0" normalizeH="0" baseline="0" noProof="0" dirty="0" err="1">
                <a:ln>
                  <a:noFill/>
                </a:ln>
                <a:solidFill>
                  <a:srgbClr val="000000"/>
                </a:solidFill>
                <a:effectLst/>
                <a:uLnTx/>
                <a:uFillTx/>
                <a:latin typeface="Courier New" charset="0"/>
                <a:ea typeface="ＭＳ Ｐゴシック" charset="0"/>
                <a:cs typeface="+mn-cs"/>
              </a:rPr>
              <a:t>serverSocket</a:t>
            </a:r>
            <a:r>
              <a:rPr kumimoji="0" lang="en-US" sz="2000" b="1" i="0" u="none" strike="noStrike" kern="0" cap="none" spc="0" normalizeH="0" baseline="0" noProof="0" dirty="0">
                <a:ln>
                  <a:noFill/>
                </a:ln>
                <a:solidFill>
                  <a:srgbClr val="000000"/>
                </a:solidFill>
                <a:effectLst/>
                <a:uLnTx/>
                <a:uFillTx/>
                <a:latin typeface="Courier New" charset="0"/>
                <a:ea typeface="ＭＳ Ｐゴシック" charset="0"/>
                <a:cs typeface="+mn-cs"/>
              </a:rPr>
              <a:t> = new </a:t>
            </a:r>
            <a:r>
              <a:rPr kumimoji="0" lang="en-US" sz="2000" b="1" i="0" u="none" strike="noStrike" kern="0" cap="none" spc="0" normalizeH="0" baseline="0" noProof="0" dirty="0" err="1">
                <a:ln>
                  <a:noFill/>
                </a:ln>
                <a:solidFill>
                  <a:srgbClr val="000000"/>
                </a:solidFill>
                <a:effectLst/>
                <a:uLnTx/>
                <a:uFillTx/>
                <a:latin typeface="Courier New" charset="0"/>
                <a:ea typeface="ＭＳ Ｐゴシック" charset="0"/>
                <a:cs typeface="+mn-cs"/>
              </a:rPr>
              <a:t>DatagramSocket</a:t>
            </a:r>
            <a:endParaRPr kumimoji="0" lang="en-US" sz="2000" b="1" i="0" u="none" strike="noStrike" kern="0" cap="none" spc="0" normalizeH="0" baseline="0" noProof="0" dirty="0">
              <a:ln>
                <a:noFill/>
              </a:ln>
              <a:solidFill>
                <a:srgbClr val="000000"/>
              </a:solidFill>
              <a:effectLst/>
              <a:uLnTx/>
              <a:uFillTx/>
              <a:latin typeface="Courier New" charset="0"/>
              <a:ea typeface="ＭＳ Ｐゴシック" charset="0"/>
              <a:cs typeface="+mn-cs"/>
            </a:endParaRPr>
          </a:p>
          <a:p>
            <a:pPr marL="173038" marR="0" lvl="0" indent="-173038" algn="l" defTabSz="914400" rtl="0" eaLnBrk="0" fontAlgn="base" latinLnBrk="0" hangingPunct="0">
              <a:lnSpc>
                <a:spcPct val="85000"/>
              </a:lnSpc>
              <a:spcBef>
                <a:spcPct val="20000"/>
              </a:spcBef>
              <a:spcAft>
                <a:spcPct val="0"/>
              </a:spcAft>
              <a:buClr>
                <a:srgbClr val="000099"/>
              </a:buClr>
              <a:buSzPct val="100000"/>
              <a:buFont typeface="Wingdings" charset="0"/>
              <a:buNone/>
              <a:tabLst/>
              <a:defRPr/>
            </a:pPr>
            <a:r>
              <a:rPr kumimoji="0" lang="en-US" sz="2000" b="1" i="0" u="none" strike="noStrike" kern="0" cap="none" spc="0" normalizeH="0" baseline="0" noProof="0" dirty="0">
                <a:ln>
                  <a:noFill/>
                </a:ln>
                <a:solidFill>
                  <a:srgbClr val="000000"/>
                </a:solidFill>
                <a:effectLst/>
                <a:uLnTx/>
                <a:uFillTx/>
                <a:latin typeface="Courier New" charset="0"/>
                <a:ea typeface="ＭＳ Ｐゴシック" charset="0"/>
                <a:cs typeface="+mn-cs"/>
              </a:rPr>
              <a:t> (</a:t>
            </a:r>
            <a:r>
              <a:rPr kumimoji="0" lang="en-US" sz="2000" b="1" i="0" u="none" strike="noStrike" kern="0" cap="none" spc="0" normalizeH="0" baseline="0" noProof="0" dirty="0">
                <a:ln>
                  <a:noFill/>
                </a:ln>
                <a:solidFill>
                  <a:srgbClr val="CC0000"/>
                </a:solidFill>
                <a:effectLst/>
                <a:uLnTx/>
                <a:uFillTx/>
                <a:latin typeface="Courier New" charset="0"/>
                <a:ea typeface="ＭＳ Ｐゴシック" charset="0"/>
                <a:cs typeface="+mn-cs"/>
              </a:rPr>
              <a:t>6428</a:t>
            </a:r>
            <a:r>
              <a:rPr kumimoji="0" lang="en-US" sz="2000" b="1" i="0" u="none" strike="noStrike" kern="0" cap="none" spc="0" normalizeH="0" baseline="0" noProof="0" dirty="0">
                <a:ln>
                  <a:noFill/>
                </a:ln>
                <a:solidFill>
                  <a:srgbClr val="000000"/>
                </a:solidFill>
                <a:effectLst/>
                <a:uLnTx/>
                <a:uFillTx/>
                <a:latin typeface="Courier New" charset="0"/>
                <a:ea typeface="ＭＳ Ｐゴシック" charset="0"/>
                <a:cs typeface="+mn-cs"/>
              </a:rPr>
              <a:t>);</a:t>
            </a:r>
          </a:p>
          <a:p>
            <a:pPr marL="173038" marR="0" lvl="0" indent="-173038"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endParaRPr kumimoji="0" lang="en-US" sz="4000" b="0" i="0" u="none" strike="noStrike" kern="0" cap="none" spc="0" normalizeH="0" baseline="0" noProof="0" dirty="0">
              <a:ln>
                <a:noFill/>
              </a:ln>
              <a:solidFill>
                <a:srgbClr val="000000"/>
              </a:solidFill>
              <a:effectLst/>
              <a:uLnTx/>
              <a:uFillTx/>
              <a:latin typeface="Gill Sans MT"/>
              <a:ea typeface="ＭＳ Ｐゴシック" charset="0"/>
              <a:cs typeface="+mn-cs"/>
            </a:endParaRPr>
          </a:p>
        </p:txBody>
      </p:sp>
      <p:sp>
        <p:nvSpPr>
          <p:cNvPr id="139" name="Freeform 89">
            <a:extLst>
              <a:ext uri="{FF2B5EF4-FFF2-40B4-BE49-F238E27FC236}">
                <a16:creationId xmlns:a16="http://schemas.microsoft.com/office/drawing/2014/main" id="{28FDDD2F-FD14-B643-A369-43EE4030BEDB}"/>
              </a:ext>
            </a:extLst>
          </p:cNvPr>
          <p:cNvSpPr>
            <a:spLocks/>
          </p:cNvSpPr>
          <p:nvPr/>
        </p:nvSpPr>
        <p:spPr bwMode="auto">
          <a:xfrm>
            <a:off x="4799806" y="2502914"/>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0" name="Freeform 97">
            <a:extLst>
              <a:ext uri="{FF2B5EF4-FFF2-40B4-BE49-F238E27FC236}">
                <a16:creationId xmlns:a16="http://schemas.microsoft.com/office/drawing/2014/main" id="{64DF8D3E-75B9-8F40-BCD6-78530C047B4F}"/>
              </a:ext>
            </a:extLst>
          </p:cNvPr>
          <p:cNvSpPr>
            <a:spLocks/>
          </p:cNvSpPr>
          <p:nvPr/>
        </p:nvSpPr>
        <p:spPr bwMode="auto">
          <a:xfrm>
            <a:off x="2015331" y="2807714"/>
            <a:ext cx="460375" cy="2193925"/>
          </a:xfrm>
          <a:custGeom>
            <a:avLst/>
            <a:gdLst>
              <a:gd name="T0" fmla="*/ 2147483647 w 290"/>
              <a:gd name="T1" fmla="*/ 2147483647 h 1382"/>
              <a:gd name="T2" fmla="*/ 0 w 290"/>
              <a:gd name="T3" fmla="*/ 2147483647 h 1382"/>
              <a:gd name="T4" fmla="*/ 2147483647 w 290"/>
              <a:gd name="T5" fmla="*/ 0 h 1382"/>
              <a:gd name="T6" fmla="*/ 2147483647 w 290"/>
              <a:gd name="T7" fmla="*/ 2147483647 h 1382"/>
              <a:gd name="T8" fmla="*/ 2147483647 w 290"/>
              <a:gd name="T9" fmla="*/ 2147483647 h 1382"/>
              <a:gd name="T10" fmla="*/ 2147483647 w 290"/>
              <a:gd name="T11" fmla="*/ 2147483647 h 13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 h="1382">
                <a:moveTo>
                  <a:pt x="15" y="1382"/>
                </a:moveTo>
                <a:lnTo>
                  <a:pt x="0" y="1360"/>
                </a:lnTo>
                <a:lnTo>
                  <a:pt x="290" y="0"/>
                </a:lnTo>
                <a:lnTo>
                  <a:pt x="284" y="1258"/>
                </a:lnTo>
                <a:lnTo>
                  <a:pt x="182" y="1382"/>
                </a:lnTo>
                <a:lnTo>
                  <a:pt x="15" y="1382"/>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1" name="Rectangle 23">
            <a:extLst>
              <a:ext uri="{FF2B5EF4-FFF2-40B4-BE49-F238E27FC236}">
                <a16:creationId xmlns:a16="http://schemas.microsoft.com/office/drawing/2014/main" id="{17E6F561-D2E2-784F-818C-D83319DE8316}"/>
              </a:ext>
            </a:extLst>
          </p:cNvPr>
          <p:cNvSpPr>
            <a:spLocks noChangeArrowheads="1"/>
          </p:cNvSpPr>
          <p:nvPr/>
        </p:nvSpPr>
        <p:spPr bwMode="auto">
          <a:xfrm>
            <a:off x="2520156" y="2774376"/>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2" name="Rectangle 24">
            <a:extLst>
              <a:ext uri="{FF2B5EF4-FFF2-40B4-BE49-F238E27FC236}">
                <a16:creationId xmlns:a16="http://schemas.microsoft.com/office/drawing/2014/main" id="{F331F96E-BFA3-B949-B96F-DCA5E9AF3F44}"/>
              </a:ext>
            </a:extLst>
          </p:cNvPr>
          <p:cNvSpPr>
            <a:spLocks noChangeArrowheads="1"/>
          </p:cNvSpPr>
          <p:nvPr/>
        </p:nvSpPr>
        <p:spPr bwMode="auto">
          <a:xfrm>
            <a:off x="2482056" y="2828351"/>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3" name="Line 25">
            <a:extLst>
              <a:ext uri="{FF2B5EF4-FFF2-40B4-BE49-F238E27FC236}">
                <a16:creationId xmlns:a16="http://schemas.microsoft.com/office/drawing/2014/main" id="{2EFF90D8-8133-E042-BB15-B540A8DAEE38}"/>
              </a:ext>
            </a:extLst>
          </p:cNvPr>
          <p:cNvSpPr>
            <a:spLocks noChangeShapeType="1"/>
          </p:cNvSpPr>
          <p:nvPr/>
        </p:nvSpPr>
        <p:spPr bwMode="auto">
          <a:xfrm>
            <a:off x="2491581" y="358876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4" name="Text Box 26">
            <a:extLst>
              <a:ext uri="{FF2B5EF4-FFF2-40B4-BE49-F238E27FC236}">
                <a16:creationId xmlns:a16="http://schemas.microsoft.com/office/drawing/2014/main" id="{53A1C5C8-02A4-B440-B555-BBEB69595759}"/>
              </a:ext>
            </a:extLst>
          </p:cNvPr>
          <p:cNvSpPr txBox="1">
            <a:spLocks noChangeArrowheads="1"/>
          </p:cNvSpPr>
          <p:nvPr/>
        </p:nvSpPr>
        <p:spPr bwMode="auto">
          <a:xfrm>
            <a:off x="2448718" y="3571301"/>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45" name="Line 27">
            <a:extLst>
              <a:ext uri="{FF2B5EF4-FFF2-40B4-BE49-F238E27FC236}">
                <a16:creationId xmlns:a16="http://schemas.microsoft.com/office/drawing/2014/main" id="{E1E8AAE6-A7CD-924F-8779-9257D875BE82}"/>
              </a:ext>
            </a:extLst>
          </p:cNvPr>
          <p:cNvSpPr>
            <a:spLocks noChangeShapeType="1"/>
          </p:cNvSpPr>
          <p:nvPr/>
        </p:nvSpPr>
        <p:spPr bwMode="auto">
          <a:xfrm>
            <a:off x="2499518" y="390943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6" name="Line 28">
            <a:extLst>
              <a:ext uri="{FF2B5EF4-FFF2-40B4-BE49-F238E27FC236}">
                <a16:creationId xmlns:a16="http://schemas.microsoft.com/office/drawing/2014/main" id="{CA7EEA54-B56E-2B48-9F82-BCDEC7D39BF8}"/>
              </a:ext>
            </a:extLst>
          </p:cNvPr>
          <p:cNvSpPr>
            <a:spLocks noChangeShapeType="1"/>
          </p:cNvSpPr>
          <p:nvPr/>
        </p:nvSpPr>
        <p:spPr bwMode="auto">
          <a:xfrm>
            <a:off x="2485231" y="4219001"/>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7" name="Line 29">
            <a:extLst>
              <a:ext uri="{FF2B5EF4-FFF2-40B4-BE49-F238E27FC236}">
                <a16:creationId xmlns:a16="http://schemas.microsoft.com/office/drawing/2014/main" id="{73328B79-CBD4-B041-B159-E3286EADBC62}"/>
              </a:ext>
            </a:extLst>
          </p:cNvPr>
          <p:cNvSpPr>
            <a:spLocks noChangeShapeType="1"/>
          </p:cNvSpPr>
          <p:nvPr/>
        </p:nvSpPr>
        <p:spPr bwMode="auto">
          <a:xfrm>
            <a:off x="2485231" y="4504751"/>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3062900D-4135-244C-9B1F-EE7CC03B0254}"/>
              </a:ext>
            </a:extLst>
          </p:cNvPr>
          <p:cNvSpPr txBox="1">
            <a:spLocks noChangeArrowheads="1"/>
          </p:cNvSpPr>
          <p:nvPr/>
        </p:nvSpPr>
        <p:spPr bwMode="auto">
          <a:xfrm>
            <a:off x="2483643" y="2818826"/>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49" name="Text Box 26">
            <a:extLst>
              <a:ext uri="{FF2B5EF4-FFF2-40B4-BE49-F238E27FC236}">
                <a16:creationId xmlns:a16="http://schemas.microsoft.com/office/drawing/2014/main" id="{F09CC3DB-2FE1-524D-8CDC-16023843D213}"/>
              </a:ext>
            </a:extLst>
          </p:cNvPr>
          <p:cNvSpPr txBox="1">
            <a:spLocks noChangeArrowheads="1"/>
          </p:cNvSpPr>
          <p:nvPr/>
        </p:nvSpPr>
        <p:spPr bwMode="auto">
          <a:xfrm>
            <a:off x="2439193" y="4476176"/>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0" name="Text Box 26">
            <a:extLst>
              <a:ext uri="{FF2B5EF4-FFF2-40B4-BE49-F238E27FC236}">
                <a16:creationId xmlns:a16="http://schemas.microsoft.com/office/drawing/2014/main" id="{11BEC4C2-90AF-3642-B6AA-A63B2A81DFAF}"/>
              </a:ext>
            </a:extLst>
          </p:cNvPr>
          <p:cNvSpPr txBox="1">
            <a:spLocks noChangeArrowheads="1"/>
          </p:cNvSpPr>
          <p:nvPr/>
        </p:nvSpPr>
        <p:spPr bwMode="auto">
          <a:xfrm>
            <a:off x="2458243" y="4190426"/>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1" name="Text Box 26">
            <a:extLst>
              <a:ext uri="{FF2B5EF4-FFF2-40B4-BE49-F238E27FC236}">
                <a16:creationId xmlns:a16="http://schemas.microsoft.com/office/drawing/2014/main" id="{0727B177-EE8F-9E43-B808-DF3EFBDC0328}"/>
              </a:ext>
            </a:extLst>
          </p:cNvPr>
          <p:cNvSpPr txBox="1">
            <a:spLocks noChangeArrowheads="1"/>
          </p:cNvSpPr>
          <p:nvPr/>
        </p:nvSpPr>
        <p:spPr bwMode="auto">
          <a:xfrm>
            <a:off x="2448718" y="3895151"/>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52" name="Oval 110">
            <a:extLst>
              <a:ext uri="{FF2B5EF4-FFF2-40B4-BE49-F238E27FC236}">
                <a16:creationId xmlns:a16="http://schemas.microsoft.com/office/drawing/2014/main" id="{4FA9CEB5-639E-E640-8612-6A0B009F2759}"/>
              </a:ext>
            </a:extLst>
          </p:cNvPr>
          <p:cNvSpPr>
            <a:spLocks noChangeArrowheads="1"/>
          </p:cNvSpPr>
          <p:nvPr/>
        </p:nvSpPr>
        <p:spPr bwMode="auto">
          <a:xfrm>
            <a:off x="2818606" y="3104576"/>
            <a:ext cx="598487"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P3</a:t>
            </a:r>
          </a:p>
        </p:txBody>
      </p:sp>
      <p:grpSp>
        <p:nvGrpSpPr>
          <p:cNvPr id="153" name="Group 111">
            <a:extLst>
              <a:ext uri="{FF2B5EF4-FFF2-40B4-BE49-F238E27FC236}">
                <a16:creationId xmlns:a16="http://schemas.microsoft.com/office/drawing/2014/main" id="{2D14C00E-16C9-D747-9CCE-229E757B8227}"/>
              </a:ext>
            </a:extLst>
          </p:cNvPr>
          <p:cNvGrpSpPr>
            <a:grpSpLocks/>
          </p:cNvGrpSpPr>
          <p:nvPr/>
        </p:nvGrpSpPr>
        <p:grpSpPr bwMode="auto">
          <a:xfrm>
            <a:off x="2786856" y="3428426"/>
            <a:ext cx="620712" cy="228600"/>
            <a:chOff x="1287" y="2524"/>
            <a:chExt cx="260" cy="100"/>
          </a:xfrm>
        </p:grpSpPr>
        <p:sp>
          <p:nvSpPr>
            <p:cNvPr id="154" name="Rectangle 112">
              <a:extLst>
                <a:ext uri="{FF2B5EF4-FFF2-40B4-BE49-F238E27FC236}">
                  <a16:creationId xmlns:a16="http://schemas.microsoft.com/office/drawing/2014/main" id="{3540F8E1-1FDC-E24A-98FB-7869060F66B9}"/>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13">
              <a:extLst>
                <a:ext uri="{FF2B5EF4-FFF2-40B4-BE49-F238E27FC236}">
                  <a16:creationId xmlns:a16="http://schemas.microsoft.com/office/drawing/2014/main" id="{054ED091-B9B7-3540-A7FD-87F3C3C14D7F}"/>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6" name="Rectangle 114">
              <a:extLst>
                <a:ext uri="{FF2B5EF4-FFF2-40B4-BE49-F238E27FC236}">
                  <a16:creationId xmlns:a16="http://schemas.microsoft.com/office/drawing/2014/main" id="{380957E5-07F4-134E-B56E-1EC9D1C841A1}"/>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7" name="Rectangle 115">
              <a:extLst>
                <a:ext uri="{FF2B5EF4-FFF2-40B4-BE49-F238E27FC236}">
                  <a16:creationId xmlns:a16="http://schemas.microsoft.com/office/drawing/2014/main" id="{35B79E71-94E3-544D-ADB2-B31B6EA8EC32}"/>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58" name="Rectangle 23">
            <a:extLst>
              <a:ext uri="{FF2B5EF4-FFF2-40B4-BE49-F238E27FC236}">
                <a16:creationId xmlns:a16="http://schemas.microsoft.com/office/drawing/2014/main" id="{4CF23822-9D9B-0E42-93CC-6BA8EA8935C9}"/>
              </a:ext>
            </a:extLst>
          </p:cNvPr>
          <p:cNvSpPr>
            <a:spLocks noChangeArrowheads="1"/>
          </p:cNvSpPr>
          <p:nvPr/>
        </p:nvSpPr>
        <p:spPr bwMode="auto">
          <a:xfrm>
            <a:off x="5347493" y="2541014"/>
            <a:ext cx="1497013"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59" name="Rectangle 24">
            <a:extLst>
              <a:ext uri="{FF2B5EF4-FFF2-40B4-BE49-F238E27FC236}">
                <a16:creationId xmlns:a16="http://schemas.microsoft.com/office/drawing/2014/main" id="{043A00F1-55AA-3943-A4DB-B6F911EC93DC}"/>
              </a:ext>
            </a:extLst>
          </p:cNvPr>
          <p:cNvSpPr>
            <a:spLocks noChangeArrowheads="1"/>
          </p:cNvSpPr>
          <p:nvPr/>
        </p:nvSpPr>
        <p:spPr bwMode="auto">
          <a:xfrm>
            <a:off x="5312568" y="2594989"/>
            <a:ext cx="1473200"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0" name="Line 25">
            <a:extLst>
              <a:ext uri="{FF2B5EF4-FFF2-40B4-BE49-F238E27FC236}">
                <a16:creationId xmlns:a16="http://schemas.microsoft.com/office/drawing/2014/main" id="{97882FBC-8DAC-564D-B4C8-8B618C94ED21}"/>
              </a:ext>
            </a:extLst>
          </p:cNvPr>
          <p:cNvSpPr>
            <a:spLocks noChangeShapeType="1"/>
          </p:cNvSpPr>
          <p:nvPr/>
        </p:nvSpPr>
        <p:spPr bwMode="auto">
          <a:xfrm>
            <a:off x="5318918" y="3364926"/>
            <a:ext cx="146050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1" name="Text Box 26">
            <a:extLst>
              <a:ext uri="{FF2B5EF4-FFF2-40B4-BE49-F238E27FC236}">
                <a16:creationId xmlns:a16="http://schemas.microsoft.com/office/drawing/2014/main" id="{6533FADA-08A6-274F-99DA-B76CD13186B6}"/>
              </a:ext>
            </a:extLst>
          </p:cNvPr>
          <p:cNvSpPr txBox="1">
            <a:spLocks noChangeArrowheads="1"/>
          </p:cNvSpPr>
          <p:nvPr/>
        </p:nvSpPr>
        <p:spPr bwMode="auto">
          <a:xfrm>
            <a:off x="5390356" y="3347464"/>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62" name="Line 27">
            <a:extLst>
              <a:ext uri="{FF2B5EF4-FFF2-40B4-BE49-F238E27FC236}">
                <a16:creationId xmlns:a16="http://schemas.microsoft.com/office/drawing/2014/main" id="{59739078-AC3B-BB43-A01C-5156C6AC1069}"/>
              </a:ext>
            </a:extLst>
          </p:cNvPr>
          <p:cNvSpPr>
            <a:spLocks noChangeShapeType="1"/>
          </p:cNvSpPr>
          <p:nvPr/>
        </p:nvSpPr>
        <p:spPr bwMode="auto">
          <a:xfrm>
            <a:off x="5320506" y="3682426"/>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3" name="Text Box 26">
            <a:extLst>
              <a:ext uri="{FF2B5EF4-FFF2-40B4-BE49-F238E27FC236}">
                <a16:creationId xmlns:a16="http://schemas.microsoft.com/office/drawing/2014/main" id="{78720604-E3E1-AA4C-8564-8B884DC18870}"/>
              </a:ext>
            </a:extLst>
          </p:cNvPr>
          <p:cNvSpPr txBox="1">
            <a:spLocks noChangeArrowheads="1"/>
          </p:cNvSpPr>
          <p:nvPr/>
        </p:nvSpPr>
        <p:spPr bwMode="auto">
          <a:xfrm>
            <a:off x="5387181" y="2561651"/>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64" name="Text Box 26">
            <a:extLst>
              <a:ext uri="{FF2B5EF4-FFF2-40B4-BE49-F238E27FC236}">
                <a16:creationId xmlns:a16="http://schemas.microsoft.com/office/drawing/2014/main" id="{0FE55F8B-E56B-8B4C-8A35-D5894CB5AA54}"/>
              </a:ext>
            </a:extLst>
          </p:cNvPr>
          <p:cNvSpPr txBox="1">
            <a:spLocks noChangeArrowheads="1"/>
          </p:cNvSpPr>
          <p:nvPr/>
        </p:nvSpPr>
        <p:spPr bwMode="auto">
          <a:xfrm>
            <a:off x="5384006" y="4252339"/>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65" name="Text Box 26">
            <a:extLst>
              <a:ext uri="{FF2B5EF4-FFF2-40B4-BE49-F238E27FC236}">
                <a16:creationId xmlns:a16="http://schemas.microsoft.com/office/drawing/2014/main" id="{3CBEC5FD-FC48-0B44-A978-2775A463A9BB}"/>
              </a:ext>
            </a:extLst>
          </p:cNvPr>
          <p:cNvSpPr txBox="1">
            <a:spLocks noChangeArrowheads="1"/>
          </p:cNvSpPr>
          <p:nvPr/>
        </p:nvSpPr>
        <p:spPr bwMode="auto">
          <a:xfrm>
            <a:off x="5384006" y="3966589"/>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66" name="Text Box 26">
            <a:extLst>
              <a:ext uri="{FF2B5EF4-FFF2-40B4-BE49-F238E27FC236}">
                <a16:creationId xmlns:a16="http://schemas.microsoft.com/office/drawing/2014/main" id="{36939330-E1D8-DD43-8326-8E30CD151A67}"/>
              </a:ext>
            </a:extLst>
          </p:cNvPr>
          <p:cNvSpPr txBox="1">
            <a:spLocks noChangeArrowheads="1"/>
          </p:cNvSpPr>
          <p:nvPr/>
        </p:nvSpPr>
        <p:spPr bwMode="auto">
          <a:xfrm>
            <a:off x="5384006" y="3668139"/>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67" name="Line 27">
            <a:extLst>
              <a:ext uri="{FF2B5EF4-FFF2-40B4-BE49-F238E27FC236}">
                <a16:creationId xmlns:a16="http://schemas.microsoft.com/office/drawing/2014/main" id="{8F676BB3-CB93-FC44-95E3-71A593E11393}"/>
              </a:ext>
            </a:extLst>
          </p:cNvPr>
          <p:cNvSpPr>
            <a:spLocks noChangeShapeType="1"/>
          </p:cNvSpPr>
          <p:nvPr/>
        </p:nvSpPr>
        <p:spPr bwMode="auto">
          <a:xfrm>
            <a:off x="5317331" y="3993576"/>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Line 27">
            <a:extLst>
              <a:ext uri="{FF2B5EF4-FFF2-40B4-BE49-F238E27FC236}">
                <a16:creationId xmlns:a16="http://schemas.microsoft.com/office/drawing/2014/main" id="{3257C166-E64A-3645-B552-FD16B4D71AEB}"/>
              </a:ext>
            </a:extLst>
          </p:cNvPr>
          <p:cNvSpPr>
            <a:spLocks noChangeShapeType="1"/>
          </p:cNvSpPr>
          <p:nvPr/>
        </p:nvSpPr>
        <p:spPr bwMode="auto">
          <a:xfrm>
            <a:off x="5314156" y="4292026"/>
            <a:ext cx="1457325"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9" name="Oval 128">
            <a:extLst>
              <a:ext uri="{FF2B5EF4-FFF2-40B4-BE49-F238E27FC236}">
                <a16:creationId xmlns:a16="http://schemas.microsoft.com/office/drawing/2014/main" id="{65AB5E7C-E09E-3141-92D4-FB563873BAA1}"/>
              </a:ext>
            </a:extLst>
          </p:cNvPr>
          <p:cNvSpPr>
            <a:spLocks noChangeArrowheads="1"/>
          </p:cNvSpPr>
          <p:nvPr/>
        </p:nvSpPr>
        <p:spPr bwMode="auto">
          <a:xfrm>
            <a:off x="5731668" y="2901376"/>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P1</a:t>
            </a:r>
          </a:p>
        </p:txBody>
      </p:sp>
      <p:grpSp>
        <p:nvGrpSpPr>
          <p:cNvPr id="170" name="Group 134">
            <a:extLst>
              <a:ext uri="{FF2B5EF4-FFF2-40B4-BE49-F238E27FC236}">
                <a16:creationId xmlns:a16="http://schemas.microsoft.com/office/drawing/2014/main" id="{00BF5763-3E40-E147-ACE8-5ED526226DDB}"/>
              </a:ext>
            </a:extLst>
          </p:cNvPr>
          <p:cNvGrpSpPr>
            <a:grpSpLocks/>
          </p:cNvGrpSpPr>
          <p:nvPr/>
        </p:nvGrpSpPr>
        <p:grpSpPr bwMode="auto">
          <a:xfrm>
            <a:off x="5603081" y="3217289"/>
            <a:ext cx="887412" cy="228600"/>
            <a:chOff x="1383" y="2620"/>
            <a:chExt cx="260" cy="100"/>
          </a:xfrm>
        </p:grpSpPr>
        <p:sp>
          <p:nvSpPr>
            <p:cNvPr id="171" name="Rectangle 135">
              <a:extLst>
                <a:ext uri="{FF2B5EF4-FFF2-40B4-BE49-F238E27FC236}">
                  <a16:creationId xmlns:a16="http://schemas.microsoft.com/office/drawing/2014/main" id="{CDC340F8-E46E-7E41-8E35-64383D0A17F3}"/>
                </a:ext>
              </a:extLst>
            </p:cNvPr>
            <p:cNvSpPr>
              <a:spLocks noChangeArrowheads="1"/>
            </p:cNvSpPr>
            <p:nvPr/>
          </p:nvSpPr>
          <p:spPr bwMode="auto">
            <a:xfrm>
              <a:off x="1383" y="2620"/>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2" name="Rectangle 136">
              <a:extLst>
                <a:ext uri="{FF2B5EF4-FFF2-40B4-BE49-F238E27FC236}">
                  <a16:creationId xmlns:a16="http://schemas.microsoft.com/office/drawing/2014/main" id="{CEB2486C-9B9D-0C40-80F1-0DB2CBB3DFB8}"/>
                </a:ext>
              </a:extLst>
            </p:cNvPr>
            <p:cNvSpPr>
              <a:spLocks noChangeArrowheads="1"/>
            </p:cNvSpPr>
            <p:nvPr/>
          </p:nvSpPr>
          <p:spPr bwMode="auto">
            <a:xfrm>
              <a:off x="1434" y="2633"/>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3" name="Rectangle 137">
              <a:extLst>
                <a:ext uri="{FF2B5EF4-FFF2-40B4-BE49-F238E27FC236}">
                  <a16:creationId xmlns:a16="http://schemas.microsoft.com/office/drawing/2014/main" id="{1376AAC2-B46A-1E4A-9BBE-A4B572F451E5}"/>
                </a:ext>
              </a:extLst>
            </p:cNvPr>
            <p:cNvSpPr>
              <a:spLocks noChangeArrowheads="1"/>
            </p:cNvSpPr>
            <p:nvPr/>
          </p:nvSpPr>
          <p:spPr bwMode="auto">
            <a:xfrm>
              <a:off x="1599" y="2678"/>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4" name="Rectangle 138">
              <a:extLst>
                <a:ext uri="{FF2B5EF4-FFF2-40B4-BE49-F238E27FC236}">
                  <a16:creationId xmlns:a16="http://schemas.microsoft.com/office/drawing/2014/main" id="{D0F29441-9D82-0744-927B-FB9235C641D8}"/>
                </a:ext>
              </a:extLst>
            </p:cNvPr>
            <p:cNvSpPr>
              <a:spLocks noChangeArrowheads="1"/>
            </p:cNvSpPr>
            <p:nvPr/>
          </p:nvSpPr>
          <p:spPr bwMode="auto">
            <a:xfrm>
              <a:off x="1394" y="2679"/>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5" name="Rectangle 23">
            <a:extLst>
              <a:ext uri="{FF2B5EF4-FFF2-40B4-BE49-F238E27FC236}">
                <a16:creationId xmlns:a16="http://schemas.microsoft.com/office/drawing/2014/main" id="{5DBC5F7E-FBFE-9545-9C61-2B1EE876BE58}"/>
              </a:ext>
            </a:extLst>
          </p:cNvPr>
          <p:cNvSpPr>
            <a:spLocks noChangeArrowheads="1"/>
          </p:cNvSpPr>
          <p:nvPr/>
        </p:nvSpPr>
        <p:spPr bwMode="auto">
          <a:xfrm>
            <a:off x="8354218" y="2766439"/>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6" name="Rectangle 24">
            <a:extLst>
              <a:ext uri="{FF2B5EF4-FFF2-40B4-BE49-F238E27FC236}">
                <a16:creationId xmlns:a16="http://schemas.microsoft.com/office/drawing/2014/main" id="{7B52E473-BC4F-2546-8F23-4292A3FB8917}"/>
              </a:ext>
            </a:extLst>
          </p:cNvPr>
          <p:cNvSpPr>
            <a:spLocks noChangeArrowheads="1"/>
          </p:cNvSpPr>
          <p:nvPr/>
        </p:nvSpPr>
        <p:spPr bwMode="auto">
          <a:xfrm>
            <a:off x="8316118" y="2820414"/>
            <a:ext cx="1273175"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77" name="Line 25">
            <a:extLst>
              <a:ext uri="{FF2B5EF4-FFF2-40B4-BE49-F238E27FC236}">
                <a16:creationId xmlns:a16="http://schemas.microsoft.com/office/drawing/2014/main" id="{803956DE-2FA5-4140-9507-22E455660033}"/>
              </a:ext>
            </a:extLst>
          </p:cNvPr>
          <p:cNvSpPr>
            <a:spLocks noChangeShapeType="1"/>
          </p:cNvSpPr>
          <p:nvPr/>
        </p:nvSpPr>
        <p:spPr bwMode="auto">
          <a:xfrm>
            <a:off x="8325643" y="3580826"/>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8" name="Text Box 26">
            <a:extLst>
              <a:ext uri="{FF2B5EF4-FFF2-40B4-BE49-F238E27FC236}">
                <a16:creationId xmlns:a16="http://schemas.microsoft.com/office/drawing/2014/main" id="{47E3A0E5-1B3A-834F-8B2A-507EC67A3628}"/>
              </a:ext>
            </a:extLst>
          </p:cNvPr>
          <p:cNvSpPr txBox="1">
            <a:spLocks noChangeArrowheads="1"/>
          </p:cNvSpPr>
          <p:nvPr/>
        </p:nvSpPr>
        <p:spPr bwMode="auto">
          <a:xfrm>
            <a:off x="8282781" y="3563364"/>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179" name="Line 27">
            <a:extLst>
              <a:ext uri="{FF2B5EF4-FFF2-40B4-BE49-F238E27FC236}">
                <a16:creationId xmlns:a16="http://schemas.microsoft.com/office/drawing/2014/main" id="{24C8311A-F267-2B40-8506-DF30931D127F}"/>
              </a:ext>
            </a:extLst>
          </p:cNvPr>
          <p:cNvSpPr>
            <a:spLocks noChangeShapeType="1"/>
          </p:cNvSpPr>
          <p:nvPr/>
        </p:nvSpPr>
        <p:spPr bwMode="auto">
          <a:xfrm>
            <a:off x="8333581" y="3901501"/>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0" name="Line 28">
            <a:extLst>
              <a:ext uri="{FF2B5EF4-FFF2-40B4-BE49-F238E27FC236}">
                <a16:creationId xmlns:a16="http://schemas.microsoft.com/office/drawing/2014/main" id="{90B576E6-B5C3-E047-92FE-7535DC86865B}"/>
              </a:ext>
            </a:extLst>
          </p:cNvPr>
          <p:cNvSpPr>
            <a:spLocks noChangeShapeType="1"/>
          </p:cNvSpPr>
          <p:nvPr/>
        </p:nvSpPr>
        <p:spPr bwMode="auto">
          <a:xfrm>
            <a:off x="8319293" y="421106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1" name="Line 29">
            <a:extLst>
              <a:ext uri="{FF2B5EF4-FFF2-40B4-BE49-F238E27FC236}">
                <a16:creationId xmlns:a16="http://schemas.microsoft.com/office/drawing/2014/main" id="{DE510BC2-1C0A-3D45-B7F0-09B9A2AFDE5D}"/>
              </a:ext>
            </a:extLst>
          </p:cNvPr>
          <p:cNvSpPr>
            <a:spLocks noChangeShapeType="1"/>
          </p:cNvSpPr>
          <p:nvPr/>
        </p:nvSpPr>
        <p:spPr bwMode="auto">
          <a:xfrm>
            <a:off x="8319293" y="449681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Text Box 26">
            <a:extLst>
              <a:ext uri="{FF2B5EF4-FFF2-40B4-BE49-F238E27FC236}">
                <a16:creationId xmlns:a16="http://schemas.microsoft.com/office/drawing/2014/main" id="{DDAE1A42-ED4F-654B-87D0-169CF6BB1331}"/>
              </a:ext>
            </a:extLst>
          </p:cNvPr>
          <p:cNvSpPr txBox="1">
            <a:spLocks noChangeArrowheads="1"/>
          </p:cNvSpPr>
          <p:nvPr/>
        </p:nvSpPr>
        <p:spPr bwMode="auto">
          <a:xfrm>
            <a:off x="8317706" y="2810889"/>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183" name="Text Box 26">
            <a:extLst>
              <a:ext uri="{FF2B5EF4-FFF2-40B4-BE49-F238E27FC236}">
                <a16:creationId xmlns:a16="http://schemas.microsoft.com/office/drawing/2014/main" id="{7A014FEE-D35D-4D4E-A6F2-B759C9BE8A46}"/>
              </a:ext>
            </a:extLst>
          </p:cNvPr>
          <p:cNvSpPr txBox="1">
            <a:spLocks noChangeArrowheads="1"/>
          </p:cNvSpPr>
          <p:nvPr/>
        </p:nvSpPr>
        <p:spPr bwMode="auto">
          <a:xfrm>
            <a:off x="8273256" y="4468239"/>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84" name="Text Box 26">
            <a:extLst>
              <a:ext uri="{FF2B5EF4-FFF2-40B4-BE49-F238E27FC236}">
                <a16:creationId xmlns:a16="http://schemas.microsoft.com/office/drawing/2014/main" id="{7B48DF71-7962-E445-ACB0-EE3318149C71}"/>
              </a:ext>
            </a:extLst>
          </p:cNvPr>
          <p:cNvSpPr txBox="1">
            <a:spLocks noChangeArrowheads="1"/>
          </p:cNvSpPr>
          <p:nvPr/>
        </p:nvSpPr>
        <p:spPr bwMode="auto">
          <a:xfrm>
            <a:off x="8292306" y="4182489"/>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85" name="Text Box 26">
            <a:extLst>
              <a:ext uri="{FF2B5EF4-FFF2-40B4-BE49-F238E27FC236}">
                <a16:creationId xmlns:a16="http://schemas.microsoft.com/office/drawing/2014/main" id="{35F89933-4707-5D4A-921A-EC7B51E40D15}"/>
              </a:ext>
            </a:extLst>
          </p:cNvPr>
          <p:cNvSpPr txBox="1">
            <a:spLocks noChangeArrowheads="1"/>
          </p:cNvSpPr>
          <p:nvPr/>
        </p:nvSpPr>
        <p:spPr bwMode="auto">
          <a:xfrm>
            <a:off x="8282781" y="3887214"/>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186" name="Oval 153">
            <a:extLst>
              <a:ext uri="{FF2B5EF4-FFF2-40B4-BE49-F238E27FC236}">
                <a16:creationId xmlns:a16="http://schemas.microsoft.com/office/drawing/2014/main" id="{215E7B91-C0B7-B74C-B6E7-B5818A2553F2}"/>
              </a:ext>
            </a:extLst>
          </p:cNvPr>
          <p:cNvSpPr>
            <a:spLocks noChangeArrowheads="1"/>
          </p:cNvSpPr>
          <p:nvPr/>
        </p:nvSpPr>
        <p:spPr bwMode="auto">
          <a:xfrm>
            <a:off x="8652668" y="3118864"/>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P4</a:t>
            </a:r>
          </a:p>
        </p:txBody>
      </p:sp>
      <p:sp>
        <p:nvSpPr>
          <p:cNvPr id="187" name="Freeform 154">
            <a:extLst>
              <a:ext uri="{FF2B5EF4-FFF2-40B4-BE49-F238E27FC236}">
                <a16:creationId xmlns:a16="http://schemas.microsoft.com/office/drawing/2014/main" id="{3380745A-BF26-D24C-8ACE-76BF4A51F666}"/>
              </a:ext>
            </a:extLst>
          </p:cNvPr>
          <p:cNvSpPr>
            <a:spLocks/>
          </p:cNvSpPr>
          <p:nvPr/>
        </p:nvSpPr>
        <p:spPr bwMode="auto">
          <a:xfrm>
            <a:off x="9613106" y="2787076"/>
            <a:ext cx="504825" cy="2133600"/>
          </a:xfrm>
          <a:custGeom>
            <a:avLst/>
            <a:gdLst>
              <a:gd name="T0" fmla="*/ 2147483647 w 318"/>
              <a:gd name="T1" fmla="*/ 2147483647 h 1344"/>
              <a:gd name="T2" fmla="*/ 2147483647 w 318"/>
              <a:gd name="T3" fmla="*/ 0 h 1344"/>
              <a:gd name="T4" fmla="*/ 0 w 318"/>
              <a:gd name="T5" fmla="*/ 2147483647 h 1344"/>
              <a:gd name="T6" fmla="*/ 2147483647 w 318"/>
              <a:gd name="T7" fmla="*/ 2147483647 h 1344"/>
              <a:gd name="T8" fmla="*/ 2147483647 w 318"/>
              <a:gd name="T9" fmla="*/ 2147483647 h 1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344">
                <a:moveTo>
                  <a:pt x="318" y="1344"/>
                </a:moveTo>
                <a:lnTo>
                  <a:pt x="12" y="0"/>
                </a:lnTo>
                <a:lnTo>
                  <a:pt x="0" y="1224"/>
                </a:lnTo>
                <a:lnTo>
                  <a:pt x="121" y="1344"/>
                </a:lnTo>
                <a:lnTo>
                  <a:pt x="318" y="1344"/>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88" name="Group 156">
            <a:extLst>
              <a:ext uri="{FF2B5EF4-FFF2-40B4-BE49-F238E27FC236}">
                <a16:creationId xmlns:a16="http://schemas.microsoft.com/office/drawing/2014/main" id="{4260C82D-FA4B-EA40-B99D-03E56D50D1BA}"/>
              </a:ext>
            </a:extLst>
          </p:cNvPr>
          <p:cNvGrpSpPr>
            <a:grpSpLocks/>
          </p:cNvGrpSpPr>
          <p:nvPr/>
        </p:nvGrpSpPr>
        <p:grpSpPr bwMode="auto">
          <a:xfrm>
            <a:off x="8646318" y="3450651"/>
            <a:ext cx="620713" cy="204788"/>
            <a:chOff x="1287" y="2524"/>
            <a:chExt cx="260" cy="100"/>
          </a:xfrm>
        </p:grpSpPr>
        <p:sp>
          <p:nvSpPr>
            <p:cNvPr id="189" name="Rectangle 157">
              <a:extLst>
                <a:ext uri="{FF2B5EF4-FFF2-40B4-BE49-F238E27FC236}">
                  <a16:creationId xmlns:a16="http://schemas.microsoft.com/office/drawing/2014/main" id="{3C55969E-575D-4843-85A0-C9288C89A71A}"/>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58">
              <a:extLst>
                <a:ext uri="{FF2B5EF4-FFF2-40B4-BE49-F238E27FC236}">
                  <a16:creationId xmlns:a16="http://schemas.microsoft.com/office/drawing/2014/main" id="{1D81D694-BFCE-CD4C-8B46-411E3E05EFAC}"/>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1" name="Rectangle 159">
              <a:extLst>
                <a:ext uri="{FF2B5EF4-FFF2-40B4-BE49-F238E27FC236}">
                  <a16:creationId xmlns:a16="http://schemas.microsoft.com/office/drawing/2014/main" id="{1E24AC3B-00C1-CD43-B2CA-0A3FFEF53694}"/>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2" name="Rectangle 160">
              <a:extLst>
                <a:ext uri="{FF2B5EF4-FFF2-40B4-BE49-F238E27FC236}">
                  <a16:creationId xmlns:a16="http://schemas.microsoft.com/office/drawing/2014/main" id="{9B3524D6-8B31-5B45-AE62-56D9DEC06C91}"/>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3" name="Rectangle 173">
            <a:extLst>
              <a:ext uri="{FF2B5EF4-FFF2-40B4-BE49-F238E27FC236}">
                <a16:creationId xmlns:a16="http://schemas.microsoft.com/office/drawing/2014/main" id="{ACF402A0-C6AF-8D4B-9459-C028398F8678}"/>
              </a:ext>
            </a:extLst>
          </p:cNvPr>
          <p:cNvSpPr>
            <a:spLocks noChangeArrowheads="1"/>
          </p:cNvSpPr>
          <p:nvPr/>
        </p:nvSpPr>
        <p:spPr bwMode="auto">
          <a:xfrm>
            <a:off x="7968800" y="2094763"/>
            <a:ext cx="4189623" cy="65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5888" marR="0" lvl="0" indent="-115888"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DatagramSocket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mySocket1 = new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DatagramSocket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a:t>
            </a:r>
            <a:r>
              <a:rPr kumimoji="0" lang="en-US" sz="1800" b="1" i="0" u="none" strike="noStrike" kern="1200" cap="none" spc="0" normalizeH="0" baseline="0" noProof="0" dirty="0">
                <a:ln>
                  <a:noFill/>
                </a:ln>
                <a:solidFill>
                  <a:srgbClr val="CC0000"/>
                </a:solidFill>
                <a:effectLst/>
                <a:uLnTx/>
                <a:uFillTx/>
                <a:latin typeface="Courier New" charset="0"/>
                <a:ea typeface="ＭＳ Ｐゴシック" charset="0"/>
                <a:cs typeface="+mn-cs"/>
              </a:rPr>
              <a:t>5775</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p>
          <a:p>
            <a:pPr marL="115888" marR="0" lvl="0" indent="-115888"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endParaRPr kumimoji="0" lang="en-US" sz="1800" b="0"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sp>
        <p:nvSpPr>
          <p:cNvPr id="194" name="Rectangle 174">
            <a:extLst>
              <a:ext uri="{FF2B5EF4-FFF2-40B4-BE49-F238E27FC236}">
                <a16:creationId xmlns:a16="http://schemas.microsoft.com/office/drawing/2014/main" id="{4C60141B-5E00-944A-9D60-A427659E8698}"/>
              </a:ext>
            </a:extLst>
          </p:cNvPr>
          <p:cNvSpPr>
            <a:spLocks noChangeArrowheads="1"/>
          </p:cNvSpPr>
          <p:nvPr/>
        </p:nvSpPr>
        <p:spPr bwMode="auto">
          <a:xfrm>
            <a:off x="496329" y="2088579"/>
            <a:ext cx="3755375" cy="655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5888" marR="0" lvl="0" indent="-115888"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DatagramSocket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mySocket2 = new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DatagramSocket</a:t>
            </a:r>
            <a:endPar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a:p>
            <a:pPr marL="115888" marR="0" lvl="0" indent="-115888"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a:t>
            </a:r>
            <a:r>
              <a:rPr kumimoji="0" lang="en-US" sz="1800" b="1" i="0" u="none" strike="noStrike" kern="1200" cap="none" spc="0" normalizeH="0" baseline="0" noProof="0" dirty="0">
                <a:ln>
                  <a:noFill/>
                </a:ln>
                <a:solidFill>
                  <a:srgbClr val="CC0000"/>
                </a:solidFill>
                <a:effectLst/>
                <a:uLnTx/>
                <a:uFillTx/>
                <a:latin typeface="Courier New" charset="0"/>
                <a:ea typeface="ＭＳ Ｐゴシック" charset="0"/>
                <a:cs typeface="+mn-cs"/>
              </a:rPr>
              <a:t>9157</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p>
          <a:p>
            <a:pPr marL="115888" marR="0" lvl="0" indent="-115888" algn="l" defTabSz="914400" rtl="0" eaLnBrk="0" fontAlgn="base" latinLnBrk="0" hangingPunct="0">
              <a:lnSpc>
                <a:spcPct val="85000"/>
              </a:lnSpc>
              <a:spcBef>
                <a:spcPct val="20000"/>
              </a:spcBef>
              <a:spcAft>
                <a:spcPct val="0"/>
              </a:spcAft>
              <a:buClr>
                <a:srgbClr val="000099"/>
              </a:buClr>
              <a:buSzPct val="65000"/>
              <a:buFont typeface="Wingdings" charset="0"/>
              <a:buNone/>
              <a:tabLst/>
              <a:defRPr/>
            </a:pPr>
            <a:endParaRPr kumimoji="0" lang="en-US" sz="2000" b="0"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sp>
        <p:nvSpPr>
          <p:cNvPr id="195" name="Line 177">
            <a:extLst>
              <a:ext uri="{FF2B5EF4-FFF2-40B4-BE49-F238E27FC236}">
                <a16:creationId xmlns:a16="http://schemas.microsoft.com/office/drawing/2014/main" id="{3415A4E4-A8D6-0A45-87D5-0E83D0C0F914}"/>
              </a:ext>
            </a:extLst>
          </p:cNvPr>
          <p:cNvSpPr>
            <a:spLocks noChangeShapeType="1"/>
          </p:cNvSpPr>
          <p:nvPr/>
        </p:nvSpPr>
        <p:spPr bwMode="auto">
          <a:xfrm>
            <a:off x="3023393" y="3531614"/>
            <a:ext cx="0" cy="2176462"/>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6" name="Line 178">
            <a:extLst>
              <a:ext uri="{FF2B5EF4-FFF2-40B4-BE49-F238E27FC236}">
                <a16:creationId xmlns:a16="http://schemas.microsoft.com/office/drawing/2014/main" id="{A9D1D210-F533-114F-8A39-1FAA948B33D4}"/>
              </a:ext>
            </a:extLst>
          </p:cNvPr>
          <p:cNvSpPr>
            <a:spLocks noChangeShapeType="1"/>
          </p:cNvSpPr>
          <p:nvPr/>
        </p:nvSpPr>
        <p:spPr bwMode="auto">
          <a:xfrm>
            <a:off x="5953918" y="3290314"/>
            <a:ext cx="12700" cy="2408237"/>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7" name="Line 180">
            <a:extLst>
              <a:ext uri="{FF2B5EF4-FFF2-40B4-BE49-F238E27FC236}">
                <a16:creationId xmlns:a16="http://schemas.microsoft.com/office/drawing/2014/main" id="{6B5344BE-1CCC-B340-996D-3B09BDFBBE3A}"/>
              </a:ext>
            </a:extLst>
          </p:cNvPr>
          <p:cNvSpPr>
            <a:spLocks noChangeShapeType="1"/>
          </p:cNvSpPr>
          <p:nvPr/>
        </p:nvSpPr>
        <p:spPr bwMode="auto">
          <a:xfrm>
            <a:off x="3023393" y="5690614"/>
            <a:ext cx="2936875" cy="0"/>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8" name="Line 181">
            <a:extLst>
              <a:ext uri="{FF2B5EF4-FFF2-40B4-BE49-F238E27FC236}">
                <a16:creationId xmlns:a16="http://schemas.microsoft.com/office/drawing/2014/main" id="{75872309-2BFC-8644-8732-E37B001E22A7}"/>
              </a:ext>
            </a:extLst>
          </p:cNvPr>
          <p:cNvSpPr>
            <a:spLocks noChangeShapeType="1"/>
          </p:cNvSpPr>
          <p:nvPr/>
        </p:nvSpPr>
        <p:spPr bwMode="auto">
          <a:xfrm>
            <a:off x="5830093" y="3303014"/>
            <a:ext cx="0" cy="2246312"/>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9" name="Line 182">
            <a:extLst>
              <a:ext uri="{FF2B5EF4-FFF2-40B4-BE49-F238E27FC236}">
                <a16:creationId xmlns:a16="http://schemas.microsoft.com/office/drawing/2014/main" id="{ED8FED43-69D8-CD40-86EB-26FB24C6EABD}"/>
              </a:ext>
            </a:extLst>
          </p:cNvPr>
          <p:cNvSpPr>
            <a:spLocks noChangeShapeType="1"/>
          </p:cNvSpPr>
          <p:nvPr/>
        </p:nvSpPr>
        <p:spPr bwMode="auto">
          <a:xfrm>
            <a:off x="3131343" y="5531864"/>
            <a:ext cx="2740025" cy="0"/>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0" name="Line 183">
            <a:extLst>
              <a:ext uri="{FF2B5EF4-FFF2-40B4-BE49-F238E27FC236}">
                <a16:creationId xmlns:a16="http://schemas.microsoft.com/office/drawing/2014/main" id="{4E77B951-325F-9646-965F-1E9415527950}"/>
              </a:ext>
            </a:extLst>
          </p:cNvPr>
          <p:cNvSpPr>
            <a:spLocks noChangeShapeType="1"/>
          </p:cNvSpPr>
          <p:nvPr/>
        </p:nvSpPr>
        <p:spPr bwMode="auto">
          <a:xfrm>
            <a:off x="3124993" y="3518914"/>
            <a:ext cx="12700" cy="2017712"/>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1" name="Line 184">
            <a:extLst>
              <a:ext uri="{FF2B5EF4-FFF2-40B4-BE49-F238E27FC236}">
                <a16:creationId xmlns:a16="http://schemas.microsoft.com/office/drawing/2014/main" id="{DE96BAA3-92F8-8647-B475-DC04328C350D}"/>
              </a:ext>
            </a:extLst>
          </p:cNvPr>
          <p:cNvSpPr>
            <a:spLocks noChangeShapeType="1"/>
          </p:cNvSpPr>
          <p:nvPr/>
        </p:nvSpPr>
        <p:spPr bwMode="auto">
          <a:xfrm>
            <a:off x="9033668" y="3569714"/>
            <a:ext cx="0" cy="2176462"/>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2" name="Line 185">
            <a:extLst>
              <a:ext uri="{FF2B5EF4-FFF2-40B4-BE49-F238E27FC236}">
                <a16:creationId xmlns:a16="http://schemas.microsoft.com/office/drawing/2014/main" id="{98C53D0E-36E0-9746-B2E0-7A179BBFF854}"/>
              </a:ext>
            </a:extLst>
          </p:cNvPr>
          <p:cNvSpPr>
            <a:spLocks noChangeShapeType="1"/>
          </p:cNvSpPr>
          <p:nvPr/>
        </p:nvSpPr>
        <p:spPr bwMode="auto">
          <a:xfrm>
            <a:off x="8916193" y="3537964"/>
            <a:ext cx="12700" cy="2017712"/>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3" name="Line 186">
            <a:extLst>
              <a:ext uri="{FF2B5EF4-FFF2-40B4-BE49-F238E27FC236}">
                <a16:creationId xmlns:a16="http://schemas.microsoft.com/office/drawing/2014/main" id="{5CF7BEF4-FCF9-5245-97E3-9295F72ABEAF}"/>
              </a:ext>
            </a:extLst>
          </p:cNvPr>
          <p:cNvSpPr>
            <a:spLocks noChangeShapeType="1"/>
          </p:cNvSpPr>
          <p:nvPr/>
        </p:nvSpPr>
        <p:spPr bwMode="auto">
          <a:xfrm>
            <a:off x="6096793" y="3309364"/>
            <a:ext cx="12700" cy="2408237"/>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4" name="Line 187">
            <a:extLst>
              <a:ext uri="{FF2B5EF4-FFF2-40B4-BE49-F238E27FC236}">
                <a16:creationId xmlns:a16="http://schemas.microsoft.com/office/drawing/2014/main" id="{2FEDDAA8-4D5A-F644-8D9D-D75448B5AB9C}"/>
              </a:ext>
            </a:extLst>
          </p:cNvPr>
          <p:cNvSpPr>
            <a:spLocks noChangeShapeType="1"/>
          </p:cNvSpPr>
          <p:nvPr/>
        </p:nvSpPr>
        <p:spPr bwMode="auto">
          <a:xfrm>
            <a:off x="6230143" y="3322064"/>
            <a:ext cx="0" cy="2246312"/>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5" name="Line 188">
            <a:extLst>
              <a:ext uri="{FF2B5EF4-FFF2-40B4-BE49-F238E27FC236}">
                <a16:creationId xmlns:a16="http://schemas.microsoft.com/office/drawing/2014/main" id="{785832B0-11E2-7D42-892F-39130A9455CB}"/>
              </a:ext>
            </a:extLst>
          </p:cNvPr>
          <p:cNvSpPr>
            <a:spLocks noChangeShapeType="1"/>
          </p:cNvSpPr>
          <p:nvPr/>
        </p:nvSpPr>
        <p:spPr bwMode="auto">
          <a:xfrm>
            <a:off x="6119018" y="5709664"/>
            <a:ext cx="2936875" cy="0"/>
          </a:xfrm>
          <a:prstGeom prst="line">
            <a:avLst/>
          </a:prstGeom>
          <a:noFill/>
          <a:ln w="1905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06" name="Line 189">
            <a:extLst>
              <a:ext uri="{FF2B5EF4-FFF2-40B4-BE49-F238E27FC236}">
                <a16:creationId xmlns:a16="http://schemas.microsoft.com/office/drawing/2014/main" id="{CB7F98CB-6143-EE46-9171-A611901AA528}"/>
              </a:ext>
            </a:extLst>
          </p:cNvPr>
          <p:cNvSpPr>
            <a:spLocks noChangeShapeType="1"/>
          </p:cNvSpPr>
          <p:nvPr/>
        </p:nvSpPr>
        <p:spPr bwMode="auto">
          <a:xfrm>
            <a:off x="6204743" y="5541389"/>
            <a:ext cx="2740025" cy="0"/>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207" name="Group 196">
            <a:extLst>
              <a:ext uri="{FF2B5EF4-FFF2-40B4-BE49-F238E27FC236}">
                <a16:creationId xmlns:a16="http://schemas.microsoft.com/office/drawing/2014/main" id="{3B303B9E-D7B6-B44F-B2C6-EAF4FBBE0075}"/>
              </a:ext>
            </a:extLst>
          </p:cNvPr>
          <p:cNvGrpSpPr>
            <a:grpSpLocks/>
          </p:cNvGrpSpPr>
          <p:nvPr/>
        </p:nvGrpSpPr>
        <p:grpSpPr bwMode="auto">
          <a:xfrm>
            <a:off x="2740818" y="5790626"/>
            <a:ext cx="1644650" cy="652463"/>
            <a:chOff x="1318" y="3697"/>
            <a:chExt cx="1036" cy="411"/>
          </a:xfrm>
        </p:grpSpPr>
        <p:sp>
          <p:nvSpPr>
            <p:cNvPr id="208" name="Rectangle 193">
              <a:extLst>
                <a:ext uri="{FF2B5EF4-FFF2-40B4-BE49-F238E27FC236}">
                  <a16:creationId xmlns:a16="http://schemas.microsoft.com/office/drawing/2014/main" id="{5E867730-FF86-E94C-84E9-3C3B7F8650AF}"/>
                </a:ext>
              </a:extLst>
            </p:cNvPr>
            <p:cNvSpPr>
              <a:spLocks noChangeArrowheads="1"/>
            </p:cNvSpPr>
            <p:nvPr/>
          </p:nvSpPr>
          <p:spPr bwMode="auto">
            <a:xfrm>
              <a:off x="1553" y="3697"/>
              <a:ext cx="678" cy="138"/>
            </a:xfrm>
            <a:prstGeom prst="rect">
              <a:avLst/>
            </a:prstGeom>
            <a:solidFill>
              <a:srgbClr val="3C6CD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9" name="Line 194">
              <a:extLst>
                <a:ext uri="{FF2B5EF4-FFF2-40B4-BE49-F238E27FC236}">
                  <a16:creationId xmlns:a16="http://schemas.microsoft.com/office/drawing/2014/main" id="{DCB14944-9918-094E-A124-FFAF2CCC01E8}"/>
                </a:ext>
              </a:extLst>
            </p:cNvPr>
            <p:cNvSpPr>
              <a:spLocks noChangeShapeType="1"/>
            </p:cNvSpPr>
            <p:nvPr/>
          </p:nvSpPr>
          <p:spPr bwMode="auto">
            <a:xfrm flipV="1">
              <a:off x="2179" y="3770"/>
              <a:ext cx="175" cy="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0" name="Text Box 195">
              <a:extLst>
                <a:ext uri="{FF2B5EF4-FFF2-40B4-BE49-F238E27FC236}">
                  <a16:creationId xmlns:a16="http://schemas.microsoft.com/office/drawing/2014/main" id="{7F105679-9AE1-A34E-A646-23B52D1B8449}"/>
                </a:ext>
              </a:extLst>
            </p:cNvPr>
            <p:cNvSpPr txBox="1">
              <a:spLocks noChangeArrowheads="1"/>
            </p:cNvSpPr>
            <p:nvPr/>
          </p:nvSpPr>
          <p:spPr bwMode="auto">
            <a:xfrm>
              <a:off x="1318" y="3822"/>
              <a:ext cx="994"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port: 9157</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port: 6428</a:t>
              </a:r>
            </a:p>
          </p:txBody>
        </p:sp>
      </p:grpSp>
      <p:grpSp>
        <p:nvGrpSpPr>
          <p:cNvPr id="211" name="Group 201">
            <a:extLst>
              <a:ext uri="{FF2B5EF4-FFF2-40B4-BE49-F238E27FC236}">
                <a16:creationId xmlns:a16="http://schemas.microsoft.com/office/drawing/2014/main" id="{C26B3BDC-40D0-554B-BF75-79BA0C664254}"/>
              </a:ext>
            </a:extLst>
          </p:cNvPr>
          <p:cNvGrpSpPr>
            <a:grpSpLocks/>
          </p:cNvGrpSpPr>
          <p:nvPr/>
        </p:nvGrpSpPr>
        <p:grpSpPr bwMode="auto">
          <a:xfrm>
            <a:off x="4039393" y="4914326"/>
            <a:ext cx="1692275" cy="652463"/>
            <a:chOff x="2741" y="3750"/>
            <a:chExt cx="1066" cy="411"/>
          </a:xfrm>
        </p:grpSpPr>
        <p:sp>
          <p:nvSpPr>
            <p:cNvPr id="212" name="Rectangle 198">
              <a:extLst>
                <a:ext uri="{FF2B5EF4-FFF2-40B4-BE49-F238E27FC236}">
                  <a16:creationId xmlns:a16="http://schemas.microsoft.com/office/drawing/2014/main" id="{2AEC7827-74B2-8F4D-A5B2-46F174C8BC7A}"/>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3" name="Line 199">
              <a:extLst>
                <a:ext uri="{FF2B5EF4-FFF2-40B4-BE49-F238E27FC236}">
                  <a16:creationId xmlns:a16="http://schemas.microsoft.com/office/drawing/2014/main" id="{51BE463B-088F-174F-AFA2-906D7DEE343D}"/>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4" name="Text Box 200">
              <a:extLst>
                <a:ext uri="{FF2B5EF4-FFF2-40B4-BE49-F238E27FC236}">
                  <a16:creationId xmlns:a16="http://schemas.microsoft.com/office/drawing/2014/main" id="{0F6793CB-ABA9-534D-B627-3241E60849A0}"/>
                </a:ext>
              </a:extLst>
            </p:cNvPr>
            <p:cNvSpPr txBox="1">
              <a:spLocks noChangeArrowheads="1"/>
            </p:cNvSpPr>
            <p:nvPr/>
          </p:nvSpPr>
          <p:spPr bwMode="auto">
            <a:xfrm>
              <a:off x="2813" y="3875"/>
              <a:ext cx="994"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port: 6428</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port: 9157</a:t>
              </a:r>
            </a:p>
          </p:txBody>
        </p:sp>
      </p:grpSp>
      <p:grpSp>
        <p:nvGrpSpPr>
          <p:cNvPr id="215" name="Group 202">
            <a:extLst>
              <a:ext uri="{FF2B5EF4-FFF2-40B4-BE49-F238E27FC236}">
                <a16:creationId xmlns:a16="http://schemas.microsoft.com/office/drawing/2014/main" id="{2BA0D7D3-1E9F-874D-9578-106CF426BDAB}"/>
              </a:ext>
            </a:extLst>
          </p:cNvPr>
          <p:cNvGrpSpPr>
            <a:grpSpLocks/>
          </p:cNvGrpSpPr>
          <p:nvPr/>
        </p:nvGrpSpPr>
        <p:grpSpPr bwMode="auto">
          <a:xfrm>
            <a:off x="7063581" y="4914326"/>
            <a:ext cx="1341437" cy="652463"/>
            <a:chOff x="1509" y="3697"/>
            <a:chExt cx="845" cy="411"/>
          </a:xfrm>
        </p:grpSpPr>
        <p:sp>
          <p:nvSpPr>
            <p:cNvPr id="216" name="Rectangle 203">
              <a:extLst>
                <a:ext uri="{FF2B5EF4-FFF2-40B4-BE49-F238E27FC236}">
                  <a16:creationId xmlns:a16="http://schemas.microsoft.com/office/drawing/2014/main" id="{B2A9891A-642F-6D49-A890-0C106C26FAD8}"/>
                </a:ext>
              </a:extLst>
            </p:cNvPr>
            <p:cNvSpPr>
              <a:spLocks noChangeArrowheads="1"/>
            </p:cNvSpPr>
            <p:nvPr/>
          </p:nvSpPr>
          <p:spPr bwMode="auto">
            <a:xfrm>
              <a:off x="1553" y="3697"/>
              <a:ext cx="678" cy="138"/>
            </a:xfrm>
            <a:prstGeom prst="rect">
              <a:avLst/>
            </a:prstGeom>
            <a:solidFill>
              <a:srgbClr val="3C6CD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7" name="Line 204">
              <a:extLst>
                <a:ext uri="{FF2B5EF4-FFF2-40B4-BE49-F238E27FC236}">
                  <a16:creationId xmlns:a16="http://schemas.microsoft.com/office/drawing/2014/main" id="{521F25C6-A7B0-BD43-AB39-10E85195A07C}"/>
                </a:ext>
              </a:extLst>
            </p:cNvPr>
            <p:cNvSpPr>
              <a:spLocks noChangeShapeType="1"/>
            </p:cNvSpPr>
            <p:nvPr/>
          </p:nvSpPr>
          <p:spPr bwMode="auto">
            <a:xfrm flipV="1">
              <a:off x="2179" y="3770"/>
              <a:ext cx="175" cy="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Text Box 205">
              <a:extLst>
                <a:ext uri="{FF2B5EF4-FFF2-40B4-BE49-F238E27FC236}">
                  <a16:creationId xmlns:a16="http://schemas.microsoft.com/office/drawing/2014/main" id="{A375B067-6627-F24A-ADAA-564841EB89F9}"/>
                </a:ext>
              </a:extLst>
            </p:cNvPr>
            <p:cNvSpPr txBox="1">
              <a:spLocks noChangeArrowheads="1"/>
            </p:cNvSpPr>
            <p:nvPr/>
          </p:nvSpPr>
          <p:spPr bwMode="auto">
            <a:xfrm>
              <a:off x="1509" y="3822"/>
              <a:ext cx="803"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port: ?</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port: ?</a:t>
              </a:r>
            </a:p>
          </p:txBody>
        </p:sp>
      </p:grpSp>
      <p:grpSp>
        <p:nvGrpSpPr>
          <p:cNvPr id="219" name="Group 206">
            <a:extLst>
              <a:ext uri="{FF2B5EF4-FFF2-40B4-BE49-F238E27FC236}">
                <a16:creationId xmlns:a16="http://schemas.microsoft.com/office/drawing/2014/main" id="{B5181A21-D7E7-3E42-9344-472D54222757}"/>
              </a:ext>
            </a:extLst>
          </p:cNvPr>
          <p:cNvGrpSpPr>
            <a:grpSpLocks/>
          </p:cNvGrpSpPr>
          <p:nvPr/>
        </p:nvGrpSpPr>
        <p:grpSpPr bwMode="auto">
          <a:xfrm>
            <a:off x="6304756" y="5768401"/>
            <a:ext cx="1389062" cy="652463"/>
            <a:chOff x="2741" y="3750"/>
            <a:chExt cx="875" cy="411"/>
          </a:xfrm>
        </p:grpSpPr>
        <p:sp>
          <p:nvSpPr>
            <p:cNvPr id="220" name="Rectangle 207">
              <a:extLst>
                <a:ext uri="{FF2B5EF4-FFF2-40B4-BE49-F238E27FC236}">
                  <a16:creationId xmlns:a16="http://schemas.microsoft.com/office/drawing/2014/main" id="{92ECB27B-35D3-E94B-A9F9-6AB2E4D0E9A5}"/>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1" name="Line 208">
              <a:extLst>
                <a:ext uri="{FF2B5EF4-FFF2-40B4-BE49-F238E27FC236}">
                  <a16:creationId xmlns:a16="http://schemas.microsoft.com/office/drawing/2014/main" id="{7683B80C-70E1-9C44-94AD-C7C88A9E0CA6}"/>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209">
              <a:extLst>
                <a:ext uri="{FF2B5EF4-FFF2-40B4-BE49-F238E27FC236}">
                  <a16:creationId xmlns:a16="http://schemas.microsoft.com/office/drawing/2014/main" id="{A346B1BA-6406-6F45-9B45-BAB032C59481}"/>
                </a:ext>
              </a:extLst>
            </p:cNvPr>
            <p:cNvSpPr txBox="1">
              <a:spLocks noChangeArrowheads="1"/>
            </p:cNvSpPr>
            <p:nvPr/>
          </p:nvSpPr>
          <p:spPr bwMode="auto">
            <a:xfrm>
              <a:off x="2813" y="3875"/>
              <a:ext cx="803"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port: ?</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port: ?</a:t>
              </a:r>
            </a:p>
          </p:txBody>
        </p:sp>
      </p:grpSp>
      <p:grpSp>
        <p:nvGrpSpPr>
          <p:cNvPr id="223" name="Group 214">
            <a:extLst>
              <a:ext uri="{FF2B5EF4-FFF2-40B4-BE49-F238E27FC236}">
                <a16:creationId xmlns:a16="http://schemas.microsoft.com/office/drawing/2014/main" id="{E39C7ED5-8B2C-DE4F-80CB-990D1AA7B49F}"/>
              </a:ext>
            </a:extLst>
          </p:cNvPr>
          <p:cNvGrpSpPr>
            <a:grpSpLocks/>
          </p:cNvGrpSpPr>
          <p:nvPr/>
        </p:nvGrpSpPr>
        <p:grpSpPr bwMode="auto">
          <a:xfrm>
            <a:off x="1610518" y="4406326"/>
            <a:ext cx="711200" cy="669925"/>
            <a:chOff x="-44" y="1473"/>
            <a:chExt cx="981" cy="1105"/>
          </a:xfrm>
        </p:grpSpPr>
        <p:pic>
          <p:nvPicPr>
            <p:cNvPr id="224" name="Picture 215" descr="desktop_computer_stylized_medium">
              <a:extLst>
                <a:ext uri="{FF2B5EF4-FFF2-40B4-BE49-F238E27FC236}">
                  <a16:creationId xmlns:a16="http://schemas.microsoft.com/office/drawing/2014/main" id="{E6F7AF8C-6139-A44A-B799-9DB1A4938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 name="Freeform 216">
              <a:extLst>
                <a:ext uri="{FF2B5EF4-FFF2-40B4-BE49-F238E27FC236}">
                  <a16:creationId xmlns:a16="http://schemas.microsoft.com/office/drawing/2014/main" id="{E7BE33D7-3BA9-1847-9AD9-95F7E1DEA0D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6" name="Group 217">
            <a:extLst>
              <a:ext uri="{FF2B5EF4-FFF2-40B4-BE49-F238E27FC236}">
                <a16:creationId xmlns:a16="http://schemas.microsoft.com/office/drawing/2014/main" id="{ECE9DF28-DF72-7544-9229-870F2565D5F7}"/>
              </a:ext>
            </a:extLst>
          </p:cNvPr>
          <p:cNvGrpSpPr>
            <a:grpSpLocks/>
          </p:cNvGrpSpPr>
          <p:nvPr/>
        </p:nvGrpSpPr>
        <p:grpSpPr bwMode="auto">
          <a:xfrm flipH="1">
            <a:off x="9879806" y="4530151"/>
            <a:ext cx="711200" cy="669925"/>
            <a:chOff x="-44" y="1473"/>
            <a:chExt cx="981" cy="1105"/>
          </a:xfrm>
        </p:grpSpPr>
        <p:pic>
          <p:nvPicPr>
            <p:cNvPr id="227" name="Picture 218" descr="desktop_computer_stylized_medium">
              <a:extLst>
                <a:ext uri="{FF2B5EF4-FFF2-40B4-BE49-F238E27FC236}">
                  <a16:creationId xmlns:a16="http://schemas.microsoft.com/office/drawing/2014/main" id="{AAE1CD7B-71E4-DA44-B3BA-A6BCDDB83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8" name="Freeform 219">
              <a:extLst>
                <a:ext uri="{FF2B5EF4-FFF2-40B4-BE49-F238E27FC236}">
                  <a16:creationId xmlns:a16="http://schemas.microsoft.com/office/drawing/2014/main" id="{E273E05C-F934-1B44-AA55-C146C99BC60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29" name="Group 220">
            <a:extLst>
              <a:ext uri="{FF2B5EF4-FFF2-40B4-BE49-F238E27FC236}">
                <a16:creationId xmlns:a16="http://schemas.microsoft.com/office/drawing/2014/main" id="{4338C4B1-DA10-CF42-9E12-96B6998CDA7B}"/>
              </a:ext>
            </a:extLst>
          </p:cNvPr>
          <p:cNvGrpSpPr>
            <a:grpSpLocks/>
          </p:cNvGrpSpPr>
          <p:nvPr/>
        </p:nvGrpSpPr>
        <p:grpSpPr bwMode="auto">
          <a:xfrm>
            <a:off x="4702968" y="3928489"/>
            <a:ext cx="358775" cy="704850"/>
            <a:chOff x="4140" y="429"/>
            <a:chExt cx="1425" cy="2396"/>
          </a:xfrm>
        </p:grpSpPr>
        <p:sp>
          <p:nvSpPr>
            <p:cNvPr id="230" name="Freeform 221">
              <a:extLst>
                <a:ext uri="{FF2B5EF4-FFF2-40B4-BE49-F238E27FC236}">
                  <a16:creationId xmlns:a16="http://schemas.microsoft.com/office/drawing/2014/main" id="{72E2375B-D2CD-524D-99CC-9AA1332B0E2C}"/>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1" name="Rectangle 222">
              <a:extLst>
                <a:ext uri="{FF2B5EF4-FFF2-40B4-BE49-F238E27FC236}">
                  <a16:creationId xmlns:a16="http://schemas.microsoft.com/office/drawing/2014/main" id="{9A46A85F-576F-5549-8CE1-4D6375E6E22B}"/>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Freeform 223">
              <a:extLst>
                <a:ext uri="{FF2B5EF4-FFF2-40B4-BE49-F238E27FC236}">
                  <a16:creationId xmlns:a16="http://schemas.microsoft.com/office/drawing/2014/main" id="{2AC2D8E6-5479-B547-832A-A4D633663DE8}"/>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3" name="Freeform 224">
              <a:extLst>
                <a:ext uri="{FF2B5EF4-FFF2-40B4-BE49-F238E27FC236}">
                  <a16:creationId xmlns:a16="http://schemas.microsoft.com/office/drawing/2014/main" id="{F5154C64-E9B4-9B4B-ADCB-BF7CEFAA6EDD}"/>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4" name="Rectangle 225">
              <a:extLst>
                <a:ext uri="{FF2B5EF4-FFF2-40B4-BE49-F238E27FC236}">
                  <a16:creationId xmlns:a16="http://schemas.microsoft.com/office/drawing/2014/main" id="{20BD3C08-A36B-8C47-A9E1-98E61BCD2361}"/>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5" name="Group 226">
              <a:extLst>
                <a:ext uri="{FF2B5EF4-FFF2-40B4-BE49-F238E27FC236}">
                  <a16:creationId xmlns:a16="http://schemas.microsoft.com/office/drawing/2014/main" id="{BA9CB11E-6522-2A4E-B926-6BB8F2D61B29}"/>
                </a:ext>
              </a:extLst>
            </p:cNvPr>
            <p:cNvGrpSpPr>
              <a:grpSpLocks/>
            </p:cNvGrpSpPr>
            <p:nvPr/>
          </p:nvGrpSpPr>
          <p:grpSpPr bwMode="auto">
            <a:xfrm>
              <a:off x="4749" y="668"/>
              <a:ext cx="581" cy="145"/>
              <a:chOff x="614" y="2568"/>
              <a:chExt cx="725" cy="139"/>
            </a:xfrm>
          </p:grpSpPr>
          <p:sp>
            <p:nvSpPr>
              <p:cNvPr id="260" name="AutoShape 227">
                <a:extLst>
                  <a:ext uri="{FF2B5EF4-FFF2-40B4-BE49-F238E27FC236}">
                    <a16:creationId xmlns:a16="http://schemas.microsoft.com/office/drawing/2014/main" id="{A66F61C7-D146-2444-9233-EEEFDA6DB534}"/>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1" name="AutoShape 228">
                <a:extLst>
                  <a:ext uri="{FF2B5EF4-FFF2-40B4-BE49-F238E27FC236}">
                    <a16:creationId xmlns:a16="http://schemas.microsoft.com/office/drawing/2014/main" id="{C237943C-1D9E-C340-92B4-E279FE5EB9A1}"/>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29">
              <a:extLst>
                <a:ext uri="{FF2B5EF4-FFF2-40B4-BE49-F238E27FC236}">
                  <a16:creationId xmlns:a16="http://schemas.microsoft.com/office/drawing/2014/main" id="{C81D6CA2-B425-4946-AE7A-8E40C0836516}"/>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7" name="Group 230">
              <a:extLst>
                <a:ext uri="{FF2B5EF4-FFF2-40B4-BE49-F238E27FC236}">
                  <a16:creationId xmlns:a16="http://schemas.microsoft.com/office/drawing/2014/main" id="{E1CF8BC0-EDFE-2A4B-A9FD-D7352BEF920B}"/>
                </a:ext>
              </a:extLst>
            </p:cNvPr>
            <p:cNvGrpSpPr>
              <a:grpSpLocks/>
            </p:cNvGrpSpPr>
            <p:nvPr/>
          </p:nvGrpSpPr>
          <p:grpSpPr bwMode="auto">
            <a:xfrm>
              <a:off x="4747" y="994"/>
              <a:ext cx="581" cy="134"/>
              <a:chOff x="614" y="2568"/>
              <a:chExt cx="725" cy="139"/>
            </a:xfrm>
          </p:grpSpPr>
          <p:sp>
            <p:nvSpPr>
              <p:cNvPr id="258" name="AutoShape 231">
                <a:extLst>
                  <a:ext uri="{FF2B5EF4-FFF2-40B4-BE49-F238E27FC236}">
                    <a16:creationId xmlns:a16="http://schemas.microsoft.com/office/drawing/2014/main" id="{0A9026E3-01D2-A044-85D9-3C22E36B944E}"/>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9" name="AutoShape 232">
                <a:extLst>
                  <a:ext uri="{FF2B5EF4-FFF2-40B4-BE49-F238E27FC236}">
                    <a16:creationId xmlns:a16="http://schemas.microsoft.com/office/drawing/2014/main" id="{89380DF0-55D0-544B-ABE2-D6ADD8851B2B}"/>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8" name="Rectangle 233">
              <a:extLst>
                <a:ext uri="{FF2B5EF4-FFF2-40B4-BE49-F238E27FC236}">
                  <a16:creationId xmlns:a16="http://schemas.microsoft.com/office/drawing/2014/main" id="{DF34371F-6EF2-844A-9475-6B8ECC1E25C3}"/>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9" name="Rectangle 234">
              <a:extLst>
                <a:ext uri="{FF2B5EF4-FFF2-40B4-BE49-F238E27FC236}">
                  <a16:creationId xmlns:a16="http://schemas.microsoft.com/office/drawing/2014/main" id="{7BF59601-B231-7F4D-B6B7-74CA58AE9412}"/>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40" name="Group 235">
              <a:extLst>
                <a:ext uri="{FF2B5EF4-FFF2-40B4-BE49-F238E27FC236}">
                  <a16:creationId xmlns:a16="http://schemas.microsoft.com/office/drawing/2014/main" id="{653CAD17-3E1A-0A44-BF50-DB027FAD871F}"/>
                </a:ext>
              </a:extLst>
            </p:cNvPr>
            <p:cNvGrpSpPr>
              <a:grpSpLocks/>
            </p:cNvGrpSpPr>
            <p:nvPr/>
          </p:nvGrpSpPr>
          <p:grpSpPr bwMode="auto">
            <a:xfrm>
              <a:off x="4735" y="1627"/>
              <a:ext cx="582" cy="151"/>
              <a:chOff x="614" y="2568"/>
              <a:chExt cx="725" cy="139"/>
            </a:xfrm>
          </p:grpSpPr>
          <p:sp>
            <p:nvSpPr>
              <p:cNvPr id="256" name="AutoShape 236">
                <a:extLst>
                  <a:ext uri="{FF2B5EF4-FFF2-40B4-BE49-F238E27FC236}">
                    <a16:creationId xmlns:a16="http://schemas.microsoft.com/office/drawing/2014/main" id="{2AB347AE-B389-704D-8A3A-F1B0478B7030}"/>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7" name="AutoShape 237">
                <a:extLst>
                  <a:ext uri="{FF2B5EF4-FFF2-40B4-BE49-F238E27FC236}">
                    <a16:creationId xmlns:a16="http://schemas.microsoft.com/office/drawing/2014/main" id="{F96FEA1E-5620-D24E-93C8-5E69D78BD082}"/>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1" name="Freeform 238">
              <a:extLst>
                <a:ext uri="{FF2B5EF4-FFF2-40B4-BE49-F238E27FC236}">
                  <a16:creationId xmlns:a16="http://schemas.microsoft.com/office/drawing/2014/main" id="{84910C8E-8844-DE49-A1A3-762F8BB12AF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42" name="Group 239">
              <a:extLst>
                <a:ext uri="{FF2B5EF4-FFF2-40B4-BE49-F238E27FC236}">
                  <a16:creationId xmlns:a16="http://schemas.microsoft.com/office/drawing/2014/main" id="{BBBD2321-95AE-9C40-B018-8ECE1F278C87}"/>
                </a:ext>
              </a:extLst>
            </p:cNvPr>
            <p:cNvGrpSpPr>
              <a:grpSpLocks/>
            </p:cNvGrpSpPr>
            <p:nvPr/>
          </p:nvGrpSpPr>
          <p:grpSpPr bwMode="auto">
            <a:xfrm>
              <a:off x="4739" y="1327"/>
              <a:ext cx="582" cy="139"/>
              <a:chOff x="614" y="2568"/>
              <a:chExt cx="725" cy="139"/>
            </a:xfrm>
          </p:grpSpPr>
          <p:sp>
            <p:nvSpPr>
              <p:cNvPr id="254" name="AutoShape 240">
                <a:extLst>
                  <a:ext uri="{FF2B5EF4-FFF2-40B4-BE49-F238E27FC236}">
                    <a16:creationId xmlns:a16="http://schemas.microsoft.com/office/drawing/2014/main" id="{5F0A8B0F-BFF3-D645-8BC2-E03084A7359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5" name="AutoShape 241">
                <a:extLst>
                  <a:ext uri="{FF2B5EF4-FFF2-40B4-BE49-F238E27FC236}">
                    <a16:creationId xmlns:a16="http://schemas.microsoft.com/office/drawing/2014/main" id="{F04409C4-53CF-1E47-924D-AAE899D78D5A}"/>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3" name="Rectangle 242">
              <a:extLst>
                <a:ext uri="{FF2B5EF4-FFF2-40B4-BE49-F238E27FC236}">
                  <a16:creationId xmlns:a16="http://schemas.microsoft.com/office/drawing/2014/main" id="{B79FB686-7827-8648-B573-39D9BD56AEA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Freeform 243">
              <a:extLst>
                <a:ext uri="{FF2B5EF4-FFF2-40B4-BE49-F238E27FC236}">
                  <a16:creationId xmlns:a16="http://schemas.microsoft.com/office/drawing/2014/main" id="{FDD2EBD5-F1D6-1A40-89DB-A8C30D93187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5" name="Freeform 244">
              <a:extLst>
                <a:ext uri="{FF2B5EF4-FFF2-40B4-BE49-F238E27FC236}">
                  <a16:creationId xmlns:a16="http://schemas.microsoft.com/office/drawing/2014/main" id="{CE0C4D67-AE5D-BA4D-8695-DB491DDD2F0B}"/>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6" name="Oval 245">
              <a:extLst>
                <a:ext uri="{FF2B5EF4-FFF2-40B4-BE49-F238E27FC236}">
                  <a16:creationId xmlns:a16="http://schemas.microsoft.com/office/drawing/2014/main" id="{F37BD5E1-82F5-4442-A0E8-832E39193FEE}"/>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7" name="Freeform 246">
              <a:extLst>
                <a:ext uri="{FF2B5EF4-FFF2-40B4-BE49-F238E27FC236}">
                  <a16:creationId xmlns:a16="http://schemas.microsoft.com/office/drawing/2014/main" id="{65CB1E0E-0881-3D44-874F-DFDC02FDDF7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8" name="AutoShape 247">
              <a:extLst>
                <a:ext uri="{FF2B5EF4-FFF2-40B4-BE49-F238E27FC236}">
                  <a16:creationId xmlns:a16="http://schemas.microsoft.com/office/drawing/2014/main" id="{6DADA001-6CFD-B446-972E-A78724803E36}"/>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9" name="AutoShape 248">
              <a:extLst>
                <a:ext uri="{FF2B5EF4-FFF2-40B4-BE49-F238E27FC236}">
                  <a16:creationId xmlns:a16="http://schemas.microsoft.com/office/drawing/2014/main" id="{3A9F1280-193F-A148-B533-A4E2BCD4EE1D}"/>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Oval 249">
              <a:extLst>
                <a:ext uri="{FF2B5EF4-FFF2-40B4-BE49-F238E27FC236}">
                  <a16:creationId xmlns:a16="http://schemas.microsoft.com/office/drawing/2014/main" id="{64151D18-1A99-BB43-8662-5409F09FC64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1" name="Oval 250">
              <a:extLst>
                <a:ext uri="{FF2B5EF4-FFF2-40B4-BE49-F238E27FC236}">
                  <a16:creationId xmlns:a16="http://schemas.microsoft.com/office/drawing/2014/main" id="{86E3B505-373D-FA41-AC57-224E553E6727}"/>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52" name="Oval 251">
              <a:extLst>
                <a:ext uri="{FF2B5EF4-FFF2-40B4-BE49-F238E27FC236}">
                  <a16:creationId xmlns:a16="http://schemas.microsoft.com/office/drawing/2014/main" id="{3E492A9C-D2EF-444F-9F40-D87F1FF8E812}"/>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3" name="Rectangle 252">
              <a:extLst>
                <a:ext uri="{FF2B5EF4-FFF2-40B4-BE49-F238E27FC236}">
                  <a16:creationId xmlns:a16="http://schemas.microsoft.com/office/drawing/2014/main" id="{B30ABD37-057E-DC41-B1A5-29A2C423603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7" name="Slide Number Placeholder 2">
            <a:extLst>
              <a:ext uri="{FF2B5EF4-FFF2-40B4-BE49-F238E27FC236}">
                <a16:creationId xmlns:a16="http://schemas.microsoft.com/office/drawing/2014/main" id="{7A20C98F-8CB3-904A-A136-78573229D8F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19</a:t>
            </a:fld>
            <a:endParaRPr lang="en-US" dirty="0"/>
          </a:p>
        </p:txBody>
      </p:sp>
    </p:spTree>
    <p:extLst>
      <p:ext uri="{BB962C8B-B14F-4D97-AF65-F5344CB8AC3E}">
        <p14:creationId xmlns:p14="http://schemas.microsoft.com/office/powerpoint/2010/main" val="271510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dissolve">
                                      <p:cBhvr>
                                        <p:cTn id="7" dur="500"/>
                                        <p:tgtEl>
                                          <p:spTgt spid="15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4"/>
                                        </p:tgtEl>
                                        <p:attrNameLst>
                                          <p:attrName>style.visibility</p:attrName>
                                        </p:attrNameLst>
                                      </p:cBhvr>
                                      <p:to>
                                        <p:strVal val="visible"/>
                                      </p:to>
                                    </p:set>
                                    <p:animEffect transition="in" filter="dissolve">
                                      <p:cBhvr>
                                        <p:cTn id="10" dur="500"/>
                                        <p:tgtEl>
                                          <p:spTgt spid="19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dissolve">
                                      <p:cBhvr>
                                        <p:cTn id="15" dur="500"/>
                                        <p:tgtEl>
                                          <p:spTgt spid="188"/>
                                        </p:tgtEl>
                                      </p:cBhvr>
                                    </p:animEffect>
                                  </p:childTnLst>
                                </p:cTn>
                              </p:par>
                              <p:par>
                                <p:cTn id="16" presetID="9" presetClass="entr" presetSubtype="0" fill="hold" nodeType="withEffect">
                                  <p:stCondLst>
                                    <p:cond delay="0"/>
                                  </p:stCondLst>
                                  <p:childTnLst>
                                    <p:set>
                                      <p:cBhvr>
                                        <p:cTn id="17" dur="1" fill="hold">
                                          <p:stCondLst>
                                            <p:cond delay="0"/>
                                          </p:stCondLst>
                                        </p:cTn>
                                        <p:tgtEl>
                                          <p:spTgt spid="193">
                                            <p:txEl>
                                              <p:pRg st="0" end="0"/>
                                            </p:txEl>
                                          </p:spTgt>
                                        </p:tgtEl>
                                        <p:attrNameLst>
                                          <p:attrName>style.visibility</p:attrName>
                                        </p:attrNameLst>
                                      </p:cBhvr>
                                      <p:to>
                                        <p:strVal val="visible"/>
                                      </p:to>
                                    </p:set>
                                    <p:animEffect transition="in" filter="dissolve">
                                      <p:cBhvr>
                                        <p:cTn id="18" dur="500"/>
                                        <p:tgtEl>
                                          <p:spTgt spid="19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70"/>
                                        </p:tgtEl>
                                        <p:attrNameLst>
                                          <p:attrName>style.visibility</p:attrName>
                                        </p:attrNameLst>
                                      </p:cBhvr>
                                      <p:to>
                                        <p:strVal val="visible"/>
                                      </p:to>
                                    </p:set>
                                    <p:animEffect transition="in" filter="dissolve">
                                      <p:cBhvr>
                                        <p:cTn id="23" dur="500"/>
                                        <p:tgtEl>
                                          <p:spTgt spid="17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38">
                                            <p:txEl>
                                              <p:pRg st="0" end="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95"/>
                                        </p:tgtEl>
                                        <p:attrNameLst>
                                          <p:attrName>style.visibility</p:attrName>
                                        </p:attrNameLst>
                                      </p:cBhvr>
                                      <p:to>
                                        <p:strVal val="visible"/>
                                      </p:to>
                                    </p:set>
                                    <p:animEffect transition="in" filter="wipe(up)">
                                      <p:cBhvr>
                                        <p:cTn id="32" dur="500"/>
                                        <p:tgtEl>
                                          <p:spTgt spid="195"/>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97"/>
                                        </p:tgtEl>
                                        <p:attrNameLst>
                                          <p:attrName>style.visibility</p:attrName>
                                        </p:attrNameLst>
                                      </p:cBhvr>
                                      <p:to>
                                        <p:strVal val="visible"/>
                                      </p:to>
                                    </p:set>
                                    <p:animEffect transition="in" filter="wipe(left)">
                                      <p:cBhvr>
                                        <p:cTn id="36" dur="500"/>
                                        <p:tgtEl>
                                          <p:spTgt spid="197"/>
                                        </p:tgtEl>
                                      </p:cBhvr>
                                    </p:animEffect>
                                  </p:childTnLst>
                                </p:cTn>
                              </p:par>
                              <p:par>
                                <p:cTn id="37" presetID="22" presetClass="entr" presetSubtype="8" fill="hold" nodeType="withEffect">
                                  <p:stCondLst>
                                    <p:cond delay="0"/>
                                  </p:stCondLst>
                                  <p:childTnLst>
                                    <p:set>
                                      <p:cBhvr>
                                        <p:cTn id="38" dur="1" fill="hold">
                                          <p:stCondLst>
                                            <p:cond delay="0"/>
                                          </p:stCondLst>
                                        </p:cTn>
                                        <p:tgtEl>
                                          <p:spTgt spid="207"/>
                                        </p:tgtEl>
                                        <p:attrNameLst>
                                          <p:attrName>style.visibility</p:attrName>
                                        </p:attrNameLst>
                                      </p:cBhvr>
                                      <p:to>
                                        <p:strVal val="visible"/>
                                      </p:to>
                                    </p:set>
                                    <p:animEffect transition="in" filter="wipe(left)">
                                      <p:cBhvr>
                                        <p:cTn id="39" dur="500"/>
                                        <p:tgtEl>
                                          <p:spTgt spid="207"/>
                                        </p:tgtEl>
                                      </p:cBhvr>
                                    </p:animEffect>
                                  </p:childTnLst>
                                </p:cTn>
                              </p:par>
                            </p:childTnLst>
                          </p:cTn>
                        </p:par>
                        <p:par>
                          <p:cTn id="40" fill="hold">
                            <p:stCondLst>
                              <p:cond delay="1000"/>
                            </p:stCondLst>
                            <p:childTnLst>
                              <p:par>
                                <p:cTn id="41" presetID="22" presetClass="entr" presetSubtype="4" fill="hold" nodeType="afterEffect">
                                  <p:stCondLst>
                                    <p:cond delay="0"/>
                                  </p:stCondLst>
                                  <p:childTnLst>
                                    <p:set>
                                      <p:cBhvr>
                                        <p:cTn id="42" dur="1" fill="hold">
                                          <p:stCondLst>
                                            <p:cond delay="0"/>
                                          </p:stCondLst>
                                        </p:cTn>
                                        <p:tgtEl>
                                          <p:spTgt spid="196"/>
                                        </p:tgtEl>
                                        <p:attrNameLst>
                                          <p:attrName>style.visibility</p:attrName>
                                        </p:attrNameLst>
                                      </p:cBhvr>
                                      <p:to>
                                        <p:strVal val="visible"/>
                                      </p:to>
                                    </p:set>
                                    <p:animEffect transition="in" filter="wipe(down)">
                                      <p:cBhvr>
                                        <p:cTn id="43" dur="500"/>
                                        <p:tgtEl>
                                          <p:spTgt spid="19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98"/>
                                        </p:tgtEl>
                                        <p:attrNameLst>
                                          <p:attrName>style.visibility</p:attrName>
                                        </p:attrNameLst>
                                      </p:cBhvr>
                                      <p:to>
                                        <p:strVal val="visible"/>
                                      </p:to>
                                    </p:set>
                                    <p:animEffect transition="in" filter="wipe(up)">
                                      <p:cBhvr>
                                        <p:cTn id="48" dur="500"/>
                                        <p:tgtEl>
                                          <p:spTgt spid="198"/>
                                        </p:tgtEl>
                                      </p:cBhvr>
                                    </p:animEffect>
                                  </p:childTnLst>
                                </p:cTn>
                              </p:par>
                            </p:childTnLst>
                          </p:cTn>
                        </p:par>
                        <p:par>
                          <p:cTn id="49" fill="hold">
                            <p:stCondLst>
                              <p:cond delay="500"/>
                            </p:stCondLst>
                            <p:childTnLst>
                              <p:par>
                                <p:cTn id="50" presetID="22" presetClass="entr" presetSubtype="2" fill="hold" nodeType="afterEffect">
                                  <p:stCondLst>
                                    <p:cond delay="0"/>
                                  </p:stCondLst>
                                  <p:childTnLst>
                                    <p:set>
                                      <p:cBhvr>
                                        <p:cTn id="51" dur="1" fill="hold">
                                          <p:stCondLst>
                                            <p:cond delay="0"/>
                                          </p:stCondLst>
                                        </p:cTn>
                                        <p:tgtEl>
                                          <p:spTgt spid="199"/>
                                        </p:tgtEl>
                                        <p:attrNameLst>
                                          <p:attrName>style.visibility</p:attrName>
                                        </p:attrNameLst>
                                      </p:cBhvr>
                                      <p:to>
                                        <p:strVal val="visible"/>
                                      </p:to>
                                    </p:set>
                                    <p:animEffect transition="in" filter="wipe(right)">
                                      <p:cBhvr>
                                        <p:cTn id="52" dur="500"/>
                                        <p:tgtEl>
                                          <p:spTgt spid="199"/>
                                        </p:tgtEl>
                                      </p:cBhvr>
                                    </p:animEffect>
                                  </p:childTnLst>
                                </p:cTn>
                              </p:par>
                              <p:par>
                                <p:cTn id="53" presetID="22" presetClass="entr" presetSubtype="2" fill="hold" nodeType="withEffect">
                                  <p:stCondLst>
                                    <p:cond delay="0"/>
                                  </p:stCondLst>
                                  <p:childTnLst>
                                    <p:set>
                                      <p:cBhvr>
                                        <p:cTn id="54" dur="1" fill="hold">
                                          <p:stCondLst>
                                            <p:cond delay="0"/>
                                          </p:stCondLst>
                                        </p:cTn>
                                        <p:tgtEl>
                                          <p:spTgt spid="211"/>
                                        </p:tgtEl>
                                        <p:attrNameLst>
                                          <p:attrName>style.visibility</p:attrName>
                                        </p:attrNameLst>
                                      </p:cBhvr>
                                      <p:to>
                                        <p:strVal val="visible"/>
                                      </p:to>
                                    </p:set>
                                    <p:animEffect transition="in" filter="wipe(right)">
                                      <p:cBhvr>
                                        <p:cTn id="55" dur="500"/>
                                        <p:tgtEl>
                                          <p:spTgt spid="211"/>
                                        </p:tgtEl>
                                      </p:cBhvr>
                                    </p:animEffect>
                                  </p:childTnLst>
                                </p:cTn>
                              </p:par>
                            </p:childTnLst>
                          </p:cTn>
                        </p:par>
                        <p:par>
                          <p:cTn id="56" fill="hold">
                            <p:stCondLst>
                              <p:cond delay="1000"/>
                            </p:stCondLst>
                            <p:childTnLst>
                              <p:par>
                                <p:cTn id="57" presetID="22" presetClass="entr" presetSubtype="4" fill="hold" nodeType="afterEffect">
                                  <p:stCondLst>
                                    <p:cond delay="0"/>
                                  </p:stCondLst>
                                  <p:childTnLst>
                                    <p:set>
                                      <p:cBhvr>
                                        <p:cTn id="58" dur="1" fill="hold">
                                          <p:stCondLst>
                                            <p:cond delay="0"/>
                                          </p:stCondLst>
                                        </p:cTn>
                                        <p:tgtEl>
                                          <p:spTgt spid="200"/>
                                        </p:tgtEl>
                                        <p:attrNameLst>
                                          <p:attrName>style.visibility</p:attrName>
                                        </p:attrNameLst>
                                      </p:cBhvr>
                                      <p:to>
                                        <p:strVal val="visible"/>
                                      </p:to>
                                    </p:set>
                                    <p:animEffect transition="in" filter="wipe(down)">
                                      <p:cBhvr>
                                        <p:cTn id="59" dur="500"/>
                                        <p:tgtEl>
                                          <p:spTgt spid="20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04"/>
                                        </p:tgtEl>
                                        <p:attrNameLst>
                                          <p:attrName>style.visibility</p:attrName>
                                        </p:attrNameLst>
                                      </p:cBhvr>
                                      <p:to>
                                        <p:strVal val="visible"/>
                                      </p:to>
                                    </p:set>
                                    <p:animEffect transition="in" filter="wipe(up)">
                                      <p:cBhvr>
                                        <p:cTn id="64" dur="500"/>
                                        <p:tgtEl>
                                          <p:spTgt spid="204"/>
                                        </p:tgtEl>
                                      </p:cBhvr>
                                    </p:animEffec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206"/>
                                        </p:tgtEl>
                                        <p:attrNameLst>
                                          <p:attrName>style.visibility</p:attrName>
                                        </p:attrNameLst>
                                      </p:cBhvr>
                                      <p:to>
                                        <p:strVal val="visible"/>
                                      </p:to>
                                    </p:set>
                                    <p:animEffect transition="in" filter="wipe(left)">
                                      <p:cBhvr>
                                        <p:cTn id="68" dur="500"/>
                                        <p:tgtEl>
                                          <p:spTgt spid="206"/>
                                        </p:tgtEl>
                                      </p:cBhvr>
                                    </p:animEffect>
                                  </p:childTnLst>
                                </p:cTn>
                              </p:par>
                              <p:par>
                                <p:cTn id="69" presetID="22" presetClass="entr" presetSubtype="8" fill="hold" nodeType="withEffect">
                                  <p:stCondLst>
                                    <p:cond delay="0"/>
                                  </p:stCondLst>
                                  <p:childTnLst>
                                    <p:set>
                                      <p:cBhvr>
                                        <p:cTn id="70" dur="1" fill="hold">
                                          <p:stCondLst>
                                            <p:cond delay="0"/>
                                          </p:stCondLst>
                                        </p:cTn>
                                        <p:tgtEl>
                                          <p:spTgt spid="215"/>
                                        </p:tgtEl>
                                        <p:attrNameLst>
                                          <p:attrName>style.visibility</p:attrName>
                                        </p:attrNameLst>
                                      </p:cBhvr>
                                      <p:to>
                                        <p:strVal val="visible"/>
                                      </p:to>
                                    </p:set>
                                    <p:animEffect transition="in" filter="wipe(left)">
                                      <p:cBhvr>
                                        <p:cTn id="71" dur="500"/>
                                        <p:tgtEl>
                                          <p:spTgt spid="215"/>
                                        </p:tgtEl>
                                      </p:cBhvr>
                                    </p:animEffect>
                                  </p:childTnLst>
                                </p:cTn>
                              </p:par>
                            </p:childTnLst>
                          </p:cTn>
                        </p:par>
                        <p:par>
                          <p:cTn id="72" fill="hold">
                            <p:stCondLst>
                              <p:cond delay="1000"/>
                            </p:stCondLst>
                            <p:childTnLst>
                              <p:par>
                                <p:cTn id="73" presetID="22" presetClass="entr" presetSubtype="4" fill="hold" nodeType="afterEffect">
                                  <p:stCondLst>
                                    <p:cond delay="0"/>
                                  </p:stCondLst>
                                  <p:childTnLst>
                                    <p:set>
                                      <p:cBhvr>
                                        <p:cTn id="74" dur="1" fill="hold">
                                          <p:stCondLst>
                                            <p:cond delay="0"/>
                                          </p:stCondLst>
                                        </p:cTn>
                                        <p:tgtEl>
                                          <p:spTgt spid="202"/>
                                        </p:tgtEl>
                                        <p:attrNameLst>
                                          <p:attrName>style.visibility</p:attrName>
                                        </p:attrNameLst>
                                      </p:cBhvr>
                                      <p:to>
                                        <p:strVal val="visible"/>
                                      </p:to>
                                    </p:set>
                                    <p:animEffect transition="in" filter="wipe(down)">
                                      <p:cBhvr>
                                        <p:cTn id="75" dur="500"/>
                                        <p:tgtEl>
                                          <p:spTgt spid="202"/>
                                        </p:tgtEl>
                                      </p:cBhvr>
                                    </p:animEffect>
                                  </p:childTnLst>
                                </p:cTn>
                              </p:par>
                            </p:childTnLst>
                          </p:cTn>
                        </p:par>
                        <p:par>
                          <p:cTn id="76" fill="hold">
                            <p:stCondLst>
                              <p:cond delay="1500"/>
                            </p:stCondLst>
                            <p:childTnLst>
                              <p:par>
                                <p:cTn id="77" presetID="22" presetClass="entr" presetSubtype="1" fill="hold" nodeType="afterEffect">
                                  <p:stCondLst>
                                    <p:cond delay="0"/>
                                  </p:stCondLst>
                                  <p:childTnLst>
                                    <p:set>
                                      <p:cBhvr>
                                        <p:cTn id="78" dur="1" fill="hold">
                                          <p:stCondLst>
                                            <p:cond delay="0"/>
                                          </p:stCondLst>
                                        </p:cTn>
                                        <p:tgtEl>
                                          <p:spTgt spid="201"/>
                                        </p:tgtEl>
                                        <p:attrNameLst>
                                          <p:attrName>style.visibility</p:attrName>
                                        </p:attrNameLst>
                                      </p:cBhvr>
                                      <p:to>
                                        <p:strVal val="visible"/>
                                      </p:to>
                                    </p:set>
                                    <p:animEffect transition="in" filter="wipe(up)">
                                      <p:cBhvr>
                                        <p:cTn id="79" dur="500"/>
                                        <p:tgtEl>
                                          <p:spTgt spid="201"/>
                                        </p:tgtEl>
                                      </p:cBhvr>
                                    </p:animEffect>
                                  </p:childTnLst>
                                </p:cTn>
                              </p:par>
                            </p:childTnLst>
                          </p:cTn>
                        </p:par>
                        <p:par>
                          <p:cTn id="80" fill="hold">
                            <p:stCondLst>
                              <p:cond delay="2000"/>
                            </p:stCondLst>
                            <p:childTnLst>
                              <p:par>
                                <p:cTn id="81" presetID="22" presetClass="entr" presetSubtype="2" fill="hold" nodeType="afterEffect">
                                  <p:stCondLst>
                                    <p:cond delay="0"/>
                                  </p:stCondLst>
                                  <p:childTnLst>
                                    <p:set>
                                      <p:cBhvr>
                                        <p:cTn id="82" dur="1" fill="hold">
                                          <p:stCondLst>
                                            <p:cond delay="0"/>
                                          </p:stCondLst>
                                        </p:cTn>
                                        <p:tgtEl>
                                          <p:spTgt spid="205"/>
                                        </p:tgtEl>
                                        <p:attrNameLst>
                                          <p:attrName>style.visibility</p:attrName>
                                        </p:attrNameLst>
                                      </p:cBhvr>
                                      <p:to>
                                        <p:strVal val="visible"/>
                                      </p:to>
                                    </p:set>
                                    <p:animEffect transition="in" filter="wipe(right)">
                                      <p:cBhvr>
                                        <p:cTn id="83" dur="500"/>
                                        <p:tgtEl>
                                          <p:spTgt spid="205"/>
                                        </p:tgtEl>
                                      </p:cBhvr>
                                    </p:animEffect>
                                  </p:childTnLst>
                                </p:cTn>
                              </p:par>
                              <p:par>
                                <p:cTn id="84" presetID="22" presetClass="entr" presetSubtype="2" fill="hold" nodeType="withEffect">
                                  <p:stCondLst>
                                    <p:cond delay="0"/>
                                  </p:stCondLst>
                                  <p:childTnLst>
                                    <p:set>
                                      <p:cBhvr>
                                        <p:cTn id="85" dur="1" fill="hold">
                                          <p:stCondLst>
                                            <p:cond delay="0"/>
                                          </p:stCondLst>
                                        </p:cTn>
                                        <p:tgtEl>
                                          <p:spTgt spid="219"/>
                                        </p:tgtEl>
                                        <p:attrNameLst>
                                          <p:attrName>style.visibility</p:attrName>
                                        </p:attrNameLst>
                                      </p:cBhvr>
                                      <p:to>
                                        <p:strVal val="visible"/>
                                      </p:to>
                                    </p:set>
                                    <p:animEffect transition="in" filter="wipe(right)">
                                      <p:cBhvr>
                                        <p:cTn id="86" dur="500"/>
                                        <p:tgtEl>
                                          <p:spTgt spid="219"/>
                                        </p:tgtEl>
                                      </p:cBhvr>
                                    </p:animEffect>
                                  </p:childTnLst>
                                </p:cTn>
                              </p:par>
                            </p:childTnLst>
                          </p:cTn>
                        </p:par>
                        <p:par>
                          <p:cTn id="87" fill="hold">
                            <p:stCondLst>
                              <p:cond delay="2500"/>
                            </p:stCondLst>
                            <p:childTnLst>
                              <p:par>
                                <p:cTn id="88" presetID="22" presetClass="entr" presetSubtype="4" fill="hold" nodeType="afterEffect">
                                  <p:stCondLst>
                                    <p:cond delay="0"/>
                                  </p:stCondLst>
                                  <p:childTnLst>
                                    <p:set>
                                      <p:cBhvr>
                                        <p:cTn id="89" dur="1" fill="hold">
                                          <p:stCondLst>
                                            <p:cond delay="0"/>
                                          </p:stCondLst>
                                        </p:cTn>
                                        <p:tgtEl>
                                          <p:spTgt spid="203"/>
                                        </p:tgtEl>
                                        <p:attrNameLst>
                                          <p:attrName>style.visibility</p:attrName>
                                        </p:attrNameLst>
                                      </p:cBhvr>
                                      <p:to>
                                        <p:strVal val="visible"/>
                                      </p:to>
                                    </p:set>
                                    <p:animEffect transition="in" filter="wipe(down)">
                                      <p:cBhvr>
                                        <p:cTn id="90"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p:bldP spid="1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layer: overview</a:t>
            </a:r>
            <a:endParaRPr lang="en-US" sz="4400" dirty="0"/>
          </a:p>
        </p:txBody>
      </p:sp>
      <p:sp>
        <p:nvSpPr>
          <p:cNvPr id="4" name="Content Placeholder 3">
            <a:extLst>
              <a:ext uri="{FF2B5EF4-FFF2-40B4-BE49-F238E27FC236}">
                <a16:creationId xmlns:a16="http://schemas.microsoft.com/office/drawing/2014/main" id="{F6E2ACD2-5E28-0840-A1E8-F9AB901FE8BC}"/>
              </a:ext>
            </a:extLst>
          </p:cNvPr>
          <p:cNvSpPr>
            <a:spLocks noGrp="1"/>
          </p:cNvSpPr>
          <p:nvPr>
            <p:ph sz="half" idx="1"/>
          </p:nvPr>
        </p:nvSpPr>
        <p:spPr>
          <a:xfrm>
            <a:off x="781763" y="1253331"/>
            <a:ext cx="4842088" cy="4351338"/>
          </a:xfrm>
        </p:spPr>
        <p:txBody>
          <a:bodyPr>
            <a:noAutofit/>
          </a:bodyPr>
          <a:lstStyle/>
          <a:p>
            <a:pPr marL="11113" indent="0">
              <a:buNone/>
            </a:pPr>
            <a:r>
              <a:rPr lang="en-US" altLang="en-US" sz="3200" i="1" dirty="0">
                <a:solidFill>
                  <a:srgbClr val="CC0000"/>
                </a:solidFill>
                <a:latin typeface="Calibri" panose="020F0502020204030204" pitchFamily="34" charset="0"/>
                <a:cs typeface="Calibri" panose="020F0502020204030204" pitchFamily="34" charset="0"/>
              </a:rPr>
              <a:t>Our goal:</a:t>
            </a:r>
            <a:r>
              <a:rPr lang="en-US" altLang="en-US" sz="3200" i="1" dirty="0">
                <a:latin typeface="Calibri" panose="020F0502020204030204" pitchFamily="34" charset="0"/>
                <a:cs typeface="Calibri" panose="020F0502020204030204" pitchFamily="34" charset="0"/>
              </a:rPr>
              <a:t> </a:t>
            </a:r>
          </a:p>
          <a:p>
            <a:pPr marL="400050" indent="-285750">
              <a:buFont typeface="Wingdings" charset="2"/>
              <a:buChar char="§"/>
              <a:defRPr/>
            </a:pPr>
            <a:r>
              <a:rPr lang="en-US" sz="3200" dirty="0"/>
              <a:t>understand principles behind transport layer services:</a:t>
            </a:r>
          </a:p>
          <a:p>
            <a:pPr lvl="1">
              <a:buFont typeface="Arial"/>
              <a:buChar char="•"/>
              <a:defRPr/>
            </a:pPr>
            <a:r>
              <a:rPr lang="en-US" sz="2800" dirty="0"/>
              <a:t>multiplexing, demultiplexing</a:t>
            </a:r>
          </a:p>
          <a:p>
            <a:pPr lvl="1">
              <a:buFont typeface="Arial"/>
              <a:buChar char="•"/>
              <a:defRPr/>
            </a:pPr>
            <a:r>
              <a:rPr lang="en-US" sz="2800" dirty="0"/>
              <a:t>reliable data transfer</a:t>
            </a:r>
          </a:p>
          <a:p>
            <a:pPr lvl="1">
              <a:buFont typeface="Arial"/>
              <a:buChar char="•"/>
              <a:defRPr/>
            </a:pPr>
            <a:r>
              <a:rPr lang="en-US" sz="2800" dirty="0"/>
              <a:t>flow control</a:t>
            </a:r>
          </a:p>
          <a:p>
            <a:pPr lvl="1">
              <a:buFont typeface="Arial"/>
              <a:buChar char="•"/>
              <a:defRPr/>
            </a:pPr>
            <a:r>
              <a:rPr lang="en-US" sz="2800" dirty="0"/>
              <a:t>congestion control</a:t>
            </a:r>
            <a:endParaRPr lang="en-US" sz="3200" dirty="0"/>
          </a:p>
          <a:p>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5968416" y="1815962"/>
            <a:ext cx="5994400" cy="4799013"/>
          </a:xfrm>
        </p:spPr>
        <p:txBody>
          <a:bodyPr>
            <a:normAutofit/>
          </a:bodyPr>
          <a:lstStyle/>
          <a:p>
            <a:pPr marL="457200" indent="-285750">
              <a:buFont typeface="Wingdings" charset="2"/>
              <a:buChar char="§"/>
              <a:defRPr/>
            </a:pPr>
            <a:r>
              <a:rPr lang="en-US" sz="3200" dirty="0"/>
              <a:t>learn about Internet transport layer protocols:</a:t>
            </a:r>
          </a:p>
          <a:p>
            <a:pPr lvl="1">
              <a:buFont typeface="Arial"/>
              <a:buChar char="•"/>
              <a:defRPr/>
            </a:pPr>
            <a:r>
              <a:rPr lang="en-US" sz="2800" dirty="0"/>
              <a:t>UDP: connectionless transport</a:t>
            </a:r>
          </a:p>
          <a:p>
            <a:pPr lvl="1">
              <a:buFont typeface="Arial"/>
              <a:buChar char="•"/>
              <a:defRPr/>
            </a:pPr>
            <a:r>
              <a:rPr lang="en-US" sz="2800" dirty="0"/>
              <a:t>TCP: connection-oriented reliable transport</a:t>
            </a:r>
          </a:p>
          <a:p>
            <a:pPr lvl="1">
              <a:buFont typeface="Arial"/>
              <a:buChar char="•"/>
              <a:defRPr/>
            </a:pPr>
            <a:r>
              <a:rPr lang="en-US" sz="2800" dirty="0"/>
              <a:t>TCP congestion control</a:t>
            </a:r>
            <a:endParaRPr lang="en-US" dirty="0"/>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11084F46-D79C-3048-9B21-CEBC66650819}"/>
              </a:ext>
            </a:extLst>
          </p:cNvPr>
          <p:cNvSpPr>
            <a:spLocks noGrp="1"/>
          </p:cNvSpPr>
          <p:nvPr>
            <p:ph type="sldNum" sz="quarter" idx="4"/>
          </p:nvPr>
        </p:nvSpPr>
        <p:spPr>
          <a:xfrm>
            <a:off x="9219616" y="6454664"/>
            <a:ext cx="2743200" cy="365125"/>
          </a:xfrm>
        </p:spPr>
        <p:txBody>
          <a:bodyPr/>
          <a:lstStyle/>
          <a:p>
            <a:r>
              <a:rPr lang="en-US" dirty="0"/>
              <a:t>Transport Layer: 3-</a:t>
            </a:r>
            <a:fld id="{C4204591-24BD-A542-B9D5-F8D8A88D2FEE}" type="slidenum">
              <a:rPr lang="en-US" smtClean="0"/>
              <a:pPr/>
              <a:t>2</a:t>
            </a:fld>
            <a:endParaRPr lang="en-US" dirty="0"/>
          </a:p>
        </p:txBody>
      </p:sp>
    </p:spTree>
    <p:extLst>
      <p:ext uri="{BB962C8B-B14F-4D97-AF65-F5344CB8AC3E}">
        <p14:creationId xmlns:p14="http://schemas.microsoft.com/office/powerpoint/2010/main" val="421519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Connection-oriented demultiplexing</a:t>
            </a:r>
          </a:p>
        </p:txBody>
      </p:sp>
      <p:sp>
        <p:nvSpPr>
          <p:cNvPr id="128" name="Rectangle 3">
            <a:extLst>
              <a:ext uri="{FF2B5EF4-FFF2-40B4-BE49-F238E27FC236}">
                <a16:creationId xmlns:a16="http://schemas.microsoft.com/office/drawing/2014/main" id="{2C2F9B28-FDD9-B047-936F-1DE26AECFD6E}"/>
              </a:ext>
            </a:extLst>
          </p:cNvPr>
          <p:cNvSpPr txBox="1">
            <a:spLocks noChangeArrowheads="1"/>
          </p:cNvSpPr>
          <p:nvPr/>
        </p:nvSpPr>
        <p:spPr>
          <a:xfrm>
            <a:off x="798689" y="1495768"/>
            <a:ext cx="4770837" cy="294261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marR="0" lvl="0" indent="-2762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TCP socket identified by </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4-</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tuple: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source IP address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source port number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dest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IP address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dest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port number</a:t>
            </a:r>
          </a:p>
        </p:txBody>
      </p:sp>
      <p:sp>
        <p:nvSpPr>
          <p:cNvPr id="129" name="Rectangle 4">
            <a:extLst>
              <a:ext uri="{FF2B5EF4-FFF2-40B4-BE49-F238E27FC236}">
                <a16:creationId xmlns:a16="http://schemas.microsoft.com/office/drawing/2014/main" id="{C6672EA0-BD4C-AA4C-B327-560672E6A24F}"/>
              </a:ext>
            </a:extLst>
          </p:cNvPr>
          <p:cNvSpPr txBox="1">
            <a:spLocks noChangeArrowheads="1"/>
          </p:cNvSpPr>
          <p:nvPr/>
        </p:nvSpPr>
        <p:spPr>
          <a:xfrm>
            <a:off x="6476415" y="1510775"/>
            <a:ext cx="5036711" cy="497477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313" marR="0" lvl="0" indent="-2889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server may support many simultaneous TCP sockets: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each socket identified by its own 4-tuple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each socket associated with a different connecting client</a:t>
            </a:r>
          </a:p>
        </p:txBody>
      </p:sp>
      <p:sp>
        <p:nvSpPr>
          <p:cNvPr id="6" name="Rectangle 3">
            <a:extLst>
              <a:ext uri="{FF2B5EF4-FFF2-40B4-BE49-F238E27FC236}">
                <a16:creationId xmlns:a16="http://schemas.microsoft.com/office/drawing/2014/main" id="{2C2F9B28-FDD9-B047-936F-1DE26AECFD6E}"/>
              </a:ext>
            </a:extLst>
          </p:cNvPr>
          <p:cNvSpPr txBox="1">
            <a:spLocks noChangeArrowheads="1"/>
          </p:cNvSpPr>
          <p:nvPr/>
        </p:nvSpPr>
        <p:spPr>
          <a:xfrm>
            <a:off x="784324" y="4284442"/>
            <a:ext cx="4770837" cy="222857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marR="0" lvl="0" indent="-26987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demux: receiver uses </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all four values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(4-tuple)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direct segment to appropriate socket</a:t>
            </a:r>
          </a:p>
        </p:txBody>
      </p:sp>
      <p:sp>
        <p:nvSpPr>
          <p:cNvPr id="7" name="Slide Number Placeholder 2">
            <a:extLst>
              <a:ext uri="{FF2B5EF4-FFF2-40B4-BE49-F238E27FC236}">
                <a16:creationId xmlns:a16="http://schemas.microsoft.com/office/drawing/2014/main" id="{AE4D1361-EDC2-E64C-B2A5-339968681A4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20</a:t>
            </a:fld>
            <a:endParaRPr lang="en-US" dirty="0"/>
          </a:p>
        </p:txBody>
      </p:sp>
    </p:spTree>
    <p:extLst>
      <p:ext uri="{BB962C8B-B14F-4D97-AF65-F5344CB8AC3E}">
        <p14:creationId xmlns:p14="http://schemas.microsoft.com/office/powerpoint/2010/main" val="134549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dissolve">
                                      <p:cBhvr>
                                        <p:cTn id="12"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Connection-oriented demultiplexing: example</a:t>
            </a:r>
          </a:p>
        </p:txBody>
      </p:sp>
      <p:sp>
        <p:nvSpPr>
          <p:cNvPr id="525" name="Freeform 5">
            <a:extLst>
              <a:ext uri="{FF2B5EF4-FFF2-40B4-BE49-F238E27FC236}">
                <a16:creationId xmlns:a16="http://schemas.microsoft.com/office/drawing/2014/main" id="{7563D6BB-009E-434A-9515-A6EAB0387E14}"/>
              </a:ext>
            </a:extLst>
          </p:cNvPr>
          <p:cNvSpPr>
            <a:spLocks/>
          </p:cNvSpPr>
          <p:nvPr/>
        </p:nvSpPr>
        <p:spPr bwMode="auto">
          <a:xfrm>
            <a:off x="4454236" y="1478017"/>
            <a:ext cx="552450" cy="2082800"/>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26" name="Freeform 6">
            <a:extLst>
              <a:ext uri="{FF2B5EF4-FFF2-40B4-BE49-F238E27FC236}">
                <a16:creationId xmlns:a16="http://schemas.microsoft.com/office/drawing/2014/main" id="{C4ABCFDA-E140-9C42-81C9-A5B5F6C446B3}"/>
              </a:ext>
            </a:extLst>
          </p:cNvPr>
          <p:cNvSpPr>
            <a:spLocks/>
          </p:cNvSpPr>
          <p:nvPr/>
        </p:nvSpPr>
        <p:spPr bwMode="auto">
          <a:xfrm>
            <a:off x="2052349" y="1657405"/>
            <a:ext cx="460375" cy="2193925"/>
          </a:xfrm>
          <a:custGeom>
            <a:avLst/>
            <a:gdLst>
              <a:gd name="T0" fmla="*/ 2147483647 w 290"/>
              <a:gd name="T1" fmla="*/ 2147483647 h 1382"/>
              <a:gd name="T2" fmla="*/ 0 w 290"/>
              <a:gd name="T3" fmla="*/ 2147483647 h 1382"/>
              <a:gd name="T4" fmla="*/ 2147483647 w 290"/>
              <a:gd name="T5" fmla="*/ 0 h 1382"/>
              <a:gd name="T6" fmla="*/ 2147483647 w 290"/>
              <a:gd name="T7" fmla="*/ 2147483647 h 1382"/>
              <a:gd name="T8" fmla="*/ 2147483647 w 290"/>
              <a:gd name="T9" fmla="*/ 2147483647 h 1382"/>
              <a:gd name="T10" fmla="*/ 2147483647 w 290"/>
              <a:gd name="T11" fmla="*/ 2147483647 h 13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 h="1382">
                <a:moveTo>
                  <a:pt x="15" y="1382"/>
                </a:moveTo>
                <a:lnTo>
                  <a:pt x="0" y="1360"/>
                </a:lnTo>
                <a:lnTo>
                  <a:pt x="290" y="0"/>
                </a:lnTo>
                <a:lnTo>
                  <a:pt x="284" y="1258"/>
                </a:lnTo>
                <a:lnTo>
                  <a:pt x="182" y="1382"/>
                </a:lnTo>
                <a:lnTo>
                  <a:pt x="15" y="1382"/>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27" name="Rectangle 23">
            <a:extLst>
              <a:ext uri="{FF2B5EF4-FFF2-40B4-BE49-F238E27FC236}">
                <a16:creationId xmlns:a16="http://schemas.microsoft.com/office/drawing/2014/main" id="{614F9B0E-1109-CC4B-8E75-55A6C74E6801}"/>
              </a:ext>
            </a:extLst>
          </p:cNvPr>
          <p:cNvSpPr>
            <a:spLocks noChangeArrowheads="1"/>
          </p:cNvSpPr>
          <p:nvPr/>
        </p:nvSpPr>
        <p:spPr bwMode="auto">
          <a:xfrm>
            <a:off x="2568286" y="1624067"/>
            <a:ext cx="1296988"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28" name="Rectangle 24">
            <a:extLst>
              <a:ext uri="{FF2B5EF4-FFF2-40B4-BE49-F238E27FC236}">
                <a16:creationId xmlns:a16="http://schemas.microsoft.com/office/drawing/2014/main" id="{CBD89C10-5030-2D42-A25D-BFEC970A8F20}"/>
              </a:ext>
            </a:extLst>
          </p:cNvPr>
          <p:cNvSpPr>
            <a:spLocks noChangeArrowheads="1"/>
          </p:cNvSpPr>
          <p:nvPr/>
        </p:nvSpPr>
        <p:spPr bwMode="auto">
          <a:xfrm>
            <a:off x="2530186" y="1678042"/>
            <a:ext cx="12731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29" name="Line 25">
            <a:extLst>
              <a:ext uri="{FF2B5EF4-FFF2-40B4-BE49-F238E27FC236}">
                <a16:creationId xmlns:a16="http://schemas.microsoft.com/office/drawing/2014/main" id="{8D7EF085-D57A-E243-98DA-BEAC54BDE621}"/>
              </a:ext>
            </a:extLst>
          </p:cNvPr>
          <p:cNvSpPr>
            <a:spLocks noChangeShapeType="1"/>
          </p:cNvSpPr>
          <p:nvPr/>
        </p:nvSpPr>
        <p:spPr bwMode="auto">
          <a:xfrm>
            <a:off x="2539711" y="2438455"/>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0" name="Text Box 26">
            <a:extLst>
              <a:ext uri="{FF2B5EF4-FFF2-40B4-BE49-F238E27FC236}">
                <a16:creationId xmlns:a16="http://schemas.microsoft.com/office/drawing/2014/main" id="{0ED9175A-7497-DD4F-9C18-ACF0B19F7B51}"/>
              </a:ext>
            </a:extLst>
          </p:cNvPr>
          <p:cNvSpPr txBox="1">
            <a:spLocks noChangeArrowheads="1"/>
          </p:cNvSpPr>
          <p:nvPr/>
        </p:nvSpPr>
        <p:spPr bwMode="auto">
          <a:xfrm>
            <a:off x="2496849" y="2420992"/>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531" name="Line 27">
            <a:extLst>
              <a:ext uri="{FF2B5EF4-FFF2-40B4-BE49-F238E27FC236}">
                <a16:creationId xmlns:a16="http://schemas.microsoft.com/office/drawing/2014/main" id="{FD58D124-018E-3848-9BB8-DBD51A4D851F}"/>
              </a:ext>
            </a:extLst>
          </p:cNvPr>
          <p:cNvSpPr>
            <a:spLocks noChangeShapeType="1"/>
          </p:cNvSpPr>
          <p:nvPr/>
        </p:nvSpPr>
        <p:spPr bwMode="auto">
          <a:xfrm>
            <a:off x="2547649" y="2759130"/>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2" name="Line 28">
            <a:extLst>
              <a:ext uri="{FF2B5EF4-FFF2-40B4-BE49-F238E27FC236}">
                <a16:creationId xmlns:a16="http://schemas.microsoft.com/office/drawing/2014/main" id="{15074162-585A-BC41-91A3-96670F676188}"/>
              </a:ext>
            </a:extLst>
          </p:cNvPr>
          <p:cNvSpPr>
            <a:spLocks noChangeShapeType="1"/>
          </p:cNvSpPr>
          <p:nvPr/>
        </p:nvSpPr>
        <p:spPr bwMode="auto">
          <a:xfrm>
            <a:off x="2533361" y="306869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3" name="Line 29">
            <a:extLst>
              <a:ext uri="{FF2B5EF4-FFF2-40B4-BE49-F238E27FC236}">
                <a16:creationId xmlns:a16="http://schemas.microsoft.com/office/drawing/2014/main" id="{23B1C83D-9CD1-7141-80E9-B23AF1A120DD}"/>
              </a:ext>
            </a:extLst>
          </p:cNvPr>
          <p:cNvSpPr>
            <a:spLocks noChangeShapeType="1"/>
          </p:cNvSpPr>
          <p:nvPr/>
        </p:nvSpPr>
        <p:spPr bwMode="auto">
          <a:xfrm>
            <a:off x="2533361" y="335444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4" name="Text Box 26">
            <a:extLst>
              <a:ext uri="{FF2B5EF4-FFF2-40B4-BE49-F238E27FC236}">
                <a16:creationId xmlns:a16="http://schemas.microsoft.com/office/drawing/2014/main" id="{18FD1BAC-22E0-E743-8D85-AD83603D9B8E}"/>
              </a:ext>
            </a:extLst>
          </p:cNvPr>
          <p:cNvSpPr txBox="1">
            <a:spLocks noChangeArrowheads="1"/>
          </p:cNvSpPr>
          <p:nvPr/>
        </p:nvSpPr>
        <p:spPr bwMode="auto">
          <a:xfrm>
            <a:off x="2531774" y="1668517"/>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535" name="Text Box 26">
            <a:extLst>
              <a:ext uri="{FF2B5EF4-FFF2-40B4-BE49-F238E27FC236}">
                <a16:creationId xmlns:a16="http://schemas.microsoft.com/office/drawing/2014/main" id="{FA894B51-006F-1749-B20E-08F2DE8012E4}"/>
              </a:ext>
            </a:extLst>
          </p:cNvPr>
          <p:cNvSpPr txBox="1">
            <a:spLocks noChangeArrowheads="1"/>
          </p:cNvSpPr>
          <p:nvPr/>
        </p:nvSpPr>
        <p:spPr bwMode="auto">
          <a:xfrm>
            <a:off x="2487324" y="3325867"/>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536" name="Text Box 26">
            <a:extLst>
              <a:ext uri="{FF2B5EF4-FFF2-40B4-BE49-F238E27FC236}">
                <a16:creationId xmlns:a16="http://schemas.microsoft.com/office/drawing/2014/main" id="{986C06D0-2FCC-3C4A-8B26-E47FEACB6A76}"/>
              </a:ext>
            </a:extLst>
          </p:cNvPr>
          <p:cNvSpPr txBox="1">
            <a:spLocks noChangeArrowheads="1"/>
          </p:cNvSpPr>
          <p:nvPr/>
        </p:nvSpPr>
        <p:spPr bwMode="auto">
          <a:xfrm>
            <a:off x="2506374" y="3040117"/>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537" name="Text Box 26">
            <a:extLst>
              <a:ext uri="{FF2B5EF4-FFF2-40B4-BE49-F238E27FC236}">
                <a16:creationId xmlns:a16="http://schemas.microsoft.com/office/drawing/2014/main" id="{D076C0F4-C178-3E40-A5A0-D9949817A0D5}"/>
              </a:ext>
            </a:extLst>
          </p:cNvPr>
          <p:cNvSpPr txBox="1">
            <a:spLocks noChangeArrowheads="1"/>
          </p:cNvSpPr>
          <p:nvPr/>
        </p:nvSpPr>
        <p:spPr bwMode="auto">
          <a:xfrm>
            <a:off x="2496849" y="2744842"/>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538" name="Oval 19">
            <a:extLst>
              <a:ext uri="{FF2B5EF4-FFF2-40B4-BE49-F238E27FC236}">
                <a16:creationId xmlns:a16="http://schemas.microsoft.com/office/drawing/2014/main" id="{2A71094C-18F7-1C46-8C86-7D8D2BCF2A4A}"/>
              </a:ext>
            </a:extLst>
          </p:cNvPr>
          <p:cNvSpPr>
            <a:spLocks noChangeArrowheads="1"/>
          </p:cNvSpPr>
          <p:nvPr/>
        </p:nvSpPr>
        <p:spPr bwMode="auto">
          <a:xfrm>
            <a:off x="2866736" y="1954267"/>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P1</a:t>
            </a:r>
            <a:endPar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539" name="Group 20">
            <a:extLst>
              <a:ext uri="{FF2B5EF4-FFF2-40B4-BE49-F238E27FC236}">
                <a16:creationId xmlns:a16="http://schemas.microsoft.com/office/drawing/2014/main" id="{554821E9-E611-EF4C-B4ED-D5A7C0CB1055}"/>
              </a:ext>
            </a:extLst>
          </p:cNvPr>
          <p:cNvGrpSpPr>
            <a:grpSpLocks/>
          </p:cNvGrpSpPr>
          <p:nvPr/>
        </p:nvGrpSpPr>
        <p:grpSpPr bwMode="auto">
          <a:xfrm>
            <a:off x="2834986" y="2278117"/>
            <a:ext cx="620713" cy="228600"/>
            <a:chOff x="1287" y="2524"/>
            <a:chExt cx="260" cy="100"/>
          </a:xfrm>
        </p:grpSpPr>
        <p:sp>
          <p:nvSpPr>
            <p:cNvPr id="540" name="Rectangle 21">
              <a:extLst>
                <a:ext uri="{FF2B5EF4-FFF2-40B4-BE49-F238E27FC236}">
                  <a16:creationId xmlns:a16="http://schemas.microsoft.com/office/drawing/2014/main" id="{BEBEC012-39DF-A541-830E-6FF13ADAE416}"/>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41" name="Rectangle 22">
              <a:extLst>
                <a:ext uri="{FF2B5EF4-FFF2-40B4-BE49-F238E27FC236}">
                  <a16:creationId xmlns:a16="http://schemas.microsoft.com/office/drawing/2014/main" id="{C54558CA-8722-654B-8BA0-93D5C1A67599}"/>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42" name="Rectangle 23">
              <a:extLst>
                <a:ext uri="{FF2B5EF4-FFF2-40B4-BE49-F238E27FC236}">
                  <a16:creationId xmlns:a16="http://schemas.microsoft.com/office/drawing/2014/main" id="{4ECE78D1-C229-D44C-8946-E5D845D77BF2}"/>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43" name="Rectangle 24">
              <a:extLst>
                <a:ext uri="{FF2B5EF4-FFF2-40B4-BE49-F238E27FC236}">
                  <a16:creationId xmlns:a16="http://schemas.microsoft.com/office/drawing/2014/main" id="{5E3A5BD1-1D56-EA42-9427-8F0D4DE4565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44" name="Rectangle 23">
            <a:extLst>
              <a:ext uri="{FF2B5EF4-FFF2-40B4-BE49-F238E27FC236}">
                <a16:creationId xmlns:a16="http://schemas.microsoft.com/office/drawing/2014/main" id="{9E1F493A-E899-D74E-919F-F4A60AE16A91}"/>
              </a:ext>
            </a:extLst>
          </p:cNvPr>
          <p:cNvSpPr>
            <a:spLocks noChangeArrowheads="1"/>
          </p:cNvSpPr>
          <p:nvPr/>
        </p:nvSpPr>
        <p:spPr bwMode="auto">
          <a:xfrm>
            <a:off x="5067011" y="1390705"/>
            <a:ext cx="2254250"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5" name="Rectangle 24">
            <a:extLst>
              <a:ext uri="{FF2B5EF4-FFF2-40B4-BE49-F238E27FC236}">
                <a16:creationId xmlns:a16="http://schemas.microsoft.com/office/drawing/2014/main" id="{49A0180F-5303-6E4C-99BF-19A56AAC7C47}"/>
              </a:ext>
            </a:extLst>
          </p:cNvPr>
          <p:cNvSpPr>
            <a:spLocks noChangeArrowheads="1"/>
          </p:cNvSpPr>
          <p:nvPr/>
        </p:nvSpPr>
        <p:spPr bwMode="auto">
          <a:xfrm>
            <a:off x="5013036" y="1468492"/>
            <a:ext cx="2225675" cy="1979613"/>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6" name="Text Box 26">
            <a:extLst>
              <a:ext uri="{FF2B5EF4-FFF2-40B4-BE49-F238E27FC236}">
                <a16:creationId xmlns:a16="http://schemas.microsoft.com/office/drawing/2014/main" id="{23645F4E-01B1-3349-9A7F-2F24FC4C20C1}"/>
              </a:ext>
            </a:extLst>
          </p:cNvPr>
          <p:cNvSpPr txBox="1">
            <a:spLocks noChangeArrowheads="1"/>
          </p:cNvSpPr>
          <p:nvPr/>
        </p:nvSpPr>
        <p:spPr bwMode="auto">
          <a:xfrm>
            <a:off x="5438486" y="2197155"/>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547" name="Text Box 26">
            <a:extLst>
              <a:ext uri="{FF2B5EF4-FFF2-40B4-BE49-F238E27FC236}">
                <a16:creationId xmlns:a16="http://schemas.microsoft.com/office/drawing/2014/main" id="{9BED65C6-B309-8B4D-A068-E19EDFD116B4}"/>
              </a:ext>
            </a:extLst>
          </p:cNvPr>
          <p:cNvSpPr txBox="1">
            <a:spLocks noChangeArrowheads="1"/>
          </p:cNvSpPr>
          <p:nvPr/>
        </p:nvSpPr>
        <p:spPr bwMode="auto">
          <a:xfrm>
            <a:off x="5492461" y="1420867"/>
            <a:ext cx="1317625" cy="3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548" name="Text Box 26">
            <a:extLst>
              <a:ext uri="{FF2B5EF4-FFF2-40B4-BE49-F238E27FC236}">
                <a16:creationId xmlns:a16="http://schemas.microsoft.com/office/drawing/2014/main" id="{3CB9E7E9-E087-BE49-8C38-35C7E48BA8C9}"/>
              </a:ext>
            </a:extLst>
          </p:cNvPr>
          <p:cNvSpPr txBox="1">
            <a:spLocks noChangeArrowheads="1"/>
          </p:cNvSpPr>
          <p:nvPr/>
        </p:nvSpPr>
        <p:spPr bwMode="auto">
          <a:xfrm>
            <a:off x="5432136" y="3102030"/>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549" name="Text Box 26">
            <a:extLst>
              <a:ext uri="{FF2B5EF4-FFF2-40B4-BE49-F238E27FC236}">
                <a16:creationId xmlns:a16="http://schemas.microsoft.com/office/drawing/2014/main" id="{75F58D18-0976-1447-9AE8-E0B265BD816E}"/>
              </a:ext>
            </a:extLst>
          </p:cNvPr>
          <p:cNvSpPr txBox="1">
            <a:spLocks noChangeArrowheads="1"/>
          </p:cNvSpPr>
          <p:nvPr/>
        </p:nvSpPr>
        <p:spPr bwMode="auto">
          <a:xfrm>
            <a:off x="5432136" y="2816280"/>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550" name="Oval 36">
            <a:extLst>
              <a:ext uri="{FF2B5EF4-FFF2-40B4-BE49-F238E27FC236}">
                <a16:creationId xmlns:a16="http://schemas.microsoft.com/office/drawing/2014/main" id="{2A7F5798-BB67-5141-90FB-F51D589E31C6}"/>
              </a:ext>
            </a:extLst>
          </p:cNvPr>
          <p:cNvSpPr>
            <a:spLocks noChangeArrowheads="1"/>
          </p:cNvSpPr>
          <p:nvPr/>
        </p:nvSpPr>
        <p:spPr bwMode="auto">
          <a:xfrm>
            <a:off x="5132099" y="1727255"/>
            <a:ext cx="598487"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cs typeface="+mn-cs"/>
              </a:rPr>
              <a:t>P4</a:t>
            </a:r>
          </a:p>
        </p:txBody>
      </p:sp>
      <p:sp>
        <p:nvSpPr>
          <p:cNvPr id="551" name="Rectangle 23">
            <a:extLst>
              <a:ext uri="{FF2B5EF4-FFF2-40B4-BE49-F238E27FC236}">
                <a16:creationId xmlns:a16="http://schemas.microsoft.com/office/drawing/2014/main" id="{32D4A7B1-DBDA-2B47-8511-4BF8176AC42D}"/>
              </a:ext>
            </a:extLst>
          </p:cNvPr>
          <p:cNvSpPr>
            <a:spLocks noChangeArrowheads="1"/>
          </p:cNvSpPr>
          <p:nvPr/>
        </p:nvSpPr>
        <p:spPr bwMode="auto">
          <a:xfrm>
            <a:off x="8202324" y="1616130"/>
            <a:ext cx="1296987" cy="198120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2" name="Rectangle 24">
            <a:extLst>
              <a:ext uri="{FF2B5EF4-FFF2-40B4-BE49-F238E27FC236}">
                <a16:creationId xmlns:a16="http://schemas.microsoft.com/office/drawing/2014/main" id="{DAED2C2D-612B-9147-A573-0082B49107C3}"/>
              </a:ext>
            </a:extLst>
          </p:cNvPr>
          <p:cNvSpPr>
            <a:spLocks noChangeArrowheads="1"/>
          </p:cNvSpPr>
          <p:nvPr/>
        </p:nvSpPr>
        <p:spPr bwMode="auto">
          <a:xfrm>
            <a:off x="8005474" y="1657405"/>
            <a:ext cx="1631950" cy="1979612"/>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3" name="Text Box 26">
            <a:extLst>
              <a:ext uri="{FF2B5EF4-FFF2-40B4-BE49-F238E27FC236}">
                <a16:creationId xmlns:a16="http://schemas.microsoft.com/office/drawing/2014/main" id="{892F681F-FE7B-A849-886C-3DB4B71509FA}"/>
              </a:ext>
            </a:extLst>
          </p:cNvPr>
          <p:cNvSpPr txBox="1">
            <a:spLocks noChangeArrowheads="1"/>
          </p:cNvSpPr>
          <p:nvPr/>
        </p:nvSpPr>
        <p:spPr bwMode="auto">
          <a:xfrm>
            <a:off x="8130886" y="2413055"/>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554" name="Text Box 26">
            <a:extLst>
              <a:ext uri="{FF2B5EF4-FFF2-40B4-BE49-F238E27FC236}">
                <a16:creationId xmlns:a16="http://schemas.microsoft.com/office/drawing/2014/main" id="{5491EDD3-2B63-BB4B-87FA-02E376F65B7B}"/>
              </a:ext>
            </a:extLst>
          </p:cNvPr>
          <p:cNvSpPr txBox="1">
            <a:spLocks noChangeArrowheads="1"/>
          </p:cNvSpPr>
          <p:nvPr/>
        </p:nvSpPr>
        <p:spPr bwMode="auto">
          <a:xfrm>
            <a:off x="8165811" y="1660580"/>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sp>
        <p:nvSpPr>
          <p:cNvPr id="555" name="Text Box 26">
            <a:extLst>
              <a:ext uri="{FF2B5EF4-FFF2-40B4-BE49-F238E27FC236}">
                <a16:creationId xmlns:a16="http://schemas.microsoft.com/office/drawing/2014/main" id="{0FB3A86D-FFE9-EE49-AD2D-1E57E4F89BB1}"/>
              </a:ext>
            </a:extLst>
          </p:cNvPr>
          <p:cNvSpPr txBox="1">
            <a:spLocks noChangeArrowheads="1"/>
          </p:cNvSpPr>
          <p:nvPr/>
        </p:nvSpPr>
        <p:spPr bwMode="auto">
          <a:xfrm>
            <a:off x="8173749" y="3317930"/>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556" name="Text Box 26">
            <a:extLst>
              <a:ext uri="{FF2B5EF4-FFF2-40B4-BE49-F238E27FC236}">
                <a16:creationId xmlns:a16="http://schemas.microsoft.com/office/drawing/2014/main" id="{9835580D-BB7F-E64A-B442-691428929F13}"/>
              </a:ext>
            </a:extLst>
          </p:cNvPr>
          <p:cNvSpPr txBox="1">
            <a:spLocks noChangeArrowheads="1"/>
          </p:cNvSpPr>
          <p:nvPr/>
        </p:nvSpPr>
        <p:spPr bwMode="auto">
          <a:xfrm>
            <a:off x="8140411" y="3032180"/>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557" name="Text Box 26">
            <a:extLst>
              <a:ext uri="{FF2B5EF4-FFF2-40B4-BE49-F238E27FC236}">
                <a16:creationId xmlns:a16="http://schemas.microsoft.com/office/drawing/2014/main" id="{31A0CB7D-BCCB-D34A-A890-C07347817887}"/>
              </a:ext>
            </a:extLst>
          </p:cNvPr>
          <p:cNvSpPr txBox="1">
            <a:spLocks noChangeArrowheads="1"/>
          </p:cNvSpPr>
          <p:nvPr/>
        </p:nvSpPr>
        <p:spPr bwMode="auto">
          <a:xfrm>
            <a:off x="8130886" y="2736905"/>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558" name="Oval 53">
            <a:extLst>
              <a:ext uri="{FF2B5EF4-FFF2-40B4-BE49-F238E27FC236}">
                <a16:creationId xmlns:a16="http://schemas.microsoft.com/office/drawing/2014/main" id="{F992062B-7A21-DE43-9A4C-83CB3E9CB13F}"/>
              </a:ext>
            </a:extLst>
          </p:cNvPr>
          <p:cNvSpPr>
            <a:spLocks noChangeArrowheads="1"/>
          </p:cNvSpPr>
          <p:nvPr/>
        </p:nvSpPr>
        <p:spPr bwMode="auto">
          <a:xfrm>
            <a:off x="8086436" y="1954267"/>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P2</a:t>
            </a:r>
          </a:p>
        </p:txBody>
      </p:sp>
      <p:sp>
        <p:nvSpPr>
          <p:cNvPr id="559" name="Freeform 54">
            <a:extLst>
              <a:ext uri="{FF2B5EF4-FFF2-40B4-BE49-F238E27FC236}">
                <a16:creationId xmlns:a16="http://schemas.microsoft.com/office/drawing/2014/main" id="{AC38FC98-798D-384B-B25B-E64D646DDFC5}"/>
              </a:ext>
            </a:extLst>
          </p:cNvPr>
          <p:cNvSpPr>
            <a:spLocks/>
          </p:cNvSpPr>
          <p:nvPr/>
        </p:nvSpPr>
        <p:spPr bwMode="auto">
          <a:xfrm>
            <a:off x="9661236" y="1636767"/>
            <a:ext cx="504825" cy="2133600"/>
          </a:xfrm>
          <a:custGeom>
            <a:avLst/>
            <a:gdLst>
              <a:gd name="T0" fmla="*/ 2147483647 w 318"/>
              <a:gd name="T1" fmla="*/ 2147483647 h 1344"/>
              <a:gd name="T2" fmla="*/ 2147483647 w 318"/>
              <a:gd name="T3" fmla="*/ 0 h 1344"/>
              <a:gd name="T4" fmla="*/ 0 w 318"/>
              <a:gd name="T5" fmla="*/ 2147483647 h 1344"/>
              <a:gd name="T6" fmla="*/ 2147483647 w 318"/>
              <a:gd name="T7" fmla="*/ 2147483647 h 1344"/>
              <a:gd name="T8" fmla="*/ 2147483647 w 318"/>
              <a:gd name="T9" fmla="*/ 2147483647 h 1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344">
                <a:moveTo>
                  <a:pt x="318" y="1344"/>
                </a:moveTo>
                <a:lnTo>
                  <a:pt x="12" y="0"/>
                </a:lnTo>
                <a:lnTo>
                  <a:pt x="0" y="1224"/>
                </a:lnTo>
                <a:lnTo>
                  <a:pt x="121" y="1344"/>
                </a:lnTo>
                <a:lnTo>
                  <a:pt x="318" y="1344"/>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68" name="Text Box 93">
            <a:extLst>
              <a:ext uri="{FF2B5EF4-FFF2-40B4-BE49-F238E27FC236}">
                <a16:creationId xmlns:a16="http://schemas.microsoft.com/office/drawing/2014/main" id="{28913095-A052-0A42-8972-4D75538256AD}"/>
              </a:ext>
            </a:extLst>
          </p:cNvPr>
          <p:cNvSpPr txBox="1">
            <a:spLocks noChangeArrowheads="1"/>
          </p:cNvSpPr>
          <p:nvPr/>
        </p:nvSpPr>
        <p:spPr bwMode="auto">
          <a:xfrm flipH="1">
            <a:off x="1723736" y="4418067"/>
            <a:ext cx="1147763"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Gill Sans MT" charset="0"/>
                <a:ea typeface="ＭＳ Ｐゴシック" charset="0"/>
                <a:cs typeface="+mn-cs"/>
              </a:rPr>
              <a:t>host: IP address A</a:t>
            </a:r>
          </a:p>
        </p:txBody>
      </p:sp>
      <p:sp>
        <p:nvSpPr>
          <p:cNvPr id="569" name="Text Box 94">
            <a:extLst>
              <a:ext uri="{FF2B5EF4-FFF2-40B4-BE49-F238E27FC236}">
                <a16:creationId xmlns:a16="http://schemas.microsoft.com/office/drawing/2014/main" id="{E982CF1A-0928-6A45-8462-D083EBC09BA7}"/>
              </a:ext>
            </a:extLst>
          </p:cNvPr>
          <p:cNvSpPr txBox="1">
            <a:spLocks noChangeArrowheads="1"/>
          </p:cNvSpPr>
          <p:nvPr/>
        </p:nvSpPr>
        <p:spPr bwMode="auto">
          <a:xfrm flipH="1">
            <a:off x="9480261" y="4314880"/>
            <a:ext cx="1147763"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Gill Sans MT" charset="0"/>
                <a:ea typeface="ＭＳ Ｐゴシック" charset="0"/>
                <a:cs typeface="+mn-cs"/>
              </a:rPr>
              <a:t>host: IP address C</a:t>
            </a:r>
          </a:p>
        </p:txBody>
      </p:sp>
      <p:sp>
        <p:nvSpPr>
          <p:cNvPr id="570" name="Line 96">
            <a:extLst>
              <a:ext uri="{FF2B5EF4-FFF2-40B4-BE49-F238E27FC236}">
                <a16:creationId xmlns:a16="http://schemas.microsoft.com/office/drawing/2014/main" id="{2EEED614-F433-E440-B256-A6E56708BB1E}"/>
              </a:ext>
            </a:extLst>
          </p:cNvPr>
          <p:cNvSpPr>
            <a:spLocks noChangeShapeType="1"/>
          </p:cNvSpPr>
          <p:nvPr/>
        </p:nvSpPr>
        <p:spPr bwMode="auto">
          <a:xfrm>
            <a:off x="4989224" y="3144892"/>
            <a:ext cx="2233612"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1" name="Line 97">
            <a:extLst>
              <a:ext uri="{FF2B5EF4-FFF2-40B4-BE49-F238E27FC236}">
                <a16:creationId xmlns:a16="http://schemas.microsoft.com/office/drawing/2014/main" id="{098FD8B8-DDC2-8146-812C-346AC97FA30A}"/>
              </a:ext>
            </a:extLst>
          </p:cNvPr>
          <p:cNvSpPr>
            <a:spLocks noChangeShapeType="1"/>
          </p:cNvSpPr>
          <p:nvPr/>
        </p:nvSpPr>
        <p:spPr bwMode="auto">
          <a:xfrm>
            <a:off x="5005099" y="2843267"/>
            <a:ext cx="2233612"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2" name="Text Box 26">
            <a:extLst>
              <a:ext uri="{FF2B5EF4-FFF2-40B4-BE49-F238E27FC236}">
                <a16:creationId xmlns:a16="http://schemas.microsoft.com/office/drawing/2014/main" id="{8BEC305F-DB39-A945-9B16-8D9FBE53F071}"/>
              </a:ext>
            </a:extLst>
          </p:cNvPr>
          <p:cNvSpPr txBox="1">
            <a:spLocks noChangeArrowheads="1"/>
          </p:cNvSpPr>
          <p:nvPr/>
        </p:nvSpPr>
        <p:spPr bwMode="auto">
          <a:xfrm>
            <a:off x="5392449" y="2508305"/>
            <a:ext cx="1317625" cy="325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network</a:t>
            </a:r>
          </a:p>
        </p:txBody>
      </p:sp>
      <p:sp>
        <p:nvSpPr>
          <p:cNvPr id="573" name="Line 99">
            <a:extLst>
              <a:ext uri="{FF2B5EF4-FFF2-40B4-BE49-F238E27FC236}">
                <a16:creationId xmlns:a16="http://schemas.microsoft.com/office/drawing/2014/main" id="{7CB610F0-F0BE-7D49-8D7A-0F03DEB1C350}"/>
              </a:ext>
            </a:extLst>
          </p:cNvPr>
          <p:cNvSpPr>
            <a:spLocks noChangeShapeType="1"/>
          </p:cNvSpPr>
          <p:nvPr/>
        </p:nvSpPr>
        <p:spPr bwMode="auto">
          <a:xfrm>
            <a:off x="5008274" y="2521005"/>
            <a:ext cx="2233612"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4" name="Line 100">
            <a:extLst>
              <a:ext uri="{FF2B5EF4-FFF2-40B4-BE49-F238E27FC236}">
                <a16:creationId xmlns:a16="http://schemas.microsoft.com/office/drawing/2014/main" id="{1D31CBE9-4A8E-BC4A-A036-BA509B6CF5EA}"/>
              </a:ext>
            </a:extLst>
          </p:cNvPr>
          <p:cNvSpPr>
            <a:spLocks noChangeShapeType="1"/>
          </p:cNvSpPr>
          <p:nvPr/>
        </p:nvSpPr>
        <p:spPr bwMode="auto">
          <a:xfrm>
            <a:off x="5011449" y="2198742"/>
            <a:ext cx="2233612"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75" name="Group 101">
            <a:extLst>
              <a:ext uri="{FF2B5EF4-FFF2-40B4-BE49-F238E27FC236}">
                <a16:creationId xmlns:a16="http://schemas.microsoft.com/office/drawing/2014/main" id="{91441727-AAD7-1140-AF05-A3D324B8DC6B}"/>
              </a:ext>
            </a:extLst>
          </p:cNvPr>
          <p:cNvGrpSpPr>
            <a:grpSpLocks/>
          </p:cNvGrpSpPr>
          <p:nvPr/>
        </p:nvGrpSpPr>
        <p:grpSpPr bwMode="auto">
          <a:xfrm>
            <a:off x="5187661" y="2060630"/>
            <a:ext cx="473075" cy="228600"/>
            <a:chOff x="1287" y="2524"/>
            <a:chExt cx="260" cy="100"/>
          </a:xfrm>
        </p:grpSpPr>
        <p:sp>
          <p:nvSpPr>
            <p:cNvPr id="576" name="Rectangle 102">
              <a:extLst>
                <a:ext uri="{FF2B5EF4-FFF2-40B4-BE49-F238E27FC236}">
                  <a16:creationId xmlns:a16="http://schemas.microsoft.com/office/drawing/2014/main" id="{70206F36-B050-C844-A36F-47D4A71EE355}"/>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7" name="Rectangle 103">
              <a:extLst>
                <a:ext uri="{FF2B5EF4-FFF2-40B4-BE49-F238E27FC236}">
                  <a16:creationId xmlns:a16="http://schemas.microsoft.com/office/drawing/2014/main" id="{5F70B84F-C600-BF41-9794-BB79AB85B4E5}"/>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8" name="Rectangle 104">
              <a:extLst>
                <a:ext uri="{FF2B5EF4-FFF2-40B4-BE49-F238E27FC236}">
                  <a16:creationId xmlns:a16="http://schemas.microsoft.com/office/drawing/2014/main" id="{9352E66B-31B1-0244-9A00-013E38F02047}"/>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79" name="Rectangle 105">
              <a:extLst>
                <a:ext uri="{FF2B5EF4-FFF2-40B4-BE49-F238E27FC236}">
                  <a16:creationId xmlns:a16="http://schemas.microsoft.com/office/drawing/2014/main" id="{A72F3B32-D2F7-184C-B710-25A136D5D062}"/>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80" name="Oval 106">
            <a:extLst>
              <a:ext uri="{FF2B5EF4-FFF2-40B4-BE49-F238E27FC236}">
                <a16:creationId xmlns:a16="http://schemas.microsoft.com/office/drawing/2014/main" id="{775F6544-1FEC-F148-8D8D-09EF67871450}"/>
              </a:ext>
            </a:extLst>
          </p:cNvPr>
          <p:cNvSpPr>
            <a:spLocks noChangeArrowheads="1"/>
          </p:cNvSpPr>
          <p:nvPr/>
        </p:nvSpPr>
        <p:spPr bwMode="auto">
          <a:xfrm>
            <a:off x="6498936" y="1732017"/>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P6</a:t>
            </a:r>
          </a:p>
        </p:txBody>
      </p:sp>
      <p:sp>
        <p:nvSpPr>
          <p:cNvPr id="581" name="Oval 112">
            <a:extLst>
              <a:ext uri="{FF2B5EF4-FFF2-40B4-BE49-F238E27FC236}">
                <a16:creationId xmlns:a16="http://schemas.microsoft.com/office/drawing/2014/main" id="{1A7AFB65-C131-864D-BB01-D752C9A2B6C2}"/>
              </a:ext>
            </a:extLst>
          </p:cNvPr>
          <p:cNvSpPr>
            <a:spLocks noChangeArrowheads="1"/>
          </p:cNvSpPr>
          <p:nvPr/>
        </p:nvSpPr>
        <p:spPr bwMode="auto">
          <a:xfrm>
            <a:off x="5827424" y="1730430"/>
            <a:ext cx="598487"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P5</a:t>
            </a:r>
          </a:p>
        </p:txBody>
      </p:sp>
      <p:grpSp>
        <p:nvGrpSpPr>
          <p:cNvPr id="582" name="Group 118">
            <a:extLst>
              <a:ext uri="{FF2B5EF4-FFF2-40B4-BE49-F238E27FC236}">
                <a16:creationId xmlns:a16="http://schemas.microsoft.com/office/drawing/2014/main" id="{72BEDA86-D9D6-634C-B8D0-F4A3A594F27F}"/>
              </a:ext>
            </a:extLst>
          </p:cNvPr>
          <p:cNvGrpSpPr>
            <a:grpSpLocks/>
          </p:cNvGrpSpPr>
          <p:nvPr/>
        </p:nvGrpSpPr>
        <p:grpSpPr bwMode="auto">
          <a:xfrm>
            <a:off x="5892511" y="2065392"/>
            <a:ext cx="473075" cy="228600"/>
            <a:chOff x="1287" y="2524"/>
            <a:chExt cx="260" cy="100"/>
          </a:xfrm>
        </p:grpSpPr>
        <p:sp>
          <p:nvSpPr>
            <p:cNvPr id="583" name="Rectangle 119">
              <a:extLst>
                <a:ext uri="{FF2B5EF4-FFF2-40B4-BE49-F238E27FC236}">
                  <a16:creationId xmlns:a16="http://schemas.microsoft.com/office/drawing/2014/main" id="{967F16BC-79F0-D947-BF48-B3D4DFC37607}"/>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4" name="Rectangle 120">
              <a:extLst>
                <a:ext uri="{FF2B5EF4-FFF2-40B4-BE49-F238E27FC236}">
                  <a16:creationId xmlns:a16="http://schemas.microsoft.com/office/drawing/2014/main" id="{E857091F-6411-DE41-A408-86F1597775F1}"/>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5" name="Rectangle 121">
              <a:extLst>
                <a:ext uri="{FF2B5EF4-FFF2-40B4-BE49-F238E27FC236}">
                  <a16:creationId xmlns:a16="http://schemas.microsoft.com/office/drawing/2014/main" id="{10EEFABE-8406-A849-8F8B-3E87430B80EE}"/>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6" name="Rectangle 122">
              <a:extLst>
                <a:ext uri="{FF2B5EF4-FFF2-40B4-BE49-F238E27FC236}">
                  <a16:creationId xmlns:a16="http://schemas.microsoft.com/office/drawing/2014/main" id="{65CA8326-C8A6-0740-8CBC-12905C529885}"/>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587" name="Group 123">
            <a:extLst>
              <a:ext uri="{FF2B5EF4-FFF2-40B4-BE49-F238E27FC236}">
                <a16:creationId xmlns:a16="http://schemas.microsoft.com/office/drawing/2014/main" id="{997E9D96-904C-5A46-A87E-C65B0FD83028}"/>
              </a:ext>
            </a:extLst>
          </p:cNvPr>
          <p:cNvGrpSpPr>
            <a:grpSpLocks/>
          </p:cNvGrpSpPr>
          <p:nvPr/>
        </p:nvGrpSpPr>
        <p:grpSpPr bwMode="auto">
          <a:xfrm>
            <a:off x="6564024" y="2070155"/>
            <a:ext cx="473075" cy="228600"/>
            <a:chOff x="1287" y="2524"/>
            <a:chExt cx="260" cy="100"/>
          </a:xfrm>
        </p:grpSpPr>
        <p:sp>
          <p:nvSpPr>
            <p:cNvPr id="588" name="Rectangle 124">
              <a:extLst>
                <a:ext uri="{FF2B5EF4-FFF2-40B4-BE49-F238E27FC236}">
                  <a16:creationId xmlns:a16="http://schemas.microsoft.com/office/drawing/2014/main" id="{83A5305C-938A-3540-92FC-D9E6B3AA52E9}"/>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89" name="Rectangle 125">
              <a:extLst>
                <a:ext uri="{FF2B5EF4-FFF2-40B4-BE49-F238E27FC236}">
                  <a16:creationId xmlns:a16="http://schemas.microsoft.com/office/drawing/2014/main" id="{5B51F3FA-BED2-9741-B674-7BC7A9E263FC}"/>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0" name="Rectangle 126">
              <a:extLst>
                <a:ext uri="{FF2B5EF4-FFF2-40B4-BE49-F238E27FC236}">
                  <a16:creationId xmlns:a16="http://schemas.microsoft.com/office/drawing/2014/main" id="{79C8DFFC-9ECB-D741-B85F-80F0EF7532BF}"/>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1" name="Rectangle 127">
              <a:extLst>
                <a:ext uri="{FF2B5EF4-FFF2-40B4-BE49-F238E27FC236}">
                  <a16:creationId xmlns:a16="http://schemas.microsoft.com/office/drawing/2014/main" id="{978D323D-4AE7-9141-B532-67630F4025D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92" name="Line 133">
            <a:extLst>
              <a:ext uri="{FF2B5EF4-FFF2-40B4-BE49-F238E27FC236}">
                <a16:creationId xmlns:a16="http://schemas.microsoft.com/office/drawing/2014/main" id="{B3924FC9-2487-424F-B323-57225BB1F6F0}"/>
              </a:ext>
            </a:extLst>
          </p:cNvPr>
          <p:cNvSpPr>
            <a:spLocks noChangeShapeType="1"/>
          </p:cNvSpPr>
          <p:nvPr/>
        </p:nvSpPr>
        <p:spPr bwMode="auto">
          <a:xfrm>
            <a:off x="7997536" y="3360792"/>
            <a:ext cx="163830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3" name="Line 134">
            <a:extLst>
              <a:ext uri="{FF2B5EF4-FFF2-40B4-BE49-F238E27FC236}">
                <a16:creationId xmlns:a16="http://schemas.microsoft.com/office/drawing/2014/main" id="{8C5E5D9B-06EC-8040-963A-0448FFE65135}"/>
              </a:ext>
            </a:extLst>
          </p:cNvPr>
          <p:cNvSpPr>
            <a:spLocks noChangeShapeType="1"/>
          </p:cNvSpPr>
          <p:nvPr/>
        </p:nvSpPr>
        <p:spPr bwMode="auto">
          <a:xfrm>
            <a:off x="7988011" y="3065517"/>
            <a:ext cx="163830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4" name="Line 135">
            <a:extLst>
              <a:ext uri="{FF2B5EF4-FFF2-40B4-BE49-F238E27FC236}">
                <a16:creationId xmlns:a16="http://schemas.microsoft.com/office/drawing/2014/main" id="{B6E44884-802F-C140-8F4F-ECCAD20C64C2}"/>
              </a:ext>
            </a:extLst>
          </p:cNvPr>
          <p:cNvSpPr>
            <a:spLocks noChangeShapeType="1"/>
          </p:cNvSpPr>
          <p:nvPr/>
        </p:nvSpPr>
        <p:spPr bwMode="auto">
          <a:xfrm>
            <a:off x="7988011" y="2770242"/>
            <a:ext cx="163830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5" name="Line 136">
            <a:extLst>
              <a:ext uri="{FF2B5EF4-FFF2-40B4-BE49-F238E27FC236}">
                <a16:creationId xmlns:a16="http://schemas.microsoft.com/office/drawing/2014/main" id="{267911A5-63F3-4640-87F3-C5B06264CB37}"/>
              </a:ext>
            </a:extLst>
          </p:cNvPr>
          <p:cNvSpPr>
            <a:spLocks noChangeShapeType="1"/>
          </p:cNvSpPr>
          <p:nvPr/>
        </p:nvSpPr>
        <p:spPr bwMode="auto">
          <a:xfrm>
            <a:off x="7988011" y="2465442"/>
            <a:ext cx="163830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96" name="Group 128">
            <a:extLst>
              <a:ext uri="{FF2B5EF4-FFF2-40B4-BE49-F238E27FC236}">
                <a16:creationId xmlns:a16="http://schemas.microsoft.com/office/drawing/2014/main" id="{7EE1E98D-B6C0-2C4E-AD21-6D19C0FB7F86}"/>
              </a:ext>
            </a:extLst>
          </p:cNvPr>
          <p:cNvGrpSpPr>
            <a:grpSpLocks/>
          </p:cNvGrpSpPr>
          <p:nvPr/>
        </p:nvGrpSpPr>
        <p:grpSpPr bwMode="auto">
          <a:xfrm>
            <a:off x="8140411" y="2292405"/>
            <a:ext cx="473075" cy="228600"/>
            <a:chOff x="1287" y="2524"/>
            <a:chExt cx="260" cy="100"/>
          </a:xfrm>
        </p:grpSpPr>
        <p:sp>
          <p:nvSpPr>
            <p:cNvPr id="597" name="Rectangle 129">
              <a:extLst>
                <a:ext uri="{FF2B5EF4-FFF2-40B4-BE49-F238E27FC236}">
                  <a16:creationId xmlns:a16="http://schemas.microsoft.com/office/drawing/2014/main" id="{61B34E55-D106-A049-9E71-650BFC4F134B}"/>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8" name="Rectangle 130">
              <a:extLst>
                <a:ext uri="{FF2B5EF4-FFF2-40B4-BE49-F238E27FC236}">
                  <a16:creationId xmlns:a16="http://schemas.microsoft.com/office/drawing/2014/main" id="{11316511-2186-B14B-B2A0-0967B623A5F9}"/>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9" name="Rectangle 131">
              <a:extLst>
                <a:ext uri="{FF2B5EF4-FFF2-40B4-BE49-F238E27FC236}">
                  <a16:creationId xmlns:a16="http://schemas.microsoft.com/office/drawing/2014/main" id="{7A116F04-A632-B845-B528-4E4C72A94792}"/>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0" name="Rectangle 132">
              <a:extLst>
                <a:ext uri="{FF2B5EF4-FFF2-40B4-BE49-F238E27FC236}">
                  <a16:creationId xmlns:a16="http://schemas.microsoft.com/office/drawing/2014/main" id="{4A85FADB-4AF1-F94D-8774-770D5D087635}"/>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01" name="Group 137">
            <a:extLst>
              <a:ext uri="{FF2B5EF4-FFF2-40B4-BE49-F238E27FC236}">
                <a16:creationId xmlns:a16="http://schemas.microsoft.com/office/drawing/2014/main" id="{9F60C830-B1B4-8D40-9EFA-BCF609F3183A}"/>
              </a:ext>
            </a:extLst>
          </p:cNvPr>
          <p:cNvGrpSpPr>
            <a:grpSpLocks/>
          </p:cNvGrpSpPr>
          <p:nvPr/>
        </p:nvGrpSpPr>
        <p:grpSpPr bwMode="auto">
          <a:xfrm>
            <a:off x="8935749" y="2282880"/>
            <a:ext cx="473075" cy="228600"/>
            <a:chOff x="1287" y="2524"/>
            <a:chExt cx="260" cy="100"/>
          </a:xfrm>
        </p:grpSpPr>
        <p:sp>
          <p:nvSpPr>
            <p:cNvPr id="602" name="Rectangle 138">
              <a:extLst>
                <a:ext uri="{FF2B5EF4-FFF2-40B4-BE49-F238E27FC236}">
                  <a16:creationId xmlns:a16="http://schemas.microsoft.com/office/drawing/2014/main" id="{6EF6EEDA-22BF-6241-8415-4BAB32D12862}"/>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3" name="Rectangle 139">
              <a:extLst>
                <a:ext uri="{FF2B5EF4-FFF2-40B4-BE49-F238E27FC236}">
                  <a16:creationId xmlns:a16="http://schemas.microsoft.com/office/drawing/2014/main" id="{3DD5FE6D-6228-3940-8146-E91BBCD9F57B}"/>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4" name="Rectangle 140">
              <a:extLst>
                <a:ext uri="{FF2B5EF4-FFF2-40B4-BE49-F238E27FC236}">
                  <a16:creationId xmlns:a16="http://schemas.microsoft.com/office/drawing/2014/main" id="{15547CDB-C790-C348-AE10-9B28B2C54F9B}"/>
                </a:ext>
              </a:extLst>
            </p:cNvPr>
            <p:cNvSpPr>
              <a:spLocks noChangeArrowheads="1"/>
            </p:cNvSpPr>
            <p:nvPr/>
          </p:nvSpPr>
          <p:spPr bwMode="auto">
            <a:xfrm>
              <a:off x="1503" y="2582"/>
              <a:ext cx="27" cy="26"/>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5" name="Rectangle 141">
              <a:extLst>
                <a:ext uri="{FF2B5EF4-FFF2-40B4-BE49-F238E27FC236}">
                  <a16:creationId xmlns:a16="http://schemas.microsoft.com/office/drawing/2014/main" id="{59BAD7A1-391C-F44A-8C97-BB2749F44B10}"/>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06" name="Oval 143">
            <a:extLst>
              <a:ext uri="{FF2B5EF4-FFF2-40B4-BE49-F238E27FC236}">
                <a16:creationId xmlns:a16="http://schemas.microsoft.com/office/drawing/2014/main" id="{714C3193-ABA3-E549-9000-1B9EA94280C7}"/>
              </a:ext>
            </a:extLst>
          </p:cNvPr>
          <p:cNvSpPr>
            <a:spLocks noChangeArrowheads="1"/>
          </p:cNvSpPr>
          <p:nvPr/>
        </p:nvSpPr>
        <p:spPr bwMode="auto">
          <a:xfrm>
            <a:off x="8877011" y="1949505"/>
            <a:ext cx="598488" cy="3048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P3</a:t>
            </a:r>
          </a:p>
        </p:txBody>
      </p:sp>
      <p:grpSp>
        <p:nvGrpSpPr>
          <p:cNvPr id="5" name="Group 4"/>
          <p:cNvGrpSpPr/>
          <p:nvPr/>
        </p:nvGrpSpPr>
        <p:grpSpPr>
          <a:xfrm>
            <a:off x="3128674" y="2152705"/>
            <a:ext cx="2695575" cy="3382962"/>
            <a:chOff x="3128674" y="2152705"/>
            <a:chExt cx="2695575" cy="3382962"/>
          </a:xfrm>
        </p:grpSpPr>
        <p:grpSp>
          <p:nvGrpSpPr>
            <p:cNvPr id="4" name="Group 3"/>
            <p:cNvGrpSpPr/>
            <p:nvPr/>
          </p:nvGrpSpPr>
          <p:grpSpPr>
            <a:xfrm>
              <a:off x="3301711" y="4192642"/>
              <a:ext cx="2173288" cy="1343025"/>
              <a:chOff x="3301711" y="4192642"/>
              <a:chExt cx="2173288" cy="1343025"/>
            </a:xfrm>
          </p:grpSpPr>
          <p:grpSp>
            <p:nvGrpSpPr>
              <p:cNvPr id="560" name="Group 76">
                <a:extLst>
                  <a:ext uri="{FF2B5EF4-FFF2-40B4-BE49-F238E27FC236}">
                    <a16:creationId xmlns:a16="http://schemas.microsoft.com/office/drawing/2014/main" id="{54B1DF71-9399-154E-A326-E57B31715B46}"/>
                  </a:ext>
                </a:extLst>
              </p:cNvPr>
              <p:cNvGrpSpPr>
                <a:grpSpLocks/>
              </p:cNvGrpSpPr>
              <p:nvPr/>
            </p:nvGrpSpPr>
            <p:grpSpPr bwMode="auto">
              <a:xfrm>
                <a:off x="3450936" y="4883205"/>
                <a:ext cx="2024063" cy="652462"/>
                <a:chOff x="1079" y="3697"/>
                <a:chExt cx="1275" cy="411"/>
              </a:xfrm>
            </p:grpSpPr>
            <p:sp>
              <p:nvSpPr>
                <p:cNvPr id="561" name="Rectangle 77">
                  <a:extLst>
                    <a:ext uri="{FF2B5EF4-FFF2-40B4-BE49-F238E27FC236}">
                      <a16:creationId xmlns:a16="http://schemas.microsoft.com/office/drawing/2014/main" id="{126F8F0C-1620-8242-B2D8-31D60CE3B0C0}"/>
                    </a:ext>
                  </a:extLst>
                </p:cNvPr>
                <p:cNvSpPr>
                  <a:spLocks noChangeArrowheads="1"/>
                </p:cNvSpPr>
                <p:nvPr/>
              </p:nvSpPr>
              <p:spPr bwMode="auto">
                <a:xfrm>
                  <a:off x="1553" y="3697"/>
                  <a:ext cx="678" cy="138"/>
                </a:xfrm>
                <a:prstGeom prst="rect">
                  <a:avLst/>
                </a:prstGeom>
                <a:solidFill>
                  <a:srgbClr val="3C6CD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562" name="Line 78">
                  <a:extLst>
                    <a:ext uri="{FF2B5EF4-FFF2-40B4-BE49-F238E27FC236}">
                      <a16:creationId xmlns:a16="http://schemas.microsoft.com/office/drawing/2014/main" id="{B4AFF46B-1913-5749-A0C2-475F8713C47B}"/>
                    </a:ext>
                  </a:extLst>
                </p:cNvPr>
                <p:cNvSpPr>
                  <a:spLocks noChangeShapeType="1"/>
                </p:cNvSpPr>
                <p:nvPr/>
              </p:nvSpPr>
              <p:spPr bwMode="auto">
                <a:xfrm flipV="1">
                  <a:off x="2179" y="3770"/>
                  <a:ext cx="175" cy="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63" name="Text Box 79">
                  <a:extLst>
                    <a:ext uri="{FF2B5EF4-FFF2-40B4-BE49-F238E27FC236}">
                      <a16:creationId xmlns:a16="http://schemas.microsoft.com/office/drawing/2014/main" id="{CE607ED2-10F4-764C-A00E-207E57A6B5CE}"/>
                    </a:ext>
                  </a:extLst>
                </p:cNvPr>
                <p:cNvSpPr txBox="1">
                  <a:spLocks noChangeArrowheads="1"/>
                </p:cNvSpPr>
                <p:nvPr/>
              </p:nvSpPr>
              <p:spPr bwMode="auto">
                <a:xfrm>
                  <a:off x="1079" y="3822"/>
                  <a:ext cx="1233"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source </a:t>
                  </a: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IP,port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A,9157</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dest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IP, port: B,80</a:t>
                  </a:r>
                </a:p>
              </p:txBody>
            </p:sp>
          </p:grpSp>
          <p:grpSp>
            <p:nvGrpSpPr>
              <p:cNvPr id="564" name="Group 80">
                <a:extLst>
                  <a:ext uri="{FF2B5EF4-FFF2-40B4-BE49-F238E27FC236}">
                    <a16:creationId xmlns:a16="http://schemas.microsoft.com/office/drawing/2014/main" id="{BE97DD4B-C63C-784B-AC3B-62C82E3DEAE1}"/>
                  </a:ext>
                </a:extLst>
              </p:cNvPr>
              <p:cNvGrpSpPr>
                <a:grpSpLocks/>
              </p:cNvGrpSpPr>
              <p:nvPr/>
            </p:nvGrpSpPr>
            <p:grpSpPr bwMode="auto">
              <a:xfrm>
                <a:off x="3301711" y="4192642"/>
                <a:ext cx="1887538" cy="652463"/>
                <a:chOff x="2741" y="3750"/>
                <a:chExt cx="1189" cy="411"/>
              </a:xfrm>
            </p:grpSpPr>
            <p:sp>
              <p:nvSpPr>
                <p:cNvPr id="565" name="Rectangle 81">
                  <a:extLst>
                    <a:ext uri="{FF2B5EF4-FFF2-40B4-BE49-F238E27FC236}">
                      <a16:creationId xmlns:a16="http://schemas.microsoft.com/office/drawing/2014/main" id="{4CBF1123-14B9-314E-90DC-C336B1E56772}"/>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66" name="Line 82">
                  <a:extLst>
                    <a:ext uri="{FF2B5EF4-FFF2-40B4-BE49-F238E27FC236}">
                      <a16:creationId xmlns:a16="http://schemas.microsoft.com/office/drawing/2014/main" id="{C63CC2F7-6C69-D341-8C27-77AE238CB115}"/>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67" name="Text Box 83">
                  <a:extLst>
                    <a:ext uri="{FF2B5EF4-FFF2-40B4-BE49-F238E27FC236}">
                      <a16:creationId xmlns:a16="http://schemas.microsoft.com/office/drawing/2014/main" id="{FEC19C07-3FF2-1243-80F2-5776AC478D33}"/>
                    </a:ext>
                  </a:extLst>
                </p:cNvPr>
                <p:cNvSpPr txBox="1">
                  <a:spLocks noChangeArrowheads="1"/>
                </p:cNvSpPr>
                <p:nvPr/>
              </p:nvSpPr>
              <p:spPr bwMode="auto">
                <a:xfrm>
                  <a:off x="2813" y="3875"/>
                  <a:ext cx="1117"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IP,port: B,80</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IP,port: A,9157</a:t>
                  </a:r>
                </a:p>
              </p:txBody>
            </p:sp>
          </p:grpSp>
        </p:grpSp>
        <p:sp>
          <p:nvSpPr>
            <p:cNvPr id="607" name="Freeform 144">
              <a:extLst>
                <a:ext uri="{FF2B5EF4-FFF2-40B4-BE49-F238E27FC236}">
                  <a16:creationId xmlns:a16="http://schemas.microsoft.com/office/drawing/2014/main" id="{C20C0751-24F4-5540-AE77-1F150DE44DAE}"/>
                </a:ext>
              </a:extLst>
            </p:cNvPr>
            <p:cNvSpPr>
              <a:spLocks/>
            </p:cNvSpPr>
            <p:nvPr/>
          </p:nvSpPr>
          <p:spPr bwMode="auto">
            <a:xfrm>
              <a:off x="3128674" y="2152705"/>
              <a:ext cx="2695575" cy="2695575"/>
            </a:xfrm>
            <a:custGeom>
              <a:avLst/>
              <a:gdLst>
                <a:gd name="T0" fmla="*/ 0 w 1698"/>
                <a:gd name="T1" fmla="*/ 2147483647 h 1698"/>
                <a:gd name="T2" fmla="*/ 0 w 1698"/>
                <a:gd name="T3" fmla="*/ 2147483647 h 1698"/>
                <a:gd name="T4" fmla="*/ 2147483647 w 1698"/>
                <a:gd name="T5" fmla="*/ 2147483647 h 1698"/>
                <a:gd name="T6" fmla="*/ 2147483647 w 1698"/>
                <a:gd name="T7" fmla="*/ 2147483647 h 1698"/>
                <a:gd name="T8" fmla="*/ 2147483647 w 1698"/>
                <a:gd name="T9" fmla="*/ 0 h 1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 h="1698">
                  <a:moveTo>
                    <a:pt x="0" y="131"/>
                  </a:moveTo>
                  <a:lnTo>
                    <a:pt x="0" y="1698"/>
                  </a:lnTo>
                  <a:lnTo>
                    <a:pt x="1698" y="1690"/>
                  </a:lnTo>
                  <a:lnTo>
                    <a:pt x="1691" y="148"/>
                  </a:lnTo>
                  <a:lnTo>
                    <a:pt x="1443" y="0"/>
                  </a:lnTo>
                </a:path>
              </a:pathLst>
            </a:custGeom>
            <a:noFill/>
            <a:ln w="28575" cap="flat" cmpd="sng">
              <a:solidFill>
                <a:srgbClr val="CC0000"/>
              </a:solidFill>
              <a:prstDash val="solid"/>
              <a:round/>
              <a:headEnd type="triangl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608" name="Freeform 145">
            <a:extLst>
              <a:ext uri="{FF2B5EF4-FFF2-40B4-BE49-F238E27FC236}">
                <a16:creationId xmlns:a16="http://schemas.microsoft.com/office/drawing/2014/main" id="{29302AA3-50A5-1244-9A33-D38F93F145D5}"/>
              </a:ext>
            </a:extLst>
          </p:cNvPr>
          <p:cNvSpPr>
            <a:spLocks/>
          </p:cNvSpPr>
          <p:nvPr/>
        </p:nvSpPr>
        <p:spPr bwMode="auto">
          <a:xfrm>
            <a:off x="6114761" y="2184455"/>
            <a:ext cx="3089275" cy="3252787"/>
          </a:xfrm>
          <a:custGeom>
            <a:avLst/>
            <a:gdLst>
              <a:gd name="T0" fmla="*/ 0 w 1946"/>
              <a:gd name="T1" fmla="*/ 0 h 1801"/>
              <a:gd name="T2" fmla="*/ 0 w 1946"/>
              <a:gd name="T3" fmla="*/ 2147483647 h 1801"/>
              <a:gd name="T4" fmla="*/ 2147483647 w 1946"/>
              <a:gd name="T5" fmla="*/ 2147483647 h 1801"/>
              <a:gd name="T6" fmla="*/ 2147483647 w 1946"/>
              <a:gd name="T7" fmla="*/ 2147483647 h 18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6" h="1801">
                <a:moveTo>
                  <a:pt x="0" y="0"/>
                </a:moveTo>
                <a:lnTo>
                  <a:pt x="0" y="1801"/>
                </a:lnTo>
                <a:lnTo>
                  <a:pt x="1946" y="1794"/>
                </a:lnTo>
                <a:lnTo>
                  <a:pt x="1925" y="132"/>
                </a:lnTo>
              </a:path>
            </a:pathLst>
          </a:custGeom>
          <a:noFill/>
          <a:ln w="28575" cap="flat" cmpd="sng">
            <a:solidFill>
              <a:srgbClr val="CC0000"/>
            </a:solidFill>
            <a:prstDash val="solid"/>
            <a:round/>
            <a:headEnd type="triangl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 name="Group 6"/>
          <p:cNvGrpSpPr/>
          <p:nvPr/>
        </p:nvGrpSpPr>
        <p:grpSpPr>
          <a:xfrm>
            <a:off x="6773574" y="2173342"/>
            <a:ext cx="2170112" cy="2876550"/>
            <a:chOff x="6773574" y="2173342"/>
            <a:chExt cx="2170112" cy="2876550"/>
          </a:xfrm>
        </p:grpSpPr>
        <p:sp>
          <p:nvSpPr>
            <p:cNvPr id="609" name="Freeform 146">
              <a:extLst>
                <a:ext uri="{FF2B5EF4-FFF2-40B4-BE49-F238E27FC236}">
                  <a16:creationId xmlns:a16="http://schemas.microsoft.com/office/drawing/2014/main" id="{6BB33F5D-182F-DB4B-A83A-42910CF0B783}"/>
                </a:ext>
              </a:extLst>
            </p:cNvPr>
            <p:cNvSpPr>
              <a:spLocks/>
            </p:cNvSpPr>
            <p:nvPr/>
          </p:nvSpPr>
          <p:spPr bwMode="auto">
            <a:xfrm>
              <a:off x="6773574" y="2173342"/>
              <a:ext cx="1609725" cy="2465388"/>
            </a:xfrm>
            <a:custGeom>
              <a:avLst/>
              <a:gdLst>
                <a:gd name="T0" fmla="*/ 0 w 1014"/>
                <a:gd name="T1" fmla="*/ 0 h 1480"/>
                <a:gd name="T2" fmla="*/ 0 w 1014"/>
                <a:gd name="T3" fmla="*/ 2147483647 h 1480"/>
                <a:gd name="T4" fmla="*/ 2147483647 w 1014"/>
                <a:gd name="T5" fmla="*/ 2147483647 h 1480"/>
                <a:gd name="T6" fmla="*/ 2147483647 w 1014"/>
                <a:gd name="T7" fmla="*/ 2147483647 h 1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4" h="1480">
                  <a:moveTo>
                    <a:pt x="0" y="0"/>
                  </a:moveTo>
                  <a:lnTo>
                    <a:pt x="0" y="1480"/>
                  </a:lnTo>
                  <a:lnTo>
                    <a:pt x="1014" y="1480"/>
                  </a:lnTo>
                  <a:lnTo>
                    <a:pt x="1014" y="146"/>
                  </a:lnTo>
                </a:path>
              </a:pathLst>
            </a:custGeom>
            <a:noFill/>
            <a:ln w="28575" cap="flat" cmpd="sng">
              <a:solidFill>
                <a:srgbClr val="CC0000"/>
              </a:solidFill>
              <a:prstDash val="solid"/>
              <a:round/>
              <a:headEnd type="triangl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10" name="Group 147">
              <a:extLst>
                <a:ext uri="{FF2B5EF4-FFF2-40B4-BE49-F238E27FC236}">
                  <a16:creationId xmlns:a16="http://schemas.microsoft.com/office/drawing/2014/main" id="{8F2EC129-42A1-CA45-9C29-F66369B61163}"/>
                </a:ext>
              </a:extLst>
            </p:cNvPr>
            <p:cNvGrpSpPr>
              <a:grpSpLocks/>
            </p:cNvGrpSpPr>
            <p:nvPr/>
          </p:nvGrpSpPr>
          <p:grpSpPr bwMode="auto">
            <a:xfrm>
              <a:off x="6871999" y="4397430"/>
              <a:ext cx="2071687" cy="652462"/>
              <a:chOff x="2741" y="3750"/>
              <a:chExt cx="1305" cy="411"/>
            </a:xfrm>
          </p:grpSpPr>
          <p:sp>
            <p:nvSpPr>
              <p:cNvPr id="611" name="Rectangle 148">
                <a:extLst>
                  <a:ext uri="{FF2B5EF4-FFF2-40B4-BE49-F238E27FC236}">
                    <a16:creationId xmlns:a16="http://schemas.microsoft.com/office/drawing/2014/main" id="{5531015F-C493-CC46-9820-D16FD2137132}"/>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12" name="Line 149">
                <a:extLst>
                  <a:ext uri="{FF2B5EF4-FFF2-40B4-BE49-F238E27FC236}">
                    <a16:creationId xmlns:a16="http://schemas.microsoft.com/office/drawing/2014/main" id="{2E6849E0-3812-A84C-9E80-84DB1D6B09BE}"/>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3" name="Text Box 150">
                <a:extLst>
                  <a:ext uri="{FF2B5EF4-FFF2-40B4-BE49-F238E27FC236}">
                    <a16:creationId xmlns:a16="http://schemas.microsoft.com/office/drawing/2014/main" id="{EC838B59-7BC3-3F46-8B4A-83CBD6DB573B}"/>
                  </a:ext>
                </a:extLst>
              </p:cNvPr>
              <p:cNvSpPr txBox="1">
                <a:spLocks noChangeArrowheads="1"/>
              </p:cNvSpPr>
              <p:nvPr/>
            </p:nvSpPr>
            <p:spPr bwMode="auto">
              <a:xfrm>
                <a:off x="2813" y="3875"/>
                <a:ext cx="1233" cy="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source IP,port: C,5775</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dest IP,port: B,80</a:t>
                </a:r>
              </a:p>
            </p:txBody>
          </p:sp>
        </p:grpSp>
      </p:grpSp>
      <p:grpSp>
        <p:nvGrpSpPr>
          <p:cNvPr id="614" name="Group 151">
            <a:extLst>
              <a:ext uri="{FF2B5EF4-FFF2-40B4-BE49-F238E27FC236}">
                <a16:creationId xmlns:a16="http://schemas.microsoft.com/office/drawing/2014/main" id="{69105778-FE71-EB4F-B01B-3760910DFB08}"/>
              </a:ext>
            </a:extLst>
          </p:cNvPr>
          <p:cNvGrpSpPr>
            <a:grpSpLocks/>
          </p:cNvGrpSpPr>
          <p:nvPr/>
        </p:nvGrpSpPr>
        <p:grpSpPr bwMode="auto">
          <a:xfrm>
            <a:off x="6941849" y="5186417"/>
            <a:ext cx="2063750" cy="661988"/>
            <a:chOff x="2741" y="3750"/>
            <a:chExt cx="1300" cy="417"/>
          </a:xfrm>
        </p:grpSpPr>
        <p:sp>
          <p:nvSpPr>
            <p:cNvPr id="615" name="Rectangle 152">
              <a:extLst>
                <a:ext uri="{FF2B5EF4-FFF2-40B4-BE49-F238E27FC236}">
                  <a16:creationId xmlns:a16="http://schemas.microsoft.com/office/drawing/2014/main" id="{885FFA84-ACB8-0744-B24C-9A28B05875F1}"/>
                </a:ext>
              </a:extLst>
            </p:cNvPr>
            <p:cNvSpPr>
              <a:spLocks noChangeArrowheads="1"/>
            </p:cNvSpPr>
            <p:nvPr/>
          </p:nvSpPr>
          <p:spPr bwMode="auto">
            <a:xfrm>
              <a:off x="2859" y="3750"/>
              <a:ext cx="678" cy="138"/>
            </a:xfrm>
            <a:prstGeom prst="rect">
              <a:avLst/>
            </a:prstGeom>
            <a:solidFill>
              <a:srgbClr val="3C6CD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616" name="Line 153">
              <a:extLst>
                <a:ext uri="{FF2B5EF4-FFF2-40B4-BE49-F238E27FC236}">
                  <a16:creationId xmlns:a16="http://schemas.microsoft.com/office/drawing/2014/main" id="{0B2DDB46-0A9D-004F-9F24-788225385A0B}"/>
                </a:ext>
              </a:extLst>
            </p:cNvPr>
            <p:cNvSpPr>
              <a:spLocks noChangeShapeType="1"/>
            </p:cNvSpPr>
            <p:nvPr/>
          </p:nvSpPr>
          <p:spPr bwMode="auto">
            <a:xfrm flipV="1">
              <a:off x="2741" y="3837"/>
              <a:ext cx="175" cy="0"/>
            </a:xfrm>
            <a:prstGeom prst="line">
              <a:avLst/>
            </a:prstGeom>
            <a:noFill/>
            <a:ln w="38100">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7" name="Text Box 154">
              <a:extLst>
                <a:ext uri="{FF2B5EF4-FFF2-40B4-BE49-F238E27FC236}">
                  <a16:creationId xmlns:a16="http://schemas.microsoft.com/office/drawing/2014/main" id="{33813E80-F8C8-1546-93E7-7005B836EEC5}"/>
                </a:ext>
              </a:extLst>
            </p:cNvPr>
            <p:cNvSpPr txBox="1">
              <a:spLocks noChangeArrowheads="1"/>
            </p:cNvSpPr>
            <p:nvPr/>
          </p:nvSpPr>
          <p:spPr bwMode="auto">
            <a:xfrm>
              <a:off x="2813" y="3875"/>
              <a:ext cx="1228" cy="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source </a:t>
              </a: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IP,port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C,9157</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dest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a:t>
              </a: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IP,port</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 B,80</a:t>
              </a:r>
            </a:p>
          </p:txBody>
        </p:sp>
      </p:grpSp>
      <p:sp>
        <p:nvSpPr>
          <p:cNvPr id="621" name="Text Box 160">
            <a:extLst>
              <a:ext uri="{FF2B5EF4-FFF2-40B4-BE49-F238E27FC236}">
                <a16:creationId xmlns:a16="http://schemas.microsoft.com/office/drawing/2014/main" id="{49EFE28C-CCBF-994C-948D-5E439252E1FF}"/>
              </a:ext>
            </a:extLst>
          </p:cNvPr>
          <p:cNvSpPr txBox="1">
            <a:spLocks noChangeArrowheads="1"/>
          </p:cNvSpPr>
          <p:nvPr/>
        </p:nvSpPr>
        <p:spPr bwMode="auto">
          <a:xfrm flipH="1">
            <a:off x="6681499" y="3414767"/>
            <a:ext cx="1147762" cy="53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Gill Sans MT" charset="0"/>
                <a:ea typeface="ＭＳ Ｐゴシック" charset="0"/>
                <a:cs typeface="+mn-cs"/>
              </a:rPr>
              <a:t>server: IP address B</a:t>
            </a:r>
          </a:p>
        </p:txBody>
      </p:sp>
      <p:grpSp>
        <p:nvGrpSpPr>
          <p:cNvPr id="622" name="Group 161">
            <a:extLst>
              <a:ext uri="{FF2B5EF4-FFF2-40B4-BE49-F238E27FC236}">
                <a16:creationId xmlns:a16="http://schemas.microsoft.com/office/drawing/2014/main" id="{F577BA28-7CF9-6040-97DF-D64452645ABD}"/>
              </a:ext>
            </a:extLst>
          </p:cNvPr>
          <p:cNvGrpSpPr>
            <a:grpSpLocks/>
          </p:cNvGrpSpPr>
          <p:nvPr/>
        </p:nvGrpSpPr>
        <p:grpSpPr bwMode="auto">
          <a:xfrm>
            <a:off x="4455824" y="2905180"/>
            <a:ext cx="358775" cy="704850"/>
            <a:chOff x="4140" y="429"/>
            <a:chExt cx="1425" cy="2396"/>
          </a:xfrm>
        </p:grpSpPr>
        <p:sp>
          <p:nvSpPr>
            <p:cNvPr id="623" name="Freeform 162">
              <a:extLst>
                <a:ext uri="{FF2B5EF4-FFF2-40B4-BE49-F238E27FC236}">
                  <a16:creationId xmlns:a16="http://schemas.microsoft.com/office/drawing/2014/main" id="{933B9AE8-1AB5-0247-896A-09244B6616F9}"/>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4" name="Rectangle 163">
              <a:extLst>
                <a:ext uri="{FF2B5EF4-FFF2-40B4-BE49-F238E27FC236}">
                  <a16:creationId xmlns:a16="http://schemas.microsoft.com/office/drawing/2014/main" id="{69892481-5981-1C41-BD9D-4791FA8BA07F}"/>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25" name="Freeform 164">
              <a:extLst>
                <a:ext uri="{FF2B5EF4-FFF2-40B4-BE49-F238E27FC236}">
                  <a16:creationId xmlns:a16="http://schemas.microsoft.com/office/drawing/2014/main" id="{354758CC-97E4-CA41-BF22-FC3AA11AB139}"/>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6" name="Freeform 165">
              <a:extLst>
                <a:ext uri="{FF2B5EF4-FFF2-40B4-BE49-F238E27FC236}">
                  <a16:creationId xmlns:a16="http://schemas.microsoft.com/office/drawing/2014/main" id="{452D8B73-C85C-AF42-85A5-B7F8AAB96935}"/>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7" name="Rectangle 166">
              <a:extLst>
                <a:ext uri="{FF2B5EF4-FFF2-40B4-BE49-F238E27FC236}">
                  <a16:creationId xmlns:a16="http://schemas.microsoft.com/office/drawing/2014/main" id="{4CB417AA-005D-CD44-9481-C2F20963092B}"/>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28" name="Group 167">
              <a:extLst>
                <a:ext uri="{FF2B5EF4-FFF2-40B4-BE49-F238E27FC236}">
                  <a16:creationId xmlns:a16="http://schemas.microsoft.com/office/drawing/2014/main" id="{54399D05-60E0-3447-A0B8-793547A7FDFA}"/>
                </a:ext>
              </a:extLst>
            </p:cNvPr>
            <p:cNvGrpSpPr>
              <a:grpSpLocks/>
            </p:cNvGrpSpPr>
            <p:nvPr/>
          </p:nvGrpSpPr>
          <p:grpSpPr bwMode="auto">
            <a:xfrm>
              <a:off x="4749" y="668"/>
              <a:ext cx="581" cy="145"/>
              <a:chOff x="614" y="2568"/>
              <a:chExt cx="725" cy="139"/>
            </a:xfrm>
          </p:grpSpPr>
          <p:sp>
            <p:nvSpPr>
              <p:cNvPr id="653" name="AutoShape 168">
                <a:extLst>
                  <a:ext uri="{FF2B5EF4-FFF2-40B4-BE49-F238E27FC236}">
                    <a16:creationId xmlns:a16="http://schemas.microsoft.com/office/drawing/2014/main" id="{0E8C1976-030F-F746-864E-A99490854668}"/>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4" name="AutoShape 169">
                <a:extLst>
                  <a:ext uri="{FF2B5EF4-FFF2-40B4-BE49-F238E27FC236}">
                    <a16:creationId xmlns:a16="http://schemas.microsoft.com/office/drawing/2014/main" id="{C0F343F2-B11A-FB40-AC3A-93CAC1E9A9F0}"/>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29" name="Rectangle 170">
              <a:extLst>
                <a:ext uri="{FF2B5EF4-FFF2-40B4-BE49-F238E27FC236}">
                  <a16:creationId xmlns:a16="http://schemas.microsoft.com/office/drawing/2014/main" id="{72257BB6-BE40-C84A-9F2C-7D75F5B3408A}"/>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30" name="Group 171">
              <a:extLst>
                <a:ext uri="{FF2B5EF4-FFF2-40B4-BE49-F238E27FC236}">
                  <a16:creationId xmlns:a16="http://schemas.microsoft.com/office/drawing/2014/main" id="{249FAA90-2012-A843-9B2F-CC46D38944BE}"/>
                </a:ext>
              </a:extLst>
            </p:cNvPr>
            <p:cNvGrpSpPr>
              <a:grpSpLocks/>
            </p:cNvGrpSpPr>
            <p:nvPr/>
          </p:nvGrpSpPr>
          <p:grpSpPr bwMode="auto">
            <a:xfrm>
              <a:off x="4747" y="994"/>
              <a:ext cx="581" cy="134"/>
              <a:chOff x="614" y="2568"/>
              <a:chExt cx="725" cy="139"/>
            </a:xfrm>
          </p:grpSpPr>
          <p:sp>
            <p:nvSpPr>
              <p:cNvPr id="651" name="AutoShape 172">
                <a:extLst>
                  <a:ext uri="{FF2B5EF4-FFF2-40B4-BE49-F238E27FC236}">
                    <a16:creationId xmlns:a16="http://schemas.microsoft.com/office/drawing/2014/main" id="{1EEEC70E-1D82-B143-BDE1-8B59092C041E}"/>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2" name="AutoShape 173">
                <a:extLst>
                  <a:ext uri="{FF2B5EF4-FFF2-40B4-BE49-F238E27FC236}">
                    <a16:creationId xmlns:a16="http://schemas.microsoft.com/office/drawing/2014/main" id="{EAE13528-3255-7344-B721-B6980B90F5D4}"/>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31" name="Rectangle 174">
              <a:extLst>
                <a:ext uri="{FF2B5EF4-FFF2-40B4-BE49-F238E27FC236}">
                  <a16:creationId xmlns:a16="http://schemas.microsoft.com/office/drawing/2014/main" id="{7188C30C-A22A-5D45-91C2-1ACAE8C1CB9F}"/>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2" name="Rectangle 175">
              <a:extLst>
                <a:ext uri="{FF2B5EF4-FFF2-40B4-BE49-F238E27FC236}">
                  <a16:creationId xmlns:a16="http://schemas.microsoft.com/office/drawing/2014/main" id="{F5086B84-99D0-6841-BE96-8395BC0620D5}"/>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33" name="Group 176">
              <a:extLst>
                <a:ext uri="{FF2B5EF4-FFF2-40B4-BE49-F238E27FC236}">
                  <a16:creationId xmlns:a16="http://schemas.microsoft.com/office/drawing/2014/main" id="{962F32CB-2CBA-0D4F-B8E2-EFFEF093D1AA}"/>
                </a:ext>
              </a:extLst>
            </p:cNvPr>
            <p:cNvGrpSpPr>
              <a:grpSpLocks/>
            </p:cNvGrpSpPr>
            <p:nvPr/>
          </p:nvGrpSpPr>
          <p:grpSpPr bwMode="auto">
            <a:xfrm>
              <a:off x="4735" y="1627"/>
              <a:ext cx="582" cy="151"/>
              <a:chOff x="614" y="2568"/>
              <a:chExt cx="725" cy="139"/>
            </a:xfrm>
          </p:grpSpPr>
          <p:sp>
            <p:nvSpPr>
              <p:cNvPr id="649" name="AutoShape 177">
                <a:extLst>
                  <a:ext uri="{FF2B5EF4-FFF2-40B4-BE49-F238E27FC236}">
                    <a16:creationId xmlns:a16="http://schemas.microsoft.com/office/drawing/2014/main" id="{EE96D227-3E09-6043-A826-C244873EE1DF}"/>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0" name="AutoShape 178">
                <a:extLst>
                  <a:ext uri="{FF2B5EF4-FFF2-40B4-BE49-F238E27FC236}">
                    <a16:creationId xmlns:a16="http://schemas.microsoft.com/office/drawing/2014/main" id="{EE37F51B-AE5B-774A-9400-F6B84CC895AF}"/>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34" name="Freeform 179">
              <a:extLst>
                <a:ext uri="{FF2B5EF4-FFF2-40B4-BE49-F238E27FC236}">
                  <a16:creationId xmlns:a16="http://schemas.microsoft.com/office/drawing/2014/main" id="{BB4E54F7-0208-D144-94CD-AE16252B07BE}"/>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35" name="Group 180">
              <a:extLst>
                <a:ext uri="{FF2B5EF4-FFF2-40B4-BE49-F238E27FC236}">
                  <a16:creationId xmlns:a16="http://schemas.microsoft.com/office/drawing/2014/main" id="{CDDF1C6E-720C-1C4E-97D6-FEEA034A422E}"/>
                </a:ext>
              </a:extLst>
            </p:cNvPr>
            <p:cNvGrpSpPr>
              <a:grpSpLocks/>
            </p:cNvGrpSpPr>
            <p:nvPr/>
          </p:nvGrpSpPr>
          <p:grpSpPr bwMode="auto">
            <a:xfrm>
              <a:off x="4739" y="1327"/>
              <a:ext cx="582" cy="139"/>
              <a:chOff x="614" y="2568"/>
              <a:chExt cx="725" cy="139"/>
            </a:xfrm>
          </p:grpSpPr>
          <p:sp>
            <p:nvSpPr>
              <p:cNvPr id="647" name="AutoShape 181">
                <a:extLst>
                  <a:ext uri="{FF2B5EF4-FFF2-40B4-BE49-F238E27FC236}">
                    <a16:creationId xmlns:a16="http://schemas.microsoft.com/office/drawing/2014/main" id="{FCE1B24C-C6D5-A74E-BCC9-1790A44777C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8" name="AutoShape 182">
                <a:extLst>
                  <a:ext uri="{FF2B5EF4-FFF2-40B4-BE49-F238E27FC236}">
                    <a16:creationId xmlns:a16="http://schemas.microsoft.com/office/drawing/2014/main" id="{ECD7FAA8-997C-6741-B542-8F6CB8A79865}"/>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636" name="Rectangle 183">
              <a:extLst>
                <a:ext uri="{FF2B5EF4-FFF2-40B4-BE49-F238E27FC236}">
                  <a16:creationId xmlns:a16="http://schemas.microsoft.com/office/drawing/2014/main" id="{FABC00AC-70CA-7043-A832-BD8E42059D3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7" name="Freeform 184">
              <a:extLst>
                <a:ext uri="{FF2B5EF4-FFF2-40B4-BE49-F238E27FC236}">
                  <a16:creationId xmlns:a16="http://schemas.microsoft.com/office/drawing/2014/main" id="{113F4917-6305-434E-A2A6-9F8FC8CD2073}"/>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8" name="Freeform 185">
              <a:extLst>
                <a:ext uri="{FF2B5EF4-FFF2-40B4-BE49-F238E27FC236}">
                  <a16:creationId xmlns:a16="http://schemas.microsoft.com/office/drawing/2014/main" id="{14DDB482-D40B-9E4B-B569-8524D8E8FF9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9" name="Oval 186">
              <a:extLst>
                <a:ext uri="{FF2B5EF4-FFF2-40B4-BE49-F238E27FC236}">
                  <a16:creationId xmlns:a16="http://schemas.microsoft.com/office/drawing/2014/main" id="{44EB568A-9CE3-C54A-9206-BDCE5E179782}"/>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0" name="Freeform 187">
              <a:extLst>
                <a:ext uri="{FF2B5EF4-FFF2-40B4-BE49-F238E27FC236}">
                  <a16:creationId xmlns:a16="http://schemas.microsoft.com/office/drawing/2014/main" id="{47334A5D-96E6-664D-926C-2595FA58305F}"/>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41" name="AutoShape 188">
              <a:extLst>
                <a:ext uri="{FF2B5EF4-FFF2-40B4-BE49-F238E27FC236}">
                  <a16:creationId xmlns:a16="http://schemas.microsoft.com/office/drawing/2014/main" id="{013B8477-EEF2-7747-8060-985EE5C53AC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2" name="AutoShape 189">
              <a:extLst>
                <a:ext uri="{FF2B5EF4-FFF2-40B4-BE49-F238E27FC236}">
                  <a16:creationId xmlns:a16="http://schemas.microsoft.com/office/drawing/2014/main" id="{8385C752-6DAC-4A48-9BB5-AEA57D6A9BF6}"/>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3" name="Oval 190">
              <a:extLst>
                <a:ext uri="{FF2B5EF4-FFF2-40B4-BE49-F238E27FC236}">
                  <a16:creationId xmlns:a16="http://schemas.microsoft.com/office/drawing/2014/main" id="{0B04B216-03CD-F645-ACA2-BD47FCE98AD8}"/>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4" name="Oval 191">
              <a:extLst>
                <a:ext uri="{FF2B5EF4-FFF2-40B4-BE49-F238E27FC236}">
                  <a16:creationId xmlns:a16="http://schemas.microsoft.com/office/drawing/2014/main" id="{268FC658-A568-D546-9053-FA503C84E7FB}"/>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645" name="Oval 192">
              <a:extLst>
                <a:ext uri="{FF2B5EF4-FFF2-40B4-BE49-F238E27FC236}">
                  <a16:creationId xmlns:a16="http://schemas.microsoft.com/office/drawing/2014/main" id="{E3521055-5803-D44C-B1AC-A56EE246B7A9}"/>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6" name="Rectangle 193">
              <a:extLst>
                <a:ext uri="{FF2B5EF4-FFF2-40B4-BE49-F238E27FC236}">
                  <a16:creationId xmlns:a16="http://schemas.microsoft.com/office/drawing/2014/main" id="{B01113D0-7A5F-2845-BBE5-E5DEE7D3C216}"/>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55" name="Group 194">
            <a:extLst>
              <a:ext uri="{FF2B5EF4-FFF2-40B4-BE49-F238E27FC236}">
                <a16:creationId xmlns:a16="http://schemas.microsoft.com/office/drawing/2014/main" id="{AE6C24AF-B399-914A-BD00-8F2930D965CE}"/>
              </a:ext>
            </a:extLst>
          </p:cNvPr>
          <p:cNvGrpSpPr>
            <a:grpSpLocks/>
          </p:cNvGrpSpPr>
          <p:nvPr/>
        </p:nvGrpSpPr>
        <p:grpSpPr bwMode="auto">
          <a:xfrm>
            <a:off x="1590386" y="3325867"/>
            <a:ext cx="711200" cy="669925"/>
            <a:chOff x="-44" y="1473"/>
            <a:chExt cx="981" cy="1105"/>
          </a:xfrm>
        </p:grpSpPr>
        <p:pic>
          <p:nvPicPr>
            <p:cNvPr id="656" name="Picture 195" descr="desktop_computer_stylized_medium">
              <a:extLst>
                <a:ext uri="{FF2B5EF4-FFF2-40B4-BE49-F238E27FC236}">
                  <a16:creationId xmlns:a16="http://schemas.microsoft.com/office/drawing/2014/main" id="{449668ED-5F76-8646-97D9-D6F2A29D0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7" name="Freeform 196">
              <a:extLst>
                <a:ext uri="{FF2B5EF4-FFF2-40B4-BE49-F238E27FC236}">
                  <a16:creationId xmlns:a16="http://schemas.microsoft.com/office/drawing/2014/main" id="{AF9581BE-4372-754E-A062-1EE3EABE6ADC}"/>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658" name="Group 197">
            <a:extLst>
              <a:ext uri="{FF2B5EF4-FFF2-40B4-BE49-F238E27FC236}">
                <a16:creationId xmlns:a16="http://schemas.microsoft.com/office/drawing/2014/main" id="{30AD3BDA-F1F4-4640-8F27-22736C618AA1}"/>
              </a:ext>
            </a:extLst>
          </p:cNvPr>
          <p:cNvGrpSpPr>
            <a:grpSpLocks/>
          </p:cNvGrpSpPr>
          <p:nvPr/>
        </p:nvGrpSpPr>
        <p:grpSpPr bwMode="auto">
          <a:xfrm flipH="1">
            <a:off x="9893011" y="3241730"/>
            <a:ext cx="711200" cy="669925"/>
            <a:chOff x="-44" y="1473"/>
            <a:chExt cx="981" cy="1105"/>
          </a:xfrm>
        </p:grpSpPr>
        <p:pic>
          <p:nvPicPr>
            <p:cNvPr id="659" name="Picture 198" descr="desktop_computer_stylized_medium">
              <a:extLst>
                <a:ext uri="{FF2B5EF4-FFF2-40B4-BE49-F238E27FC236}">
                  <a16:creationId xmlns:a16="http://schemas.microsoft.com/office/drawing/2014/main" id="{C3C56932-EC72-5E4B-9CCA-7833A8B91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0" name="Freeform 199">
              <a:extLst>
                <a:ext uri="{FF2B5EF4-FFF2-40B4-BE49-F238E27FC236}">
                  <a16:creationId xmlns:a16="http://schemas.microsoft.com/office/drawing/2014/main" id="{6742962E-DBDD-4F4E-8296-B71CC5A6A68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661" name="Text Box 155">
            <a:extLst>
              <a:ext uri="{FF2B5EF4-FFF2-40B4-BE49-F238E27FC236}">
                <a16:creationId xmlns:a16="http://schemas.microsoft.com/office/drawing/2014/main" id="{05C5CCE5-0F17-B045-BA74-C5A452C2E19A}"/>
              </a:ext>
            </a:extLst>
          </p:cNvPr>
          <p:cNvSpPr txBox="1">
            <a:spLocks noChangeArrowheads="1"/>
          </p:cNvSpPr>
          <p:nvPr/>
        </p:nvSpPr>
        <p:spPr bwMode="auto">
          <a:xfrm>
            <a:off x="822086" y="5737235"/>
            <a:ext cx="664284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Three segments, all destined to IP address: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dest</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port: 80 are demultiplexed to </a:t>
            </a:r>
            <a:r>
              <a:rPr kumimoji="0" lang="en-US" sz="24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different</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sockets</a:t>
            </a:r>
          </a:p>
        </p:txBody>
      </p:sp>
      <p:sp>
        <p:nvSpPr>
          <p:cNvPr id="6" name="Oval 5"/>
          <p:cNvSpPr/>
          <p:nvPr/>
        </p:nvSpPr>
        <p:spPr>
          <a:xfrm>
            <a:off x="4454237" y="5186417"/>
            <a:ext cx="1017672" cy="412705"/>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5" name="Oval 144"/>
          <p:cNvSpPr/>
          <p:nvPr/>
        </p:nvSpPr>
        <p:spPr>
          <a:xfrm>
            <a:off x="7577600" y="4694310"/>
            <a:ext cx="1017672" cy="412705"/>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6" name="Oval 145"/>
          <p:cNvSpPr/>
          <p:nvPr/>
        </p:nvSpPr>
        <p:spPr>
          <a:xfrm>
            <a:off x="7631575" y="5530882"/>
            <a:ext cx="1017672" cy="412705"/>
          </a:xfrm>
          <a:prstGeom prst="ellipse">
            <a:avLst/>
          </a:prstGeom>
          <a:noFill/>
          <a:ln w="38100">
            <a:solidFill>
              <a:srgbClr val="CD000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7" name="Picture 4" descr="Image result for apache web server logo">
            <a:extLst>
              <a:ext uri="{FF2B5EF4-FFF2-40B4-BE49-F238E27FC236}">
                <a16:creationId xmlns:a16="http://schemas.microsoft.com/office/drawing/2014/main" id="{2DA3452A-DE33-3D41-95D5-C755A41915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538" y="1073700"/>
            <a:ext cx="1474756" cy="644858"/>
          </a:xfrm>
          <a:prstGeom prst="rect">
            <a:avLst/>
          </a:prstGeom>
          <a:noFill/>
          <a:extLst>
            <a:ext uri="{909E8E84-426E-40dd-AFC4-6F175D3DCCD1}">
              <a14:hiddenFill xmlns:a14="http://schemas.microsoft.com/office/drawing/2010/main" xmlns="">
                <a:solidFill>
                  <a:srgbClr val="FFFFFF"/>
                </a:solidFill>
              </a14:hiddenFill>
            </a:ext>
          </a:extLst>
        </p:spPr>
      </p:pic>
      <p:sp>
        <p:nvSpPr>
          <p:cNvPr id="144" name="Slide Number Placeholder 2">
            <a:extLst>
              <a:ext uri="{FF2B5EF4-FFF2-40B4-BE49-F238E27FC236}">
                <a16:creationId xmlns:a16="http://schemas.microsoft.com/office/drawing/2014/main" id="{AAD45FF3-B333-6B47-9ECE-46B770CFE6C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21</a:t>
            </a:fld>
            <a:endParaRPr lang="en-US" dirty="0"/>
          </a:p>
        </p:txBody>
      </p:sp>
    </p:spTree>
    <p:extLst>
      <p:ext uri="{BB962C8B-B14F-4D97-AF65-F5344CB8AC3E}">
        <p14:creationId xmlns:p14="http://schemas.microsoft.com/office/powerpoint/2010/main" val="202231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8"/>
                                        </p:tgtEl>
                                        <p:attrNameLst>
                                          <p:attrName>style.visibility</p:attrName>
                                        </p:attrNameLst>
                                      </p:cBhvr>
                                      <p:to>
                                        <p:strVal val="visible"/>
                                      </p:to>
                                    </p:set>
                                    <p:animEffect transition="in" filter="dissolve">
                                      <p:cBhvr>
                                        <p:cTn id="17" dur="500"/>
                                        <p:tgtEl>
                                          <p:spTgt spid="608"/>
                                        </p:tgtEl>
                                      </p:cBhvr>
                                    </p:animEffect>
                                  </p:childTnLst>
                                </p:cTn>
                              </p:par>
                              <p:par>
                                <p:cTn id="18" presetID="9" presetClass="entr" presetSubtype="0" fill="hold" nodeType="withEffect">
                                  <p:stCondLst>
                                    <p:cond delay="0"/>
                                  </p:stCondLst>
                                  <p:childTnLst>
                                    <p:set>
                                      <p:cBhvr>
                                        <p:cTn id="19" dur="1" fill="hold">
                                          <p:stCondLst>
                                            <p:cond delay="0"/>
                                          </p:stCondLst>
                                        </p:cTn>
                                        <p:tgtEl>
                                          <p:spTgt spid="614"/>
                                        </p:tgtEl>
                                        <p:attrNameLst>
                                          <p:attrName>style.visibility</p:attrName>
                                        </p:attrNameLst>
                                      </p:cBhvr>
                                      <p:to>
                                        <p:strVal val="visible"/>
                                      </p:to>
                                    </p:set>
                                    <p:animEffect transition="in" filter="dissolve">
                                      <p:cBhvr>
                                        <p:cTn id="20" dur="500"/>
                                        <p:tgtEl>
                                          <p:spTgt spid="61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5"/>
                                        </p:tgtEl>
                                        <p:attrNameLst>
                                          <p:attrName>style.visibility</p:attrName>
                                        </p:attrNameLst>
                                      </p:cBhvr>
                                      <p:to>
                                        <p:strVal val="visible"/>
                                      </p:to>
                                    </p:set>
                                    <p:animEffect transition="in" filter="dissolve">
                                      <p:cBhvr>
                                        <p:cTn id="28" dur="500"/>
                                        <p:tgtEl>
                                          <p:spTgt spid="14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dissolve">
                                      <p:cBhvr>
                                        <p:cTn id="31" dur="500"/>
                                        <p:tgtEl>
                                          <p:spTgt spid="14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61"/>
                                        </p:tgtEl>
                                        <p:attrNameLst>
                                          <p:attrName>style.visibility</p:attrName>
                                        </p:attrNameLst>
                                      </p:cBhvr>
                                      <p:to>
                                        <p:strVal val="visible"/>
                                      </p:to>
                                    </p:set>
                                    <p:animEffect transition="in" filter="dissolve">
                                      <p:cBhvr>
                                        <p:cTn id="34" dur="500"/>
                                        <p:tgtEl>
                                          <p:spTgt spid="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 grpId="0" animBg="1"/>
      <p:bldP spid="661" grpId="0"/>
      <p:bldP spid="6" grpId="0" animBg="1"/>
      <p:bldP spid="145" grpId="0" animBg="1"/>
      <p:bldP spid="1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1206442"/>
          </a:xfrm>
        </p:spPr>
        <p:txBody>
          <a:bodyPr>
            <a:normAutofit/>
          </a:bodyPr>
          <a:lstStyle/>
          <a:p>
            <a:r>
              <a:rPr lang="en-US" sz="5400" dirty="0"/>
              <a:t>Summary</a:t>
            </a:r>
            <a:endParaRPr lang="en-US" sz="6000" dirty="0"/>
          </a:p>
        </p:txBody>
      </p:sp>
      <p:sp>
        <p:nvSpPr>
          <p:cNvPr id="128" name="Rectangle 3">
            <a:extLst>
              <a:ext uri="{FF2B5EF4-FFF2-40B4-BE49-F238E27FC236}">
                <a16:creationId xmlns:a16="http://schemas.microsoft.com/office/drawing/2014/main" id="{2C2F9B28-FDD9-B047-936F-1DE26AECFD6E}"/>
              </a:ext>
            </a:extLst>
          </p:cNvPr>
          <p:cNvSpPr txBox="1">
            <a:spLocks noChangeArrowheads="1"/>
          </p:cNvSpPr>
          <p:nvPr/>
        </p:nvSpPr>
        <p:spPr>
          <a:xfrm>
            <a:off x="798690" y="1610067"/>
            <a:ext cx="11100625" cy="524793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Multiplexing, demultiplexing: based on segment, datagram header field values</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UDP: </a:t>
            </a:r>
            <a:r>
              <a:rPr kumimoji="0" lang="en-US" sz="3200" b="0" i="0" u="none" strike="noStrike" kern="1200" cap="none" spc="0" normalizeH="0" baseline="0" noProof="0" dirty="0">
                <a:ln>
                  <a:noFill/>
                </a:ln>
                <a:solidFill>
                  <a:prstClr val="black"/>
                </a:solidFill>
                <a:effectLst/>
                <a:uLnTx/>
                <a:uFillTx/>
                <a:latin typeface="Calibri"/>
                <a:ea typeface="+mn-ea"/>
                <a:cs typeface="+mn-cs"/>
              </a:rPr>
              <a:t>demultiplexing using destination port number (only)</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600" b="1" i="0" u="none" strike="noStrike" kern="1200" cap="none" spc="0" normalizeH="0" baseline="0" noProof="0" dirty="0">
                <a:ln>
                  <a:noFill/>
                </a:ln>
                <a:solidFill>
                  <a:srgbClr val="C00000"/>
                </a:solidFill>
                <a:effectLst/>
                <a:uLnTx/>
                <a:uFillTx/>
                <a:latin typeface="Calibri"/>
                <a:ea typeface="+mn-ea"/>
                <a:cs typeface="+mn-cs"/>
              </a:rPr>
              <a:t>TCP: </a:t>
            </a:r>
            <a:r>
              <a:rPr kumimoji="0" lang="en-US" sz="3200" b="0" i="0" u="none" strike="noStrike" kern="1200" cap="none" spc="0" normalizeH="0" baseline="0" noProof="0" dirty="0">
                <a:ln>
                  <a:noFill/>
                </a:ln>
                <a:solidFill>
                  <a:prstClr val="black"/>
                </a:solidFill>
                <a:effectLst/>
                <a:uLnTx/>
                <a:uFillTx/>
                <a:latin typeface="Calibri"/>
                <a:ea typeface="+mn-ea"/>
                <a:cs typeface="+mn-cs"/>
              </a:rPr>
              <a:t>demultiplexing using 4-tuple: source and destination IP addresses, and port numbers</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Multiplexing/demultiplexing happen at </a:t>
            </a:r>
            <a:r>
              <a:rPr kumimoji="0" lang="en-US" sz="3200" b="0" i="1" u="none" strike="noStrike" kern="1200" cap="none" spc="0" normalizeH="0" baseline="0" noProof="0" dirty="0">
                <a:ln>
                  <a:noFill/>
                </a:ln>
                <a:solidFill>
                  <a:prstClr val="black"/>
                </a:solidFill>
                <a:effectLst/>
                <a:uLnTx/>
                <a:uFillTx/>
                <a:latin typeface="Calibri"/>
                <a:ea typeface="+mn-ea"/>
                <a:cs typeface="+mn-cs"/>
              </a:rPr>
              <a:t>all</a:t>
            </a:r>
            <a:r>
              <a:rPr kumimoji="0" lang="en-US" sz="3200" b="0" i="0" u="none" strike="noStrike" kern="1200" cap="none" spc="0" normalizeH="0" baseline="0" noProof="0" dirty="0">
                <a:ln>
                  <a:noFill/>
                </a:ln>
                <a:solidFill>
                  <a:prstClr val="black"/>
                </a:solidFill>
                <a:effectLst/>
                <a:uLnTx/>
                <a:uFillTx/>
                <a:latin typeface="Calibri"/>
                <a:ea typeface="+mn-ea"/>
                <a:cs typeface="+mn-cs"/>
              </a:rPr>
              <a:t> layers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2">
            <a:extLst>
              <a:ext uri="{FF2B5EF4-FFF2-40B4-BE49-F238E27FC236}">
                <a16:creationId xmlns:a16="http://schemas.microsoft.com/office/drawing/2014/main" id="{81F71E3E-46C8-564B-892B-6C69AC246E5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22</a:t>
            </a:fld>
            <a:endParaRPr lang="en-US" dirty="0"/>
          </a:p>
        </p:txBody>
      </p:sp>
    </p:spTree>
    <p:extLst>
      <p:ext uri="{BB962C8B-B14F-4D97-AF65-F5344CB8AC3E}">
        <p14:creationId xmlns:p14="http://schemas.microsoft.com/office/powerpoint/2010/main" val="328910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8">
                                            <p:txEl>
                                              <p:pRg st="1" end="1"/>
                                            </p:txEl>
                                          </p:spTgt>
                                        </p:tgtEl>
                                        <p:attrNameLst>
                                          <p:attrName>style.visibility</p:attrName>
                                        </p:attrNameLst>
                                      </p:cBhvr>
                                      <p:to>
                                        <p:strVal val="visible"/>
                                      </p:to>
                                    </p:set>
                                    <p:animEffect transition="in" filter="dissolve">
                                      <p:cBhvr>
                                        <p:cTn id="7" dur="500"/>
                                        <p:tgtEl>
                                          <p:spTgt spid="12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8">
                                            <p:txEl>
                                              <p:pRg st="2" end="2"/>
                                            </p:txEl>
                                          </p:spTgt>
                                        </p:tgtEl>
                                        <p:attrNameLst>
                                          <p:attrName>style.visibility</p:attrName>
                                        </p:attrNameLst>
                                      </p:cBhvr>
                                      <p:to>
                                        <p:strVal val="visible"/>
                                      </p:to>
                                    </p:set>
                                    <p:animEffect transition="in" filter="dissolve">
                                      <p:cBhvr>
                                        <p:cTn id="12" dur="500"/>
                                        <p:tgtEl>
                                          <p:spTgt spid="1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8">
                                            <p:txEl>
                                              <p:pRg st="3" end="3"/>
                                            </p:txEl>
                                          </p:spTgt>
                                        </p:tgtEl>
                                        <p:attrNameLst>
                                          <p:attrName>style.visibility</p:attrName>
                                        </p:attrNameLst>
                                      </p:cBhvr>
                                      <p:to>
                                        <p:strVal val="visible"/>
                                      </p:to>
                                    </p:set>
                                    <p:animEffect transition="in" filter="dissolve">
                                      <p:cBhvr>
                                        <p:cTn id="17" dur="500"/>
                                        <p:tgtEl>
                                          <p:spTgt spid="1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pPr>
            <a:r>
              <a:rPr lang="en-US" altLang="en-US" sz="3200" dirty="0">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buClr>
                <a:schemeClr val="bg1">
                  <a:lumMod val="75000"/>
                </a:schemeClr>
              </a:buClr>
            </a:pPr>
            <a:r>
              <a:rPr lang="en-US" sz="3200" dirty="0">
                <a:solidFill>
                  <a:schemeClr val="bg1">
                    <a:lumMod val="75000"/>
                  </a:schemeClr>
                </a:solidFill>
              </a:rPr>
              <a:t>Connection-oriented transport: TCP</a:t>
            </a:r>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marL="403225" indent="-285750">
              <a:spcBef>
                <a:spcPts val="800"/>
              </a:spcBef>
              <a:buClr>
                <a:schemeClr val="bg1">
                  <a:lumMod val="75000"/>
                </a:schemeClr>
              </a:buClr>
            </a:pPr>
            <a:r>
              <a:rPr lang="en-US" sz="3200" dirty="0">
                <a:solidFill>
                  <a:schemeClr val="bg1">
                    <a:lumMod val="75000"/>
                  </a:schemeClr>
                </a:solidFill>
              </a:rPr>
              <a:t>Evolution of transport-layer functionality</a:t>
            </a:r>
          </a:p>
          <a:p>
            <a:pPr marL="117475" indent="0">
              <a:spcBef>
                <a:spcPts val="800"/>
              </a:spcBef>
              <a:buClr>
                <a:schemeClr val="bg1">
                  <a:lumMod val="75000"/>
                </a:schemeClr>
              </a:buClr>
              <a:buNone/>
            </a:pPr>
            <a:endParaRPr lang="en-US" sz="3200" dirty="0">
              <a:solidFill>
                <a:schemeClr val="bg1">
                  <a:lumMod val="75000"/>
                </a:schemeClr>
              </a:solidFill>
            </a:endParaRP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015CF63D-A871-3249-B853-1FF5A26EE5FD}"/>
              </a:ext>
            </a:extLst>
          </p:cNvPr>
          <p:cNvSpPr>
            <a:spLocks noGrp="1"/>
          </p:cNvSpPr>
          <p:nvPr>
            <p:ph type="sldNum" sz="quarter" idx="4"/>
          </p:nvPr>
        </p:nvSpPr>
        <p:spPr/>
        <p:txBody>
          <a:bodyPr/>
          <a:lstStyle/>
          <a:p>
            <a:r>
              <a:rPr lang="en-US"/>
              <a:t>Transport Layer: 3-</a:t>
            </a:r>
            <a:fld id="{C4204591-24BD-A542-B9D5-F8D8A88D2FEE}" type="slidenum">
              <a:rPr lang="en-US" smtClean="0"/>
              <a:pPr/>
              <a:t>23</a:t>
            </a:fld>
            <a:endParaRPr lang="en-US" dirty="0"/>
          </a:p>
        </p:txBody>
      </p:sp>
      <p:pic>
        <p:nvPicPr>
          <p:cNvPr id="6" name="Picture 5">
            <a:extLst>
              <a:ext uri="{FF2B5EF4-FFF2-40B4-BE49-F238E27FC236}">
                <a16:creationId xmlns:a16="http://schemas.microsoft.com/office/drawing/2014/main" id="{1BA4839A-73B6-AB4F-BAAF-2F0309156AE9}"/>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894079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User Datagram Protocol</a:t>
            </a:r>
          </a:p>
        </p:txBody>
      </p:sp>
      <p:sp>
        <p:nvSpPr>
          <p:cNvPr id="6" name="Rectangle 3">
            <a:extLst>
              <a:ext uri="{FF2B5EF4-FFF2-40B4-BE49-F238E27FC236}">
                <a16:creationId xmlns:a16="http://schemas.microsoft.com/office/drawing/2014/main" id="{C770DED9-87F6-FB46-A967-6223B68A3E96}"/>
              </a:ext>
            </a:extLst>
          </p:cNvPr>
          <p:cNvSpPr txBox="1">
            <a:spLocks noChangeArrowheads="1"/>
          </p:cNvSpPr>
          <p:nvPr/>
        </p:nvSpPr>
        <p:spPr>
          <a:xfrm>
            <a:off x="618385" y="1528553"/>
            <a:ext cx="5550595" cy="2927537"/>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3302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 frills,” “bare bones” Internet transport protocol</a:t>
            </a:r>
          </a:p>
          <a:p>
            <a:pPr marL="460375" marR="0" lvl="0" indent="-33020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“best effort” service, UDP segments may be:</a:t>
            </a:r>
          </a:p>
          <a:p>
            <a:pPr marL="808038"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lost</a:t>
            </a:r>
          </a:p>
          <a:p>
            <a:pPr marL="808038"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delivered out-of-order to app</a:t>
            </a:r>
          </a:p>
        </p:txBody>
      </p:sp>
      <p:grpSp>
        <p:nvGrpSpPr>
          <p:cNvPr id="8" name="Group 7">
            <a:extLst>
              <a:ext uri="{FF2B5EF4-FFF2-40B4-BE49-F238E27FC236}">
                <a16:creationId xmlns:a16="http://schemas.microsoft.com/office/drawing/2014/main" id="{82E8D3DA-F7E2-3144-9365-F468AE5A3F1F}"/>
              </a:ext>
            </a:extLst>
          </p:cNvPr>
          <p:cNvGrpSpPr/>
          <p:nvPr/>
        </p:nvGrpSpPr>
        <p:grpSpPr>
          <a:xfrm>
            <a:off x="6568225" y="1335368"/>
            <a:ext cx="5029004" cy="5014363"/>
            <a:chOff x="4979987" y="2821302"/>
            <a:chExt cx="6630121" cy="3829830"/>
          </a:xfrm>
        </p:grpSpPr>
        <p:sp>
          <p:nvSpPr>
            <p:cNvPr id="9" name="Rectangle 26">
              <a:extLst>
                <a:ext uri="{FF2B5EF4-FFF2-40B4-BE49-F238E27FC236}">
                  <a16:creationId xmlns:a16="http://schemas.microsoft.com/office/drawing/2014/main" id="{F9D9BC33-5F55-F54A-B992-1DDB07422224}"/>
                </a:ext>
              </a:extLst>
            </p:cNvPr>
            <p:cNvSpPr txBox="1">
              <a:spLocks noChangeArrowheads="1"/>
            </p:cNvSpPr>
            <p:nvPr/>
          </p:nvSpPr>
          <p:spPr bwMode="auto">
            <a:xfrm>
              <a:off x="5218112" y="3235273"/>
              <a:ext cx="6059488" cy="304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no connection establishment (which can add RTT delay)</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simple: no connection state at sender, receiver</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small header size</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no congestion control</a:t>
              </a:r>
            </a:p>
            <a:p>
              <a:pPr marL="687388" marR="0" lvl="1"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UDP can blast away as fast as desired!</a:t>
              </a:r>
            </a:p>
            <a:p>
              <a:pPr marL="687388" marR="0" lvl="1" indent="-284163"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can function in the face of congestion</a:t>
              </a:r>
            </a:p>
          </p:txBody>
        </p:sp>
        <p:sp>
          <p:nvSpPr>
            <p:cNvPr id="10" name="Rectangle 27">
              <a:extLst>
                <a:ext uri="{FF2B5EF4-FFF2-40B4-BE49-F238E27FC236}">
                  <a16:creationId xmlns:a16="http://schemas.microsoft.com/office/drawing/2014/main" id="{E3B96135-5F05-0D44-B7B9-9BD478D4E907}"/>
                </a:ext>
              </a:extLst>
            </p:cNvPr>
            <p:cNvSpPr>
              <a:spLocks noChangeArrowheads="1"/>
            </p:cNvSpPr>
            <p:nvPr/>
          </p:nvSpPr>
          <p:spPr bwMode="auto">
            <a:xfrm>
              <a:off x="4979987" y="2988017"/>
              <a:ext cx="6630121" cy="3663115"/>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1" name="Text Box 28">
              <a:extLst>
                <a:ext uri="{FF2B5EF4-FFF2-40B4-BE49-F238E27FC236}">
                  <a16:creationId xmlns:a16="http://schemas.microsoft.com/office/drawing/2014/main" id="{3BFEAB49-E79F-FF40-AAAE-C9820F50289A}"/>
                </a:ext>
              </a:extLst>
            </p:cNvPr>
            <p:cNvSpPr txBox="1">
              <a:spLocks noChangeArrowheads="1"/>
            </p:cNvSpPr>
            <p:nvPr/>
          </p:nvSpPr>
          <p:spPr bwMode="auto">
            <a:xfrm>
              <a:off x="5124449" y="2821302"/>
              <a:ext cx="5102112" cy="3789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20000"/>
                </a:spcBef>
                <a:spcAft>
                  <a:spcPct val="0"/>
                </a:spcAft>
                <a:buClr>
                  <a:srgbClr val="000099"/>
                </a:buClr>
                <a:buSzPct val="65000"/>
                <a:buFont typeface="Wingdings" charset="0"/>
                <a:buNone/>
                <a:tabLst/>
                <a:defRPr/>
              </a:pPr>
              <a:r>
                <a:rPr kumimoji="0" lang="en-US" sz="3200" b="0" i="0"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W</a:t>
              </a:r>
              <a:r>
                <a:rPr kumimoji="0" lang="en-US" sz="3200" b="0" i="0" u="none" strike="noStrike" kern="0" cap="none" spc="0" normalizeH="0" baseline="0" noProof="0" dirty="0" err="1">
                  <a:ln>
                    <a:noFill/>
                  </a:ln>
                  <a:solidFill>
                    <a:srgbClr val="CC0000"/>
                  </a:solidFill>
                  <a:effectLst/>
                  <a:uLnTx/>
                  <a:uFillTx/>
                  <a:latin typeface="Calibri" panose="020F0502020204030204"/>
                  <a:ea typeface="ＭＳ Ｐゴシック" charset="0"/>
                  <a:cs typeface="+mn-cs"/>
                </a:rPr>
                <a:t>hy</a:t>
              </a:r>
              <a:r>
                <a:rPr kumimoji="0" lang="en-US" sz="3200" b="0" i="0" u="none" strike="noStrike" kern="0" cap="none" spc="0" normalizeH="0" baseline="0" noProof="0" dirty="0">
                  <a:ln>
                    <a:noFill/>
                  </a:ln>
                  <a:solidFill>
                    <a:srgbClr val="CC0000"/>
                  </a:solidFill>
                  <a:effectLst/>
                  <a:uLnTx/>
                  <a:uFillTx/>
                  <a:latin typeface="Calibri" panose="020F0502020204030204"/>
                  <a:ea typeface="ＭＳ Ｐゴシック" charset="0"/>
                  <a:cs typeface="+mn-cs"/>
                </a:rPr>
                <a:t> is there a UDP?</a:t>
              </a: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12" name="Rectangle 3">
            <a:extLst>
              <a:ext uri="{FF2B5EF4-FFF2-40B4-BE49-F238E27FC236}">
                <a16:creationId xmlns:a16="http://schemas.microsoft.com/office/drawing/2014/main" id="{B958CE44-F1A4-924D-8CEA-640B52DBA4DF}"/>
              </a:ext>
            </a:extLst>
          </p:cNvPr>
          <p:cNvSpPr txBox="1">
            <a:spLocks noChangeArrowheads="1"/>
          </p:cNvSpPr>
          <p:nvPr/>
        </p:nvSpPr>
        <p:spPr>
          <a:xfrm>
            <a:off x="641997" y="4404835"/>
            <a:ext cx="5550595" cy="2060359"/>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33337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connectionless:</a:t>
            </a:r>
            <a:endParaRPr kumimoji="0" lang="en-US" altLang="en-US" sz="36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 handshaking between UDP sender, receiver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each UDP segment handled independently of others</a:t>
            </a:r>
          </a:p>
        </p:txBody>
      </p:sp>
      <p:sp>
        <p:nvSpPr>
          <p:cNvPr id="13" name="Slide Number Placeholder 2">
            <a:extLst>
              <a:ext uri="{FF2B5EF4-FFF2-40B4-BE49-F238E27FC236}">
                <a16:creationId xmlns:a16="http://schemas.microsoft.com/office/drawing/2014/main" id="{469890C8-B9BA-F74B-84CA-6B1BAB0F6B31}"/>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24</a:t>
            </a:fld>
            <a:endParaRPr lang="en-US" dirty="0"/>
          </a:p>
        </p:txBody>
      </p:sp>
    </p:spTree>
    <p:extLst>
      <p:ext uri="{BB962C8B-B14F-4D97-AF65-F5344CB8AC3E}">
        <p14:creationId xmlns:p14="http://schemas.microsoft.com/office/powerpoint/2010/main" val="37991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User Datagram Protocol</a:t>
            </a:r>
          </a:p>
        </p:txBody>
      </p:sp>
      <p:sp>
        <p:nvSpPr>
          <p:cNvPr id="7" name="Rectangle 9">
            <a:extLst>
              <a:ext uri="{FF2B5EF4-FFF2-40B4-BE49-F238E27FC236}">
                <a16:creationId xmlns:a16="http://schemas.microsoft.com/office/drawing/2014/main" id="{0EFE9DD4-40BF-D54C-B457-743C8EAA5EAF}"/>
              </a:ext>
            </a:extLst>
          </p:cNvPr>
          <p:cNvSpPr>
            <a:spLocks noChangeArrowheads="1"/>
          </p:cNvSpPr>
          <p:nvPr/>
        </p:nvSpPr>
        <p:spPr bwMode="auto">
          <a:xfrm>
            <a:off x="798690" y="1543058"/>
            <a:ext cx="11100625" cy="48887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UDP use:</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streaming multimedia apps (loss tolerant, rate sensitive)</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DNS</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SNMP</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HTTP/3</a:t>
            </a:r>
          </a:p>
          <a:p>
            <a:pPr marL="292100" marR="0" lvl="0" indent="-292100"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if reliable transfer needed over UDP (e.g., HTTP/3): </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add needed reliability at application layer</a:t>
            </a:r>
          </a:p>
          <a:p>
            <a:pPr marL="688975" marR="0" lvl="1" indent="-231775" algn="l" defTabSz="914400" rtl="0" eaLnBrk="1" fontAlgn="auto" latinLnBrk="0" hangingPunct="1">
              <a:lnSpc>
                <a:spcPct val="85000"/>
              </a:lnSpc>
              <a:spcBef>
                <a:spcPct val="20000"/>
              </a:spcBef>
              <a:spcAft>
                <a:spcPts val="0"/>
              </a:spcAft>
              <a:buClr>
                <a:srgbClr val="000099"/>
              </a:buClr>
              <a:buSzTx/>
              <a:buFont typeface="Wingdings"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add congestion control at application layer</a:t>
            </a:r>
          </a:p>
        </p:txBody>
      </p:sp>
      <p:sp>
        <p:nvSpPr>
          <p:cNvPr id="4" name="Slide Number Placeholder 2">
            <a:extLst>
              <a:ext uri="{FF2B5EF4-FFF2-40B4-BE49-F238E27FC236}">
                <a16:creationId xmlns:a16="http://schemas.microsoft.com/office/drawing/2014/main" id="{B160F1B7-DEB2-9342-B89A-69E5B6639506}"/>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25</a:t>
            </a:fld>
            <a:endParaRPr lang="en-US" dirty="0"/>
          </a:p>
        </p:txBody>
      </p:sp>
    </p:spTree>
    <p:extLst>
      <p:ext uri="{BB962C8B-B14F-4D97-AF65-F5344CB8AC3E}">
        <p14:creationId xmlns:p14="http://schemas.microsoft.com/office/powerpoint/2010/main" val="166435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User Datagram Protocol </a:t>
            </a:r>
            <a:r>
              <a:rPr lang="en-US" sz="3600" dirty="0"/>
              <a:t>[RFC 768]</a:t>
            </a:r>
            <a:endParaRPr lang="en-US" sz="4400" dirty="0"/>
          </a:p>
        </p:txBody>
      </p:sp>
      <p:pic>
        <p:nvPicPr>
          <p:cNvPr id="5" name="Picture 4">
            <a:extLst>
              <a:ext uri="{FF2B5EF4-FFF2-40B4-BE49-F238E27FC236}">
                <a16:creationId xmlns:a16="http://schemas.microsoft.com/office/drawing/2014/main" id="{E4AB0D4F-D972-B342-BA50-EC030780A666}"/>
              </a:ext>
            </a:extLst>
          </p:cNvPr>
          <p:cNvPicPr>
            <a:picLocks noChangeAspect="1"/>
          </p:cNvPicPr>
          <p:nvPr/>
        </p:nvPicPr>
        <p:blipFill>
          <a:blip r:embed="rId3"/>
          <a:stretch>
            <a:fillRect/>
          </a:stretch>
        </p:blipFill>
        <p:spPr>
          <a:xfrm>
            <a:off x="1885243" y="1232551"/>
            <a:ext cx="6509995" cy="5467403"/>
          </a:xfrm>
          <a:prstGeom prst="rect">
            <a:avLst/>
          </a:prstGeom>
        </p:spPr>
      </p:pic>
      <p:sp>
        <p:nvSpPr>
          <p:cNvPr id="4" name="Slide Number Placeholder 2">
            <a:extLst>
              <a:ext uri="{FF2B5EF4-FFF2-40B4-BE49-F238E27FC236}">
                <a16:creationId xmlns:a16="http://schemas.microsoft.com/office/drawing/2014/main" id="{D2BA1565-8605-154A-895B-C65D5D0B1EA5}"/>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26</a:t>
            </a:fld>
            <a:endParaRPr lang="en-US" dirty="0"/>
          </a:p>
        </p:txBody>
      </p:sp>
    </p:spTree>
    <p:extLst>
      <p:ext uri="{BB962C8B-B14F-4D97-AF65-F5344CB8AC3E}">
        <p14:creationId xmlns:p14="http://schemas.microsoft.com/office/powerpoint/2010/main" val="2901892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88" y="4246759"/>
            <a:ext cx="549832"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 name="TextBox 7">
            <a:extLst>
              <a:ext uri="{FF2B5EF4-FFF2-40B4-BE49-F238E27FC236}">
                <a16:creationId xmlns:a16="http://schemas.microsoft.com/office/drawing/2014/main" id="{95E1F04B-A3B3-534D-A252-A4AC29C657DE}"/>
              </a:ext>
            </a:extLst>
          </p:cNvPr>
          <p:cNvSpPr txBox="1"/>
          <p:nvPr/>
        </p:nvSpPr>
        <p:spPr>
          <a:xfrm>
            <a:off x="8481037" y="1538123"/>
            <a:ext cx="20664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server</a:t>
            </a:r>
          </a:p>
        </p:txBody>
      </p:sp>
      <p:sp>
        <p:nvSpPr>
          <p:cNvPr id="263" name="TextBox 262">
            <a:extLst>
              <a:ext uri="{FF2B5EF4-FFF2-40B4-BE49-F238E27FC236}">
                <a16:creationId xmlns:a16="http://schemas.microsoft.com/office/drawing/2014/main" id="{DC4B02DA-C340-9945-87C2-952E1901FB43}"/>
              </a:ext>
            </a:extLst>
          </p:cNvPr>
          <p:cNvSpPr txBox="1"/>
          <p:nvPr/>
        </p:nvSpPr>
        <p:spPr>
          <a:xfrm>
            <a:off x="1935319" y="1662731"/>
            <a:ext cx="1957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client</a:t>
            </a:r>
          </a:p>
        </p:txBody>
      </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UDP: Transport Layer Actions</a:t>
            </a:r>
          </a:p>
        </p:txBody>
      </p:sp>
      <p:cxnSp>
        <p:nvCxnSpPr>
          <p:cNvPr id="10" name="Straight Connector 9">
            <a:extLst>
              <a:ext uri="{FF2B5EF4-FFF2-40B4-BE49-F238E27FC236}">
                <a16:creationId xmlns:a16="http://schemas.microsoft.com/office/drawing/2014/main" id="{19E97DC1-5C01-E843-A657-ADC5FEA14075}"/>
              </a:ext>
            </a:extLst>
          </p:cNvPr>
          <p:cNvCxnSpPr>
            <a:cxnSpLocks/>
            <a:stCxn id="151" idx="2"/>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C57AC1A-9B60-DC47-A97D-E9C39D845828}"/>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63" name="Freeform 70">
            <a:extLst>
              <a:ext uri="{FF2B5EF4-FFF2-40B4-BE49-F238E27FC236}">
                <a16:creationId xmlns:a16="http://schemas.microsoft.com/office/drawing/2014/main" id="{93CF945F-B7C1-9B4F-9438-D2DF7708E687}"/>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64" name="Group 163">
            <a:extLst>
              <a:ext uri="{FF2B5EF4-FFF2-40B4-BE49-F238E27FC236}">
                <a16:creationId xmlns:a16="http://schemas.microsoft.com/office/drawing/2014/main" id="{AA415DCF-A2D2-344B-9A45-F3F58006C5EE}"/>
              </a:ext>
            </a:extLst>
          </p:cNvPr>
          <p:cNvGrpSpPr/>
          <p:nvPr/>
        </p:nvGrpSpPr>
        <p:grpSpPr>
          <a:xfrm>
            <a:off x="1687770" y="2167472"/>
            <a:ext cx="2131701" cy="2912558"/>
            <a:chOff x="8091785" y="2078288"/>
            <a:chExt cx="2364905" cy="2912558"/>
          </a:xfrm>
        </p:grpSpPr>
        <p:sp>
          <p:nvSpPr>
            <p:cNvPr id="165" name="Rectangle 23">
              <a:extLst>
                <a:ext uri="{FF2B5EF4-FFF2-40B4-BE49-F238E27FC236}">
                  <a16:creationId xmlns:a16="http://schemas.microsoft.com/office/drawing/2014/main" id="{20790EF2-7EC4-BF46-AE61-5F193F0894CD}"/>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6" name="Rectangle 24">
              <a:extLst>
                <a:ext uri="{FF2B5EF4-FFF2-40B4-BE49-F238E27FC236}">
                  <a16:creationId xmlns:a16="http://schemas.microsoft.com/office/drawing/2014/main" id="{DF6E9285-B785-804B-BB24-0405637B9911}"/>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7" name="Line 25">
              <a:extLst>
                <a:ext uri="{FF2B5EF4-FFF2-40B4-BE49-F238E27FC236}">
                  <a16:creationId xmlns:a16="http://schemas.microsoft.com/office/drawing/2014/main" id="{C2F7FFF2-43B5-A648-8DB9-1244002B1EED}"/>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Text Box 26">
              <a:extLst>
                <a:ext uri="{FF2B5EF4-FFF2-40B4-BE49-F238E27FC236}">
                  <a16:creationId xmlns:a16="http://schemas.microsoft.com/office/drawing/2014/main" id="{38AC5752-2E10-AE4C-AE2E-F2F12589ABF6}"/>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169" name="Line 27">
              <a:extLst>
                <a:ext uri="{FF2B5EF4-FFF2-40B4-BE49-F238E27FC236}">
                  <a16:creationId xmlns:a16="http://schemas.microsoft.com/office/drawing/2014/main" id="{E6411346-D908-6048-94E9-4C9C6A9C97BF}"/>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Text Box 26">
              <a:extLst>
                <a:ext uri="{FF2B5EF4-FFF2-40B4-BE49-F238E27FC236}">
                  <a16:creationId xmlns:a16="http://schemas.microsoft.com/office/drawing/2014/main" id="{2BD45E5F-4032-7A44-91A7-D2ED37DE30B7}"/>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71" name="Text Box 26">
              <a:extLst>
                <a:ext uri="{FF2B5EF4-FFF2-40B4-BE49-F238E27FC236}">
                  <a16:creationId xmlns:a16="http://schemas.microsoft.com/office/drawing/2014/main" id="{067129BD-4E72-804E-9941-0CFB2ABB0A6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72" name="Text Box 26">
              <a:extLst>
                <a:ext uri="{FF2B5EF4-FFF2-40B4-BE49-F238E27FC236}">
                  <a16:creationId xmlns:a16="http://schemas.microsoft.com/office/drawing/2014/main" id="{586097BE-C9CD-2B44-A610-13D1A1572A56}"/>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73" name="Line 27">
              <a:extLst>
                <a:ext uri="{FF2B5EF4-FFF2-40B4-BE49-F238E27FC236}">
                  <a16:creationId xmlns:a16="http://schemas.microsoft.com/office/drawing/2014/main" id="{9A1DE5DC-7E6A-4747-9541-02B87C77AC36}"/>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4" name="Line 27">
              <a:extLst>
                <a:ext uri="{FF2B5EF4-FFF2-40B4-BE49-F238E27FC236}">
                  <a16:creationId xmlns:a16="http://schemas.microsoft.com/office/drawing/2014/main" id="{9B2D570F-120B-6D41-8FE2-002A2DC1204D}"/>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5" name="Text Box 26">
              <a:extLst>
                <a:ext uri="{FF2B5EF4-FFF2-40B4-BE49-F238E27FC236}">
                  <a16:creationId xmlns:a16="http://schemas.microsoft.com/office/drawing/2014/main" id="{3C035217-7FD4-6C48-AB72-7561321B3669}"/>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176" name="Group 175">
            <a:extLst>
              <a:ext uri="{FF2B5EF4-FFF2-40B4-BE49-F238E27FC236}">
                <a16:creationId xmlns:a16="http://schemas.microsoft.com/office/drawing/2014/main" id="{7C64A43A-1B07-3348-A5EB-9B76F69646C0}"/>
              </a:ext>
            </a:extLst>
          </p:cNvPr>
          <p:cNvGrpSpPr/>
          <p:nvPr/>
        </p:nvGrpSpPr>
        <p:grpSpPr>
          <a:xfrm>
            <a:off x="500734" y="4943580"/>
            <a:ext cx="1026523" cy="597153"/>
            <a:chOff x="7493876" y="2774731"/>
            <a:chExt cx="1481958" cy="894622"/>
          </a:xfrm>
        </p:grpSpPr>
        <p:sp>
          <p:nvSpPr>
            <p:cNvPr id="177" name="Freeform 176">
              <a:extLst>
                <a:ext uri="{FF2B5EF4-FFF2-40B4-BE49-F238E27FC236}">
                  <a16:creationId xmlns:a16="http://schemas.microsoft.com/office/drawing/2014/main" id="{0DB8B5ED-7F25-B645-878C-116DE6CD5EA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78" name="Oval 177">
              <a:extLst>
                <a:ext uri="{FF2B5EF4-FFF2-40B4-BE49-F238E27FC236}">
                  <a16:creationId xmlns:a16="http://schemas.microsoft.com/office/drawing/2014/main" id="{AFB4D1D4-1D5D-7C46-A31B-48B19CA0A81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79" name="Group 178">
              <a:extLst>
                <a:ext uri="{FF2B5EF4-FFF2-40B4-BE49-F238E27FC236}">
                  <a16:creationId xmlns:a16="http://schemas.microsoft.com/office/drawing/2014/main" id="{8D1FB4E3-A216-1446-87E1-A06F139F800A}"/>
                </a:ext>
              </a:extLst>
            </p:cNvPr>
            <p:cNvGrpSpPr/>
            <p:nvPr/>
          </p:nvGrpSpPr>
          <p:grpSpPr>
            <a:xfrm>
              <a:off x="7713663" y="2848339"/>
              <a:ext cx="1042107" cy="425543"/>
              <a:chOff x="7786941" y="2884917"/>
              <a:chExt cx="897649" cy="353919"/>
            </a:xfrm>
          </p:grpSpPr>
          <p:sp>
            <p:nvSpPr>
              <p:cNvPr id="180" name="Freeform 179">
                <a:extLst>
                  <a:ext uri="{FF2B5EF4-FFF2-40B4-BE49-F238E27FC236}">
                    <a16:creationId xmlns:a16="http://schemas.microsoft.com/office/drawing/2014/main" id="{2B930530-1BA2-8049-A625-480A1F84B91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1" name="Freeform 180">
                <a:extLst>
                  <a:ext uri="{FF2B5EF4-FFF2-40B4-BE49-F238E27FC236}">
                    <a16:creationId xmlns:a16="http://schemas.microsoft.com/office/drawing/2014/main" id="{C5B65EDD-F107-4D4D-8254-28F27CB3355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Freeform 194">
                <a:extLst>
                  <a:ext uri="{FF2B5EF4-FFF2-40B4-BE49-F238E27FC236}">
                    <a16:creationId xmlns:a16="http://schemas.microsoft.com/office/drawing/2014/main" id="{052D8468-97DE-CD48-9220-0D7B5D1582B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Freeform 195">
                <a:extLst>
                  <a:ext uri="{FF2B5EF4-FFF2-40B4-BE49-F238E27FC236}">
                    <a16:creationId xmlns:a16="http://schemas.microsoft.com/office/drawing/2014/main" id="{CD0FBE04-ADDE-184C-8DFE-2575EA709AD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197" name="Group 149">
            <a:extLst>
              <a:ext uri="{FF2B5EF4-FFF2-40B4-BE49-F238E27FC236}">
                <a16:creationId xmlns:a16="http://schemas.microsoft.com/office/drawing/2014/main" id="{1F890155-D0B7-364C-891D-EC128001048E}"/>
              </a:ext>
            </a:extLst>
          </p:cNvPr>
          <p:cNvGrpSpPr>
            <a:grpSpLocks/>
          </p:cNvGrpSpPr>
          <p:nvPr/>
        </p:nvGrpSpPr>
        <p:grpSpPr bwMode="auto">
          <a:xfrm>
            <a:off x="2462207" y="2756023"/>
            <a:ext cx="412750" cy="158750"/>
            <a:chOff x="1287" y="2524"/>
            <a:chExt cx="260" cy="100"/>
          </a:xfrm>
        </p:grpSpPr>
        <p:sp>
          <p:nvSpPr>
            <p:cNvPr id="198" name="Rectangle 73">
              <a:extLst>
                <a:ext uri="{FF2B5EF4-FFF2-40B4-BE49-F238E27FC236}">
                  <a16:creationId xmlns:a16="http://schemas.microsoft.com/office/drawing/2014/main" id="{590049C7-843C-1B4A-89F9-80D6028F7F02}"/>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9" name="Rectangle 74">
              <a:extLst>
                <a:ext uri="{FF2B5EF4-FFF2-40B4-BE49-F238E27FC236}">
                  <a16:creationId xmlns:a16="http://schemas.microsoft.com/office/drawing/2014/main" id="{060ED392-F3E2-5445-9D40-5D86C1A7E8FA}"/>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75">
              <a:extLst>
                <a:ext uri="{FF2B5EF4-FFF2-40B4-BE49-F238E27FC236}">
                  <a16:creationId xmlns:a16="http://schemas.microsoft.com/office/drawing/2014/main" id="{33BE5C08-8C7C-7149-875A-3BD200DF748C}"/>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Rectangle 129">
              <a:extLst>
                <a:ext uri="{FF2B5EF4-FFF2-40B4-BE49-F238E27FC236}">
                  <a16:creationId xmlns:a16="http://schemas.microsoft.com/office/drawing/2014/main" id="{0140B062-405E-0A48-ABA2-65AE09DF9CCF}"/>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85" name="Group 149">
            <a:extLst>
              <a:ext uri="{FF2B5EF4-FFF2-40B4-BE49-F238E27FC236}">
                <a16:creationId xmlns:a16="http://schemas.microsoft.com/office/drawing/2014/main" id="{2BE2291A-54C4-114A-8062-D743A8CDF9EC}"/>
              </a:ext>
            </a:extLst>
          </p:cNvPr>
          <p:cNvGrpSpPr>
            <a:grpSpLocks/>
          </p:cNvGrpSpPr>
          <p:nvPr/>
        </p:nvGrpSpPr>
        <p:grpSpPr bwMode="auto">
          <a:xfrm>
            <a:off x="9681144" y="2673610"/>
            <a:ext cx="412750" cy="158750"/>
            <a:chOff x="1287" y="2524"/>
            <a:chExt cx="260" cy="100"/>
          </a:xfrm>
        </p:grpSpPr>
        <p:sp>
          <p:nvSpPr>
            <p:cNvPr id="86" name="Rectangle 73">
              <a:extLst>
                <a:ext uri="{FF2B5EF4-FFF2-40B4-BE49-F238E27FC236}">
                  <a16:creationId xmlns:a16="http://schemas.microsoft.com/office/drawing/2014/main" id="{A98E76A7-87AD-8242-988E-0E4DFC2782A9}"/>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Rectangle 74">
              <a:extLst>
                <a:ext uri="{FF2B5EF4-FFF2-40B4-BE49-F238E27FC236}">
                  <a16:creationId xmlns:a16="http://schemas.microsoft.com/office/drawing/2014/main" id="{05A0AED4-CB55-8B44-A573-91C3CC5195FE}"/>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8" name="Rectangle 75">
              <a:extLst>
                <a:ext uri="{FF2B5EF4-FFF2-40B4-BE49-F238E27FC236}">
                  <a16:creationId xmlns:a16="http://schemas.microsoft.com/office/drawing/2014/main" id="{E473A3B0-4DB9-E148-95E3-5518DB468C96}"/>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9" name="Rectangle 129">
              <a:extLst>
                <a:ext uri="{FF2B5EF4-FFF2-40B4-BE49-F238E27FC236}">
                  <a16:creationId xmlns:a16="http://schemas.microsoft.com/office/drawing/2014/main" id="{E9ED0EE1-76D9-D04D-8893-5E36E5A75578}"/>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90" name="Slide Number Placeholder 2">
            <a:extLst>
              <a:ext uri="{FF2B5EF4-FFF2-40B4-BE49-F238E27FC236}">
                <a16:creationId xmlns:a16="http://schemas.microsoft.com/office/drawing/2014/main" id="{1B520EE5-2EFC-4746-B182-97170136E2D8}"/>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27</a:t>
            </a:fld>
            <a:endParaRPr lang="en-US" dirty="0"/>
          </a:p>
        </p:txBody>
      </p:sp>
    </p:spTree>
    <p:extLst>
      <p:ext uri="{BB962C8B-B14F-4D97-AF65-F5344CB8AC3E}">
        <p14:creationId xmlns:p14="http://schemas.microsoft.com/office/powerpoint/2010/main" val="2593454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02B4EA-0158-774A-877D-888807F574B5}"/>
              </a:ext>
            </a:extLst>
          </p:cNvPr>
          <p:cNvGrpSpPr/>
          <p:nvPr/>
        </p:nvGrpSpPr>
        <p:grpSpPr>
          <a:xfrm>
            <a:off x="2578811" y="4965666"/>
            <a:ext cx="6866725" cy="1028731"/>
            <a:chOff x="2578811" y="4965666"/>
            <a:chExt cx="6866725" cy="1028731"/>
          </a:xfrm>
        </p:grpSpPr>
        <p:cxnSp>
          <p:nvCxnSpPr>
            <p:cNvPr id="128" name="Straight Connector 127">
              <a:extLst>
                <a:ext uri="{FF2B5EF4-FFF2-40B4-BE49-F238E27FC236}">
                  <a16:creationId xmlns:a16="http://schemas.microsoft.com/office/drawing/2014/main" id="{0763EEB6-87F6-D847-AD1E-3BFDCE6A9543}"/>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9891B45-180E-B341-A7C6-D10A683BB102}"/>
                </a:ext>
              </a:extLst>
            </p:cNvPr>
            <p:cNvGrpSpPr/>
            <p:nvPr/>
          </p:nvGrpSpPr>
          <p:grpSpPr>
            <a:xfrm>
              <a:off x="4062521" y="4965666"/>
              <a:ext cx="5383015" cy="1028731"/>
              <a:chOff x="4062521" y="4965666"/>
              <a:chExt cx="5383015" cy="1028731"/>
            </a:xfrm>
          </p:grpSpPr>
          <p:cxnSp>
            <p:nvCxnSpPr>
              <p:cNvPr id="127" name="Straight Connector 126">
                <a:extLst>
                  <a:ext uri="{FF2B5EF4-FFF2-40B4-BE49-F238E27FC236}">
                    <a16:creationId xmlns:a16="http://schemas.microsoft.com/office/drawing/2014/main" id="{16BE7B71-3412-8546-BD1A-8BF76DC47254}"/>
                  </a:ext>
                </a:extLst>
              </p:cNvPr>
              <p:cNvCxnSpPr>
                <a:cxnSpLocks/>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a:rPr>
                  <a:t>             </a:t>
                </a:r>
              </a:p>
            </p:txBody>
          </p:sp>
        </p:grpSp>
      </p:gr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88" y="4246759"/>
            <a:ext cx="549832"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 name="TextBox 7">
            <a:extLst>
              <a:ext uri="{FF2B5EF4-FFF2-40B4-BE49-F238E27FC236}">
                <a16:creationId xmlns:a16="http://schemas.microsoft.com/office/drawing/2014/main" id="{95E1F04B-A3B3-534D-A252-A4AC29C657DE}"/>
              </a:ext>
            </a:extLst>
          </p:cNvPr>
          <p:cNvSpPr txBox="1"/>
          <p:nvPr/>
        </p:nvSpPr>
        <p:spPr>
          <a:xfrm>
            <a:off x="8481037" y="1538123"/>
            <a:ext cx="20664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server</a:t>
            </a:r>
          </a:p>
        </p:txBody>
      </p:sp>
      <p:sp>
        <p:nvSpPr>
          <p:cNvPr id="263" name="TextBox 262">
            <a:extLst>
              <a:ext uri="{FF2B5EF4-FFF2-40B4-BE49-F238E27FC236}">
                <a16:creationId xmlns:a16="http://schemas.microsoft.com/office/drawing/2014/main" id="{DC4B02DA-C340-9945-87C2-952E1901FB43}"/>
              </a:ext>
            </a:extLst>
          </p:cNvPr>
          <p:cNvSpPr txBox="1"/>
          <p:nvPr/>
        </p:nvSpPr>
        <p:spPr>
          <a:xfrm>
            <a:off x="1935319" y="1662731"/>
            <a:ext cx="1957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client</a:t>
            </a:r>
          </a:p>
        </p:txBody>
      </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76" name="Group 75">
            <a:extLst>
              <a:ext uri="{FF2B5EF4-FFF2-40B4-BE49-F238E27FC236}">
                <a16:creationId xmlns:a16="http://schemas.microsoft.com/office/drawing/2014/main" id="{EA5C4C69-3F64-BA46-87DE-D8D9E085DAC9}"/>
              </a:ext>
            </a:extLst>
          </p:cNvPr>
          <p:cNvGrpSpPr/>
          <p:nvPr/>
        </p:nvGrpSpPr>
        <p:grpSpPr>
          <a:xfrm>
            <a:off x="1687770" y="2167472"/>
            <a:ext cx="2131701" cy="2912558"/>
            <a:chOff x="8091785" y="2078288"/>
            <a:chExt cx="2364905" cy="2912558"/>
          </a:xfrm>
        </p:grpSpPr>
        <p:sp>
          <p:nvSpPr>
            <p:cNvPr id="77" name="Rectangle 23">
              <a:extLst>
                <a:ext uri="{FF2B5EF4-FFF2-40B4-BE49-F238E27FC236}">
                  <a16:creationId xmlns:a16="http://schemas.microsoft.com/office/drawing/2014/main" id="{12A4D2D3-BB7A-1141-97E1-1746F6AB4244}"/>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Rectangle 24">
              <a:extLst>
                <a:ext uri="{FF2B5EF4-FFF2-40B4-BE49-F238E27FC236}">
                  <a16:creationId xmlns:a16="http://schemas.microsoft.com/office/drawing/2014/main" id="{CC2D939F-B2EB-B142-B2EB-F35198972B0C}"/>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5">
              <a:extLst>
                <a:ext uri="{FF2B5EF4-FFF2-40B4-BE49-F238E27FC236}">
                  <a16:creationId xmlns:a16="http://schemas.microsoft.com/office/drawing/2014/main" id="{29206320-7227-5C45-BF48-477A94FE149F}"/>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0" name="Text Box 26">
              <a:extLst>
                <a:ext uri="{FF2B5EF4-FFF2-40B4-BE49-F238E27FC236}">
                  <a16:creationId xmlns:a16="http://schemas.microsoft.com/office/drawing/2014/main" id="{09388CA4-5912-3745-991A-9A3E60719DA7}"/>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81" name="Line 27">
              <a:extLst>
                <a:ext uri="{FF2B5EF4-FFF2-40B4-BE49-F238E27FC236}">
                  <a16:creationId xmlns:a16="http://schemas.microsoft.com/office/drawing/2014/main" id="{7462DAE7-AE3D-CD41-8750-E700715A5202}"/>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2" name="Text Box 26">
              <a:extLst>
                <a:ext uri="{FF2B5EF4-FFF2-40B4-BE49-F238E27FC236}">
                  <a16:creationId xmlns:a16="http://schemas.microsoft.com/office/drawing/2014/main" id="{B868290D-DE89-8749-A32C-C5FCE36D7556}"/>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83" name="Text Box 26">
              <a:extLst>
                <a:ext uri="{FF2B5EF4-FFF2-40B4-BE49-F238E27FC236}">
                  <a16:creationId xmlns:a16="http://schemas.microsoft.com/office/drawing/2014/main" id="{18546DEE-76AB-C744-936A-7F4DF63895D8}"/>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84" name="Text Box 26">
              <a:extLst>
                <a:ext uri="{FF2B5EF4-FFF2-40B4-BE49-F238E27FC236}">
                  <a16:creationId xmlns:a16="http://schemas.microsoft.com/office/drawing/2014/main" id="{9DE3AC7C-D9B1-ED4C-B925-37B31767739C}"/>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85" name="Line 27">
              <a:extLst>
                <a:ext uri="{FF2B5EF4-FFF2-40B4-BE49-F238E27FC236}">
                  <a16:creationId xmlns:a16="http://schemas.microsoft.com/office/drawing/2014/main" id="{266E1BE0-4561-9344-ACBD-29F42E90D9F3}"/>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6" name="Line 27">
              <a:extLst>
                <a:ext uri="{FF2B5EF4-FFF2-40B4-BE49-F238E27FC236}">
                  <a16:creationId xmlns:a16="http://schemas.microsoft.com/office/drawing/2014/main" id="{3ED696C7-AECF-C14F-8CD8-7153D36CBC69}"/>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6">
              <a:extLst>
                <a:ext uri="{FF2B5EF4-FFF2-40B4-BE49-F238E27FC236}">
                  <a16:creationId xmlns:a16="http://schemas.microsoft.com/office/drawing/2014/main" id="{42139D70-AB44-E047-B37E-AABECE12201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93" name="Group 92">
            <a:extLst>
              <a:ext uri="{FF2B5EF4-FFF2-40B4-BE49-F238E27FC236}">
                <a16:creationId xmlns:a16="http://schemas.microsoft.com/office/drawing/2014/main" id="{EFA7BEBF-82FA-3440-93DD-AFB07D2DDF8D}"/>
              </a:ext>
            </a:extLst>
          </p:cNvPr>
          <p:cNvGrpSpPr/>
          <p:nvPr/>
        </p:nvGrpSpPr>
        <p:grpSpPr>
          <a:xfrm>
            <a:off x="500734" y="4943580"/>
            <a:ext cx="1026523" cy="597153"/>
            <a:chOff x="7493876" y="2774731"/>
            <a:chExt cx="1481958" cy="894622"/>
          </a:xfrm>
        </p:grpSpPr>
        <p:sp>
          <p:nvSpPr>
            <p:cNvPr id="107" name="Freeform 106">
              <a:extLst>
                <a:ext uri="{FF2B5EF4-FFF2-40B4-BE49-F238E27FC236}">
                  <a16:creationId xmlns:a16="http://schemas.microsoft.com/office/drawing/2014/main" id="{FD49C136-01B9-DB45-BCCD-F4E48238714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08" name="Oval 107">
              <a:extLst>
                <a:ext uri="{FF2B5EF4-FFF2-40B4-BE49-F238E27FC236}">
                  <a16:creationId xmlns:a16="http://schemas.microsoft.com/office/drawing/2014/main" id="{3DF9189A-C970-C34D-8402-F20083341C9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09" name="Group 108">
              <a:extLst>
                <a:ext uri="{FF2B5EF4-FFF2-40B4-BE49-F238E27FC236}">
                  <a16:creationId xmlns:a16="http://schemas.microsoft.com/office/drawing/2014/main" id="{51F5139E-A5EB-E64B-B1E6-C3669AE818C6}"/>
                </a:ext>
              </a:extLst>
            </p:cNvPr>
            <p:cNvGrpSpPr/>
            <p:nvPr/>
          </p:nvGrpSpPr>
          <p:grpSpPr>
            <a:xfrm>
              <a:off x="7713663" y="2848339"/>
              <a:ext cx="1042107" cy="425543"/>
              <a:chOff x="7786941" y="2884917"/>
              <a:chExt cx="897649" cy="353919"/>
            </a:xfrm>
          </p:grpSpPr>
          <p:sp>
            <p:nvSpPr>
              <p:cNvPr id="110" name="Freeform 109">
                <a:extLst>
                  <a:ext uri="{FF2B5EF4-FFF2-40B4-BE49-F238E27FC236}">
                    <a16:creationId xmlns:a16="http://schemas.microsoft.com/office/drawing/2014/main" id="{7F7CB1D2-0FD2-A14F-A399-1C2D3650F2E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a:extLst>
                  <a:ext uri="{FF2B5EF4-FFF2-40B4-BE49-F238E27FC236}">
                    <a16:creationId xmlns:a16="http://schemas.microsoft.com/office/drawing/2014/main" id="{688C61D0-9947-2E41-89C2-D2B4591C1F3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a:extLst>
                  <a:ext uri="{FF2B5EF4-FFF2-40B4-BE49-F238E27FC236}">
                    <a16:creationId xmlns:a16="http://schemas.microsoft.com/office/drawing/2014/main" id="{ADE46CF5-DF22-8F48-87EF-A46F29E0F1A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a:extLst>
                  <a:ext uri="{FF2B5EF4-FFF2-40B4-BE49-F238E27FC236}">
                    <a16:creationId xmlns:a16="http://schemas.microsoft.com/office/drawing/2014/main" id="{CEACF782-B549-1D4E-B840-69A6AFFE6A7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UDP: Transport Layer Actions</a:t>
            </a:r>
          </a:p>
        </p:txBody>
      </p:sp>
      <p:grpSp>
        <p:nvGrpSpPr>
          <p:cNvPr id="115" name="Group 149">
            <a:extLst>
              <a:ext uri="{FF2B5EF4-FFF2-40B4-BE49-F238E27FC236}">
                <a16:creationId xmlns:a16="http://schemas.microsoft.com/office/drawing/2014/main" id="{D80894D4-838A-2B47-82E9-ED060F8608E9}"/>
              </a:ext>
            </a:extLst>
          </p:cNvPr>
          <p:cNvGrpSpPr>
            <a:grpSpLocks/>
          </p:cNvGrpSpPr>
          <p:nvPr/>
        </p:nvGrpSpPr>
        <p:grpSpPr bwMode="auto">
          <a:xfrm>
            <a:off x="2462207" y="2756023"/>
            <a:ext cx="412750" cy="158750"/>
            <a:chOff x="1287" y="2524"/>
            <a:chExt cx="260" cy="100"/>
          </a:xfrm>
        </p:grpSpPr>
        <p:sp>
          <p:nvSpPr>
            <p:cNvPr id="116" name="Rectangle 73">
              <a:extLst>
                <a:ext uri="{FF2B5EF4-FFF2-40B4-BE49-F238E27FC236}">
                  <a16:creationId xmlns:a16="http://schemas.microsoft.com/office/drawing/2014/main" id="{4F7EB976-F7A9-464D-96B7-3FE5D6F41C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74">
              <a:extLst>
                <a:ext uri="{FF2B5EF4-FFF2-40B4-BE49-F238E27FC236}">
                  <a16:creationId xmlns:a16="http://schemas.microsoft.com/office/drawing/2014/main" id="{4368CF72-2B59-FB4B-92FA-68E13D10F3E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8" name="Rectangle 75">
              <a:extLst>
                <a:ext uri="{FF2B5EF4-FFF2-40B4-BE49-F238E27FC236}">
                  <a16:creationId xmlns:a16="http://schemas.microsoft.com/office/drawing/2014/main" id="{0D0AC942-AA10-F747-BEAC-52DAFF24DAB3}"/>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Rectangle 129">
              <a:extLst>
                <a:ext uri="{FF2B5EF4-FFF2-40B4-BE49-F238E27FC236}">
                  <a16:creationId xmlns:a16="http://schemas.microsoft.com/office/drawing/2014/main" id="{C51B66A9-7495-DF44-B4DE-37BC9E90E0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0" name="Group 149">
            <a:extLst>
              <a:ext uri="{FF2B5EF4-FFF2-40B4-BE49-F238E27FC236}">
                <a16:creationId xmlns:a16="http://schemas.microsoft.com/office/drawing/2014/main" id="{B5F38E94-4EF7-1F4B-AAC4-BF50DC083CD9}"/>
              </a:ext>
            </a:extLst>
          </p:cNvPr>
          <p:cNvGrpSpPr>
            <a:grpSpLocks/>
          </p:cNvGrpSpPr>
          <p:nvPr/>
        </p:nvGrpSpPr>
        <p:grpSpPr bwMode="auto">
          <a:xfrm>
            <a:off x="9681144" y="2673610"/>
            <a:ext cx="412750" cy="158750"/>
            <a:chOff x="1287" y="2524"/>
            <a:chExt cx="260" cy="100"/>
          </a:xfrm>
        </p:grpSpPr>
        <p:sp>
          <p:nvSpPr>
            <p:cNvPr id="121" name="Rectangle 73">
              <a:extLst>
                <a:ext uri="{FF2B5EF4-FFF2-40B4-BE49-F238E27FC236}">
                  <a16:creationId xmlns:a16="http://schemas.microsoft.com/office/drawing/2014/main" id="{71D7BEDA-E8D6-9F4F-8EE3-D5290D9AF39D}"/>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2" name="Rectangle 74">
              <a:extLst>
                <a:ext uri="{FF2B5EF4-FFF2-40B4-BE49-F238E27FC236}">
                  <a16:creationId xmlns:a16="http://schemas.microsoft.com/office/drawing/2014/main" id="{D93A8064-E5FB-2844-9B3D-C598CCB67BD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Rectangle 75">
              <a:extLst>
                <a:ext uri="{FF2B5EF4-FFF2-40B4-BE49-F238E27FC236}">
                  <a16:creationId xmlns:a16="http://schemas.microsoft.com/office/drawing/2014/main" id="{DF7AA994-9DC7-8349-BB16-6DED06C89AC0}"/>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4" name="Rectangle 129">
              <a:extLst>
                <a:ext uri="{FF2B5EF4-FFF2-40B4-BE49-F238E27FC236}">
                  <a16:creationId xmlns:a16="http://schemas.microsoft.com/office/drawing/2014/main" id="{06FC6EA9-9071-D843-8C39-AFF854F3BEF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 name="TextBox 1">
            <a:extLst>
              <a:ext uri="{FF2B5EF4-FFF2-40B4-BE49-F238E27FC236}">
                <a16:creationId xmlns:a16="http://schemas.microsoft.com/office/drawing/2014/main" id="{6B2BB341-9BE1-8640-8E8B-7EC80706964E}"/>
              </a:ext>
            </a:extLst>
          </p:cNvPr>
          <p:cNvSpPr txBox="1"/>
          <p:nvPr/>
        </p:nvSpPr>
        <p:spPr>
          <a:xfrm>
            <a:off x="4212477" y="1830701"/>
            <a:ext cx="38983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UDP sender actions:</a:t>
            </a:r>
          </a:p>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6480FBEB-6DAE-6343-96A8-03D66CDE01DB}"/>
              </a:ext>
            </a:extLst>
          </p:cNvPr>
          <p:cNvSpPr/>
          <p:nvPr/>
        </p:nvSpPr>
        <p:spPr>
          <a:xfrm>
            <a:off x="8502120" y="2078245"/>
            <a:ext cx="1986815" cy="293836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8" name="Group 87">
            <a:extLst>
              <a:ext uri="{FF2B5EF4-FFF2-40B4-BE49-F238E27FC236}">
                <a16:creationId xmlns:a16="http://schemas.microsoft.com/office/drawing/2014/main" id="{CA134BD1-8CE1-DD46-92D0-46AEECA91934}"/>
              </a:ext>
            </a:extLst>
          </p:cNvPr>
          <p:cNvGrpSpPr/>
          <p:nvPr/>
        </p:nvGrpSpPr>
        <p:grpSpPr>
          <a:xfrm>
            <a:off x="9130164" y="2303106"/>
            <a:ext cx="1259074" cy="369332"/>
            <a:chOff x="8934916" y="2775692"/>
            <a:chExt cx="1259074" cy="369332"/>
          </a:xfrm>
        </p:grpSpPr>
        <p:sp>
          <p:nvSpPr>
            <p:cNvPr id="89" name="Rectangle 88">
              <a:extLst>
                <a:ext uri="{FF2B5EF4-FFF2-40B4-BE49-F238E27FC236}">
                  <a16:creationId xmlns:a16="http://schemas.microsoft.com/office/drawing/2014/main" id="{6A02A536-E595-E54F-85ED-50268229A5F1}"/>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TextBox 89">
              <a:extLst>
                <a:ext uri="{FF2B5EF4-FFF2-40B4-BE49-F238E27FC236}">
                  <a16:creationId xmlns:a16="http://schemas.microsoft.com/office/drawing/2014/main" id="{26EE5E72-5714-C64B-A3D2-C89CD03AFF69}"/>
                </a:ext>
              </a:extLst>
            </p:cNvPr>
            <p:cNvSpPr txBox="1"/>
            <p:nvPr/>
          </p:nvSpPr>
          <p:spPr>
            <a:xfrm>
              <a:off x="8934916" y="2775692"/>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SNMP msg</a:t>
              </a:r>
            </a:p>
          </p:txBody>
        </p:sp>
      </p:grpSp>
      <p:sp>
        <p:nvSpPr>
          <p:cNvPr id="91" name="TextBox 90">
            <a:extLst>
              <a:ext uri="{FF2B5EF4-FFF2-40B4-BE49-F238E27FC236}">
                <a16:creationId xmlns:a16="http://schemas.microsoft.com/office/drawing/2014/main" id="{44FC0E6A-CBE5-AC4B-BF65-426B6D4CBC72}"/>
              </a:ext>
            </a:extLst>
          </p:cNvPr>
          <p:cNvSpPr txBox="1"/>
          <p:nvPr/>
        </p:nvSpPr>
        <p:spPr>
          <a:xfrm>
            <a:off x="4391544" y="2325099"/>
            <a:ext cx="3825456" cy="1036887"/>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is passed an application-layer message</a:t>
            </a:r>
          </a:p>
        </p:txBody>
      </p:sp>
      <p:sp>
        <p:nvSpPr>
          <p:cNvPr id="94" name="TextBox 93">
            <a:extLst>
              <a:ext uri="{FF2B5EF4-FFF2-40B4-BE49-F238E27FC236}">
                <a16:creationId xmlns:a16="http://schemas.microsoft.com/office/drawing/2014/main" id="{D9421943-E484-5046-BEAC-6D59475EF6C3}"/>
              </a:ext>
            </a:extLst>
          </p:cNvPr>
          <p:cNvSpPr txBox="1"/>
          <p:nvPr/>
        </p:nvSpPr>
        <p:spPr>
          <a:xfrm>
            <a:off x="4388186" y="2990916"/>
            <a:ext cx="3825456" cy="1036887"/>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determines UDP segment header fields values</a:t>
            </a:r>
          </a:p>
        </p:txBody>
      </p:sp>
      <p:sp>
        <p:nvSpPr>
          <p:cNvPr id="95" name="TextBox 94">
            <a:extLst>
              <a:ext uri="{FF2B5EF4-FFF2-40B4-BE49-F238E27FC236}">
                <a16:creationId xmlns:a16="http://schemas.microsoft.com/office/drawing/2014/main" id="{BFD6C411-175C-8D4E-9A66-3E03AAA9F0F9}"/>
              </a:ext>
            </a:extLst>
          </p:cNvPr>
          <p:cNvSpPr txBox="1"/>
          <p:nvPr/>
        </p:nvSpPr>
        <p:spPr>
          <a:xfrm>
            <a:off x="4376692" y="3592863"/>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creates UDP segment</a:t>
            </a:r>
          </a:p>
        </p:txBody>
      </p:sp>
      <p:sp>
        <p:nvSpPr>
          <p:cNvPr id="97" name="TextBox 96">
            <a:extLst>
              <a:ext uri="{FF2B5EF4-FFF2-40B4-BE49-F238E27FC236}">
                <a16:creationId xmlns:a16="http://schemas.microsoft.com/office/drawing/2014/main" id="{A88394C2-8FDA-8F48-B59B-B744ABBDA541}"/>
              </a:ext>
            </a:extLst>
          </p:cNvPr>
          <p:cNvSpPr txBox="1"/>
          <p:nvPr/>
        </p:nvSpPr>
        <p:spPr>
          <a:xfrm>
            <a:off x="4381369" y="4025163"/>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passes segment to IP</a:t>
            </a:r>
          </a:p>
        </p:txBody>
      </p:sp>
      <p:sp>
        <p:nvSpPr>
          <p:cNvPr id="98" name="Rectangle 97">
            <a:extLst>
              <a:ext uri="{FF2B5EF4-FFF2-40B4-BE49-F238E27FC236}">
                <a16:creationId xmlns:a16="http://schemas.microsoft.com/office/drawing/2014/main" id="{EB709716-FAB0-AB45-BCAE-75F8CF2AEC09}"/>
              </a:ext>
            </a:extLst>
          </p:cNvPr>
          <p:cNvSpPr/>
          <p:nvPr/>
        </p:nvSpPr>
        <p:spPr>
          <a:xfrm>
            <a:off x="169333" y="1343378"/>
            <a:ext cx="3723445" cy="4402666"/>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6" name="Group 105">
            <a:extLst>
              <a:ext uri="{FF2B5EF4-FFF2-40B4-BE49-F238E27FC236}">
                <a16:creationId xmlns:a16="http://schemas.microsoft.com/office/drawing/2014/main" id="{73FB16D4-A4BA-C046-940D-43D50465EB6F}"/>
              </a:ext>
            </a:extLst>
          </p:cNvPr>
          <p:cNvGrpSpPr/>
          <p:nvPr/>
        </p:nvGrpSpPr>
        <p:grpSpPr>
          <a:xfrm>
            <a:off x="8473556" y="2992506"/>
            <a:ext cx="1259074" cy="338554"/>
            <a:chOff x="8964789" y="2639236"/>
            <a:chExt cx="1259074" cy="338554"/>
          </a:xfrm>
        </p:grpSpPr>
        <p:sp>
          <p:nvSpPr>
            <p:cNvPr id="125" name="Rectangle 124">
              <a:extLst>
                <a:ext uri="{FF2B5EF4-FFF2-40B4-BE49-F238E27FC236}">
                  <a16:creationId xmlns:a16="http://schemas.microsoft.com/office/drawing/2014/main" id="{CA58A03E-5455-0E40-8FB9-71E1E5E2CAD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TextBox 125">
              <a:extLst>
                <a:ext uri="{FF2B5EF4-FFF2-40B4-BE49-F238E27FC236}">
                  <a16:creationId xmlns:a16="http://schemas.microsoft.com/office/drawing/2014/main" id="{97A208B0-D27E-5D40-B156-11CB7075B098}"/>
                </a:ext>
              </a:extLst>
            </p:cNvPr>
            <p:cNvSpPr txBox="1"/>
            <p:nvPr/>
          </p:nvSpPr>
          <p:spPr>
            <a:xfrm>
              <a:off x="8964789" y="2639236"/>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UDP</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h</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E73E5E98-A439-0647-8DF1-844937CD72A0}"/>
              </a:ext>
            </a:extLst>
          </p:cNvPr>
          <p:cNvGrpSpPr/>
          <p:nvPr/>
        </p:nvGrpSpPr>
        <p:grpSpPr>
          <a:xfrm>
            <a:off x="8545052" y="3003638"/>
            <a:ext cx="1818022" cy="369332"/>
            <a:chOff x="7863122" y="5632673"/>
            <a:chExt cx="1818022" cy="369332"/>
          </a:xfrm>
        </p:grpSpPr>
        <p:grpSp>
          <p:nvGrpSpPr>
            <p:cNvPr id="99" name="Group 98">
              <a:extLst>
                <a:ext uri="{FF2B5EF4-FFF2-40B4-BE49-F238E27FC236}">
                  <a16:creationId xmlns:a16="http://schemas.microsoft.com/office/drawing/2014/main" id="{39CCB6B2-1F81-ED45-AF48-A3187F0215CC}"/>
                </a:ext>
              </a:extLst>
            </p:cNvPr>
            <p:cNvGrpSpPr/>
            <p:nvPr/>
          </p:nvGrpSpPr>
          <p:grpSpPr>
            <a:xfrm>
              <a:off x="7863122" y="5638955"/>
              <a:ext cx="1259074" cy="338554"/>
              <a:chOff x="8964789" y="2648929"/>
              <a:chExt cx="1259074" cy="338554"/>
            </a:xfrm>
          </p:grpSpPr>
          <p:sp>
            <p:nvSpPr>
              <p:cNvPr id="100" name="Rectangle 99">
                <a:extLst>
                  <a:ext uri="{FF2B5EF4-FFF2-40B4-BE49-F238E27FC236}">
                    <a16:creationId xmlns:a16="http://schemas.microsoft.com/office/drawing/2014/main" id="{B77AF83C-DA1E-A642-9E78-5EEE36A0AD7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AB8C9E1E-8C93-DA4B-813F-B38E4305D2BE}"/>
                  </a:ext>
                </a:extLst>
              </p:cNvPr>
              <p:cNvSpPr txBox="1"/>
              <p:nvPr/>
            </p:nvSpPr>
            <p:spPr>
              <a:xfrm>
                <a:off x="8964789" y="2648929"/>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UDP</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h</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03" name="Group 102">
              <a:extLst>
                <a:ext uri="{FF2B5EF4-FFF2-40B4-BE49-F238E27FC236}">
                  <a16:creationId xmlns:a16="http://schemas.microsoft.com/office/drawing/2014/main" id="{8B56BF3A-3903-6343-9BD8-2E85489C092E}"/>
                </a:ext>
              </a:extLst>
            </p:cNvPr>
            <p:cNvGrpSpPr/>
            <p:nvPr/>
          </p:nvGrpSpPr>
          <p:grpSpPr>
            <a:xfrm>
              <a:off x="8422070" y="5632673"/>
              <a:ext cx="1259074" cy="369332"/>
              <a:chOff x="8934916" y="2778923"/>
              <a:chExt cx="1259074" cy="369332"/>
            </a:xfrm>
          </p:grpSpPr>
          <p:sp>
            <p:nvSpPr>
              <p:cNvPr id="104" name="Rectangle 103">
                <a:extLst>
                  <a:ext uri="{FF2B5EF4-FFF2-40B4-BE49-F238E27FC236}">
                    <a16:creationId xmlns:a16="http://schemas.microsoft.com/office/drawing/2014/main" id="{C0632306-DF2A-5145-82E2-F627C1E9171F}"/>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E104975E-6986-5E45-89F2-36AAE86B3B12}"/>
                  </a:ext>
                </a:extLst>
              </p:cNvPr>
              <p:cNvSpPr txBox="1"/>
              <p:nvPr/>
            </p:nvSpPr>
            <p:spPr>
              <a:xfrm>
                <a:off x="8934916" y="2778923"/>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SNMP msg</a:t>
                </a:r>
              </a:p>
            </p:txBody>
          </p:sp>
        </p:grpSp>
      </p:grpSp>
      <p:sp>
        <p:nvSpPr>
          <p:cNvPr id="129" name="Slide Number Placeholder 2">
            <a:extLst>
              <a:ext uri="{FF2B5EF4-FFF2-40B4-BE49-F238E27FC236}">
                <a16:creationId xmlns:a16="http://schemas.microsoft.com/office/drawing/2014/main" id="{D1B0B0FD-EB4E-1D48-A59A-E323764428E9}"/>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28</a:t>
            </a:fld>
            <a:endParaRPr lang="en-US" dirty="0"/>
          </a:p>
        </p:txBody>
      </p:sp>
    </p:spTree>
    <p:extLst>
      <p:ext uri="{BB962C8B-B14F-4D97-AF65-F5344CB8AC3E}">
        <p14:creationId xmlns:p14="http://schemas.microsoft.com/office/powerpoint/2010/main" val="221610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500"/>
                                        <p:tgtEl>
                                          <p:spTgt spid="88"/>
                                        </p:tgtEl>
                                      </p:cBhvr>
                                    </p:animEffect>
                                  </p:childTnLst>
                                </p:cTn>
                              </p:par>
                              <p:par>
                                <p:cTn id="8" presetID="0" presetClass="path" presetSubtype="0" accel="50000" decel="50000" fill="hold" nodeType="withEffect">
                                  <p:stCondLst>
                                    <p:cond delay="0"/>
                                  </p:stCondLst>
                                  <p:childTnLst>
                                    <p:animMotion origin="layout" path="M -6.25E-7 -1.48148E-6 L 0.00065 0.10139 " pathEditMode="relative" rAng="0" ptsTypes="AA">
                                      <p:cBhvr>
                                        <p:cTn id="9" dur="2000" fill="hold"/>
                                        <p:tgtEl>
                                          <p:spTgt spid="88"/>
                                        </p:tgtEl>
                                        <p:attrNameLst>
                                          <p:attrName>ppt_x</p:attrName>
                                          <p:attrName>ppt_y</p:attrName>
                                        </p:attrNameLst>
                                      </p:cBhvr>
                                      <p:rCtr x="26" y="5069"/>
                                    </p:animMotion>
                                  </p:childTnLst>
                                </p:cTn>
                              </p:par>
                              <p:par>
                                <p:cTn id="10" presetID="9" presetClass="entr" presetSubtype="0" fill="hold" grpId="0" nodeType="with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dissolv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dissolve">
                                      <p:cBhvr>
                                        <p:cTn id="17" dur="500"/>
                                        <p:tgtEl>
                                          <p:spTgt spid="10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dissolve">
                                      <p:cBhvr>
                                        <p:cTn id="20" dur="500"/>
                                        <p:tgtEl>
                                          <p:spTgt spid="9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06"/>
                                        </p:tgtEl>
                                      </p:cBhvr>
                                    </p:animEffect>
                                    <p:set>
                                      <p:cBhvr>
                                        <p:cTn id="25" dur="1" fill="hold">
                                          <p:stCondLst>
                                            <p:cond delay="499"/>
                                          </p:stCondLst>
                                        </p:cTn>
                                        <p:tgtEl>
                                          <p:spTgt spid="106"/>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88"/>
                                        </p:tgtEl>
                                      </p:cBhvr>
                                    </p:animEffect>
                                    <p:set>
                                      <p:cBhvr>
                                        <p:cTn id="28" dur="1" fill="hold">
                                          <p:stCondLst>
                                            <p:cond delay="499"/>
                                          </p:stCondLst>
                                        </p:cTn>
                                        <p:tgtEl>
                                          <p:spTgt spid="88"/>
                                        </p:tgtEl>
                                        <p:attrNameLst>
                                          <p:attrName>style.visibility</p:attrName>
                                        </p:attrNameLst>
                                      </p:cBhvr>
                                      <p:to>
                                        <p:strVal val="hidden"/>
                                      </p:to>
                                    </p:set>
                                  </p:childTnLst>
                                </p:cTn>
                              </p:par>
                            </p:childTnLst>
                          </p:cTn>
                        </p:par>
                        <p:par>
                          <p:cTn id="29" fill="hold">
                            <p:stCondLst>
                              <p:cond delay="500"/>
                            </p:stCondLst>
                            <p:childTnLst>
                              <p:par>
                                <p:cTn id="30" presetID="9"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dissolve">
                                      <p:cBhvr>
                                        <p:cTn id="35" dur="500"/>
                                        <p:tgtEl>
                                          <p:spTgt spid="95"/>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6.25E-7 -4.81481E-6 L 0.00052 0.09306 " pathEditMode="relative" rAng="0" ptsTypes="AA">
                                      <p:cBhvr>
                                        <p:cTn id="39" dur="2000" fill="hold"/>
                                        <p:tgtEl>
                                          <p:spTgt spid="5"/>
                                        </p:tgtEl>
                                        <p:attrNameLst>
                                          <p:attrName>ppt_x</p:attrName>
                                          <p:attrName>ppt_y</p:attrName>
                                        </p:attrNameLst>
                                      </p:cBhvr>
                                      <p:rCtr x="26" y="4653"/>
                                    </p:animMotion>
                                  </p:childTnLst>
                                </p:cTn>
                              </p:par>
                              <p:par>
                                <p:cTn id="40" presetID="9" presetClass="entr" presetSubtype="0"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dissolve">
                                      <p:cBhvr>
                                        <p:cTn id="42" dur="500"/>
                                        <p:tgtEl>
                                          <p:spTgt spid="97"/>
                                        </p:tgtEl>
                                      </p:cBhvr>
                                    </p:animEffec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6.25E-7 0.09098 L -0.00221 0.25996 L -0.11419 0.32385 L -0.4332 0.31806 L -0.55885 0.275 L -0.55885 0.275 " pathEditMode="relative" ptsTypes="AAAAAA">
                                      <p:cBhvr>
                                        <p:cTn id="4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4" grpId="0"/>
      <p:bldP spid="95" grpId="0"/>
      <p:bldP spid="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88" y="4246759"/>
            <a:ext cx="549832"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 name="TextBox 7">
            <a:extLst>
              <a:ext uri="{FF2B5EF4-FFF2-40B4-BE49-F238E27FC236}">
                <a16:creationId xmlns:a16="http://schemas.microsoft.com/office/drawing/2014/main" id="{95E1F04B-A3B3-534D-A252-A4AC29C657DE}"/>
              </a:ext>
            </a:extLst>
          </p:cNvPr>
          <p:cNvSpPr txBox="1"/>
          <p:nvPr/>
        </p:nvSpPr>
        <p:spPr>
          <a:xfrm>
            <a:off x="8481037" y="1538123"/>
            <a:ext cx="20664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server</a:t>
            </a:r>
          </a:p>
        </p:txBody>
      </p:sp>
      <p:sp>
        <p:nvSpPr>
          <p:cNvPr id="263" name="TextBox 262">
            <a:extLst>
              <a:ext uri="{FF2B5EF4-FFF2-40B4-BE49-F238E27FC236}">
                <a16:creationId xmlns:a16="http://schemas.microsoft.com/office/drawing/2014/main" id="{DC4B02DA-C340-9945-87C2-952E1901FB43}"/>
              </a:ext>
            </a:extLst>
          </p:cNvPr>
          <p:cNvSpPr txBox="1"/>
          <p:nvPr/>
        </p:nvSpPr>
        <p:spPr>
          <a:xfrm>
            <a:off x="1935319" y="1662731"/>
            <a:ext cx="1957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SNMP client</a:t>
            </a:r>
          </a:p>
        </p:txBody>
      </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8" name="Text Box 26">
              <a:extLst>
                <a:ext uri="{FF2B5EF4-FFF2-40B4-BE49-F238E27FC236}">
                  <a16:creationId xmlns:a16="http://schemas.microsoft.com/office/drawing/2014/main" id="{BE3B5056-5F96-5946-AEC3-17140DB163F4}"/>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76" name="Group 75">
            <a:extLst>
              <a:ext uri="{FF2B5EF4-FFF2-40B4-BE49-F238E27FC236}">
                <a16:creationId xmlns:a16="http://schemas.microsoft.com/office/drawing/2014/main" id="{EA5C4C69-3F64-BA46-87DE-D8D9E085DAC9}"/>
              </a:ext>
            </a:extLst>
          </p:cNvPr>
          <p:cNvGrpSpPr/>
          <p:nvPr/>
        </p:nvGrpSpPr>
        <p:grpSpPr>
          <a:xfrm>
            <a:off x="1687770" y="2167472"/>
            <a:ext cx="2131701" cy="2912558"/>
            <a:chOff x="8091785" y="2078288"/>
            <a:chExt cx="2364905" cy="2912558"/>
          </a:xfrm>
        </p:grpSpPr>
        <p:sp>
          <p:nvSpPr>
            <p:cNvPr id="77" name="Rectangle 23">
              <a:extLst>
                <a:ext uri="{FF2B5EF4-FFF2-40B4-BE49-F238E27FC236}">
                  <a16:creationId xmlns:a16="http://schemas.microsoft.com/office/drawing/2014/main" id="{12A4D2D3-BB7A-1141-97E1-1746F6AB4244}"/>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Rectangle 24">
              <a:extLst>
                <a:ext uri="{FF2B5EF4-FFF2-40B4-BE49-F238E27FC236}">
                  <a16:creationId xmlns:a16="http://schemas.microsoft.com/office/drawing/2014/main" id="{CC2D939F-B2EB-B142-B2EB-F35198972B0C}"/>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5">
              <a:extLst>
                <a:ext uri="{FF2B5EF4-FFF2-40B4-BE49-F238E27FC236}">
                  <a16:creationId xmlns:a16="http://schemas.microsoft.com/office/drawing/2014/main" id="{29206320-7227-5C45-BF48-477A94FE149F}"/>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0" name="Text Box 26">
              <a:extLst>
                <a:ext uri="{FF2B5EF4-FFF2-40B4-BE49-F238E27FC236}">
                  <a16:creationId xmlns:a16="http://schemas.microsoft.com/office/drawing/2014/main" id="{09388CA4-5912-3745-991A-9A3E60719DA7}"/>
                </a:ext>
              </a:extLst>
            </p:cNvPr>
            <p:cNvSpPr txBox="1">
              <a:spLocks noChangeArrowheads="1"/>
            </p:cNvSpPr>
            <p:nvPr/>
          </p:nvSpPr>
          <p:spPr bwMode="auto">
            <a:xfrm>
              <a:off x="8376445" y="2832513"/>
              <a:ext cx="1703276"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(UDP)</a:t>
              </a:r>
            </a:p>
          </p:txBody>
        </p:sp>
        <p:sp>
          <p:nvSpPr>
            <p:cNvPr id="81" name="Line 27">
              <a:extLst>
                <a:ext uri="{FF2B5EF4-FFF2-40B4-BE49-F238E27FC236}">
                  <a16:creationId xmlns:a16="http://schemas.microsoft.com/office/drawing/2014/main" id="{7462DAE7-AE3D-CD41-8750-E700715A5202}"/>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2" name="Text Box 26">
              <a:extLst>
                <a:ext uri="{FF2B5EF4-FFF2-40B4-BE49-F238E27FC236}">
                  <a16:creationId xmlns:a16="http://schemas.microsoft.com/office/drawing/2014/main" id="{B868290D-DE89-8749-A32C-C5FCE36D7556}"/>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83" name="Text Box 26">
              <a:extLst>
                <a:ext uri="{FF2B5EF4-FFF2-40B4-BE49-F238E27FC236}">
                  <a16:creationId xmlns:a16="http://schemas.microsoft.com/office/drawing/2014/main" id="{18546DEE-76AB-C744-936A-7F4DF63895D8}"/>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84" name="Text Box 26">
              <a:extLst>
                <a:ext uri="{FF2B5EF4-FFF2-40B4-BE49-F238E27FC236}">
                  <a16:creationId xmlns:a16="http://schemas.microsoft.com/office/drawing/2014/main" id="{9DE3AC7C-D9B1-ED4C-B925-37B31767739C}"/>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85" name="Line 27">
              <a:extLst>
                <a:ext uri="{FF2B5EF4-FFF2-40B4-BE49-F238E27FC236}">
                  <a16:creationId xmlns:a16="http://schemas.microsoft.com/office/drawing/2014/main" id="{266E1BE0-4561-9344-ACBD-29F42E90D9F3}"/>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6" name="Line 27">
              <a:extLst>
                <a:ext uri="{FF2B5EF4-FFF2-40B4-BE49-F238E27FC236}">
                  <a16:creationId xmlns:a16="http://schemas.microsoft.com/office/drawing/2014/main" id="{3ED696C7-AECF-C14F-8CD8-7153D36CBC69}"/>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6">
              <a:extLst>
                <a:ext uri="{FF2B5EF4-FFF2-40B4-BE49-F238E27FC236}">
                  <a16:creationId xmlns:a16="http://schemas.microsoft.com/office/drawing/2014/main" id="{42139D70-AB44-E047-B37E-AABECE12201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93" name="Group 92">
            <a:extLst>
              <a:ext uri="{FF2B5EF4-FFF2-40B4-BE49-F238E27FC236}">
                <a16:creationId xmlns:a16="http://schemas.microsoft.com/office/drawing/2014/main" id="{EFA7BEBF-82FA-3440-93DD-AFB07D2DDF8D}"/>
              </a:ext>
            </a:extLst>
          </p:cNvPr>
          <p:cNvGrpSpPr/>
          <p:nvPr/>
        </p:nvGrpSpPr>
        <p:grpSpPr>
          <a:xfrm>
            <a:off x="500734" y="4943580"/>
            <a:ext cx="1026523" cy="597153"/>
            <a:chOff x="7493876" y="2774731"/>
            <a:chExt cx="1481958" cy="894622"/>
          </a:xfrm>
        </p:grpSpPr>
        <p:sp>
          <p:nvSpPr>
            <p:cNvPr id="107" name="Freeform 106">
              <a:extLst>
                <a:ext uri="{FF2B5EF4-FFF2-40B4-BE49-F238E27FC236}">
                  <a16:creationId xmlns:a16="http://schemas.microsoft.com/office/drawing/2014/main" id="{FD49C136-01B9-DB45-BCCD-F4E48238714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08" name="Oval 107">
              <a:extLst>
                <a:ext uri="{FF2B5EF4-FFF2-40B4-BE49-F238E27FC236}">
                  <a16:creationId xmlns:a16="http://schemas.microsoft.com/office/drawing/2014/main" id="{3DF9189A-C970-C34D-8402-F20083341C9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09" name="Group 108">
              <a:extLst>
                <a:ext uri="{FF2B5EF4-FFF2-40B4-BE49-F238E27FC236}">
                  <a16:creationId xmlns:a16="http://schemas.microsoft.com/office/drawing/2014/main" id="{51F5139E-A5EB-E64B-B1E6-C3669AE818C6}"/>
                </a:ext>
              </a:extLst>
            </p:cNvPr>
            <p:cNvGrpSpPr/>
            <p:nvPr/>
          </p:nvGrpSpPr>
          <p:grpSpPr>
            <a:xfrm>
              <a:off x="7713663" y="2848339"/>
              <a:ext cx="1042107" cy="425543"/>
              <a:chOff x="7786941" y="2884917"/>
              <a:chExt cx="897649" cy="353919"/>
            </a:xfrm>
          </p:grpSpPr>
          <p:sp>
            <p:nvSpPr>
              <p:cNvPr id="110" name="Freeform 109">
                <a:extLst>
                  <a:ext uri="{FF2B5EF4-FFF2-40B4-BE49-F238E27FC236}">
                    <a16:creationId xmlns:a16="http://schemas.microsoft.com/office/drawing/2014/main" id="{7F7CB1D2-0FD2-A14F-A399-1C2D3650F2E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a:extLst>
                  <a:ext uri="{FF2B5EF4-FFF2-40B4-BE49-F238E27FC236}">
                    <a16:creationId xmlns:a16="http://schemas.microsoft.com/office/drawing/2014/main" id="{688C61D0-9947-2E41-89C2-D2B4591C1F3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a:extLst>
                  <a:ext uri="{FF2B5EF4-FFF2-40B4-BE49-F238E27FC236}">
                    <a16:creationId xmlns:a16="http://schemas.microsoft.com/office/drawing/2014/main" id="{ADE46CF5-DF22-8F48-87EF-A46F29E0F1A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a:extLst>
                  <a:ext uri="{FF2B5EF4-FFF2-40B4-BE49-F238E27FC236}">
                    <a16:creationId xmlns:a16="http://schemas.microsoft.com/office/drawing/2014/main" id="{CEACF782-B549-1D4E-B840-69A6AFFE6A7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UDP: Transport Layer Actions</a:t>
            </a:r>
          </a:p>
        </p:txBody>
      </p:sp>
      <p:grpSp>
        <p:nvGrpSpPr>
          <p:cNvPr id="115" name="Group 149">
            <a:extLst>
              <a:ext uri="{FF2B5EF4-FFF2-40B4-BE49-F238E27FC236}">
                <a16:creationId xmlns:a16="http://schemas.microsoft.com/office/drawing/2014/main" id="{D80894D4-838A-2B47-82E9-ED060F8608E9}"/>
              </a:ext>
            </a:extLst>
          </p:cNvPr>
          <p:cNvGrpSpPr>
            <a:grpSpLocks/>
          </p:cNvGrpSpPr>
          <p:nvPr/>
        </p:nvGrpSpPr>
        <p:grpSpPr bwMode="auto">
          <a:xfrm>
            <a:off x="2462207" y="2756023"/>
            <a:ext cx="412750" cy="158750"/>
            <a:chOff x="1287" y="2524"/>
            <a:chExt cx="260" cy="100"/>
          </a:xfrm>
        </p:grpSpPr>
        <p:sp>
          <p:nvSpPr>
            <p:cNvPr id="116" name="Rectangle 73">
              <a:extLst>
                <a:ext uri="{FF2B5EF4-FFF2-40B4-BE49-F238E27FC236}">
                  <a16:creationId xmlns:a16="http://schemas.microsoft.com/office/drawing/2014/main" id="{4F7EB976-F7A9-464D-96B7-3FE5D6F41C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74">
              <a:extLst>
                <a:ext uri="{FF2B5EF4-FFF2-40B4-BE49-F238E27FC236}">
                  <a16:creationId xmlns:a16="http://schemas.microsoft.com/office/drawing/2014/main" id="{4368CF72-2B59-FB4B-92FA-68E13D10F3E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8" name="Rectangle 75">
              <a:extLst>
                <a:ext uri="{FF2B5EF4-FFF2-40B4-BE49-F238E27FC236}">
                  <a16:creationId xmlns:a16="http://schemas.microsoft.com/office/drawing/2014/main" id="{0D0AC942-AA10-F747-BEAC-52DAFF24DAB3}"/>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Rectangle 129">
              <a:extLst>
                <a:ext uri="{FF2B5EF4-FFF2-40B4-BE49-F238E27FC236}">
                  <a16:creationId xmlns:a16="http://schemas.microsoft.com/office/drawing/2014/main" id="{C51B66A9-7495-DF44-B4DE-37BC9E90E0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0" name="Group 149">
            <a:extLst>
              <a:ext uri="{FF2B5EF4-FFF2-40B4-BE49-F238E27FC236}">
                <a16:creationId xmlns:a16="http://schemas.microsoft.com/office/drawing/2014/main" id="{B5F38E94-4EF7-1F4B-AAC4-BF50DC083CD9}"/>
              </a:ext>
            </a:extLst>
          </p:cNvPr>
          <p:cNvGrpSpPr>
            <a:grpSpLocks/>
          </p:cNvGrpSpPr>
          <p:nvPr/>
        </p:nvGrpSpPr>
        <p:grpSpPr bwMode="auto">
          <a:xfrm>
            <a:off x="9681144" y="2673610"/>
            <a:ext cx="412750" cy="158750"/>
            <a:chOff x="1287" y="2524"/>
            <a:chExt cx="260" cy="100"/>
          </a:xfrm>
        </p:grpSpPr>
        <p:sp>
          <p:nvSpPr>
            <p:cNvPr id="121" name="Rectangle 73">
              <a:extLst>
                <a:ext uri="{FF2B5EF4-FFF2-40B4-BE49-F238E27FC236}">
                  <a16:creationId xmlns:a16="http://schemas.microsoft.com/office/drawing/2014/main" id="{71D7BEDA-E8D6-9F4F-8EE3-D5290D9AF39D}"/>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2" name="Rectangle 74">
              <a:extLst>
                <a:ext uri="{FF2B5EF4-FFF2-40B4-BE49-F238E27FC236}">
                  <a16:creationId xmlns:a16="http://schemas.microsoft.com/office/drawing/2014/main" id="{D93A8064-E5FB-2844-9B3D-C598CCB67BD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Rectangle 75">
              <a:extLst>
                <a:ext uri="{FF2B5EF4-FFF2-40B4-BE49-F238E27FC236}">
                  <a16:creationId xmlns:a16="http://schemas.microsoft.com/office/drawing/2014/main" id="{DF7AA994-9DC7-8349-BB16-6DED06C89AC0}"/>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4" name="Rectangle 129">
              <a:extLst>
                <a:ext uri="{FF2B5EF4-FFF2-40B4-BE49-F238E27FC236}">
                  <a16:creationId xmlns:a16="http://schemas.microsoft.com/office/drawing/2014/main" id="{06FC6EA9-9071-D843-8C39-AFF854F3BEF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 name="TextBox 1">
            <a:extLst>
              <a:ext uri="{FF2B5EF4-FFF2-40B4-BE49-F238E27FC236}">
                <a16:creationId xmlns:a16="http://schemas.microsoft.com/office/drawing/2014/main" id="{6B2BB341-9BE1-8640-8E8B-7EC80706964E}"/>
              </a:ext>
            </a:extLst>
          </p:cNvPr>
          <p:cNvSpPr txBox="1"/>
          <p:nvPr/>
        </p:nvSpPr>
        <p:spPr>
          <a:xfrm>
            <a:off x="4212477" y="1830701"/>
            <a:ext cx="38983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UDP receiver actions:</a:t>
            </a:r>
          </a:p>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6480FBEB-6DAE-6343-96A8-03D66CDE01DB}"/>
              </a:ext>
            </a:extLst>
          </p:cNvPr>
          <p:cNvSpPr/>
          <p:nvPr/>
        </p:nvSpPr>
        <p:spPr>
          <a:xfrm>
            <a:off x="1655121" y="2160335"/>
            <a:ext cx="2199790" cy="293836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8" name="Group 87">
            <a:extLst>
              <a:ext uri="{FF2B5EF4-FFF2-40B4-BE49-F238E27FC236}">
                <a16:creationId xmlns:a16="http://schemas.microsoft.com/office/drawing/2014/main" id="{CA134BD1-8CE1-DD46-92D0-46AEECA91934}"/>
              </a:ext>
            </a:extLst>
          </p:cNvPr>
          <p:cNvGrpSpPr/>
          <p:nvPr/>
        </p:nvGrpSpPr>
        <p:grpSpPr>
          <a:xfrm>
            <a:off x="2355694" y="3088859"/>
            <a:ext cx="1259074" cy="369332"/>
            <a:chOff x="8934916" y="2775692"/>
            <a:chExt cx="1259074" cy="369332"/>
          </a:xfrm>
        </p:grpSpPr>
        <p:sp>
          <p:nvSpPr>
            <p:cNvPr id="89" name="Rectangle 88">
              <a:extLst>
                <a:ext uri="{FF2B5EF4-FFF2-40B4-BE49-F238E27FC236}">
                  <a16:creationId xmlns:a16="http://schemas.microsoft.com/office/drawing/2014/main" id="{6A02A536-E595-E54F-85ED-50268229A5F1}"/>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TextBox 89">
              <a:extLst>
                <a:ext uri="{FF2B5EF4-FFF2-40B4-BE49-F238E27FC236}">
                  <a16:creationId xmlns:a16="http://schemas.microsoft.com/office/drawing/2014/main" id="{26EE5E72-5714-C64B-A3D2-C89CD03AFF69}"/>
                </a:ext>
              </a:extLst>
            </p:cNvPr>
            <p:cNvSpPr txBox="1"/>
            <p:nvPr/>
          </p:nvSpPr>
          <p:spPr>
            <a:xfrm>
              <a:off x="8934916" y="2775692"/>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SNMP msg</a:t>
              </a:r>
            </a:p>
          </p:txBody>
        </p:sp>
      </p:grpSp>
      <p:sp>
        <p:nvSpPr>
          <p:cNvPr id="91" name="TextBox 90">
            <a:extLst>
              <a:ext uri="{FF2B5EF4-FFF2-40B4-BE49-F238E27FC236}">
                <a16:creationId xmlns:a16="http://schemas.microsoft.com/office/drawing/2014/main" id="{44FC0E6A-CBE5-AC4B-BF65-426B6D4CBC72}"/>
              </a:ext>
            </a:extLst>
          </p:cNvPr>
          <p:cNvSpPr txBox="1"/>
          <p:nvPr/>
        </p:nvSpPr>
        <p:spPr>
          <a:xfrm>
            <a:off x="4380155" y="3324883"/>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extracts application-layer message</a:t>
            </a:r>
          </a:p>
        </p:txBody>
      </p:sp>
      <p:sp>
        <p:nvSpPr>
          <p:cNvPr id="94" name="TextBox 93">
            <a:extLst>
              <a:ext uri="{FF2B5EF4-FFF2-40B4-BE49-F238E27FC236}">
                <a16:creationId xmlns:a16="http://schemas.microsoft.com/office/drawing/2014/main" id="{D9421943-E484-5046-BEAC-6D59475EF6C3}"/>
              </a:ext>
            </a:extLst>
          </p:cNvPr>
          <p:cNvSpPr txBox="1"/>
          <p:nvPr/>
        </p:nvSpPr>
        <p:spPr>
          <a:xfrm>
            <a:off x="4378217" y="2693557"/>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checks UDP checksum header value</a:t>
            </a:r>
          </a:p>
        </p:txBody>
      </p:sp>
      <p:sp>
        <p:nvSpPr>
          <p:cNvPr id="97" name="TextBox 96">
            <a:extLst>
              <a:ext uri="{FF2B5EF4-FFF2-40B4-BE49-F238E27FC236}">
                <a16:creationId xmlns:a16="http://schemas.microsoft.com/office/drawing/2014/main" id="{A88394C2-8FDA-8F48-B59B-B744ABBDA541}"/>
              </a:ext>
            </a:extLst>
          </p:cNvPr>
          <p:cNvSpPr txBox="1"/>
          <p:nvPr/>
        </p:nvSpPr>
        <p:spPr>
          <a:xfrm>
            <a:off x="4388103" y="2278130"/>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receives segment from IP</a:t>
            </a:r>
          </a:p>
        </p:txBody>
      </p:sp>
      <p:grpSp>
        <p:nvGrpSpPr>
          <p:cNvPr id="5" name="Group 4">
            <a:extLst>
              <a:ext uri="{FF2B5EF4-FFF2-40B4-BE49-F238E27FC236}">
                <a16:creationId xmlns:a16="http://schemas.microsoft.com/office/drawing/2014/main" id="{E73E5E98-A439-0647-8DF1-844937CD72A0}"/>
              </a:ext>
            </a:extLst>
          </p:cNvPr>
          <p:cNvGrpSpPr/>
          <p:nvPr/>
        </p:nvGrpSpPr>
        <p:grpSpPr>
          <a:xfrm>
            <a:off x="1795827" y="3762839"/>
            <a:ext cx="1818022" cy="369332"/>
            <a:chOff x="7863122" y="5632673"/>
            <a:chExt cx="1818022" cy="369332"/>
          </a:xfrm>
        </p:grpSpPr>
        <p:grpSp>
          <p:nvGrpSpPr>
            <p:cNvPr id="99" name="Group 98">
              <a:extLst>
                <a:ext uri="{FF2B5EF4-FFF2-40B4-BE49-F238E27FC236}">
                  <a16:creationId xmlns:a16="http://schemas.microsoft.com/office/drawing/2014/main" id="{39CCB6B2-1F81-ED45-AF48-A3187F0215CC}"/>
                </a:ext>
              </a:extLst>
            </p:cNvPr>
            <p:cNvGrpSpPr/>
            <p:nvPr/>
          </p:nvGrpSpPr>
          <p:grpSpPr>
            <a:xfrm>
              <a:off x="7863122" y="5638955"/>
              <a:ext cx="1259074" cy="338554"/>
              <a:chOff x="8964789" y="2648929"/>
              <a:chExt cx="1259074" cy="338554"/>
            </a:xfrm>
          </p:grpSpPr>
          <p:sp>
            <p:nvSpPr>
              <p:cNvPr id="100" name="Rectangle 99">
                <a:extLst>
                  <a:ext uri="{FF2B5EF4-FFF2-40B4-BE49-F238E27FC236}">
                    <a16:creationId xmlns:a16="http://schemas.microsoft.com/office/drawing/2014/main" id="{B77AF83C-DA1E-A642-9E78-5EEE36A0AD7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AB8C9E1E-8C93-DA4B-813F-B38E4305D2BE}"/>
                  </a:ext>
                </a:extLst>
              </p:cNvPr>
              <p:cNvSpPr txBox="1"/>
              <p:nvPr/>
            </p:nvSpPr>
            <p:spPr>
              <a:xfrm>
                <a:off x="8964789" y="2648929"/>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UDP</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h</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03" name="Group 102">
              <a:extLst>
                <a:ext uri="{FF2B5EF4-FFF2-40B4-BE49-F238E27FC236}">
                  <a16:creationId xmlns:a16="http://schemas.microsoft.com/office/drawing/2014/main" id="{8B56BF3A-3903-6343-9BD8-2E85489C092E}"/>
                </a:ext>
              </a:extLst>
            </p:cNvPr>
            <p:cNvGrpSpPr/>
            <p:nvPr/>
          </p:nvGrpSpPr>
          <p:grpSpPr>
            <a:xfrm>
              <a:off x="8422070" y="5632673"/>
              <a:ext cx="1259074" cy="369332"/>
              <a:chOff x="8934916" y="2778923"/>
              <a:chExt cx="1259074" cy="369332"/>
            </a:xfrm>
          </p:grpSpPr>
          <p:sp>
            <p:nvSpPr>
              <p:cNvPr id="104" name="Rectangle 103">
                <a:extLst>
                  <a:ext uri="{FF2B5EF4-FFF2-40B4-BE49-F238E27FC236}">
                    <a16:creationId xmlns:a16="http://schemas.microsoft.com/office/drawing/2014/main" id="{C0632306-DF2A-5145-82E2-F627C1E9171F}"/>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E104975E-6986-5E45-89F2-36AAE86B3B12}"/>
                  </a:ext>
                </a:extLst>
              </p:cNvPr>
              <p:cNvSpPr txBox="1"/>
              <p:nvPr/>
            </p:nvSpPr>
            <p:spPr>
              <a:xfrm>
                <a:off x="8934916" y="2778923"/>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SNMP msg</a:t>
                </a:r>
              </a:p>
            </p:txBody>
          </p:sp>
        </p:grpSp>
      </p:grpSp>
      <p:sp>
        <p:nvSpPr>
          <p:cNvPr id="127" name="TextBox 126">
            <a:extLst>
              <a:ext uri="{FF2B5EF4-FFF2-40B4-BE49-F238E27FC236}">
                <a16:creationId xmlns:a16="http://schemas.microsoft.com/office/drawing/2014/main" id="{5F6FF1BE-CC44-0642-B5BA-79CC246557BD}"/>
              </a:ext>
            </a:extLst>
          </p:cNvPr>
          <p:cNvSpPr txBox="1"/>
          <p:nvPr/>
        </p:nvSpPr>
        <p:spPr>
          <a:xfrm>
            <a:off x="4379533" y="3932414"/>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demultiplexes message up to application via socket</a:t>
            </a:r>
          </a:p>
        </p:txBody>
      </p:sp>
      <p:sp>
        <p:nvSpPr>
          <p:cNvPr id="128" name="Rectangle 127">
            <a:extLst>
              <a:ext uri="{FF2B5EF4-FFF2-40B4-BE49-F238E27FC236}">
                <a16:creationId xmlns:a16="http://schemas.microsoft.com/office/drawing/2014/main" id="{279B4C12-D49E-4A40-9C38-F2E92ECDF43A}"/>
              </a:ext>
            </a:extLst>
          </p:cNvPr>
          <p:cNvSpPr/>
          <p:nvPr/>
        </p:nvSpPr>
        <p:spPr>
          <a:xfrm>
            <a:off x="8348341" y="2027305"/>
            <a:ext cx="3416536" cy="330284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id="{C0F72514-945E-EB40-9BEE-202BF670272C}"/>
              </a:ext>
            </a:extLst>
          </p:cNvPr>
          <p:cNvSpPr/>
          <p:nvPr/>
        </p:nvSpPr>
        <p:spPr>
          <a:xfrm>
            <a:off x="1741367" y="2989161"/>
            <a:ext cx="763166" cy="541031"/>
          </a:xfrm>
          <a:prstGeom prst="ellipse">
            <a:avLst/>
          </a:prstGeom>
          <a:noFill/>
          <a:ln w="2540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9" name="Straight Connector 128">
            <a:extLst>
              <a:ext uri="{FF2B5EF4-FFF2-40B4-BE49-F238E27FC236}">
                <a16:creationId xmlns:a16="http://schemas.microsoft.com/office/drawing/2014/main" id="{55A91E20-BDA5-C441-B395-6979D211F34E}"/>
              </a:ext>
            </a:extLst>
          </p:cNvPr>
          <p:cNvCxnSpPr>
            <a:cxnSpLocks/>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8285317-4714-1541-BC02-BED132E59B23}"/>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Arial"/>
            </a:endParaRPr>
          </a:p>
        </p:txBody>
      </p:sp>
      <p:sp>
        <p:nvSpPr>
          <p:cNvPr id="106" name="Slide Number Placeholder 2">
            <a:extLst>
              <a:ext uri="{FF2B5EF4-FFF2-40B4-BE49-F238E27FC236}">
                <a16:creationId xmlns:a16="http://schemas.microsoft.com/office/drawing/2014/main" id="{427E91C8-0248-584A-817F-DE7D57562F29}"/>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29</a:t>
            </a:fld>
            <a:endParaRPr lang="en-US" dirty="0"/>
          </a:p>
        </p:txBody>
      </p:sp>
    </p:spTree>
    <p:extLst>
      <p:ext uri="{BB962C8B-B14F-4D97-AF65-F5344CB8AC3E}">
        <p14:creationId xmlns:p14="http://schemas.microsoft.com/office/powerpoint/2010/main" val="333164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014 -0.00208 L 0.00014 -0.09676 " pathEditMode="relative" rAng="0" ptsTypes="AA">
                                      <p:cBhvr>
                                        <p:cTn id="11" dur="2000" fill="hold"/>
                                        <p:tgtEl>
                                          <p:spTgt spid="5"/>
                                        </p:tgtEl>
                                        <p:attrNameLst>
                                          <p:attrName>ppt_x</p:attrName>
                                          <p:attrName>ppt_y</p:attrName>
                                        </p:attrNameLst>
                                      </p:cBhvr>
                                      <p:rCtr x="0" y="-4745"/>
                                    </p:animMotion>
                                  </p:childTnLst>
                                </p:cTn>
                              </p:par>
                              <p:par>
                                <p:cTn id="12" presetID="9" presetClass="entr" presetSubtype="0" fill="hold" grpId="0" nodeType="with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dissolve">
                                      <p:cBhvr>
                                        <p:cTn id="14" dur="500"/>
                                        <p:tgtEl>
                                          <p:spTgt spid="9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dissolve">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9" presetClass="exit" presetSubtype="0" fill="hold" grpId="1" nodeType="withEffect">
                                  <p:stCondLst>
                                    <p:cond delay="0"/>
                                  </p:stCondLst>
                                  <p:childTnLst>
                                    <p:animEffect transition="out" filter="dissolv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9"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dissolve">
                                      <p:cBhvr>
                                        <p:cTn id="33" dur="500"/>
                                        <p:tgtEl>
                                          <p:spTgt spid="8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dissolve">
                                      <p:cBhvr>
                                        <p:cTn id="36" dur="500"/>
                                        <p:tgtEl>
                                          <p:spTgt spid="91"/>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1.66667E-6 -4.81481E-6 L 0.00013 -0.10763 " pathEditMode="relative" rAng="0" ptsTypes="AA">
                                      <p:cBhvr>
                                        <p:cTn id="40" dur="2000" fill="hold"/>
                                        <p:tgtEl>
                                          <p:spTgt spid="88"/>
                                        </p:tgtEl>
                                        <p:attrNameLst>
                                          <p:attrName>ppt_x</p:attrName>
                                          <p:attrName>ppt_y</p:attrName>
                                        </p:attrNameLst>
                                      </p:cBhvr>
                                      <p:rCtr x="0" y="-5394"/>
                                    </p:animMotion>
                                  </p:childTnLst>
                                </p:cTn>
                              </p:par>
                              <p:par>
                                <p:cTn id="41" presetID="9" presetClass="entr" presetSubtype="0" fill="hold" grpId="0" nodeType="withEffect">
                                  <p:stCondLst>
                                    <p:cond delay="0"/>
                                  </p:stCondLst>
                                  <p:childTnLst>
                                    <p:set>
                                      <p:cBhvr>
                                        <p:cTn id="42" dur="1" fill="hold">
                                          <p:stCondLst>
                                            <p:cond delay="0"/>
                                          </p:stCondLst>
                                        </p:cTn>
                                        <p:tgtEl>
                                          <p:spTgt spid="127"/>
                                        </p:tgtEl>
                                        <p:attrNameLst>
                                          <p:attrName>style.visibility</p:attrName>
                                        </p:attrNameLst>
                                      </p:cBhvr>
                                      <p:to>
                                        <p:strVal val="visible"/>
                                      </p:to>
                                    </p:set>
                                    <p:animEffect transition="in" filter="dissolve">
                                      <p:cBhvr>
                                        <p:cTn id="43"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4" grpId="0"/>
      <p:bldP spid="97" grpId="0"/>
      <p:bldP spid="127" grpId="0"/>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layer: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pPr>
            <a:r>
              <a:rPr lang="en-US" altLang="en-US" sz="3200" dirty="0">
                <a:cs typeface="Calibri" panose="020F0502020204030204" pitchFamily="34" charset="0"/>
              </a:rPr>
              <a:t>Transport-layer services</a:t>
            </a:r>
          </a:p>
          <a:p>
            <a:pPr marL="403225" indent="-285750">
              <a:spcBef>
                <a:spcPts val="800"/>
              </a:spcBef>
            </a:pPr>
            <a:r>
              <a:rPr lang="en-US" altLang="en-US" sz="3200" dirty="0">
                <a:cs typeface="Calibri" panose="020F0502020204030204" pitchFamily="34" charset="0"/>
              </a:rPr>
              <a:t>Multiplexing and demultiplexing</a:t>
            </a:r>
          </a:p>
          <a:p>
            <a:pPr marL="403225" indent="-285750">
              <a:spcBef>
                <a:spcPts val="800"/>
              </a:spcBef>
            </a:pPr>
            <a:r>
              <a:rPr lang="en-US" altLang="en-US" sz="3200" dirty="0">
                <a:cs typeface="Calibri" panose="020F0502020204030204" pitchFamily="34" charset="0"/>
              </a:rPr>
              <a:t>Connectionless transport: UDP</a:t>
            </a:r>
          </a:p>
          <a:p>
            <a:pPr marL="403225" indent="-285750">
              <a:spcBef>
                <a:spcPts val="800"/>
              </a:spcBef>
            </a:pPr>
            <a:r>
              <a:rPr lang="en-US" altLang="en-US" sz="3200" dirty="0">
                <a:cs typeface="Calibri" panose="020F0502020204030204" pitchFamily="34" charset="0"/>
              </a:rPr>
              <a:t>Principles of reliable data transfer </a:t>
            </a:r>
          </a:p>
          <a:p>
            <a:pPr marL="403225" indent="-285750">
              <a:spcBef>
                <a:spcPts val="800"/>
              </a:spcBef>
            </a:pPr>
            <a:r>
              <a:rPr lang="en-US" sz="3200" dirty="0"/>
              <a:t>Connection-oriented transport: TCP</a:t>
            </a:r>
          </a:p>
          <a:p>
            <a:pPr marL="403225" indent="-285750">
              <a:spcBef>
                <a:spcPts val="800"/>
              </a:spcBef>
            </a:pPr>
            <a:r>
              <a:rPr lang="en-US" sz="3200" dirty="0"/>
              <a:t>Principles of congestion control</a:t>
            </a:r>
          </a:p>
          <a:p>
            <a:pPr marL="403225" indent="-285750">
              <a:spcBef>
                <a:spcPts val="800"/>
              </a:spcBef>
            </a:pPr>
            <a:r>
              <a:rPr lang="en-US" sz="3200" dirty="0"/>
              <a:t>TCP congestion control</a:t>
            </a:r>
          </a:p>
          <a:p>
            <a:pPr marL="403225" indent="-285750">
              <a:spcBef>
                <a:spcPts val="800"/>
              </a:spcBef>
            </a:pPr>
            <a:r>
              <a:rPr lang="en-US" sz="3200" dirty="0"/>
              <a:t>Evolution of transport-layer functionality</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r>
              <a:rPr lang="en-US"/>
              <a:t>Transport Layer: 3-</a:t>
            </a:r>
            <a:fld id="{C4204591-24BD-A542-B9D5-F8D8A88D2FEE}" type="slidenum">
              <a:rPr lang="en-US" smtClean="0"/>
              <a:pPr/>
              <a:t>3</a:t>
            </a:fld>
            <a:endParaRPr lang="en-US" dirty="0"/>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2933442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segment </a:t>
            </a:r>
            <a:r>
              <a:rPr lang="en-US" dirty="0"/>
              <a:t>h</a:t>
            </a:r>
            <a:r>
              <a:rPr lang="en-US" sz="4400" dirty="0"/>
              <a:t>eader</a:t>
            </a:r>
          </a:p>
        </p:txBody>
      </p:sp>
      <p:sp>
        <p:nvSpPr>
          <p:cNvPr id="29" name="Rectangle 8">
            <a:extLst>
              <a:ext uri="{FF2B5EF4-FFF2-40B4-BE49-F238E27FC236}">
                <a16:creationId xmlns:a16="http://schemas.microsoft.com/office/drawing/2014/main" id="{F52AC6CB-EA5F-E34E-A84B-F6174293B55F}"/>
              </a:ext>
            </a:extLst>
          </p:cNvPr>
          <p:cNvSpPr>
            <a:spLocks noChangeArrowheads="1"/>
          </p:cNvSpPr>
          <p:nvPr/>
        </p:nvSpPr>
        <p:spPr bwMode="auto">
          <a:xfrm>
            <a:off x="3902299" y="2017713"/>
            <a:ext cx="3324225" cy="3200400"/>
          </a:xfrm>
          <a:prstGeom prst="rect">
            <a:avLst/>
          </a:prstGeom>
          <a:solidFill>
            <a:srgbClr val="FFFFFF"/>
          </a:solidFill>
          <a:ln w="349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sp>
        <p:nvSpPr>
          <p:cNvPr id="30" name="Text Box 9">
            <a:extLst>
              <a:ext uri="{FF2B5EF4-FFF2-40B4-BE49-F238E27FC236}">
                <a16:creationId xmlns:a16="http://schemas.microsoft.com/office/drawing/2014/main" id="{C8E7AF66-85A4-6B43-AFFD-45ABC0217297}"/>
              </a:ext>
            </a:extLst>
          </p:cNvPr>
          <p:cNvSpPr txBox="1">
            <a:spLocks noChangeArrowheads="1"/>
          </p:cNvSpPr>
          <p:nvPr/>
        </p:nvSpPr>
        <p:spPr bwMode="auto">
          <a:xfrm>
            <a:off x="3941987" y="2030413"/>
            <a:ext cx="1563687"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source port #</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 name="Text Box 10">
            <a:extLst>
              <a:ext uri="{FF2B5EF4-FFF2-40B4-BE49-F238E27FC236}">
                <a16:creationId xmlns:a16="http://schemas.microsoft.com/office/drawing/2014/main" id="{2F2912E8-AD40-5541-9C73-5856C97AF53A}"/>
              </a:ext>
            </a:extLst>
          </p:cNvPr>
          <p:cNvSpPr txBox="1">
            <a:spLocks noChangeArrowheads="1"/>
          </p:cNvSpPr>
          <p:nvPr/>
        </p:nvSpPr>
        <p:spPr bwMode="auto">
          <a:xfrm>
            <a:off x="5727924" y="2030413"/>
            <a:ext cx="1328738"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dest port #</a:t>
            </a:r>
          </a:p>
        </p:txBody>
      </p:sp>
      <p:sp>
        <p:nvSpPr>
          <p:cNvPr id="32" name="Line 11">
            <a:extLst>
              <a:ext uri="{FF2B5EF4-FFF2-40B4-BE49-F238E27FC236}">
                <a16:creationId xmlns:a16="http://schemas.microsoft.com/office/drawing/2014/main" id="{D9BFD291-F38C-E245-812B-D4A7B44A296C}"/>
              </a:ext>
            </a:extLst>
          </p:cNvPr>
          <p:cNvSpPr>
            <a:spLocks noChangeShapeType="1"/>
          </p:cNvSpPr>
          <p:nvPr/>
        </p:nvSpPr>
        <p:spPr bwMode="auto">
          <a:xfrm flipV="1">
            <a:off x="3892774" y="2417763"/>
            <a:ext cx="33289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 name="Line 12">
            <a:extLst>
              <a:ext uri="{FF2B5EF4-FFF2-40B4-BE49-F238E27FC236}">
                <a16:creationId xmlns:a16="http://schemas.microsoft.com/office/drawing/2014/main" id="{3CE7F4CE-E33B-FD4E-B07F-F5A9DE98853E}"/>
              </a:ext>
            </a:extLst>
          </p:cNvPr>
          <p:cNvSpPr>
            <a:spLocks noChangeShapeType="1"/>
          </p:cNvSpPr>
          <p:nvPr/>
        </p:nvSpPr>
        <p:spPr bwMode="auto">
          <a:xfrm flipV="1">
            <a:off x="3883249" y="2817813"/>
            <a:ext cx="3324225"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 name="Line 13">
            <a:extLst>
              <a:ext uri="{FF2B5EF4-FFF2-40B4-BE49-F238E27FC236}">
                <a16:creationId xmlns:a16="http://schemas.microsoft.com/office/drawing/2014/main" id="{F55DFF34-EECA-F046-9F88-B6CF84CB8E0C}"/>
              </a:ext>
            </a:extLst>
          </p:cNvPr>
          <p:cNvSpPr>
            <a:spLocks noChangeShapeType="1"/>
          </p:cNvSpPr>
          <p:nvPr/>
        </p:nvSpPr>
        <p:spPr bwMode="auto">
          <a:xfrm flipV="1">
            <a:off x="5540599" y="2017713"/>
            <a:ext cx="0" cy="395287"/>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 name="Text Box 14">
            <a:extLst>
              <a:ext uri="{FF2B5EF4-FFF2-40B4-BE49-F238E27FC236}">
                <a16:creationId xmlns:a16="http://schemas.microsoft.com/office/drawing/2014/main" id="{99267DCE-8159-FC45-B743-B474F3D4558D}"/>
              </a:ext>
            </a:extLst>
          </p:cNvPr>
          <p:cNvSpPr txBox="1">
            <a:spLocks noChangeArrowheads="1"/>
          </p:cNvSpPr>
          <p:nvPr/>
        </p:nvSpPr>
        <p:spPr bwMode="auto">
          <a:xfrm>
            <a:off x="5048474" y="1552575"/>
            <a:ext cx="9366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32 bits</a:t>
            </a:r>
          </a:p>
        </p:txBody>
      </p:sp>
      <p:sp>
        <p:nvSpPr>
          <p:cNvPr id="36" name="Line 15">
            <a:extLst>
              <a:ext uri="{FF2B5EF4-FFF2-40B4-BE49-F238E27FC236}">
                <a16:creationId xmlns:a16="http://schemas.microsoft.com/office/drawing/2014/main" id="{8D62C2C2-8FA0-A54C-8811-9A937D96CD04}"/>
              </a:ext>
            </a:extLst>
          </p:cNvPr>
          <p:cNvSpPr>
            <a:spLocks noChangeShapeType="1"/>
          </p:cNvSpPr>
          <p:nvPr/>
        </p:nvSpPr>
        <p:spPr bwMode="auto">
          <a:xfrm>
            <a:off x="5997799" y="1784350"/>
            <a:ext cx="1200150" cy="4763"/>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 name="Line 16">
            <a:extLst>
              <a:ext uri="{FF2B5EF4-FFF2-40B4-BE49-F238E27FC236}">
                <a16:creationId xmlns:a16="http://schemas.microsoft.com/office/drawing/2014/main" id="{DE702B00-23E1-474A-9072-DDEE50F76714}"/>
              </a:ext>
            </a:extLst>
          </p:cNvPr>
          <p:cNvSpPr>
            <a:spLocks noChangeShapeType="1"/>
          </p:cNvSpPr>
          <p:nvPr/>
        </p:nvSpPr>
        <p:spPr bwMode="auto">
          <a:xfrm rot="10800000">
            <a:off x="3888012" y="1793875"/>
            <a:ext cx="1128712"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 name="Text Box 17">
            <a:extLst>
              <a:ext uri="{FF2B5EF4-FFF2-40B4-BE49-F238E27FC236}">
                <a16:creationId xmlns:a16="http://schemas.microsoft.com/office/drawing/2014/main" id="{7A899027-0169-0E41-A632-97B068C6DCF8}"/>
              </a:ext>
            </a:extLst>
          </p:cNvPr>
          <p:cNvSpPr txBox="1">
            <a:spLocks noChangeArrowheads="1"/>
          </p:cNvSpPr>
          <p:nvPr/>
        </p:nvSpPr>
        <p:spPr bwMode="auto">
          <a:xfrm>
            <a:off x="4745262" y="3376613"/>
            <a:ext cx="1389062"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(payload)</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 name="Text Box 19">
            <a:extLst>
              <a:ext uri="{FF2B5EF4-FFF2-40B4-BE49-F238E27FC236}">
                <a16:creationId xmlns:a16="http://schemas.microsoft.com/office/drawing/2014/main" id="{CD850B08-5706-0344-961A-224002B37BA6}"/>
              </a:ext>
            </a:extLst>
          </p:cNvPr>
          <p:cNvSpPr txBox="1">
            <a:spLocks noChangeArrowheads="1"/>
          </p:cNvSpPr>
          <p:nvPr/>
        </p:nvSpPr>
        <p:spPr bwMode="auto">
          <a:xfrm>
            <a:off x="4338862" y="5292725"/>
            <a:ext cx="25241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UDP segment format</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 name="Line 20">
            <a:extLst>
              <a:ext uri="{FF2B5EF4-FFF2-40B4-BE49-F238E27FC236}">
                <a16:creationId xmlns:a16="http://schemas.microsoft.com/office/drawing/2014/main" id="{23E18502-A4AB-B441-8247-C60D9AD14D77}"/>
              </a:ext>
            </a:extLst>
          </p:cNvPr>
          <p:cNvSpPr>
            <a:spLocks noChangeShapeType="1"/>
          </p:cNvSpPr>
          <p:nvPr/>
        </p:nvSpPr>
        <p:spPr bwMode="auto">
          <a:xfrm flipV="1">
            <a:off x="5540599" y="2427288"/>
            <a:ext cx="0" cy="395287"/>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 name="Text Box 22">
            <a:extLst>
              <a:ext uri="{FF2B5EF4-FFF2-40B4-BE49-F238E27FC236}">
                <a16:creationId xmlns:a16="http://schemas.microsoft.com/office/drawing/2014/main" id="{7C44E6B5-339B-1741-B9C3-A1E3E37268B0}"/>
              </a:ext>
            </a:extLst>
          </p:cNvPr>
          <p:cNvSpPr txBox="1">
            <a:spLocks noChangeArrowheads="1"/>
          </p:cNvSpPr>
          <p:nvPr/>
        </p:nvSpPr>
        <p:spPr bwMode="auto">
          <a:xfrm>
            <a:off x="4284887" y="2420938"/>
            <a:ext cx="814387"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length</a:t>
            </a: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 name="Text Box 23">
            <a:extLst>
              <a:ext uri="{FF2B5EF4-FFF2-40B4-BE49-F238E27FC236}">
                <a16:creationId xmlns:a16="http://schemas.microsoft.com/office/drawing/2014/main" id="{47FFCC22-7372-6744-AEF8-0A8B78529255}"/>
              </a:ext>
            </a:extLst>
          </p:cNvPr>
          <p:cNvSpPr txBox="1">
            <a:spLocks noChangeArrowheads="1"/>
          </p:cNvSpPr>
          <p:nvPr/>
        </p:nvSpPr>
        <p:spPr bwMode="auto">
          <a:xfrm>
            <a:off x="5831112" y="2411413"/>
            <a:ext cx="1176337"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checksum</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3" name="Text Box 24">
            <a:extLst>
              <a:ext uri="{FF2B5EF4-FFF2-40B4-BE49-F238E27FC236}">
                <a16:creationId xmlns:a16="http://schemas.microsoft.com/office/drawing/2014/main" id="{485622D4-EF6A-C34A-A27B-A6B8F83BC672}"/>
              </a:ext>
            </a:extLst>
          </p:cNvPr>
          <p:cNvSpPr txBox="1">
            <a:spLocks noChangeArrowheads="1"/>
          </p:cNvSpPr>
          <p:nvPr/>
        </p:nvSpPr>
        <p:spPr bwMode="auto">
          <a:xfrm>
            <a:off x="7623398" y="3421856"/>
            <a:ext cx="2406650" cy="915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length, in bytes of UDP segment, including header</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44" name="Line 25">
            <a:extLst>
              <a:ext uri="{FF2B5EF4-FFF2-40B4-BE49-F238E27FC236}">
                <a16:creationId xmlns:a16="http://schemas.microsoft.com/office/drawing/2014/main" id="{1D6A5808-0448-DB49-AF97-08E63607B4AB}"/>
              </a:ext>
            </a:extLst>
          </p:cNvPr>
          <p:cNvSpPr>
            <a:spLocks noChangeShapeType="1"/>
          </p:cNvSpPr>
          <p:nvPr/>
        </p:nvSpPr>
        <p:spPr bwMode="auto">
          <a:xfrm flipH="1" flipV="1">
            <a:off x="5142136" y="2597149"/>
            <a:ext cx="3113157" cy="1285397"/>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 name="Oval 4">
            <a:extLst>
              <a:ext uri="{FF2B5EF4-FFF2-40B4-BE49-F238E27FC236}">
                <a16:creationId xmlns:a16="http://schemas.microsoft.com/office/drawing/2014/main" id="{2155F1E7-7CEF-EC4F-9C9D-C612D6BAA462}"/>
              </a:ext>
            </a:extLst>
          </p:cNvPr>
          <p:cNvSpPr/>
          <p:nvPr/>
        </p:nvSpPr>
        <p:spPr>
          <a:xfrm>
            <a:off x="3695142" y="1957213"/>
            <a:ext cx="2097870" cy="534469"/>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BE69DAA7-4CE3-5A48-B429-6D40B6035291}"/>
              </a:ext>
            </a:extLst>
          </p:cNvPr>
          <p:cNvSpPr/>
          <p:nvPr/>
        </p:nvSpPr>
        <p:spPr>
          <a:xfrm>
            <a:off x="5331049" y="1955208"/>
            <a:ext cx="2097870" cy="534469"/>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a:extLst>
              <a:ext uri="{FF2B5EF4-FFF2-40B4-BE49-F238E27FC236}">
                <a16:creationId xmlns:a16="http://schemas.microsoft.com/office/drawing/2014/main" id="{AF8B7A60-8E66-CD4B-B67F-657454C69C5D}"/>
              </a:ext>
            </a:extLst>
          </p:cNvPr>
          <p:cNvSpPr/>
          <p:nvPr/>
        </p:nvSpPr>
        <p:spPr>
          <a:xfrm>
            <a:off x="3657042" y="2362801"/>
            <a:ext cx="2097870" cy="534469"/>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Oval 47">
            <a:extLst>
              <a:ext uri="{FF2B5EF4-FFF2-40B4-BE49-F238E27FC236}">
                <a16:creationId xmlns:a16="http://schemas.microsoft.com/office/drawing/2014/main" id="{AE79E99F-83A4-EE4E-9BAB-1946BFD0A4A1}"/>
              </a:ext>
            </a:extLst>
          </p:cNvPr>
          <p:cNvSpPr/>
          <p:nvPr/>
        </p:nvSpPr>
        <p:spPr>
          <a:xfrm>
            <a:off x="5290176" y="2341229"/>
            <a:ext cx="2097870" cy="534469"/>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a:extLst>
              <a:ext uri="{FF2B5EF4-FFF2-40B4-BE49-F238E27FC236}">
                <a16:creationId xmlns:a16="http://schemas.microsoft.com/office/drawing/2014/main" id="{2AA4BE2E-C7FD-E34F-9626-C89B0B4F43FB}"/>
              </a:ext>
            </a:extLst>
          </p:cNvPr>
          <p:cNvSpPr/>
          <p:nvPr/>
        </p:nvSpPr>
        <p:spPr>
          <a:xfrm>
            <a:off x="4386800" y="3148706"/>
            <a:ext cx="2097870" cy="1560711"/>
          </a:xfrm>
          <a:prstGeom prst="ellipse">
            <a:avLst/>
          </a:prstGeom>
          <a:noFill/>
          <a:ln w="3175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Line 25">
            <a:extLst>
              <a:ext uri="{FF2B5EF4-FFF2-40B4-BE49-F238E27FC236}">
                <a16:creationId xmlns:a16="http://schemas.microsoft.com/office/drawing/2014/main" id="{F10F9304-7E0A-6542-A023-9D119B25A076}"/>
              </a:ext>
            </a:extLst>
          </p:cNvPr>
          <p:cNvSpPr>
            <a:spLocks noChangeShapeType="1"/>
          </p:cNvSpPr>
          <p:nvPr/>
        </p:nvSpPr>
        <p:spPr bwMode="auto">
          <a:xfrm flipH="1" flipV="1">
            <a:off x="5915202" y="3972404"/>
            <a:ext cx="3113157" cy="1285397"/>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1" name="Text Box 24">
            <a:extLst>
              <a:ext uri="{FF2B5EF4-FFF2-40B4-BE49-F238E27FC236}">
                <a16:creationId xmlns:a16="http://schemas.microsoft.com/office/drawing/2014/main" id="{E81BCD01-79B1-A943-81E4-83B20B558C90}"/>
              </a:ext>
            </a:extLst>
          </p:cNvPr>
          <p:cNvSpPr txBox="1">
            <a:spLocks noChangeArrowheads="1"/>
          </p:cNvSpPr>
          <p:nvPr/>
        </p:nvSpPr>
        <p:spPr bwMode="auto">
          <a:xfrm>
            <a:off x="8032927" y="4969559"/>
            <a:ext cx="2406650"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data to/from application layer</a:t>
            </a:r>
            <a:endParaRPr kumimoji="0" lang="en-US" sz="24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8" name="Slide Number Placeholder 2">
            <a:extLst>
              <a:ext uri="{FF2B5EF4-FFF2-40B4-BE49-F238E27FC236}">
                <a16:creationId xmlns:a16="http://schemas.microsoft.com/office/drawing/2014/main" id="{43CF0894-FFF1-6D45-9D05-752E85B0BFC5}"/>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30</a:t>
            </a:fld>
            <a:endParaRPr lang="en-US" dirty="0"/>
          </a:p>
        </p:txBody>
      </p:sp>
    </p:spTree>
    <p:extLst>
      <p:ext uri="{BB962C8B-B14F-4D97-AF65-F5344CB8AC3E}">
        <p14:creationId xmlns:p14="http://schemas.microsoft.com/office/powerpoint/2010/main" val="428285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dissolve">
                                      <p:cBhvr>
                                        <p:cTn id="18" dur="500"/>
                                        <p:tgtEl>
                                          <p:spTgt spid="4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dissolve">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dissolve">
                                      <p:cBhvr>
                                        <p:cTn id="26" dur="500"/>
                                        <p:tgtEl>
                                          <p:spTgt spid="49"/>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dissolve">
                                      <p:cBhvr>
                                        <p:cTn id="29" dur="500"/>
                                        <p:tgtEl>
                                          <p:spTgt spid="5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dissolv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dissolve">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5" grpId="0" animBg="1"/>
      <p:bldP spid="26" grpId="0" animBg="1"/>
      <p:bldP spid="27" grpId="0" animBg="1"/>
      <p:bldP spid="48" grpId="0" animBg="1"/>
      <p:bldP spid="49" grpId="0" animBg="1"/>
      <p:bldP spid="50" grpId="0" animBg="1"/>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checksum</a:t>
            </a:r>
          </a:p>
        </p:txBody>
      </p:sp>
      <p:sp>
        <p:nvSpPr>
          <p:cNvPr id="48" name="Rectangle 4">
            <a:extLst>
              <a:ext uri="{FF2B5EF4-FFF2-40B4-BE49-F238E27FC236}">
                <a16:creationId xmlns:a16="http://schemas.microsoft.com/office/drawing/2014/main" id="{673A6B1C-AEDF-5947-AFDF-9232983233A4}"/>
              </a:ext>
            </a:extLst>
          </p:cNvPr>
          <p:cNvSpPr txBox="1">
            <a:spLocks noChangeArrowheads="1"/>
          </p:cNvSpPr>
          <p:nvPr/>
        </p:nvSpPr>
        <p:spPr>
          <a:xfrm>
            <a:off x="1270863" y="2652793"/>
            <a:ext cx="10241312" cy="5734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Transmitted:            5               6                11</a:t>
            </a:r>
          </a:p>
        </p:txBody>
      </p:sp>
      <p:sp>
        <p:nvSpPr>
          <p:cNvPr id="49" name="Rectangle 5">
            <a:extLst>
              <a:ext uri="{FF2B5EF4-FFF2-40B4-BE49-F238E27FC236}">
                <a16:creationId xmlns:a16="http://schemas.microsoft.com/office/drawing/2014/main" id="{F6F1E6ED-F1FB-7542-8156-6A1C186D48CB}"/>
              </a:ext>
            </a:extLst>
          </p:cNvPr>
          <p:cNvSpPr>
            <a:spLocks noChangeArrowheads="1"/>
          </p:cNvSpPr>
          <p:nvPr/>
        </p:nvSpPr>
        <p:spPr bwMode="auto">
          <a:xfrm>
            <a:off x="798690" y="1371219"/>
            <a:ext cx="11100624"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Goal:</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detect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errors (</a:t>
            </a:r>
            <a:r>
              <a:rPr kumimoji="0" lang="en-US" altLang="ja-JP"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i.e.,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flipped bits) in transmitted segment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6" name="Rectangle 4">
            <a:extLst>
              <a:ext uri="{FF2B5EF4-FFF2-40B4-BE49-F238E27FC236}">
                <a16:creationId xmlns:a16="http://schemas.microsoft.com/office/drawing/2014/main" id="{E6366BE9-1119-E949-B583-83377BE7B2FA}"/>
              </a:ext>
            </a:extLst>
          </p:cNvPr>
          <p:cNvSpPr txBox="1">
            <a:spLocks noChangeArrowheads="1"/>
          </p:cNvSpPr>
          <p:nvPr/>
        </p:nvSpPr>
        <p:spPr>
          <a:xfrm>
            <a:off x="1717730" y="4429929"/>
            <a:ext cx="10241312" cy="5734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Received:            4               6                11</a:t>
            </a:r>
          </a:p>
        </p:txBody>
      </p:sp>
      <p:grpSp>
        <p:nvGrpSpPr>
          <p:cNvPr id="18" name="Group 17">
            <a:extLst>
              <a:ext uri="{FF2B5EF4-FFF2-40B4-BE49-F238E27FC236}">
                <a16:creationId xmlns:a16="http://schemas.microsoft.com/office/drawing/2014/main" id="{E83263DD-30EB-3A47-BB43-1008E7B8EB3B}"/>
              </a:ext>
            </a:extLst>
          </p:cNvPr>
          <p:cNvGrpSpPr/>
          <p:nvPr/>
        </p:nvGrpSpPr>
        <p:grpSpPr>
          <a:xfrm>
            <a:off x="3781587" y="2118101"/>
            <a:ext cx="3789990" cy="374499"/>
            <a:chOff x="3781587" y="2118101"/>
            <a:chExt cx="3789990" cy="374499"/>
          </a:xfrm>
        </p:grpSpPr>
        <p:sp>
          <p:nvSpPr>
            <p:cNvPr id="3" name="TextBox 2">
              <a:extLst>
                <a:ext uri="{FF2B5EF4-FFF2-40B4-BE49-F238E27FC236}">
                  <a16:creationId xmlns:a16="http://schemas.microsoft.com/office/drawing/2014/main" id="{875CCDE0-7CCA-374E-AAE6-7714B8510863}"/>
                </a:ext>
              </a:extLst>
            </p:cNvPr>
            <p:cNvSpPr txBox="1"/>
            <p:nvPr/>
          </p:nvSpPr>
          <p:spPr>
            <a:xfrm>
              <a:off x="3781587" y="2123268"/>
              <a:ext cx="12104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a:t>
              </a:r>
              <a:r>
                <a:rPr kumimoji="0" lang="en-US" sz="1800" b="0" i="0" u="none" strike="noStrike" kern="1200" cap="none" spc="0" normalizeH="0" baseline="30000" noProof="0" dirty="0">
                  <a:ln>
                    <a:noFill/>
                  </a:ln>
                  <a:solidFill>
                    <a:prstClr val="black"/>
                  </a:solidFill>
                  <a:effectLst/>
                  <a:uLnTx/>
                  <a:uFillTx/>
                  <a:latin typeface="Calibri"/>
                  <a:ea typeface="+mn-ea"/>
                  <a:cs typeface="+mn-cs"/>
                </a:rPr>
                <a:t>st</a:t>
              </a:r>
              <a:r>
                <a:rPr kumimoji="0" lang="en-US" sz="1800" b="0" i="0" u="none" strike="noStrike" kern="1200" cap="none" spc="0" normalizeH="0" baseline="0" noProof="0" dirty="0">
                  <a:ln>
                    <a:noFill/>
                  </a:ln>
                  <a:solidFill>
                    <a:prstClr val="black"/>
                  </a:solidFill>
                  <a:effectLst/>
                  <a:uLnTx/>
                  <a:uFillTx/>
                  <a:latin typeface="Calibri"/>
                  <a:ea typeface="+mn-ea"/>
                  <a:cs typeface="+mn-cs"/>
                </a:rPr>
                <a:t> number</a:t>
              </a:r>
            </a:p>
          </p:txBody>
        </p:sp>
        <p:sp>
          <p:nvSpPr>
            <p:cNvPr id="8" name="TextBox 7">
              <a:extLst>
                <a:ext uri="{FF2B5EF4-FFF2-40B4-BE49-F238E27FC236}">
                  <a16:creationId xmlns:a16="http://schemas.microsoft.com/office/drawing/2014/main" id="{AC036BB1-E12C-9F45-B7AC-A46C43550AB8}"/>
                </a:ext>
              </a:extLst>
            </p:cNvPr>
            <p:cNvSpPr txBox="1"/>
            <p:nvPr/>
          </p:nvSpPr>
          <p:spPr>
            <a:xfrm>
              <a:off x="5173851" y="2120685"/>
              <a:ext cx="12602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a:t>
              </a:r>
              <a:r>
                <a:rPr kumimoji="0" lang="en-US" sz="1800" b="0" i="0" u="none" strike="noStrike" kern="1200" cap="none" spc="0" normalizeH="0" baseline="30000" noProof="0" dirty="0">
                  <a:ln>
                    <a:noFill/>
                  </a:ln>
                  <a:solidFill>
                    <a:prstClr val="black"/>
                  </a:solidFill>
                  <a:effectLst/>
                  <a:uLnTx/>
                  <a:uFillTx/>
                  <a:latin typeface="Calibri"/>
                  <a:ea typeface="+mn-ea"/>
                  <a:cs typeface="+mn-cs"/>
                </a:rPr>
                <a:t>nd</a:t>
              </a:r>
              <a:r>
                <a:rPr kumimoji="0" lang="en-US" sz="1800" b="0" i="0" u="none" strike="noStrike" kern="1200" cap="none" spc="0" normalizeH="0" baseline="0" noProof="0" dirty="0">
                  <a:ln>
                    <a:noFill/>
                  </a:ln>
                  <a:solidFill>
                    <a:prstClr val="black"/>
                  </a:solidFill>
                  <a:effectLst/>
                  <a:uLnTx/>
                  <a:uFillTx/>
                  <a:latin typeface="Calibri"/>
                  <a:ea typeface="+mn-ea"/>
                  <a:cs typeface="+mn-cs"/>
                </a:rPr>
                <a:t> number</a:t>
              </a:r>
            </a:p>
          </p:txBody>
        </p:sp>
        <p:sp>
          <p:nvSpPr>
            <p:cNvPr id="9" name="TextBox 8">
              <a:extLst>
                <a:ext uri="{FF2B5EF4-FFF2-40B4-BE49-F238E27FC236}">
                  <a16:creationId xmlns:a16="http://schemas.microsoft.com/office/drawing/2014/main" id="{0EF766B9-0BC5-B243-8C87-21D6B656B474}"/>
                </a:ext>
              </a:extLst>
            </p:cNvPr>
            <p:cNvSpPr txBox="1"/>
            <p:nvPr/>
          </p:nvSpPr>
          <p:spPr>
            <a:xfrm>
              <a:off x="6938070" y="2118101"/>
              <a:ext cx="633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sum</a:t>
              </a:r>
            </a:p>
          </p:txBody>
        </p:sp>
      </p:grpSp>
      <p:sp>
        <p:nvSpPr>
          <p:cNvPr id="5" name="Down Arrow 4">
            <a:extLst>
              <a:ext uri="{FF2B5EF4-FFF2-40B4-BE49-F238E27FC236}">
                <a16:creationId xmlns:a16="http://schemas.microsoft.com/office/drawing/2014/main" id="{25D45AF0-1848-CC41-9B94-776A4F00467D}"/>
              </a:ext>
            </a:extLst>
          </p:cNvPr>
          <p:cNvSpPr/>
          <p:nvPr/>
        </p:nvSpPr>
        <p:spPr>
          <a:xfrm>
            <a:off x="5269424" y="3316637"/>
            <a:ext cx="1131376" cy="978408"/>
          </a:xfrm>
          <a:prstGeom prst="downArrow">
            <a:avLst/>
          </a:prstGeom>
          <a:gradFill>
            <a:gsLst>
              <a:gs pos="0">
                <a:schemeClr val="accent1">
                  <a:lumMod val="5000"/>
                  <a:lumOff val="95000"/>
                </a:schemeClr>
              </a:gs>
              <a:gs pos="55000">
                <a:srgbClr val="E47E9F"/>
              </a:gs>
              <a:gs pos="83000">
                <a:srgbClr val="CD0004"/>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AED0B8C6-3F4F-D744-B0D5-012F7CCC8026}"/>
              </a:ext>
            </a:extLst>
          </p:cNvPr>
          <p:cNvGrpSpPr/>
          <p:nvPr/>
        </p:nvGrpSpPr>
        <p:grpSpPr>
          <a:xfrm>
            <a:off x="4005390" y="4866468"/>
            <a:ext cx="2218236" cy="1079841"/>
            <a:chOff x="4005390" y="4866468"/>
            <a:chExt cx="2218236" cy="1079841"/>
          </a:xfrm>
        </p:grpSpPr>
        <p:sp>
          <p:nvSpPr>
            <p:cNvPr id="4" name="TextBox 3">
              <a:extLst>
                <a:ext uri="{FF2B5EF4-FFF2-40B4-BE49-F238E27FC236}">
                  <a16:creationId xmlns:a16="http://schemas.microsoft.com/office/drawing/2014/main" id="{80290089-A408-1F4D-AD89-57B6FA475BD4}"/>
                </a:ext>
              </a:extLst>
            </p:cNvPr>
            <p:cNvSpPr txBox="1"/>
            <p:nvPr/>
          </p:nvSpPr>
          <p:spPr>
            <a:xfrm>
              <a:off x="4005390" y="5238423"/>
              <a:ext cx="2218236"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receiver-computed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checksum</a:t>
              </a:r>
            </a:p>
          </p:txBody>
        </p:sp>
        <p:sp>
          <p:nvSpPr>
            <p:cNvPr id="7" name="Right Brace 6">
              <a:extLst>
                <a:ext uri="{FF2B5EF4-FFF2-40B4-BE49-F238E27FC236}">
                  <a16:creationId xmlns:a16="http://schemas.microsoft.com/office/drawing/2014/main" id="{70805D62-6F2B-1F49-A297-2C93A181F097}"/>
                </a:ext>
              </a:extLst>
            </p:cNvPr>
            <p:cNvSpPr/>
            <p:nvPr/>
          </p:nvSpPr>
          <p:spPr>
            <a:xfrm rot="5400000">
              <a:off x="5005953" y="4107051"/>
              <a:ext cx="302449" cy="1821283"/>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5499C2F8-4129-1B44-8C70-BBDF08BD1536}"/>
              </a:ext>
            </a:extLst>
          </p:cNvPr>
          <p:cNvGrpSpPr/>
          <p:nvPr/>
        </p:nvGrpSpPr>
        <p:grpSpPr>
          <a:xfrm>
            <a:off x="6880470" y="4879385"/>
            <a:ext cx="2604945" cy="1064342"/>
            <a:chOff x="6880470" y="4879385"/>
            <a:chExt cx="2604945" cy="1064342"/>
          </a:xfrm>
        </p:grpSpPr>
        <p:sp>
          <p:nvSpPr>
            <p:cNvPr id="12" name="TextBox 11">
              <a:extLst>
                <a:ext uri="{FF2B5EF4-FFF2-40B4-BE49-F238E27FC236}">
                  <a16:creationId xmlns:a16="http://schemas.microsoft.com/office/drawing/2014/main" id="{D9DCA310-B7D2-5B47-90B9-563B10E091FB}"/>
                </a:ext>
              </a:extLst>
            </p:cNvPr>
            <p:cNvSpPr txBox="1"/>
            <p:nvPr/>
          </p:nvSpPr>
          <p:spPr>
            <a:xfrm>
              <a:off x="6880470" y="5235841"/>
              <a:ext cx="260494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sender-computed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checksum (as received)</a:t>
              </a:r>
            </a:p>
          </p:txBody>
        </p:sp>
        <p:sp>
          <p:nvSpPr>
            <p:cNvPr id="15" name="Right Brace 14">
              <a:extLst>
                <a:ext uri="{FF2B5EF4-FFF2-40B4-BE49-F238E27FC236}">
                  <a16:creationId xmlns:a16="http://schemas.microsoft.com/office/drawing/2014/main" id="{DA615DF0-68E8-EC4F-807E-D486A3197601}"/>
                </a:ext>
              </a:extLst>
            </p:cNvPr>
            <p:cNvSpPr/>
            <p:nvPr/>
          </p:nvSpPr>
          <p:spPr>
            <a:xfrm rot="5400000">
              <a:off x="7219627" y="4631412"/>
              <a:ext cx="266054" cy="761999"/>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6">
            <a:extLst>
              <a:ext uri="{FF2B5EF4-FFF2-40B4-BE49-F238E27FC236}">
                <a16:creationId xmlns:a16="http://schemas.microsoft.com/office/drawing/2014/main" id="{5F01925F-F602-844A-BEF4-A6395DF560AD}"/>
              </a:ext>
            </a:extLst>
          </p:cNvPr>
          <p:cNvGrpSpPr/>
          <p:nvPr/>
        </p:nvGrpSpPr>
        <p:grpSpPr>
          <a:xfrm>
            <a:off x="6121831" y="5201334"/>
            <a:ext cx="821411" cy="1346699"/>
            <a:chOff x="6121831" y="5201334"/>
            <a:chExt cx="821411" cy="1346699"/>
          </a:xfrm>
        </p:grpSpPr>
        <p:pic>
          <p:nvPicPr>
            <p:cNvPr id="1026" name="Picture 2" descr="Image result for error">
              <a:extLst>
                <a:ext uri="{FF2B5EF4-FFF2-40B4-BE49-F238E27FC236}">
                  <a16:creationId xmlns:a16="http://schemas.microsoft.com/office/drawing/2014/main" id="{0F8C0CDD-8B63-9A4B-B799-33D82D530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831" y="5782776"/>
              <a:ext cx="821411" cy="7652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916598-558E-9245-AD24-594E54348A33}"/>
                </a:ext>
              </a:extLst>
            </p:cNvPr>
            <p:cNvSpPr txBox="1"/>
            <p:nvPr/>
          </p:nvSpPr>
          <p:spPr>
            <a:xfrm>
              <a:off x="6307811" y="5201334"/>
              <a:ext cx="41389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D0004"/>
                  </a:solidFill>
                  <a:effectLst/>
                  <a:uLnTx/>
                  <a:uFillTx/>
                  <a:latin typeface="Calibri"/>
                  <a:ea typeface="+mn-ea"/>
                  <a:cs typeface="+mn-cs"/>
                </a:rPr>
                <a:t>=</a:t>
              </a:r>
            </a:p>
          </p:txBody>
        </p:sp>
        <p:cxnSp>
          <p:nvCxnSpPr>
            <p:cNvPr id="16" name="Straight Connector 15">
              <a:extLst>
                <a:ext uri="{FF2B5EF4-FFF2-40B4-BE49-F238E27FC236}">
                  <a16:creationId xmlns:a16="http://schemas.microsoft.com/office/drawing/2014/main" id="{33E17EE6-50CC-C042-BC48-5E6E3B972272}"/>
                </a:ext>
              </a:extLst>
            </p:cNvPr>
            <p:cNvCxnSpPr/>
            <p:nvPr/>
          </p:nvCxnSpPr>
          <p:spPr>
            <a:xfrm flipH="1">
              <a:off x="6460174" y="5418195"/>
              <a:ext cx="108488" cy="247973"/>
            </a:xfrm>
            <a:prstGeom prst="line">
              <a:avLst/>
            </a:prstGeom>
            <a:ln w="31750">
              <a:solidFill>
                <a:srgbClr val="CD0004"/>
              </a:solidFill>
            </a:ln>
          </p:spPr>
          <p:style>
            <a:lnRef idx="1">
              <a:schemeClr val="accent1"/>
            </a:lnRef>
            <a:fillRef idx="0">
              <a:schemeClr val="accent1"/>
            </a:fillRef>
            <a:effectRef idx="0">
              <a:schemeClr val="accent1"/>
            </a:effectRef>
            <a:fontRef idx="minor">
              <a:schemeClr val="tx1"/>
            </a:fontRef>
          </p:style>
        </p:cxnSp>
      </p:grpSp>
      <p:sp>
        <p:nvSpPr>
          <p:cNvPr id="21" name="Slide Number Placeholder 2">
            <a:extLst>
              <a:ext uri="{FF2B5EF4-FFF2-40B4-BE49-F238E27FC236}">
                <a16:creationId xmlns:a16="http://schemas.microsoft.com/office/drawing/2014/main" id="{D5723390-FF65-C242-9B32-1814D9E35B6A}"/>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31</a:t>
            </a:fld>
            <a:endParaRPr lang="en-US" dirty="0"/>
          </a:p>
        </p:txBody>
      </p:sp>
    </p:spTree>
    <p:extLst>
      <p:ext uri="{BB962C8B-B14F-4D97-AF65-F5344CB8AC3E}">
        <p14:creationId xmlns:p14="http://schemas.microsoft.com/office/powerpoint/2010/main" val="16949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dissolv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UDP checksum</a:t>
            </a:r>
          </a:p>
        </p:txBody>
      </p:sp>
      <p:sp>
        <p:nvSpPr>
          <p:cNvPr id="27" name="Rectangle 3">
            <a:extLst>
              <a:ext uri="{FF2B5EF4-FFF2-40B4-BE49-F238E27FC236}">
                <a16:creationId xmlns:a16="http://schemas.microsoft.com/office/drawing/2014/main" id="{31698387-9861-714A-B5A0-B2C8BE36CD3A}"/>
              </a:ext>
            </a:extLst>
          </p:cNvPr>
          <p:cNvSpPr txBox="1">
            <a:spLocks noChangeArrowheads="1"/>
          </p:cNvSpPr>
          <p:nvPr/>
        </p:nvSpPr>
        <p:spPr>
          <a:xfrm>
            <a:off x="990599" y="2218943"/>
            <a:ext cx="4662055" cy="447806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sender:</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treat contents of UDP segment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(including UDP header fields and IP addresses)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as sequence of 16-bit integers</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checksum: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addition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(one’</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complement sum)</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of segment content</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checksum value put into UDP checksum field</a:t>
            </a: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Char char="§"/>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8" name="Rectangle 4">
            <a:extLst>
              <a:ext uri="{FF2B5EF4-FFF2-40B4-BE49-F238E27FC236}">
                <a16:creationId xmlns:a16="http://schemas.microsoft.com/office/drawing/2014/main" id="{673A6B1C-AEDF-5947-AFDF-9232983233A4}"/>
              </a:ext>
            </a:extLst>
          </p:cNvPr>
          <p:cNvSpPr txBox="1">
            <a:spLocks noChangeArrowheads="1"/>
          </p:cNvSpPr>
          <p:nvPr/>
        </p:nvSpPr>
        <p:spPr>
          <a:xfrm>
            <a:off x="5767820" y="2132890"/>
            <a:ext cx="5728855" cy="408247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receiver</a:t>
            </a:r>
            <a:r>
              <a:rPr kumimoji="0" lang="en-US" altLang="en-US" sz="35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compute checksum of received segment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 if computed checksum equals checksum field value: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Not equal - error detected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Equal - no error detected. </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But maybe errors nonetheless?</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More later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9" name="Rectangle 5">
            <a:extLst>
              <a:ext uri="{FF2B5EF4-FFF2-40B4-BE49-F238E27FC236}">
                <a16:creationId xmlns:a16="http://schemas.microsoft.com/office/drawing/2014/main" id="{F6F1E6ED-F1FB-7542-8156-6A1C186D48CB}"/>
              </a:ext>
            </a:extLst>
          </p:cNvPr>
          <p:cNvSpPr>
            <a:spLocks noChangeArrowheads="1"/>
          </p:cNvSpPr>
          <p:nvPr/>
        </p:nvSpPr>
        <p:spPr bwMode="auto">
          <a:xfrm>
            <a:off x="798690" y="1371219"/>
            <a:ext cx="11100624"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Goal:</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detect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errors (</a:t>
            </a:r>
            <a:r>
              <a:rPr kumimoji="0" lang="en-US" altLang="ja-JP"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i.e.,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flipped bits) in transmitted segment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6" name="Slide Number Placeholder 2">
            <a:extLst>
              <a:ext uri="{FF2B5EF4-FFF2-40B4-BE49-F238E27FC236}">
                <a16:creationId xmlns:a16="http://schemas.microsoft.com/office/drawing/2014/main" id="{D9262EE8-BA51-1D4E-A36D-BDC09C45FA07}"/>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32</a:t>
            </a:fld>
            <a:endParaRPr lang="en-US" dirty="0"/>
          </a:p>
        </p:txBody>
      </p:sp>
    </p:spTree>
    <p:extLst>
      <p:ext uri="{BB962C8B-B14F-4D97-AF65-F5344CB8AC3E}">
        <p14:creationId xmlns:p14="http://schemas.microsoft.com/office/powerpoint/2010/main" val="121197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 an example</a:t>
            </a:r>
          </a:p>
        </p:txBody>
      </p:sp>
      <p:sp>
        <p:nvSpPr>
          <p:cNvPr id="7" name="Rectangle 3">
            <a:extLst>
              <a:ext uri="{FF2B5EF4-FFF2-40B4-BE49-F238E27FC236}">
                <a16:creationId xmlns:a16="http://schemas.microsoft.com/office/drawing/2014/main" id="{7C7658E3-6D58-8445-A9E1-703A91A67575}"/>
              </a:ext>
            </a:extLst>
          </p:cNvPr>
          <p:cNvSpPr txBox="1">
            <a:spLocks noChangeArrowheads="1"/>
          </p:cNvSpPr>
          <p:nvPr/>
        </p:nvSpPr>
        <p:spPr>
          <a:xfrm>
            <a:off x="1215441" y="1452111"/>
            <a:ext cx="7772400" cy="2743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3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add two 16-bit integers</a:t>
            </a:r>
          </a:p>
        </p:txBody>
      </p:sp>
      <p:sp>
        <p:nvSpPr>
          <p:cNvPr id="9" name="Line 5">
            <a:extLst>
              <a:ext uri="{FF2B5EF4-FFF2-40B4-BE49-F238E27FC236}">
                <a16:creationId xmlns:a16="http://schemas.microsoft.com/office/drawing/2014/main" id="{763B3A78-1E2C-5A4B-AA3C-267B38DDCC5E}"/>
              </a:ext>
            </a:extLst>
          </p:cNvPr>
          <p:cNvSpPr>
            <a:spLocks noChangeShapeType="1"/>
          </p:cNvSpPr>
          <p:nvPr/>
        </p:nvSpPr>
        <p:spPr bwMode="auto">
          <a:xfrm flipH="1">
            <a:off x="2466391" y="3069774"/>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2" name="Text Box 8">
            <a:extLst>
              <a:ext uri="{FF2B5EF4-FFF2-40B4-BE49-F238E27FC236}">
                <a16:creationId xmlns:a16="http://schemas.microsoft.com/office/drawing/2014/main" id="{5EB760DD-5067-0241-ACCB-6E4282E949DB}"/>
              </a:ext>
            </a:extLst>
          </p:cNvPr>
          <p:cNvSpPr txBox="1">
            <a:spLocks noChangeArrowheads="1"/>
          </p:cNvSpPr>
          <p:nvPr/>
        </p:nvSpPr>
        <p:spPr bwMode="auto">
          <a:xfrm>
            <a:off x="1777296" y="3862762"/>
            <a:ext cx="636587"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sum</a:t>
            </a:r>
          </a:p>
        </p:txBody>
      </p:sp>
      <p:sp>
        <p:nvSpPr>
          <p:cNvPr id="13" name="Text Box 9">
            <a:extLst>
              <a:ext uri="{FF2B5EF4-FFF2-40B4-BE49-F238E27FC236}">
                <a16:creationId xmlns:a16="http://schemas.microsoft.com/office/drawing/2014/main" id="{D58D347C-3618-AD46-999E-771E7BB4EFFB}"/>
              </a:ext>
            </a:extLst>
          </p:cNvPr>
          <p:cNvSpPr txBox="1">
            <a:spLocks noChangeArrowheads="1"/>
          </p:cNvSpPr>
          <p:nvPr/>
        </p:nvSpPr>
        <p:spPr bwMode="auto">
          <a:xfrm>
            <a:off x="1192843" y="4300504"/>
            <a:ext cx="1221040"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checksum</a:t>
            </a:r>
          </a:p>
        </p:txBody>
      </p:sp>
      <p:sp>
        <p:nvSpPr>
          <p:cNvPr id="16" name="Text Box 15">
            <a:extLst>
              <a:ext uri="{FF2B5EF4-FFF2-40B4-BE49-F238E27FC236}">
                <a16:creationId xmlns:a16="http://schemas.microsoft.com/office/drawing/2014/main" id="{228BD91C-645B-7B49-B807-EF571877C7E5}"/>
              </a:ext>
            </a:extLst>
          </p:cNvPr>
          <p:cNvSpPr txBox="1">
            <a:spLocks noChangeArrowheads="1"/>
          </p:cNvSpPr>
          <p:nvPr/>
        </p:nvSpPr>
        <p:spPr bwMode="auto">
          <a:xfrm>
            <a:off x="798690" y="5071610"/>
            <a:ext cx="10367961"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Note:</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when adding numbers, a carryout from the most significant bit needs to be added to the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7" name="TextBox 1">
            <a:extLst>
              <a:ext uri="{FF2B5EF4-FFF2-40B4-BE49-F238E27FC236}">
                <a16:creationId xmlns:a16="http://schemas.microsoft.com/office/drawing/2014/main" id="{898A9607-38BF-9544-B70F-067CC64A39AE}"/>
              </a:ext>
            </a:extLst>
          </p:cNvPr>
          <p:cNvSpPr txBox="1">
            <a:spLocks noChangeArrowheads="1"/>
          </p:cNvSpPr>
          <p:nvPr/>
        </p:nvSpPr>
        <p:spPr bwMode="auto">
          <a:xfrm>
            <a:off x="850466" y="6260898"/>
            <a:ext cx="98572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Check out the online interactive exercises for more examples: h</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ttp://</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gaia.cs.umass.edu</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kurose_ross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/interactive/</a:t>
            </a:r>
          </a:p>
        </p:txBody>
      </p:sp>
      <p:sp>
        <p:nvSpPr>
          <p:cNvPr id="4" name="TextBox 3">
            <a:extLst>
              <a:ext uri="{FF2B5EF4-FFF2-40B4-BE49-F238E27FC236}">
                <a16:creationId xmlns:a16="http://schemas.microsoft.com/office/drawing/2014/main" id="{55CFACF2-9C75-D845-963C-B6B5F2FFE843}"/>
              </a:ext>
            </a:extLst>
          </p:cNvPr>
          <p:cNvSpPr txBox="1"/>
          <p:nvPr/>
        </p:nvSpPr>
        <p:spPr>
          <a:xfrm>
            <a:off x="2863959" y="2205031"/>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1 1 1 0 0 1 1 0 0 1 1 0 0 1 1 0</a:t>
            </a:r>
          </a:p>
        </p:txBody>
      </p:sp>
      <p:sp>
        <p:nvSpPr>
          <p:cNvPr id="19" name="TextBox 18">
            <a:extLst>
              <a:ext uri="{FF2B5EF4-FFF2-40B4-BE49-F238E27FC236}">
                <a16:creationId xmlns:a16="http://schemas.microsoft.com/office/drawing/2014/main" id="{A0134F71-DAF2-4A4A-8007-D61D5E84A131}"/>
              </a:ext>
            </a:extLst>
          </p:cNvPr>
          <p:cNvSpPr txBox="1"/>
          <p:nvPr/>
        </p:nvSpPr>
        <p:spPr>
          <a:xfrm>
            <a:off x="2868710" y="2580910"/>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1 1 0 1 0 1 0 1 0 1 0 1 0 1 0 1</a:t>
            </a:r>
          </a:p>
        </p:txBody>
      </p:sp>
      <p:sp>
        <p:nvSpPr>
          <p:cNvPr id="20" name="TextBox 19">
            <a:extLst>
              <a:ext uri="{FF2B5EF4-FFF2-40B4-BE49-F238E27FC236}">
                <a16:creationId xmlns:a16="http://schemas.microsoft.com/office/drawing/2014/main" id="{890C7D96-F575-4046-84E4-2FDF9898E9B2}"/>
              </a:ext>
            </a:extLst>
          </p:cNvPr>
          <p:cNvSpPr txBox="1"/>
          <p:nvPr/>
        </p:nvSpPr>
        <p:spPr>
          <a:xfrm>
            <a:off x="2501968" y="3194702"/>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1 1 0 1 1 1 0 1 1 1 0 1 1 1 0 1 1</a:t>
            </a:r>
          </a:p>
        </p:txBody>
      </p:sp>
      <p:sp>
        <p:nvSpPr>
          <p:cNvPr id="10" name="Oval 6">
            <a:extLst>
              <a:ext uri="{FF2B5EF4-FFF2-40B4-BE49-F238E27FC236}">
                <a16:creationId xmlns:a16="http://schemas.microsoft.com/office/drawing/2014/main" id="{23B7D25F-DD2D-6943-A612-1B140865E470}"/>
              </a:ext>
            </a:extLst>
          </p:cNvPr>
          <p:cNvSpPr>
            <a:spLocks noChangeArrowheads="1"/>
          </p:cNvSpPr>
          <p:nvPr/>
        </p:nvSpPr>
        <p:spPr bwMode="auto">
          <a:xfrm>
            <a:off x="2516833" y="3264149"/>
            <a:ext cx="304800" cy="304800"/>
          </a:xfrm>
          <a:prstGeom prst="ellipse">
            <a:avLst/>
          </a:prstGeom>
          <a:noFill/>
          <a:ln w="9525">
            <a:solidFill>
              <a:srgbClr val="FF0000"/>
            </a:solidFill>
            <a:round/>
            <a:headEnd type="none" w="sm" len="me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 name="Text Box 7">
            <a:extLst>
              <a:ext uri="{FF2B5EF4-FFF2-40B4-BE49-F238E27FC236}">
                <a16:creationId xmlns:a16="http://schemas.microsoft.com/office/drawing/2014/main" id="{02C19D06-A871-3D4E-A141-88A98E4A3180}"/>
              </a:ext>
            </a:extLst>
          </p:cNvPr>
          <p:cNvSpPr txBox="1">
            <a:spLocks noChangeArrowheads="1"/>
          </p:cNvSpPr>
          <p:nvPr/>
        </p:nvSpPr>
        <p:spPr bwMode="auto">
          <a:xfrm>
            <a:off x="916633" y="3201536"/>
            <a:ext cx="1457707"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wraparound</a:t>
            </a:r>
          </a:p>
        </p:txBody>
      </p:sp>
      <p:sp>
        <p:nvSpPr>
          <p:cNvPr id="14" name="Line 10">
            <a:extLst>
              <a:ext uri="{FF2B5EF4-FFF2-40B4-BE49-F238E27FC236}">
                <a16:creationId xmlns:a16="http://schemas.microsoft.com/office/drawing/2014/main" id="{D9BAD80C-425E-F145-9700-2D18230226CD}"/>
              </a:ext>
            </a:extLst>
          </p:cNvPr>
          <p:cNvSpPr>
            <a:spLocks noChangeShapeType="1"/>
          </p:cNvSpPr>
          <p:nvPr/>
        </p:nvSpPr>
        <p:spPr bwMode="auto">
          <a:xfrm flipH="1">
            <a:off x="2440633" y="3788911"/>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5" name="Freeform 11">
            <a:extLst>
              <a:ext uri="{FF2B5EF4-FFF2-40B4-BE49-F238E27FC236}">
                <a16:creationId xmlns:a16="http://schemas.microsoft.com/office/drawing/2014/main" id="{5AD71209-A9E2-794D-88A1-4B84AF2607D1}"/>
              </a:ext>
            </a:extLst>
          </p:cNvPr>
          <p:cNvSpPr>
            <a:spLocks/>
          </p:cNvSpPr>
          <p:nvPr/>
        </p:nvSpPr>
        <p:spPr bwMode="auto">
          <a:xfrm>
            <a:off x="2669233" y="3576532"/>
            <a:ext cx="5795540" cy="95077"/>
          </a:xfrm>
          <a:custGeom>
            <a:avLst/>
            <a:gdLst>
              <a:gd name="T0" fmla="*/ 0 w 3788"/>
              <a:gd name="T1" fmla="*/ 0 h 58"/>
              <a:gd name="T2" fmla="*/ 0 w 3788"/>
              <a:gd name="T3" fmla="*/ 2147483647 h 58"/>
              <a:gd name="T4" fmla="*/ 2147483647 w 3788"/>
              <a:gd name="T5" fmla="*/ 2147483647 h 58"/>
              <a:gd name="T6" fmla="*/ 0 60000 65536"/>
              <a:gd name="T7" fmla="*/ 0 60000 65536"/>
              <a:gd name="T8" fmla="*/ 0 60000 65536"/>
            </a:gdLst>
            <a:ahLst/>
            <a:cxnLst>
              <a:cxn ang="T6">
                <a:pos x="T0" y="T1"/>
              </a:cxn>
              <a:cxn ang="T7">
                <a:pos x="T2" y="T3"/>
              </a:cxn>
              <a:cxn ang="T8">
                <a:pos x="T4" y="T5"/>
              </a:cxn>
            </a:cxnLst>
            <a:rect l="0" t="0" r="r" b="b"/>
            <a:pathLst>
              <a:path w="3788" h="58">
                <a:moveTo>
                  <a:pt x="0" y="0"/>
                </a:moveTo>
                <a:lnTo>
                  <a:pt x="0" y="58"/>
                </a:lnTo>
                <a:lnTo>
                  <a:pt x="3788" y="58"/>
                </a:lnTo>
              </a:path>
            </a:pathLst>
          </a:custGeom>
          <a:noFill/>
          <a:ln w="9525" cap="flat" cmpd="sng">
            <a:solidFill>
              <a:srgbClr val="FF0000"/>
            </a:solidFill>
            <a:prstDash val="solid"/>
            <a:round/>
            <a:headEnd type="none" w="sm"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9994788-E9D3-5D40-89C2-5666242ECA9E}"/>
              </a:ext>
            </a:extLst>
          </p:cNvPr>
          <p:cNvSpPr txBox="1"/>
          <p:nvPr/>
        </p:nvSpPr>
        <p:spPr>
          <a:xfrm>
            <a:off x="2475478" y="3863610"/>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1 0 1 1 1 0 1 1 1 0 1 1 1 1 0 0</a:t>
            </a:r>
          </a:p>
        </p:txBody>
      </p:sp>
      <p:sp>
        <p:nvSpPr>
          <p:cNvPr id="22" name="TextBox 21">
            <a:extLst>
              <a:ext uri="{FF2B5EF4-FFF2-40B4-BE49-F238E27FC236}">
                <a16:creationId xmlns:a16="http://schemas.microsoft.com/office/drawing/2014/main" id="{6DDD65BC-0FF7-354F-9157-61D155DA77EA}"/>
              </a:ext>
            </a:extLst>
          </p:cNvPr>
          <p:cNvSpPr txBox="1"/>
          <p:nvPr/>
        </p:nvSpPr>
        <p:spPr>
          <a:xfrm>
            <a:off x="2505831" y="4287924"/>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0 1 0 0 0 1 0 0 0 1 0 0 0 0 1 1</a:t>
            </a:r>
          </a:p>
        </p:txBody>
      </p:sp>
      <p:sp>
        <p:nvSpPr>
          <p:cNvPr id="18" name="Slide Number Placeholder 2">
            <a:extLst>
              <a:ext uri="{FF2B5EF4-FFF2-40B4-BE49-F238E27FC236}">
                <a16:creationId xmlns:a16="http://schemas.microsoft.com/office/drawing/2014/main" id="{27145B4A-DA47-BA4F-95DB-F98A913F0982}"/>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33</a:t>
            </a:fld>
            <a:endParaRPr lang="en-US" dirty="0"/>
          </a:p>
        </p:txBody>
      </p:sp>
    </p:spTree>
    <p:extLst>
      <p:ext uri="{BB962C8B-B14F-4D97-AF65-F5344CB8AC3E}">
        <p14:creationId xmlns:p14="http://schemas.microsoft.com/office/powerpoint/2010/main" val="222797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9" presetClass="entr" presetSubtype="0"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20" grpId="0"/>
      <p:bldP spid="10" grpId="0" animBg="1"/>
      <p:bldP spid="11" grpId="0"/>
      <p:bldP spid="14" grpId="0" animBg="1"/>
      <p:bldP spid="15" grpId="0" animBg="1"/>
      <p:bldP spid="21"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 weak protection!</a:t>
            </a:r>
          </a:p>
        </p:txBody>
      </p:sp>
      <p:sp>
        <p:nvSpPr>
          <p:cNvPr id="7" name="Rectangle 3">
            <a:extLst>
              <a:ext uri="{FF2B5EF4-FFF2-40B4-BE49-F238E27FC236}">
                <a16:creationId xmlns:a16="http://schemas.microsoft.com/office/drawing/2014/main" id="{7C7658E3-6D58-8445-A9E1-703A91A67575}"/>
              </a:ext>
            </a:extLst>
          </p:cNvPr>
          <p:cNvSpPr txBox="1">
            <a:spLocks noChangeArrowheads="1"/>
          </p:cNvSpPr>
          <p:nvPr/>
        </p:nvSpPr>
        <p:spPr>
          <a:xfrm>
            <a:off x="1215441" y="1452111"/>
            <a:ext cx="7772400" cy="2743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3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add two 16-bit integers</a:t>
            </a:r>
          </a:p>
        </p:txBody>
      </p:sp>
      <p:sp>
        <p:nvSpPr>
          <p:cNvPr id="9" name="Line 5">
            <a:extLst>
              <a:ext uri="{FF2B5EF4-FFF2-40B4-BE49-F238E27FC236}">
                <a16:creationId xmlns:a16="http://schemas.microsoft.com/office/drawing/2014/main" id="{763B3A78-1E2C-5A4B-AA3C-267B38DDCC5E}"/>
              </a:ext>
            </a:extLst>
          </p:cNvPr>
          <p:cNvSpPr>
            <a:spLocks noChangeShapeType="1"/>
          </p:cNvSpPr>
          <p:nvPr/>
        </p:nvSpPr>
        <p:spPr bwMode="auto">
          <a:xfrm flipH="1">
            <a:off x="2466391" y="3069774"/>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2" name="Text Box 8">
            <a:extLst>
              <a:ext uri="{FF2B5EF4-FFF2-40B4-BE49-F238E27FC236}">
                <a16:creationId xmlns:a16="http://schemas.microsoft.com/office/drawing/2014/main" id="{5EB760DD-5067-0241-ACCB-6E4282E949DB}"/>
              </a:ext>
            </a:extLst>
          </p:cNvPr>
          <p:cNvSpPr txBox="1">
            <a:spLocks noChangeArrowheads="1"/>
          </p:cNvSpPr>
          <p:nvPr/>
        </p:nvSpPr>
        <p:spPr bwMode="auto">
          <a:xfrm>
            <a:off x="1777296" y="3862762"/>
            <a:ext cx="636587"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sum</a:t>
            </a:r>
          </a:p>
        </p:txBody>
      </p:sp>
      <p:sp>
        <p:nvSpPr>
          <p:cNvPr id="13" name="Text Box 9">
            <a:extLst>
              <a:ext uri="{FF2B5EF4-FFF2-40B4-BE49-F238E27FC236}">
                <a16:creationId xmlns:a16="http://schemas.microsoft.com/office/drawing/2014/main" id="{D58D347C-3618-AD46-999E-771E7BB4EFFB}"/>
              </a:ext>
            </a:extLst>
          </p:cNvPr>
          <p:cNvSpPr txBox="1">
            <a:spLocks noChangeArrowheads="1"/>
          </p:cNvSpPr>
          <p:nvPr/>
        </p:nvSpPr>
        <p:spPr bwMode="auto">
          <a:xfrm>
            <a:off x="1192843" y="4300504"/>
            <a:ext cx="1221040"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checksum</a:t>
            </a:r>
          </a:p>
        </p:txBody>
      </p:sp>
      <p:sp>
        <p:nvSpPr>
          <p:cNvPr id="4" name="TextBox 3">
            <a:extLst>
              <a:ext uri="{FF2B5EF4-FFF2-40B4-BE49-F238E27FC236}">
                <a16:creationId xmlns:a16="http://schemas.microsoft.com/office/drawing/2014/main" id="{55CFACF2-9C75-D845-963C-B6B5F2FFE843}"/>
              </a:ext>
            </a:extLst>
          </p:cNvPr>
          <p:cNvSpPr txBox="1"/>
          <p:nvPr/>
        </p:nvSpPr>
        <p:spPr>
          <a:xfrm>
            <a:off x="2863959" y="2205031"/>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1 1 1 0 0 1 1 0 0 1 1 0 0 1 1 0</a:t>
            </a:r>
          </a:p>
        </p:txBody>
      </p:sp>
      <p:sp>
        <p:nvSpPr>
          <p:cNvPr id="19" name="TextBox 18">
            <a:extLst>
              <a:ext uri="{FF2B5EF4-FFF2-40B4-BE49-F238E27FC236}">
                <a16:creationId xmlns:a16="http://schemas.microsoft.com/office/drawing/2014/main" id="{A0134F71-DAF2-4A4A-8007-D61D5E84A131}"/>
              </a:ext>
            </a:extLst>
          </p:cNvPr>
          <p:cNvSpPr txBox="1"/>
          <p:nvPr/>
        </p:nvSpPr>
        <p:spPr>
          <a:xfrm>
            <a:off x="2868710" y="2580910"/>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1 1 0 1 0 1 0 1 0 1 0 1 0 1 0 1</a:t>
            </a:r>
          </a:p>
        </p:txBody>
      </p:sp>
      <p:sp>
        <p:nvSpPr>
          <p:cNvPr id="20" name="TextBox 19">
            <a:extLst>
              <a:ext uri="{FF2B5EF4-FFF2-40B4-BE49-F238E27FC236}">
                <a16:creationId xmlns:a16="http://schemas.microsoft.com/office/drawing/2014/main" id="{890C7D96-F575-4046-84E4-2FDF9898E9B2}"/>
              </a:ext>
            </a:extLst>
          </p:cNvPr>
          <p:cNvSpPr txBox="1"/>
          <p:nvPr/>
        </p:nvSpPr>
        <p:spPr>
          <a:xfrm>
            <a:off x="2501968" y="3194702"/>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1 1 0 1 1 1 0 1 1 1 0 1 1 1 0 1 1</a:t>
            </a:r>
          </a:p>
        </p:txBody>
      </p:sp>
      <p:grpSp>
        <p:nvGrpSpPr>
          <p:cNvPr id="5" name="Group 4">
            <a:extLst>
              <a:ext uri="{FF2B5EF4-FFF2-40B4-BE49-F238E27FC236}">
                <a16:creationId xmlns:a16="http://schemas.microsoft.com/office/drawing/2014/main" id="{5970902B-ACCE-A04E-88F8-76E3A68380F6}"/>
              </a:ext>
            </a:extLst>
          </p:cNvPr>
          <p:cNvGrpSpPr/>
          <p:nvPr/>
        </p:nvGrpSpPr>
        <p:grpSpPr>
          <a:xfrm>
            <a:off x="942391" y="3201536"/>
            <a:ext cx="8001000" cy="1123739"/>
            <a:chOff x="942391" y="3201536"/>
            <a:chExt cx="8001000" cy="1123739"/>
          </a:xfrm>
        </p:grpSpPr>
        <p:sp>
          <p:nvSpPr>
            <p:cNvPr id="10" name="Oval 6">
              <a:extLst>
                <a:ext uri="{FF2B5EF4-FFF2-40B4-BE49-F238E27FC236}">
                  <a16:creationId xmlns:a16="http://schemas.microsoft.com/office/drawing/2014/main" id="{23B7D25F-DD2D-6943-A612-1B140865E470}"/>
                </a:ext>
              </a:extLst>
            </p:cNvPr>
            <p:cNvSpPr>
              <a:spLocks noChangeArrowheads="1"/>
            </p:cNvSpPr>
            <p:nvPr/>
          </p:nvSpPr>
          <p:spPr bwMode="auto">
            <a:xfrm>
              <a:off x="2542591" y="3264149"/>
              <a:ext cx="304800" cy="304800"/>
            </a:xfrm>
            <a:prstGeom prst="ellipse">
              <a:avLst/>
            </a:prstGeom>
            <a:noFill/>
            <a:ln w="9525">
              <a:solidFill>
                <a:srgbClr val="FF0000"/>
              </a:solidFill>
              <a:round/>
              <a:headEnd type="none" w="sm" len="me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 name="Text Box 7">
              <a:extLst>
                <a:ext uri="{FF2B5EF4-FFF2-40B4-BE49-F238E27FC236}">
                  <a16:creationId xmlns:a16="http://schemas.microsoft.com/office/drawing/2014/main" id="{02C19D06-A871-3D4E-A141-88A98E4A3180}"/>
                </a:ext>
              </a:extLst>
            </p:cNvPr>
            <p:cNvSpPr txBox="1">
              <a:spLocks noChangeArrowheads="1"/>
            </p:cNvSpPr>
            <p:nvPr/>
          </p:nvSpPr>
          <p:spPr bwMode="auto">
            <a:xfrm>
              <a:off x="942391" y="3201536"/>
              <a:ext cx="1457707"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wraparound</a:t>
              </a:r>
            </a:p>
          </p:txBody>
        </p:sp>
        <p:sp>
          <p:nvSpPr>
            <p:cNvPr id="14" name="Line 10">
              <a:extLst>
                <a:ext uri="{FF2B5EF4-FFF2-40B4-BE49-F238E27FC236}">
                  <a16:creationId xmlns:a16="http://schemas.microsoft.com/office/drawing/2014/main" id="{D9BAD80C-425E-F145-9700-2D18230226CD}"/>
                </a:ext>
              </a:extLst>
            </p:cNvPr>
            <p:cNvSpPr>
              <a:spLocks noChangeShapeType="1"/>
            </p:cNvSpPr>
            <p:nvPr/>
          </p:nvSpPr>
          <p:spPr bwMode="auto">
            <a:xfrm flipH="1">
              <a:off x="2466391" y="3788911"/>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5" name="Freeform 11">
              <a:extLst>
                <a:ext uri="{FF2B5EF4-FFF2-40B4-BE49-F238E27FC236}">
                  <a16:creationId xmlns:a16="http://schemas.microsoft.com/office/drawing/2014/main" id="{5AD71209-A9E2-794D-88A1-4B84AF2607D1}"/>
                </a:ext>
              </a:extLst>
            </p:cNvPr>
            <p:cNvSpPr>
              <a:spLocks/>
            </p:cNvSpPr>
            <p:nvPr/>
          </p:nvSpPr>
          <p:spPr bwMode="auto">
            <a:xfrm>
              <a:off x="2694991" y="3576532"/>
              <a:ext cx="5795540" cy="95077"/>
            </a:xfrm>
            <a:custGeom>
              <a:avLst/>
              <a:gdLst>
                <a:gd name="T0" fmla="*/ 0 w 3788"/>
                <a:gd name="T1" fmla="*/ 0 h 58"/>
                <a:gd name="T2" fmla="*/ 0 w 3788"/>
                <a:gd name="T3" fmla="*/ 2147483647 h 58"/>
                <a:gd name="T4" fmla="*/ 2147483647 w 3788"/>
                <a:gd name="T5" fmla="*/ 2147483647 h 58"/>
                <a:gd name="T6" fmla="*/ 0 60000 65536"/>
                <a:gd name="T7" fmla="*/ 0 60000 65536"/>
                <a:gd name="T8" fmla="*/ 0 60000 65536"/>
              </a:gdLst>
              <a:ahLst/>
              <a:cxnLst>
                <a:cxn ang="T6">
                  <a:pos x="T0" y="T1"/>
                </a:cxn>
                <a:cxn ang="T7">
                  <a:pos x="T2" y="T3"/>
                </a:cxn>
                <a:cxn ang="T8">
                  <a:pos x="T4" y="T5"/>
                </a:cxn>
              </a:cxnLst>
              <a:rect l="0" t="0" r="r" b="b"/>
              <a:pathLst>
                <a:path w="3788" h="58">
                  <a:moveTo>
                    <a:pt x="0" y="0"/>
                  </a:moveTo>
                  <a:lnTo>
                    <a:pt x="0" y="58"/>
                  </a:lnTo>
                  <a:lnTo>
                    <a:pt x="3788" y="58"/>
                  </a:lnTo>
                </a:path>
              </a:pathLst>
            </a:custGeom>
            <a:noFill/>
            <a:ln w="9525" cap="flat" cmpd="sng">
              <a:solidFill>
                <a:srgbClr val="FF0000"/>
              </a:solidFill>
              <a:prstDash val="solid"/>
              <a:round/>
              <a:headEnd type="none" w="sm"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9994788-E9D3-5D40-89C2-5666242ECA9E}"/>
                </a:ext>
              </a:extLst>
            </p:cNvPr>
            <p:cNvSpPr txBox="1"/>
            <p:nvPr/>
          </p:nvSpPr>
          <p:spPr>
            <a:xfrm>
              <a:off x="2501236" y="3863610"/>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1 0 1 1 1 0 1 1 1 0 1 1 1 1 0 0</a:t>
              </a:r>
            </a:p>
          </p:txBody>
        </p:sp>
      </p:grpSp>
      <p:sp>
        <p:nvSpPr>
          <p:cNvPr id="22" name="TextBox 21">
            <a:extLst>
              <a:ext uri="{FF2B5EF4-FFF2-40B4-BE49-F238E27FC236}">
                <a16:creationId xmlns:a16="http://schemas.microsoft.com/office/drawing/2014/main" id="{6DDD65BC-0FF7-354F-9157-61D155DA77EA}"/>
              </a:ext>
            </a:extLst>
          </p:cNvPr>
          <p:cNvSpPr txBox="1"/>
          <p:nvPr/>
        </p:nvSpPr>
        <p:spPr>
          <a:xfrm>
            <a:off x="2505831" y="4287924"/>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0 1 0 0 0 1 0 0 0 1 0 0 0 0 1 1</a:t>
            </a:r>
          </a:p>
        </p:txBody>
      </p:sp>
      <p:grpSp>
        <p:nvGrpSpPr>
          <p:cNvPr id="25" name="Group 24">
            <a:extLst>
              <a:ext uri="{FF2B5EF4-FFF2-40B4-BE49-F238E27FC236}">
                <a16:creationId xmlns:a16="http://schemas.microsoft.com/office/drawing/2014/main" id="{68762320-BD6D-C948-B1B7-DB283C97C3F4}"/>
              </a:ext>
            </a:extLst>
          </p:cNvPr>
          <p:cNvGrpSpPr/>
          <p:nvPr/>
        </p:nvGrpSpPr>
        <p:grpSpPr>
          <a:xfrm>
            <a:off x="7895417" y="1927511"/>
            <a:ext cx="2249559" cy="712515"/>
            <a:chOff x="9436187" y="4862446"/>
            <a:chExt cx="2249559" cy="712515"/>
          </a:xfrm>
        </p:grpSpPr>
        <p:sp>
          <p:nvSpPr>
            <p:cNvPr id="6" name="Oval 5">
              <a:extLst>
                <a:ext uri="{FF2B5EF4-FFF2-40B4-BE49-F238E27FC236}">
                  <a16:creationId xmlns:a16="http://schemas.microsoft.com/office/drawing/2014/main" id="{284FB029-4B65-2048-954A-3FF0EC7EB970}"/>
                </a:ext>
              </a:extLst>
            </p:cNvPr>
            <p:cNvSpPr/>
            <p:nvPr/>
          </p:nvSpPr>
          <p:spPr>
            <a:xfrm>
              <a:off x="9436187" y="5113295"/>
              <a:ext cx="802095" cy="4616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776E060C-7039-6D4E-922A-B4F2B25FA505}"/>
                </a:ext>
              </a:extLst>
            </p:cNvPr>
            <p:cNvCxnSpPr>
              <a:cxnSpLocks/>
            </p:cNvCxnSpPr>
            <p:nvPr/>
          </p:nvCxnSpPr>
          <p:spPr>
            <a:xfrm flipV="1">
              <a:off x="10238282" y="5111429"/>
              <a:ext cx="546739" cy="2126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EDC7E60-52B8-E24C-AD91-442CF1A81D58}"/>
                </a:ext>
              </a:extLst>
            </p:cNvPr>
            <p:cNvSpPr txBox="1"/>
            <p:nvPr/>
          </p:nvSpPr>
          <p:spPr>
            <a:xfrm>
              <a:off x="10395008" y="4862446"/>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a:t>
              </a:r>
            </a:p>
          </p:txBody>
        </p:sp>
      </p:grpSp>
      <p:grpSp>
        <p:nvGrpSpPr>
          <p:cNvPr id="26" name="Group 25">
            <a:extLst>
              <a:ext uri="{FF2B5EF4-FFF2-40B4-BE49-F238E27FC236}">
                <a16:creationId xmlns:a16="http://schemas.microsoft.com/office/drawing/2014/main" id="{F267688F-D990-804C-9C00-CC1C467BE801}"/>
              </a:ext>
            </a:extLst>
          </p:cNvPr>
          <p:cNvGrpSpPr/>
          <p:nvPr/>
        </p:nvGrpSpPr>
        <p:grpSpPr>
          <a:xfrm>
            <a:off x="7910407" y="2289202"/>
            <a:ext cx="2249559" cy="712515"/>
            <a:chOff x="9436187" y="4862446"/>
            <a:chExt cx="2249559" cy="712515"/>
          </a:xfrm>
        </p:grpSpPr>
        <p:sp>
          <p:nvSpPr>
            <p:cNvPr id="27" name="Oval 26">
              <a:extLst>
                <a:ext uri="{FF2B5EF4-FFF2-40B4-BE49-F238E27FC236}">
                  <a16:creationId xmlns:a16="http://schemas.microsoft.com/office/drawing/2014/main" id="{7C22365B-07EC-4545-B454-E8C0FAD379FA}"/>
                </a:ext>
              </a:extLst>
            </p:cNvPr>
            <p:cNvSpPr/>
            <p:nvPr/>
          </p:nvSpPr>
          <p:spPr>
            <a:xfrm>
              <a:off x="9436187" y="5113295"/>
              <a:ext cx="802095" cy="4616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8" name="Straight Arrow Connector 27">
              <a:extLst>
                <a:ext uri="{FF2B5EF4-FFF2-40B4-BE49-F238E27FC236}">
                  <a16:creationId xmlns:a16="http://schemas.microsoft.com/office/drawing/2014/main" id="{3D4A8702-0D2D-8243-9C39-DC082DD83FD6}"/>
                </a:ext>
              </a:extLst>
            </p:cNvPr>
            <p:cNvCxnSpPr>
              <a:cxnSpLocks/>
            </p:cNvCxnSpPr>
            <p:nvPr/>
          </p:nvCxnSpPr>
          <p:spPr>
            <a:xfrm flipV="1">
              <a:off x="10238282" y="5111429"/>
              <a:ext cx="546739" cy="2126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EE21CCB-6730-9040-AA0C-B91C9765D0AC}"/>
                </a:ext>
              </a:extLst>
            </p:cNvPr>
            <p:cNvSpPr txBox="1"/>
            <p:nvPr/>
          </p:nvSpPr>
          <p:spPr>
            <a:xfrm>
              <a:off x="10395008" y="4862446"/>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a:t>
              </a:r>
            </a:p>
          </p:txBody>
        </p:sp>
      </p:grpSp>
      <p:grpSp>
        <p:nvGrpSpPr>
          <p:cNvPr id="33" name="Group 32">
            <a:extLst>
              <a:ext uri="{FF2B5EF4-FFF2-40B4-BE49-F238E27FC236}">
                <a16:creationId xmlns:a16="http://schemas.microsoft.com/office/drawing/2014/main" id="{99699F57-48BE-454E-800A-4CC5A118241E}"/>
              </a:ext>
            </a:extLst>
          </p:cNvPr>
          <p:cNvGrpSpPr/>
          <p:nvPr/>
        </p:nvGrpSpPr>
        <p:grpSpPr>
          <a:xfrm>
            <a:off x="8933167" y="3121843"/>
            <a:ext cx="2729496" cy="1754326"/>
            <a:chOff x="8933167" y="3121843"/>
            <a:chExt cx="2729496" cy="1754326"/>
          </a:xfrm>
        </p:grpSpPr>
        <p:sp>
          <p:nvSpPr>
            <p:cNvPr id="31" name="Right Brace 30">
              <a:extLst>
                <a:ext uri="{FF2B5EF4-FFF2-40B4-BE49-F238E27FC236}">
                  <a16:creationId xmlns:a16="http://schemas.microsoft.com/office/drawing/2014/main" id="{BC6D80E3-4974-474B-9338-024650CB8A51}"/>
                </a:ext>
              </a:extLst>
            </p:cNvPr>
            <p:cNvSpPr/>
            <p:nvPr/>
          </p:nvSpPr>
          <p:spPr>
            <a:xfrm>
              <a:off x="8933167" y="3244723"/>
              <a:ext cx="247697" cy="1504855"/>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3F87D51E-FE73-0B41-A199-876E1DAEB87D}"/>
                </a:ext>
              </a:extLst>
            </p:cNvPr>
            <p:cNvSpPr txBox="1"/>
            <p:nvPr/>
          </p:nvSpPr>
          <p:spPr>
            <a:xfrm>
              <a:off x="9259241" y="3121843"/>
              <a:ext cx="2403422" cy="17543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Even though numbers have changed (bit flips), </a:t>
              </a:r>
              <a:r>
                <a:rPr kumimoji="0" lang="en-US" sz="2400" b="0" i="1" u="none" strike="noStrike" kern="1200" cap="none" spc="0" normalizeH="0" baseline="0" noProof="0" dirty="0">
                  <a:ln>
                    <a:noFill/>
                  </a:ln>
                  <a:solidFill>
                    <a:srgbClr val="C00000"/>
                  </a:solidFill>
                  <a:effectLst/>
                  <a:uLnTx/>
                  <a:uFillTx/>
                  <a:latin typeface="Calibri"/>
                  <a:ea typeface="+mn-ea"/>
                  <a:cs typeface="+mn-cs"/>
                </a:rPr>
                <a:t>no</a:t>
              </a:r>
              <a:r>
                <a:rPr kumimoji="0" lang="en-US" sz="2400" b="0" i="0" u="none" strike="noStrike" kern="1200" cap="none" spc="0" normalizeH="0" baseline="0" noProof="0" dirty="0">
                  <a:ln>
                    <a:noFill/>
                  </a:ln>
                  <a:solidFill>
                    <a:prstClr val="black"/>
                  </a:solidFill>
                  <a:effectLst/>
                  <a:uLnTx/>
                  <a:uFillTx/>
                  <a:latin typeface="Calibri"/>
                  <a:ea typeface="+mn-ea"/>
                  <a:cs typeface="+mn-cs"/>
                </a:rPr>
                <a:t> change in checksum!</a:t>
              </a:r>
            </a:p>
          </p:txBody>
        </p:sp>
      </p:grpSp>
      <p:sp>
        <p:nvSpPr>
          <p:cNvPr id="30" name="Slide Number Placeholder 2">
            <a:extLst>
              <a:ext uri="{FF2B5EF4-FFF2-40B4-BE49-F238E27FC236}">
                <a16:creationId xmlns:a16="http://schemas.microsoft.com/office/drawing/2014/main" id="{D233B24E-8C39-314A-B31B-073F993E5C5B}"/>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34</a:t>
            </a:fld>
            <a:endParaRPr lang="en-US" dirty="0"/>
          </a:p>
        </p:txBody>
      </p:sp>
    </p:spTree>
    <p:extLst>
      <p:ext uri="{BB962C8B-B14F-4D97-AF65-F5344CB8AC3E}">
        <p14:creationId xmlns:p14="http://schemas.microsoft.com/office/powerpoint/2010/main" val="119538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62184" y="196879"/>
            <a:ext cx="11100625" cy="1206442"/>
          </a:xfrm>
        </p:spPr>
        <p:txBody>
          <a:bodyPr>
            <a:normAutofit/>
          </a:bodyPr>
          <a:lstStyle/>
          <a:p>
            <a:r>
              <a:rPr lang="en-US" sz="5400" b="0" dirty="0"/>
              <a:t>Summary</a:t>
            </a:r>
            <a:r>
              <a:rPr lang="en-US" sz="4800" b="0" dirty="0"/>
              <a:t>: UDP</a:t>
            </a:r>
          </a:p>
        </p:txBody>
      </p:sp>
      <p:sp>
        <p:nvSpPr>
          <p:cNvPr id="128" name="Rectangle 3">
            <a:extLst>
              <a:ext uri="{FF2B5EF4-FFF2-40B4-BE49-F238E27FC236}">
                <a16:creationId xmlns:a16="http://schemas.microsoft.com/office/drawing/2014/main" id="{2C2F9B28-FDD9-B047-936F-1DE26AECFD6E}"/>
              </a:ext>
            </a:extLst>
          </p:cNvPr>
          <p:cNvSpPr txBox="1">
            <a:spLocks noChangeArrowheads="1"/>
          </p:cNvSpPr>
          <p:nvPr/>
        </p:nvSpPr>
        <p:spPr>
          <a:xfrm>
            <a:off x="525681" y="1403321"/>
            <a:ext cx="11373633" cy="5247933"/>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“no frills” protocol: </a:t>
            </a:r>
          </a:p>
          <a:p>
            <a:pPr marL="808038" marR="0" lvl="1" indent="-3413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segments may be lost, delivered out of order</a:t>
            </a:r>
          </a:p>
          <a:p>
            <a:pPr marL="808038" marR="0" lvl="1" indent="-3413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best effort service: “send and hope for the best”</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UDP has its plusses:</a:t>
            </a:r>
          </a:p>
          <a:p>
            <a:pPr marL="808038" marR="0" lvl="1" indent="-3413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no setup/handshaking needed (no RTT incurred)</a:t>
            </a:r>
          </a:p>
          <a:p>
            <a:pPr marL="808038" marR="0" lvl="1" indent="-3413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can function when network service is compromised</a:t>
            </a:r>
          </a:p>
          <a:p>
            <a:pPr marL="808038" marR="0" lvl="1" indent="-3413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helps with reliability (checksum)</a:t>
            </a:r>
          </a:p>
          <a:p>
            <a:pPr marL="463550" marR="0" lvl="0" indent="-339725"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build additional functionality on top of UDP in application layer (e.g., HTTP/3)</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024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dissolve">
                                      <p:cBhvr>
                                        <p:cTn id="7" dur="500"/>
                                        <p:tgtEl>
                                          <p:spTgt spid="12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8">
                                            <p:txEl>
                                              <p:pRg st="1" end="1"/>
                                            </p:txEl>
                                          </p:spTgt>
                                        </p:tgtEl>
                                        <p:attrNameLst>
                                          <p:attrName>style.visibility</p:attrName>
                                        </p:attrNameLst>
                                      </p:cBhvr>
                                      <p:to>
                                        <p:strVal val="visible"/>
                                      </p:to>
                                    </p:set>
                                    <p:animEffect transition="in" filter="dissolve">
                                      <p:cBhvr>
                                        <p:cTn id="10" dur="500"/>
                                        <p:tgtEl>
                                          <p:spTgt spid="12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8">
                                            <p:txEl>
                                              <p:pRg st="2" end="2"/>
                                            </p:txEl>
                                          </p:spTgt>
                                        </p:tgtEl>
                                        <p:attrNameLst>
                                          <p:attrName>style.visibility</p:attrName>
                                        </p:attrNameLst>
                                      </p:cBhvr>
                                      <p:to>
                                        <p:strVal val="visible"/>
                                      </p:to>
                                    </p:set>
                                    <p:animEffect transition="in" filter="dissolve">
                                      <p:cBhvr>
                                        <p:cTn id="13" dur="500"/>
                                        <p:tgtEl>
                                          <p:spTgt spid="12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28">
                                            <p:txEl>
                                              <p:pRg st="3" end="3"/>
                                            </p:txEl>
                                          </p:spTgt>
                                        </p:tgtEl>
                                        <p:attrNameLst>
                                          <p:attrName>style.visibility</p:attrName>
                                        </p:attrNameLst>
                                      </p:cBhvr>
                                      <p:to>
                                        <p:strVal val="visible"/>
                                      </p:to>
                                    </p:set>
                                    <p:animEffect transition="in" filter="dissolve">
                                      <p:cBhvr>
                                        <p:cTn id="18" dur="500"/>
                                        <p:tgtEl>
                                          <p:spTgt spid="128">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28">
                                            <p:txEl>
                                              <p:pRg st="4" end="4"/>
                                            </p:txEl>
                                          </p:spTgt>
                                        </p:tgtEl>
                                        <p:attrNameLst>
                                          <p:attrName>style.visibility</p:attrName>
                                        </p:attrNameLst>
                                      </p:cBhvr>
                                      <p:to>
                                        <p:strVal val="visible"/>
                                      </p:to>
                                    </p:set>
                                    <p:animEffect transition="in" filter="dissolve">
                                      <p:cBhvr>
                                        <p:cTn id="21" dur="500"/>
                                        <p:tgtEl>
                                          <p:spTgt spid="128">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28">
                                            <p:txEl>
                                              <p:pRg st="5" end="5"/>
                                            </p:txEl>
                                          </p:spTgt>
                                        </p:tgtEl>
                                        <p:attrNameLst>
                                          <p:attrName>style.visibility</p:attrName>
                                        </p:attrNameLst>
                                      </p:cBhvr>
                                      <p:to>
                                        <p:strVal val="visible"/>
                                      </p:to>
                                    </p:set>
                                    <p:animEffect transition="in" filter="dissolve">
                                      <p:cBhvr>
                                        <p:cTn id="24" dur="500"/>
                                        <p:tgtEl>
                                          <p:spTgt spid="128">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28">
                                            <p:txEl>
                                              <p:pRg st="6" end="6"/>
                                            </p:txEl>
                                          </p:spTgt>
                                        </p:tgtEl>
                                        <p:attrNameLst>
                                          <p:attrName>style.visibility</p:attrName>
                                        </p:attrNameLst>
                                      </p:cBhvr>
                                      <p:to>
                                        <p:strVal val="visible"/>
                                      </p:to>
                                    </p:set>
                                    <p:animEffect transition="in" filter="dissolve">
                                      <p:cBhvr>
                                        <p:cTn id="27" dur="500"/>
                                        <p:tgtEl>
                                          <p:spTgt spid="12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8">
                                            <p:txEl>
                                              <p:pRg st="7" end="7"/>
                                            </p:txEl>
                                          </p:spTgt>
                                        </p:tgtEl>
                                        <p:attrNameLst>
                                          <p:attrName>style.visibility</p:attrName>
                                        </p:attrNameLst>
                                      </p:cBhvr>
                                      <p:to>
                                        <p:strVal val="visible"/>
                                      </p:to>
                                    </p:set>
                                    <p:animEffect transition="in" filter="dissolve">
                                      <p:cBhvr>
                                        <p:cTn id="32" dur="500"/>
                                        <p:tgtEl>
                                          <p:spTgt spid="12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rgbClr val="010086"/>
              </a:buClr>
            </a:pPr>
            <a:r>
              <a:rPr lang="en-US" altLang="en-US" sz="3200" dirty="0">
                <a:cs typeface="Calibri" panose="020F0502020204030204" pitchFamily="34" charset="0"/>
              </a:rPr>
              <a:t>Principles of reliable data transfer </a:t>
            </a:r>
          </a:p>
          <a:p>
            <a:pPr marL="403225" indent="-285750">
              <a:spcBef>
                <a:spcPts val="800"/>
              </a:spcBef>
              <a:buClr>
                <a:schemeClr val="bg1">
                  <a:lumMod val="75000"/>
                </a:schemeClr>
              </a:buClr>
            </a:pPr>
            <a:r>
              <a:rPr lang="en-US" sz="3200" dirty="0">
                <a:solidFill>
                  <a:schemeClr val="bg1">
                    <a:lumMod val="75000"/>
                  </a:schemeClr>
                </a:solidFill>
              </a:rPr>
              <a:t>Connection-oriented transport: TCP</a:t>
            </a:r>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marL="403225" indent="-285750">
              <a:spcBef>
                <a:spcPts val="800"/>
              </a:spcBef>
              <a:buClr>
                <a:schemeClr val="bg1">
                  <a:lumMod val="75000"/>
                </a:schemeClr>
              </a:buClr>
            </a:pPr>
            <a:r>
              <a:rPr lang="en-US" sz="3200" dirty="0">
                <a:solidFill>
                  <a:schemeClr val="bg1">
                    <a:lumMod val="75000"/>
                  </a:schemeClr>
                </a:solidFill>
              </a:rPr>
              <a:t>Evolution of transport-layer functionality</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F6D691E7-EAAE-3346-9874-13E19E433554}"/>
              </a:ext>
            </a:extLst>
          </p:cNvPr>
          <p:cNvSpPr>
            <a:spLocks noGrp="1"/>
          </p:cNvSpPr>
          <p:nvPr>
            <p:ph type="sldNum" sz="quarter" idx="4"/>
          </p:nvPr>
        </p:nvSpPr>
        <p:spPr/>
        <p:txBody>
          <a:bodyPr/>
          <a:lstStyle/>
          <a:p>
            <a:r>
              <a:rPr lang="en-US" dirty="0"/>
              <a:t>Transport Layer: 3-</a:t>
            </a:r>
            <a:fld id="{C4204591-24BD-A542-B9D5-F8D8A88D2FEE}" type="slidenum">
              <a:rPr lang="en-US" smtClean="0"/>
              <a:pPr/>
              <a:t>36</a:t>
            </a:fld>
            <a:endParaRPr lang="en-US" dirty="0"/>
          </a:p>
        </p:txBody>
      </p:sp>
      <p:pic>
        <p:nvPicPr>
          <p:cNvPr id="6" name="Picture 5">
            <a:extLst>
              <a:ext uri="{FF2B5EF4-FFF2-40B4-BE49-F238E27FC236}">
                <a16:creationId xmlns:a16="http://schemas.microsoft.com/office/drawing/2014/main" id="{3DC958F9-547C-2644-99EE-6ECDE636E5F6}"/>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821324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Principles of reliable </a:t>
            </a:r>
            <a:r>
              <a:rPr lang="en-US" dirty="0"/>
              <a:t>d</a:t>
            </a:r>
            <a:r>
              <a:rPr lang="en-US" sz="4400" dirty="0"/>
              <a:t>ata </a:t>
            </a:r>
            <a:r>
              <a:rPr lang="en-US" dirty="0"/>
              <a:t>t</a:t>
            </a:r>
            <a:r>
              <a:rPr lang="en-US" sz="4400" dirty="0"/>
              <a:t>ransfer </a:t>
            </a:r>
          </a:p>
        </p:txBody>
      </p:sp>
      <p:grpSp>
        <p:nvGrpSpPr>
          <p:cNvPr id="160" name="Group 159">
            <a:extLst>
              <a:ext uri="{FF2B5EF4-FFF2-40B4-BE49-F238E27FC236}">
                <a16:creationId xmlns:a16="http://schemas.microsoft.com/office/drawing/2014/main" id="{AA406E8C-63BA-BB42-9548-F314CBF3CE0A}"/>
              </a:ext>
            </a:extLst>
          </p:cNvPr>
          <p:cNvGrpSpPr/>
          <p:nvPr/>
        </p:nvGrpSpPr>
        <p:grpSpPr>
          <a:xfrm>
            <a:off x="238849" y="1911780"/>
            <a:ext cx="5147343" cy="2073847"/>
            <a:chOff x="737513" y="2398718"/>
            <a:chExt cx="5595549" cy="2073847"/>
          </a:xfrm>
        </p:grpSpPr>
        <p:sp>
          <p:nvSpPr>
            <p:cNvPr id="161" name="Bent-Up Arrow 160">
              <a:extLst>
                <a:ext uri="{FF2B5EF4-FFF2-40B4-BE49-F238E27FC236}">
                  <a16:creationId xmlns:a16="http://schemas.microsoft.com/office/drawing/2014/main" id="{276E236E-C1A2-4743-B99F-615B0894757D}"/>
                </a:ext>
              </a:extLst>
            </p:cNvPr>
            <p:cNvSpPr/>
            <p:nvPr/>
          </p:nvSpPr>
          <p:spPr>
            <a:xfrm>
              <a:off x="4575391" y="3206649"/>
              <a:ext cx="929535" cy="419742"/>
            </a:xfrm>
            <a:prstGeom prst="bentUpArrow">
              <a:avLst>
                <a:gd name="adj1" fmla="val 7688"/>
                <a:gd name="adj2" fmla="val 18199"/>
                <a:gd name="adj3" fmla="val 201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2" name="Group 161">
              <a:extLst>
                <a:ext uri="{FF2B5EF4-FFF2-40B4-BE49-F238E27FC236}">
                  <a16:creationId xmlns:a16="http://schemas.microsoft.com/office/drawing/2014/main" id="{035F6EC9-F077-9A40-B80E-90308683035B}"/>
                </a:ext>
              </a:extLst>
            </p:cNvPr>
            <p:cNvGrpSpPr/>
            <p:nvPr/>
          </p:nvGrpSpPr>
          <p:grpSpPr>
            <a:xfrm>
              <a:off x="1442223" y="2551892"/>
              <a:ext cx="1245036" cy="593992"/>
              <a:chOff x="9852456" y="608434"/>
              <a:chExt cx="1245036" cy="593992"/>
            </a:xfrm>
          </p:grpSpPr>
          <p:sp>
            <p:nvSpPr>
              <p:cNvPr id="221" name="Oval 19">
                <a:extLst>
                  <a:ext uri="{FF2B5EF4-FFF2-40B4-BE49-F238E27FC236}">
                    <a16:creationId xmlns:a16="http://schemas.microsoft.com/office/drawing/2014/main" id="{883ACB49-E16A-9443-BF20-83102D0AC2E2}"/>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22" name="TextBox 221">
                <a:extLst>
                  <a:ext uri="{FF2B5EF4-FFF2-40B4-BE49-F238E27FC236}">
                    <a16:creationId xmlns:a16="http://schemas.microsoft.com/office/drawing/2014/main" id="{9B910D5B-F03E-EF4D-8AA8-F0CB2EF771DD}"/>
                  </a:ext>
                </a:extLst>
              </p:cNvPr>
              <p:cNvSpPr txBox="1"/>
              <p:nvPr/>
            </p:nvSpPr>
            <p:spPr>
              <a:xfrm>
                <a:off x="9935581"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163" name="Group 162">
              <a:extLst>
                <a:ext uri="{FF2B5EF4-FFF2-40B4-BE49-F238E27FC236}">
                  <a16:creationId xmlns:a16="http://schemas.microsoft.com/office/drawing/2014/main" id="{4711F2A1-3F96-204B-8D76-CA73A72D0541}"/>
                </a:ext>
              </a:extLst>
            </p:cNvPr>
            <p:cNvGrpSpPr/>
            <p:nvPr/>
          </p:nvGrpSpPr>
          <p:grpSpPr>
            <a:xfrm>
              <a:off x="2038693" y="3003923"/>
              <a:ext cx="577241" cy="307777"/>
              <a:chOff x="9950444" y="999755"/>
              <a:chExt cx="577241" cy="307777"/>
            </a:xfrm>
          </p:grpSpPr>
          <p:sp>
            <p:nvSpPr>
              <p:cNvPr id="219" name="Rectangle 218">
                <a:extLst>
                  <a:ext uri="{FF2B5EF4-FFF2-40B4-BE49-F238E27FC236}">
                    <a16:creationId xmlns:a16="http://schemas.microsoft.com/office/drawing/2014/main" id="{22B6EF49-41A6-F849-9F5D-04A31D2F40EF}"/>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159B749A-0FAF-ED4F-A42F-24ED3C9A2228}"/>
                  </a:ext>
                </a:extLst>
              </p:cNvPr>
              <p:cNvSpPr txBox="1"/>
              <p:nvPr/>
            </p:nvSpPr>
            <p:spPr>
              <a:xfrm>
                <a:off x="9950444" y="999755"/>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4" name="Group 194">
              <a:extLst>
                <a:ext uri="{FF2B5EF4-FFF2-40B4-BE49-F238E27FC236}">
                  <a16:creationId xmlns:a16="http://schemas.microsoft.com/office/drawing/2014/main" id="{0941CA1D-7B43-3641-AB83-AF3FB0147DB1}"/>
                </a:ext>
              </a:extLst>
            </p:cNvPr>
            <p:cNvGrpSpPr>
              <a:grpSpLocks/>
            </p:cNvGrpSpPr>
            <p:nvPr/>
          </p:nvGrpSpPr>
          <p:grpSpPr bwMode="auto">
            <a:xfrm>
              <a:off x="1175476" y="2432423"/>
              <a:ext cx="545509" cy="512284"/>
              <a:chOff x="-44" y="1473"/>
              <a:chExt cx="981" cy="1105"/>
            </a:xfrm>
          </p:grpSpPr>
          <p:pic>
            <p:nvPicPr>
              <p:cNvPr id="217" name="Picture 195" descr="desktop_computer_stylized_medium">
                <a:extLst>
                  <a:ext uri="{FF2B5EF4-FFF2-40B4-BE49-F238E27FC236}">
                    <a16:creationId xmlns:a16="http://schemas.microsoft.com/office/drawing/2014/main" id="{C9BAD8A3-73FD-504F-969F-7C35A5C98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Freeform 196">
                <a:extLst>
                  <a:ext uri="{FF2B5EF4-FFF2-40B4-BE49-F238E27FC236}">
                    <a16:creationId xmlns:a16="http://schemas.microsoft.com/office/drawing/2014/main" id="{2F736748-6A6F-4A40-841E-F7357D81FD5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5" name="Group 164">
              <a:extLst>
                <a:ext uri="{FF2B5EF4-FFF2-40B4-BE49-F238E27FC236}">
                  <a16:creationId xmlns:a16="http://schemas.microsoft.com/office/drawing/2014/main" id="{19DB2C22-7DC2-E741-9E31-4D336DBD41D8}"/>
                </a:ext>
              </a:extLst>
            </p:cNvPr>
            <p:cNvGrpSpPr/>
            <p:nvPr/>
          </p:nvGrpSpPr>
          <p:grpSpPr>
            <a:xfrm>
              <a:off x="4756576" y="2530702"/>
              <a:ext cx="1245036" cy="593992"/>
              <a:chOff x="9852456" y="608434"/>
              <a:chExt cx="1245036" cy="593992"/>
            </a:xfrm>
          </p:grpSpPr>
          <p:sp>
            <p:nvSpPr>
              <p:cNvPr id="215" name="Oval 19">
                <a:extLst>
                  <a:ext uri="{FF2B5EF4-FFF2-40B4-BE49-F238E27FC236}">
                    <a16:creationId xmlns:a16="http://schemas.microsoft.com/office/drawing/2014/main" id="{6000E806-F013-C443-8B87-D5DBEFEDF8C8}"/>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16" name="TextBox 215">
                <a:extLst>
                  <a:ext uri="{FF2B5EF4-FFF2-40B4-BE49-F238E27FC236}">
                    <a16:creationId xmlns:a16="http://schemas.microsoft.com/office/drawing/2014/main" id="{2D496D32-B730-8F41-BC5C-D46F18E3C27F}"/>
                  </a:ext>
                </a:extLst>
              </p:cNvPr>
              <p:cNvSpPr txBox="1"/>
              <p:nvPr/>
            </p:nvSpPr>
            <p:spPr>
              <a:xfrm>
                <a:off x="9921965"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66" name="Group 165">
              <a:extLst>
                <a:ext uri="{FF2B5EF4-FFF2-40B4-BE49-F238E27FC236}">
                  <a16:creationId xmlns:a16="http://schemas.microsoft.com/office/drawing/2014/main" id="{EA2AE3CE-CD18-494C-A00E-4B2C61F9903E}"/>
                </a:ext>
              </a:extLst>
            </p:cNvPr>
            <p:cNvGrpSpPr/>
            <p:nvPr/>
          </p:nvGrpSpPr>
          <p:grpSpPr>
            <a:xfrm>
              <a:off x="4815705" y="3003923"/>
              <a:ext cx="577241" cy="307777"/>
              <a:chOff x="9678159" y="981583"/>
              <a:chExt cx="577241" cy="307777"/>
            </a:xfrm>
          </p:grpSpPr>
          <p:sp>
            <p:nvSpPr>
              <p:cNvPr id="213" name="Rectangle 212">
                <a:extLst>
                  <a:ext uri="{FF2B5EF4-FFF2-40B4-BE49-F238E27FC236}">
                    <a16:creationId xmlns:a16="http://schemas.microsoft.com/office/drawing/2014/main" id="{68A38E56-F1F2-8D41-B556-9B4F130EE1C0}"/>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TextBox 213">
                <a:extLst>
                  <a:ext uri="{FF2B5EF4-FFF2-40B4-BE49-F238E27FC236}">
                    <a16:creationId xmlns:a16="http://schemas.microsoft.com/office/drawing/2014/main" id="{B8FBC38B-338F-F747-943D-E7C01C7B97F9}"/>
                  </a:ext>
                </a:extLst>
              </p:cNvPr>
              <p:cNvSpPr txBox="1"/>
              <p:nvPr/>
            </p:nvSpPr>
            <p:spPr>
              <a:xfrm>
                <a:off x="9678159" y="981583"/>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7" name="Group 161">
              <a:extLst>
                <a:ext uri="{FF2B5EF4-FFF2-40B4-BE49-F238E27FC236}">
                  <a16:creationId xmlns:a16="http://schemas.microsoft.com/office/drawing/2014/main" id="{77E8EF91-AF21-9340-AC44-97C2982F9039}"/>
                </a:ext>
              </a:extLst>
            </p:cNvPr>
            <p:cNvGrpSpPr>
              <a:grpSpLocks/>
            </p:cNvGrpSpPr>
            <p:nvPr/>
          </p:nvGrpSpPr>
          <p:grpSpPr bwMode="auto">
            <a:xfrm>
              <a:off x="5854223" y="2398718"/>
              <a:ext cx="230514" cy="466725"/>
              <a:chOff x="4140" y="429"/>
              <a:chExt cx="1425" cy="2396"/>
            </a:xfrm>
          </p:grpSpPr>
          <p:sp>
            <p:nvSpPr>
              <p:cNvPr id="181" name="Freeform 162">
                <a:extLst>
                  <a:ext uri="{FF2B5EF4-FFF2-40B4-BE49-F238E27FC236}">
                    <a16:creationId xmlns:a16="http://schemas.microsoft.com/office/drawing/2014/main" id="{9E28FBA5-541A-AC4F-AE71-5951515DCF0F}"/>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Rectangle 163">
                <a:extLst>
                  <a:ext uri="{FF2B5EF4-FFF2-40B4-BE49-F238E27FC236}">
                    <a16:creationId xmlns:a16="http://schemas.microsoft.com/office/drawing/2014/main" id="{CC415C09-33EA-A142-8461-9672CCFF0F16}"/>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3" name="Freeform 164">
                <a:extLst>
                  <a:ext uri="{FF2B5EF4-FFF2-40B4-BE49-F238E27FC236}">
                    <a16:creationId xmlns:a16="http://schemas.microsoft.com/office/drawing/2014/main" id="{2A5E6FB5-B778-F24C-A601-95339A95380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Freeform 165">
                <a:extLst>
                  <a:ext uri="{FF2B5EF4-FFF2-40B4-BE49-F238E27FC236}">
                    <a16:creationId xmlns:a16="http://schemas.microsoft.com/office/drawing/2014/main" id="{70415A3C-7C91-7E46-9BA5-D62360FC3F5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Rectangle 166">
                <a:extLst>
                  <a:ext uri="{FF2B5EF4-FFF2-40B4-BE49-F238E27FC236}">
                    <a16:creationId xmlns:a16="http://schemas.microsoft.com/office/drawing/2014/main" id="{4A157385-49EC-A345-8675-63A8A4717EE4}"/>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6" name="Group 167">
                <a:extLst>
                  <a:ext uri="{FF2B5EF4-FFF2-40B4-BE49-F238E27FC236}">
                    <a16:creationId xmlns:a16="http://schemas.microsoft.com/office/drawing/2014/main" id="{1DBB8188-6E4B-DB44-A618-1833910E6891}"/>
                  </a:ext>
                </a:extLst>
              </p:cNvPr>
              <p:cNvGrpSpPr>
                <a:grpSpLocks/>
              </p:cNvGrpSpPr>
              <p:nvPr/>
            </p:nvGrpSpPr>
            <p:grpSpPr bwMode="auto">
              <a:xfrm>
                <a:off x="4749" y="668"/>
                <a:ext cx="581" cy="145"/>
                <a:chOff x="614" y="2568"/>
                <a:chExt cx="725" cy="139"/>
              </a:xfrm>
            </p:grpSpPr>
            <p:sp>
              <p:nvSpPr>
                <p:cNvPr id="211" name="AutoShape 168">
                  <a:extLst>
                    <a:ext uri="{FF2B5EF4-FFF2-40B4-BE49-F238E27FC236}">
                      <a16:creationId xmlns:a16="http://schemas.microsoft.com/office/drawing/2014/main" id="{CE1ED7B1-4BA4-A84D-9114-C8CBB4BC514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AutoShape 169">
                  <a:extLst>
                    <a:ext uri="{FF2B5EF4-FFF2-40B4-BE49-F238E27FC236}">
                      <a16:creationId xmlns:a16="http://schemas.microsoft.com/office/drawing/2014/main" id="{B7844D79-0009-B94B-8989-919CDF6A9788}"/>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7" name="Rectangle 170">
                <a:extLst>
                  <a:ext uri="{FF2B5EF4-FFF2-40B4-BE49-F238E27FC236}">
                    <a16:creationId xmlns:a16="http://schemas.microsoft.com/office/drawing/2014/main" id="{51286867-B08D-0C40-A917-0F4029DD6072}"/>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8" name="Group 171">
                <a:extLst>
                  <a:ext uri="{FF2B5EF4-FFF2-40B4-BE49-F238E27FC236}">
                    <a16:creationId xmlns:a16="http://schemas.microsoft.com/office/drawing/2014/main" id="{D9A8F55B-F86B-6649-A1E4-8F24F95BCCED}"/>
                  </a:ext>
                </a:extLst>
              </p:cNvPr>
              <p:cNvGrpSpPr>
                <a:grpSpLocks/>
              </p:cNvGrpSpPr>
              <p:nvPr/>
            </p:nvGrpSpPr>
            <p:grpSpPr bwMode="auto">
              <a:xfrm>
                <a:off x="4747" y="994"/>
                <a:ext cx="581" cy="134"/>
                <a:chOff x="614" y="2568"/>
                <a:chExt cx="725" cy="139"/>
              </a:xfrm>
            </p:grpSpPr>
            <p:sp>
              <p:nvSpPr>
                <p:cNvPr id="209" name="AutoShape 172">
                  <a:extLst>
                    <a:ext uri="{FF2B5EF4-FFF2-40B4-BE49-F238E27FC236}">
                      <a16:creationId xmlns:a16="http://schemas.microsoft.com/office/drawing/2014/main" id="{16943728-8B67-F648-BF99-75B1A2EB8B65}"/>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0" name="AutoShape 173">
                  <a:extLst>
                    <a:ext uri="{FF2B5EF4-FFF2-40B4-BE49-F238E27FC236}">
                      <a16:creationId xmlns:a16="http://schemas.microsoft.com/office/drawing/2014/main" id="{E5C59DE8-B381-7841-BEF2-A71119B6CD8F}"/>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9" name="Rectangle 174">
                <a:extLst>
                  <a:ext uri="{FF2B5EF4-FFF2-40B4-BE49-F238E27FC236}">
                    <a16:creationId xmlns:a16="http://schemas.microsoft.com/office/drawing/2014/main" id="{E2A441E4-4B95-2D4B-8D2B-A39444E730C9}"/>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75">
                <a:extLst>
                  <a:ext uri="{FF2B5EF4-FFF2-40B4-BE49-F238E27FC236}">
                    <a16:creationId xmlns:a16="http://schemas.microsoft.com/office/drawing/2014/main" id="{4C56D3D2-1E9D-9A4E-A8E6-C02F387A41EB}"/>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91" name="Group 176">
                <a:extLst>
                  <a:ext uri="{FF2B5EF4-FFF2-40B4-BE49-F238E27FC236}">
                    <a16:creationId xmlns:a16="http://schemas.microsoft.com/office/drawing/2014/main" id="{4DEFC4BF-D38C-4E4F-8FF6-784D2ECC1D20}"/>
                  </a:ext>
                </a:extLst>
              </p:cNvPr>
              <p:cNvGrpSpPr>
                <a:grpSpLocks/>
              </p:cNvGrpSpPr>
              <p:nvPr/>
            </p:nvGrpSpPr>
            <p:grpSpPr bwMode="auto">
              <a:xfrm>
                <a:off x="4735" y="1627"/>
                <a:ext cx="582" cy="151"/>
                <a:chOff x="614" y="2568"/>
                <a:chExt cx="725" cy="139"/>
              </a:xfrm>
            </p:grpSpPr>
            <p:sp>
              <p:nvSpPr>
                <p:cNvPr id="207" name="AutoShape 177">
                  <a:extLst>
                    <a:ext uri="{FF2B5EF4-FFF2-40B4-BE49-F238E27FC236}">
                      <a16:creationId xmlns:a16="http://schemas.microsoft.com/office/drawing/2014/main" id="{1E6EF7BF-0973-4748-B890-B3787B883BAA}"/>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AutoShape 178">
                  <a:extLst>
                    <a:ext uri="{FF2B5EF4-FFF2-40B4-BE49-F238E27FC236}">
                      <a16:creationId xmlns:a16="http://schemas.microsoft.com/office/drawing/2014/main" id="{E5D7BCD8-55E5-614E-8991-523BADFCB547}"/>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2" name="Freeform 179">
                <a:extLst>
                  <a:ext uri="{FF2B5EF4-FFF2-40B4-BE49-F238E27FC236}">
                    <a16:creationId xmlns:a16="http://schemas.microsoft.com/office/drawing/2014/main" id="{9D08C936-65B2-7540-81A7-902915A9F68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93" name="Group 180">
                <a:extLst>
                  <a:ext uri="{FF2B5EF4-FFF2-40B4-BE49-F238E27FC236}">
                    <a16:creationId xmlns:a16="http://schemas.microsoft.com/office/drawing/2014/main" id="{E99B1C69-E2B6-2944-ADFF-75BD1E5CCF82}"/>
                  </a:ext>
                </a:extLst>
              </p:cNvPr>
              <p:cNvGrpSpPr>
                <a:grpSpLocks/>
              </p:cNvGrpSpPr>
              <p:nvPr/>
            </p:nvGrpSpPr>
            <p:grpSpPr bwMode="auto">
              <a:xfrm>
                <a:off x="4739" y="1327"/>
                <a:ext cx="582" cy="139"/>
                <a:chOff x="614" y="2568"/>
                <a:chExt cx="725" cy="139"/>
              </a:xfrm>
            </p:grpSpPr>
            <p:sp>
              <p:nvSpPr>
                <p:cNvPr id="205" name="AutoShape 181">
                  <a:extLst>
                    <a:ext uri="{FF2B5EF4-FFF2-40B4-BE49-F238E27FC236}">
                      <a16:creationId xmlns:a16="http://schemas.microsoft.com/office/drawing/2014/main" id="{40AB9F71-EF2B-814B-9AA0-68CABE04DD9B}"/>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AutoShape 182">
                  <a:extLst>
                    <a:ext uri="{FF2B5EF4-FFF2-40B4-BE49-F238E27FC236}">
                      <a16:creationId xmlns:a16="http://schemas.microsoft.com/office/drawing/2014/main" id="{61BBD585-034C-FE44-8C4C-5732B02C9B93}"/>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4" name="Rectangle 183">
                <a:extLst>
                  <a:ext uri="{FF2B5EF4-FFF2-40B4-BE49-F238E27FC236}">
                    <a16:creationId xmlns:a16="http://schemas.microsoft.com/office/drawing/2014/main" id="{3003C525-2BE0-154F-83E7-C0B0EEC1A63C}"/>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5" name="Freeform 184">
                <a:extLst>
                  <a:ext uri="{FF2B5EF4-FFF2-40B4-BE49-F238E27FC236}">
                    <a16:creationId xmlns:a16="http://schemas.microsoft.com/office/drawing/2014/main" id="{87688AC3-3CC5-0947-8699-28651834F6F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6" name="Freeform 185">
                <a:extLst>
                  <a:ext uri="{FF2B5EF4-FFF2-40B4-BE49-F238E27FC236}">
                    <a16:creationId xmlns:a16="http://schemas.microsoft.com/office/drawing/2014/main" id="{3B30373F-530B-FF4A-A69C-611E391F9885}"/>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7" name="Oval 186">
                <a:extLst>
                  <a:ext uri="{FF2B5EF4-FFF2-40B4-BE49-F238E27FC236}">
                    <a16:creationId xmlns:a16="http://schemas.microsoft.com/office/drawing/2014/main" id="{BE74818C-974F-C344-AF1C-A571C38F7674}"/>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Freeform 187">
                <a:extLst>
                  <a:ext uri="{FF2B5EF4-FFF2-40B4-BE49-F238E27FC236}">
                    <a16:creationId xmlns:a16="http://schemas.microsoft.com/office/drawing/2014/main" id="{C9128504-5E1F-1F4A-BF9E-EFE7472C0309}"/>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9" name="AutoShape 188">
                <a:extLst>
                  <a:ext uri="{FF2B5EF4-FFF2-40B4-BE49-F238E27FC236}">
                    <a16:creationId xmlns:a16="http://schemas.microsoft.com/office/drawing/2014/main" id="{E1404165-9D6F-1942-BB52-FCC831E9A239}"/>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AutoShape 189">
                <a:extLst>
                  <a:ext uri="{FF2B5EF4-FFF2-40B4-BE49-F238E27FC236}">
                    <a16:creationId xmlns:a16="http://schemas.microsoft.com/office/drawing/2014/main" id="{7F94C469-5406-364A-84E2-47B5F8B49B4C}"/>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Oval 190">
                <a:extLst>
                  <a:ext uri="{FF2B5EF4-FFF2-40B4-BE49-F238E27FC236}">
                    <a16:creationId xmlns:a16="http://schemas.microsoft.com/office/drawing/2014/main" id="{A0E8CAFD-652A-E647-BA6D-055C853C8A16}"/>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2" name="Oval 191">
                <a:extLst>
                  <a:ext uri="{FF2B5EF4-FFF2-40B4-BE49-F238E27FC236}">
                    <a16:creationId xmlns:a16="http://schemas.microsoft.com/office/drawing/2014/main" id="{1A58DA79-10F0-C94E-9A96-4E39E4332121}"/>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03" name="Oval 192">
                <a:extLst>
                  <a:ext uri="{FF2B5EF4-FFF2-40B4-BE49-F238E27FC236}">
                    <a16:creationId xmlns:a16="http://schemas.microsoft.com/office/drawing/2014/main" id="{E5153F60-CA4E-AD46-AA61-51967FAF6727}"/>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Rectangle 193">
                <a:extLst>
                  <a:ext uri="{FF2B5EF4-FFF2-40B4-BE49-F238E27FC236}">
                    <a16:creationId xmlns:a16="http://schemas.microsoft.com/office/drawing/2014/main" id="{FDB88677-8689-BF48-AD1F-09182168736F}"/>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68" name="Group 167">
              <a:extLst>
                <a:ext uri="{FF2B5EF4-FFF2-40B4-BE49-F238E27FC236}">
                  <a16:creationId xmlns:a16="http://schemas.microsoft.com/office/drawing/2014/main" id="{EAFBA5EB-DA0C-3243-87AB-B89E8E79E894}"/>
                </a:ext>
              </a:extLst>
            </p:cNvPr>
            <p:cNvGrpSpPr/>
            <p:nvPr/>
          </p:nvGrpSpPr>
          <p:grpSpPr>
            <a:xfrm>
              <a:off x="2669417" y="3423937"/>
              <a:ext cx="2003932" cy="369332"/>
              <a:chOff x="7504363" y="3141846"/>
              <a:chExt cx="2003932" cy="369332"/>
            </a:xfrm>
          </p:grpSpPr>
          <p:grpSp>
            <p:nvGrpSpPr>
              <p:cNvPr id="175" name="Group 174">
                <a:extLst>
                  <a:ext uri="{FF2B5EF4-FFF2-40B4-BE49-F238E27FC236}">
                    <a16:creationId xmlns:a16="http://schemas.microsoft.com/office/drawing/2014/main" id="{11FC8479-D121-CF45-BE67-D2FC95EAF7B9}"/>
                  </a:ext>
                </a:extLst>
              </p:cNvPr>
              <p:cNvGrpSpPr/>
              <p:nvPr/>
            </p:nvGrpSpPr>
            <p:grpSpPr>
              <a:xfrm>
                <a:off x="7504363" y="3183676"/>
                <a:ext cx="2003932" cy="306163"/>
                <a:chOff x="1616358" y="2551230"/>
                <a:chExt cx="2141698" cy="218510"/>
              </a:xfrm>
            </p:grpSpPr>
            <p:sp>
              <p:nvSpPr>
                <p:cNvPr id="177" name="Rectangle 176">
                  <a:extLst>
                    <a:ext uri="{FF2B5EF4-FFF2-40B4-BE49-F238E27FC236}">
                      <a16:creationId xmlns:a16="http://schemas.microsoft.com/office/drawing/2014/main" id="{553693F6-B250-A94A-973B-A2B9E24D52C4}"/>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90731F76-7DB6-864C-9B95-2487D9D7B8DE}"/>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31CDAEAB-9168-0E4F-9A8E-E906655A076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34315B0F-7173-EA4C-98E3-3F4A8474AFE9}"/>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6" name="TextBox 175">
                <a:extLst>
                  <a:ext uri="{FF2B5EF4-FFF2-40B4-BE49-F238E27FC236}">
                    <a16:creationId xmlns:a16="http://schemas.microsoft.com/office/drawing/2014/main" id="{997FB701-F3E4-214A-918C-4E8D192B2BB3}"/>
                  </a:ext>
                </a:extLst>
              </p:cNvPr>
              <p:cNvSpPr txBox="1"/>
              <p:nvPr/>
            </p:nvSpPr>
            <p:spPr>
              <a:xfrm>
                <a:off x="7695752" y="3141846"/>
                <a:ext cx="16788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reliable channel</a:t>
                </a:r>
              </a:p>
            </p:txBody>
          </p:sp>
        </p:grpSp>
        <p:cxnSp>
          <p:nvCxnSpPr>
            <p:cNvPr id="169" name="Straight Connector 168">
              <a:extLst>
                <a:ext uri="{FF2B5EF4-FFF2-40B4-BE49-F238E27FC236}">
                  <a16:creationId xmlns:a16="http://schemas.microsoft.com/office/drawing/2014/main" id="{82CF18A5-E8B1-C44A-855D-BC2E13F5D131}"/>
                </a:ext>
              </a:extLst>
            </p:cNvPr>
            <p:cNvCxnSpPr>
              <a:cxnSpLocks/>
            </p:cNvCxnSpPr>
            <p:nvPr/>
          </p:nvCxnSpPr>
          <p:spPr>
            <a:xfrm>
              <a:off x="1082232"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0" name="Bent-Up Arrow 169">
              <a:extLst>
                <a:ext uri="{FF2B5EF4-FFF2-40B4-BE49-F238E27FC236}">
                  <a16:creationId xmlns:a16="http://schemas.microsoft.com/office/drawing/2014/main" id="{35B9DBBD-4E46-054F-AF2A-3048455F5FA1}"/>
                </a:ext>
              </a:extLst>
            </p:cNvPr>
            <p:cNvSpPr/>
            <p:nvPr/>
          </p:nvSpPr>
          <p:spPr>
            <a:xfrm rot="5400000">
              <a:off x="2152182" y="3067004"/>
              <a:ext cx="462111" cy="773811"/>
            </a:xfrm>
            <a:prstGeom prst="bentUpArrow">
              <a:avLst>
                <a:gd name="adj1" fmla="val 7999"/>
                <a:gd name="adj2" fmla="val 16334"/>
                <a:gd name="adj3" fmla="val 213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1" name="Straight Connector 170">
              <a:extLst>
                <a:ext uri="{FF2B5EF4-FFF2-40B4-BE49-F238E27FC236}">
                  <a16:creationId xmlns:a16="http://schemas.microsoft.com/office/drawing/2014/main" id="{CFAA8010-49E9-EB46-BD2B-D57E00E6F5CD}"/>
                </a:ext>
              </a:extLst>
            </p:cNvPr>
            <p:cNvCxnSpPr>
              <a:cxnSpLocks/>
            </p:cNvCxnSpPr>
            <p:nvPr/>
          </p:nvCxnSpPr>
          <p:spPr>
            <a:xfrm>
              <a:off x="4645151"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F1100341-F7A9-1D41-8489-9128E671B607}"/>
                </a:ext>
              </a:extLst>
            </p:cNvPr>
            <p:cNvSpPr txBox="1"/>
            <p:nvPr/>
          </p:nvSpPr>
          <p:spPr>
            <a:xfrm>
              <a:off x="737513" y="3044385"/>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TextBox 172">
              <a:extLst>
                <a:ext uri="{FF2B5EF4-FFF2-40B4-BE49-F238E27FC236}">
                  <a16:creationId xmlns:a16="http://schemas.microsoft.com/office/drawing/2014/main" id="{30DCEE24-EC49-B244-B451-278656DCCEBE}"/>
                </a:ext>
              </a:extLst>
            </p:cNvPr>
            <p:cNvSpPr txBox="1"/>
            <p:nvPr/>
          </p:nvSpPr>
          <p:spPr>
            <a:xfrm>
              <a:off x="828116" y="3272133"/>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15EB50A4-0F12-A743-8A7B-907E5EE4A2F5}"/>
                </a:ext>
              </a:extLst>
            </p:cNvPr>
            <p:cNvSpPr txBox="1"/>
            <p:nvPr/>
          </p:nvSpPr>
          <p:spPr>
            <a:xfrm flipH="1">
              <a:off x="1817207" y="4010900"/>
              <a:ext cx="4025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abstraction</a:t>
              </a:r>
            </a:p>
          </p:txBody>
        </p:sp>
      </p:grpSp>
      <p:sp>
        <p:nvSpPr>
          <p:cNvPr id="66" name="Slide Number Placeholder 2">
            <a:extLst>
              <a:ext uri="{FF2B5EF4-FFF2-40B4-BE49-F238E27FC236}">
                <a16:creationId xmlns:a16="http://schemas.microsoft.com/office/drawing/2014/main" id="{F496148B-2840-6E48-8844-F185577E4A6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37</a:t>
            </a:fld>
            <a:endParaRPr lang="en-US" dirty="0"/>
          </a:p>
        </p:txBody>
      </p:sp>
    </p:spTree>
    <p:extLst>
      <p:ext uri="{BB962C8B-B14F-4D97-AF65-F5344CB8AC3E}">
        <p14:creationId xmlns:p14="http://schemas.microsoft.com/office/powerpoint/2010/main" val="3177238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Principles of reliable </a:t>
            </a:r>
            <a:r>
              <a:rPr lang="en-US" dirty="0"/>
              <a:t>d</a:t>
            </a:r>
            <a:r>
              <a:rPr lang="en-US" sz="4400" dirty="0"/>
              <a:t>ata </a:t>
            </a:r>
            <a:r>
              <a:rPr lang="en-US" dirty="0"/>
              <a:t>t</a:t>
            </a:r>
            <a:r>
              <a:rPr lang="en-US" sz="4400" dirty="0"/>
              <a:t>ransfer </a:t>
            </a:r>
          </a:p>
        </p:txBody>
      </p:sp>
      <p:grpSp>
        <p:nvGrpSpPr>
          <p:cNvPr id="9" name="Group 8">
            <a:extLst>
              <a:ext uri="{FF2B5EF4-FFF2-40B4-BE49-F238E27FC236}">
                <a16:creationId xmlns:a16="http://schemas.microsoft.com/office/drawing/2014/main" id="{C7D89CDE-A98B-A64B-A840-9A38508B9B43}"/>
              </a:ext>
            </a:extLst>
          </p:cNvPr>
          <p:cNvGrpSpPr/>
          <p:nvPr/>
        </p:nvGrpSpPr>
        <p:grpSpPr>
          <a:xfrm>
            <a:off x="6226081" y="1900904"/>
            <a:ext cx="5598584" cy="4095684"/>
            <a:chOff x="6226081" y="2364366"/>
            <a:chExt cx="5598584" cy="4095684"/>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6944646" y="2545250"/>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7541116" y="2997281"/>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6677899" y="2425781"/>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10189724" y="2496350"/>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10248853" y="2969571"/>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11287371" y="2364366"/>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0A94F7F-9401-4C4F-80C6-4F0C25C18F5C}"/>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28F3F5F7-78A1-3C45-AC73-9F2A188FD37C}"/>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3D73C66D-8F36-5E4B-BBC6-B804471BAAF5}"/>
                </a:ext>
              </a:extLst>
            </p:cNvPr>
            <p:cNvSpPr txBox="1"/>
            <p:nvPr/>
          </p:nvSpPr>
          <p:spPr>
            <a:xfrm flipH="1">
              <a:off x="7109034" y="5998385"/>
              <a:ext cx="465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implementation</a:t>
              </a:r>
            </a:p>
          </p:txBody>
        </p:sp>
        <p:grpSp>
          <p:nvGrpSpPr>
            <p:cNvPr id="233" name="Group 232">
              <a:extLst>
                <a:ext uri="{FF2B5EF4-FFF2-40B4-BE49-F238E27FC236}">
                  <a16:creationId xmlns:a16="http://schemas.microsoft.com/office/drawing/2014/main" id="{0D04F411-4AAF-BC49-BC7A-363692477E93}"/>
                </a:ext>
              </a:extLst>
            </p:cNvPr>
            <p:cNvGrpSpPr/>
            <p:nvPr/>
          </p:nvGrpSpPr>
          <p:grpSpPr>
            <a:xfrm>
              <a:off x="6573835" y="5301907"/>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AEB73EE5-0075-EE47-B5CC-61EAD4F66FC9}"/>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6021091A-40C7-3E48-A368-62B168C379FE}"/>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6584496" y="3824138"/>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sender-side of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9914975" y="3826493"/>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7535360" y="5023850"/>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10248530" y="5019009"/>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160" name="Group 159">
            <a:extLst>
              <a:ext uri="{FF2B5EF4-FFF2-40B4-BE49-F238E27FC236}">
                <a16:creationId xmlns:a16="http://schemas.microsoft.com/office/drawing/2014/main" id="{AA406E8C-63BA-BB42-9548-F314CBF3CE0A}"/>
              </a:ext>
            </a:extLst>
          </p:cNvPr>
          <p:cNvGrpSpPr/>
          <p:nvPr/>
        </p:nvGrpSpPr>
        <p:grpSpPr>
          <a:xfrm>
            <a:off x="238849" y="1911780"/>
            <a:ext cx="5147343" cy="2073847"/>
            <a:chOff x="737513" y="2398718"/>
            <a:chExt cx="5595549" cy="2073847"/>
          </a:xfrm>
        </p:grpSpPr>
        <p:sp>
          <p:nvSpPr>
            <p:cNvPr id="161" name="Bent-Up Arrow 160">
              <a:extLst>
                <a:ext uri="{FF2B5EF4-FFF2-40B4-BE49-F238E27FC236}">
                  <a16:creationId xmlns:a16="http://schemas.microsoft.com/office/drawing/2014/main" id="{276E236E-C1A2-4743-B99F-615B0894757D}"/>
                </a:ext>
              </a:extLst>
            </p:cNvPr>
            <p:cNvSpPr/>
            <p:nvPr/>
          </p:nvSpPr>
          <p:spPr>
            <a:xfrm>
              <a:off x="4575391" y="3206649"/>
              <a:ext cx="929535" cy="419742"/>
            </a:xfrm>
            <a:prstGeom prst="bentUpArrow">
              <a:avLst>
                <a:gd name="adj1" fmla="val 7688"/>
                <a:gd name="adj2" fmla="val 18199"/>
                <a:gd name="adj3" fmla="val 201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2" name="Group 161">
              <a:extLst>
                <a:ext uri="{FF2B5EF4-FFF2-40B4-BE49-F238E27FC236}">
                  <a16:creationId xmlns:a16="http://schemas.microsoft.com/office/drawing/2014/main" id="{035F6EC9-F077-9A40-B80E-90308683035B}"/>
                </a:ext>
              </a:extLst>
            </p:cNvPr>
            <p:cNvGrpSpPr/>
            <p:nvPr/>
          </p:nvGrpSpPr>
          <p:grpSpPr>
            <a:xfrm>
              <a:off x="1442223" y="2551892"/>
              <a:ext cx="1245036" cy="593992"/>
              <a:chOff x="9852456" y="608434"/>
              <a:chExt cx="1245036" cy="593992"/>
            </a:xfrm>
          </p:grpSpPr>
          <p:sp>
            <p:nvSpPr>
              <p:cNvPr id="221" name="Oval 19">
                <a:extLst>
                  <a:ext uri="{FF2B5EF4-FFF2-40B4-BE49-F238E27FC236}">
                    <a16:creationId xmlns:a16="http://schemas.microsoft.com/office/drawing/2014/main" id="{883ACB49-E16A-9443-BF20-83102D0AC2E2}"/>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22" name="TextBox 221">
                <a:extLst>
                  <a:ext uri="{FF2B5EF4-FFF2-40B4-BE49-F238E27FC236}">
                    <a16:creationId xmlns:a16="http://schemas.microsoft.com/office/drawing/2014/main" id="{9B910D5B-F03E-EF4D-8AA8-F0CB2EF771DD}"/>
                  </a:ext>
                </a:extLst>
              </p:cNvPr>
              <p:cNvSpPr txBox="1"/>
              <p:nvPr/>
            </p:nvSpPr>
            <p:spPr>
              <a:xfrm>
                <a:off x="9935581"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163" name="Group 162">
              <a:extLst>
                <a:ext uri="{FF2B5EF4-FFF2-40B4-BE49-F238E27FC236}">
                  <a16:creationId xmlns:a16="http://schemas.microsoft.com/office/drawing/2014/main" id="{4711F2A1-3F96-204B-8D76-CA73A72D0541}"/>
                </a:ext>
              </a:extLst>
            </p:cNvPr>
            <p:cNvGrpSpPr/>
            <p:nvPr/>
          </p:nvGrpSpPr>
          <p:grpSpPr>
            <a:xfrm>
              <a:off x="2038693" y="3003923"/>
              <a:ext cx="577241" cy="307777"/>
              <a:chOff x="9950444" y="999755"/>
              <a:chExt cx="577241" cy="307777"/>
            </a:xfrm>
          </p:grpSpPr>
          <p:sp>
            <p:nvSpPr>
              <p:cNvPr id="219" name="Rectangle 218">
                <a:extLst>
                  <a:ext uri="{FF2B5EF4-FFF2-40B4-BE49-F238E27FC236}">
                    <a16:creationId xmlns:a16="http://schemas.microsoft.com/office/drawing/2014/main" id="{22B6EF49-41A6-F849-9F5D-04A31D2F40EF}"/>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159B749A-0FAF-ED4F-A42F-24ED3C9A2228}"/>
                  </a:ext>
                </a:extLst>
              </p:cNvPr>
              <p:cNvSpPr txBox="1"/>
              <p:nvPr/>
            </p:nvSpPr>
            <p:spPr>
              <a:xfrm>
                <a:off x="9950444" y="999755"/>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4" name="Group 194">
              <a:extLst>
                <a:ext uri="{FF2B5EF4-FFF2-40B4-BE49-F238E27FC236}">
                  <a16:creationId xmlns:a16="http://schemas.microsoft.com/office/drawing/2014/main" id="{0941CA1D-7B43-3641-AB83-AF3FB0147DB1}"/>
                </a:ext>
              </a:extLst>
            </p:cNvPr>
            <p:cNvGrpSpPr>
              <a:grpSpLocks/>
            </p:cNvGrpSpPr>
            <p:nvPr/>
          </p:nvGrpSpPr>
          <p:grpSpPr bwMode="auto">
            <a:xfrm>
              <a:off x="1175476" y="2432423"/>
              <a:ext cx="545509" cy="512284"/>
              <a:chOff x="-44" y="1473"/>
              <a:chExt cx="981" cy="1105"/>
            </a:xfrm>
          </p:grpSpPr>
          <p:pic>
            <p:nvPicPr>
              <p:cNvPr id="217" name="Picture 195" descr="desktop_computer_stylized_medium">
                <a:extLst>
                  <a:ext uri="{FF2B5EF4-FFF2-40B4-BE49-F238E27FC236}">
                    <a16:creationId xmlns:a16="http://schemas.microsoft.com/office/drawing/2014/main" id="{C9BAD8A3-73FD-504F-969F-7C35A5C98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 name="Freeform 196">
                <a:extLst>
                  <a:ext uri="{FF2B5EF4-FFF2-40B4-BE49-F238E27FC236}">
                    <a16:creationId xmlns:a16="http://schemas.microsoft.com/office/drawing/2014/main" id="{2F736748-6A6F-4A40-841E-F7357D81FD5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5" name="Group 164">
              <a:extLst>
                <a:ext uri="{FF2B5EF4-FFF2-40B4-BE49-F238E27FC236}">
                  <a16:creationId xmlns:a16="http://schemas.microsoft.com/office/drawing/2014/main" id="{19DB2C22-7DC2-E741-9E31-4D336DBD41D8}"/>
                </a:ext>
              </a:extLst>
            </p:cNvPr>
            <p:cNvGrpSpPr/>
            <p:nvPr/>
          </p:nvGrpSpPr>
          <p:grpSpPr>
            <a:xfrm>
              <a:off x="4756576" y="2530702"/>
              <a:ext cx="1245036" cy="593992"/>
              <a:chOff x="9852456" y="608434"/>
              <a:chExt cx="1245036" cy="593992"/>
            </a:xfrm>
          </p:grpSpPr>
          <p:sp>
            <p:nvSpPr>
              <p:cNvPr id="215" name="Oval 19">
                <a:extLst>
                  <a:ext uri="{FF2B5EF4-FFF2-40B4-BE49-F238E27FC236}">
                    <a16:creationId xmlns:a16="http://schemas.microsoft.com/office/drawing/2014/main" id="{6000E806-F013-C443-8B87-D5DBEFEDF8C8}"/>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216" name="TextBox 215">
                <a:extLst>
                  <a:ext uri="{FF2B5EF4-FFF2-40B4-BE49-F238E27FC236}">
                    <a16:creationId xmlns:a16="http://schemas.microsoft.com/office/drawing/2014/main" id="{2D496D32-B730-8F41-BC5C-D46F18E3C27F}"/>
                  </a:ext>
                </a:extLst>
              </p:cNvPr>
              <p:cNvSpPr txBox="1"/>
              <p:nvPr/>
            </p:nvSpPr>
            <p:spPr>
              <a:xfrm>
                <a:off x="9921965" y="670265"/>
                <a:ext cx="1106492" cy="491225"/>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66" name="Group 165">
              <a:extLst>
                <a:ext uri="{FF2B5EF4-FFF2-40B4-BE49-F238E27FC236}">
                  <a16:creationId xmlns:a16="http://schemas.microsoft.com/office/drawing/2014/main" id="{EA2AE3CE-CD18-494C-A00E-4B2C61F9903E}"/>
                </a:ext>
              </a:extLst>
            </p:cNvPr>
            <p:cNvGrpSpPr/>
            <p:nvPr/>
          </p:nvGrpSpPr>
          <p:grpSpPr>
            <a:xfrm>
              <a:off x="4815705" y="3003923"/>
              <a:ext cx="577241" cy="307777"/>
              <a:chOff x="9678159" y="981583"/>
              <a:chExt cx="577241" cy="307777"/>
            </a:xfrm>
          </p:grpSpPr>
          <p:sp>
            <p:nvSpPr>
              <p:cNvPr id="213" name="Rectangle 212">
                <a:extLst>
                  <a:ext uri="{FF2B5EF4-FFF2-40B4-BE49-F238E27FC236}">
                    <a16:creationId xmlns:a16="http://schemas.microsoft.com/office/drawing/2014/main" id="{68A38E56-F1F2-8D41-B556-9B4F130EE1C0}"/>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TextBox 213">
                <a:extLst>
                  <a:ext uri="{FF2B5EF4-FFF2-40B4-BE49-F238E27FC236}">
                    <a16:creationId xmlns:a16="http://schemas.microsoft.com/office/drawing/2014/main" id="{B8FBC38B-338F-F747-943D-E7C01C7B97F9}"/>
                  </a:ext>
                </a:extLst>
              </p:cNvPr>
              <p:cNvSpPr txBox="1"/>
              <p:nvPr/>
            </p:nvSpPr>
            <p:spPr>
              <a:xfrm>
                <a:off x="9678159" y="981583"/>
                <a:ext cx="5772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7" name="Group 161">
              <a:extLst>
                <a:ext uri="{FF2B5EF4-FFF2-40B4-BE49-F238E27FC236}">
                  <a16:creationId xmlns:a16="http://schemas.microsoft.com/office/drawing/2014/main" id="{77E8EF91-AF21-9340-AC44-97C2982F9039}"/>
                </a:ext>
              </a:extLst>
            </p:cNvPr>
            <p:cNvGrpSpPr>
              <a:grpSpLocks/>
            </p:cNvGrpSpPr>
            <p:nvPr/>
          </p:nvGrpSpPr>
          <p:grpSpPr bwMode="auto">
            <a:xfrm>
              <a:off x="5854223" y="2398718"/>
              <a:ext cx="230514" cy="466725"/>
              <a:chOff x="4140" y="429"/>
              <a:chExt cx="1425" cy="2396"/>
            </a:xfrm>
          </p:grpSpPr>
          <p:sp>
            <p:nvSpPr>
              <p:cNvPr id="181" name="Freeform 162">
                <a:extLst>
                  <a:ext uri="{FF2B5EF4-FFF2-40B4-BE49-F238E27FC236}">
                    <a16:creationId xmlns:a16="http://schemas.microsoft.com/office/drawing/2014/main" id="{9E28FBA5-541A-AC4F-AE71-5951515DCF0F}"/>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Rectangle 163">
                <a:extLst>
                  <a:ext uri="{FF2B5EF4-FFF2-40B4-BE49-F238E27FC236}">
                    <a16:creationId xmlns:a16="http://schemas.microsoft.com/office/drawing/2014/main" id="{CC415C09-33EA-A142-8461-9672CCFF0F16}"/>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3" name="Freeform 164">
                <a:extLst>
                  <a:ext uri="{FF2B5EF4-FFF2-40B4-BE49-F238E27FC236}">
                    <a16:creationId xmlns:a16="http://schemas.microsoft.com/office/drawing/2014/main" id="{2A5E6FB5-B778-F24C-A601-95339A95380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4" name="Freeform 165">
                <a:extLst>
                  <a:ext uri="{FF2B5EF4-FFF2-40B4-BE49-F238E27FC236}">
                    <a16:creationId xmlns:a16="http://schemas.microsoft.com/office/drawing/2014/main" id="{70415A3C-7C91-7E46-9BA5-D62360FC3F5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Rectangle 166">
                <a:extLst>
                  <a:ext uri="{FF2B5EF4-FFF2-40B4-BE49-F238E27FC236}">
                    <a16:creationId xmlns:a16="http://schemas.microsoft.com/office/drawing/2014/main" id="{4A157385-49EC-A345-8675-63A8A4717EE4}"/>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6" name="Group 167">
                <a:extLst>
                  <a:ext uri="{FF2B5EF4-FFF2-40B4-BE49-F238E27FC236}">
                    <a16:creationId xmlns:a16="http://schemas.microsoft.com/office/drawing/2014/main" id="{1DBB8188-6E4B-DB44-A618-1833910E6891}"/>
                  </a:ext>
                </a:extLst>
              </p:cNvPr>
              <p:cNvGrpSpPr>
                <a:grpSpLocks/>
              </p:cNvGrpSpPr>
              <p:nvPr/>
            </p:nvGrpSpPr>
            <p:grpSpPr bwMode="auto">
              <a:xfrm>
                <a:off x="4749" y="668"/>
                <a:ext cx="581" cy="145"/>
                <a:chOff x="614" y="2568"/>
                <a:chExt cx="725" cy="139"/>
              </a:xfrm>
            </p:grpSpPr>
            <p:sp>
              <p:nvSpPr>
                <p:cNvPr id="211" name="AutoShape 168">
                  <a:extLst>
                    <a:ext uri="{FF2B5EF4-FFF2-40B4-BE49-F238E27FC236}">
                      <a16:creationId xmlns:a16="http://schemas.microsoft.com/office/drawing/2014/main" id="{CE1ED7B1-4BA4-A84D-9114-C8CBB4BC514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AutoShape 169">
                  <a:extLst>
                    <a:ext uri="{FF2B5EF4-FFF2-40B4-BE49-F238E27FC236}">
                      <a16:creationId xmlns:a16="http://schemas.microsoft.com/office/drawing/2014/main" id="{B7844D79-0009-B94B-8989-919CDF6A9788}"/>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7" name="Rectangle 170">
                <a:extLst>
                  <a:ext uri="{FF2B5EF4-FFF2-40B4-BE49-F238E27FC236}">
                    <a16:creationId xmlns:a16="http://schemas.microsoft.com/office/drawing/2014/main" id="{51286867-B08D-0C40-A917-0F4029DD6072}"/>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88" name="Group 171">
                <a:extLst>
                  <a:ext uri="{FF2B5EF4-FFF2-40B4-BE49-F238E27FC236}">
                    <a16:creationId xmlns:a16="http://schemas.microsoft.com/office/drawing/2014/main" id="{D9A8F55B-F86B-6649-A1E4-8F24F95BCCED}"/>
                  </a:ext>
                </a:extLst>
              </p:cNvPr>
              <p:cNvGrpSpPr>
                <a:grpSpLocks/>
              </p:cNvGrpSpPr>
              <p:nvPr/>
            </p:nvGrpSpPr>
            <p:grpSpPr bwMode="auto">
              <a:xfrm>
                <a:off x="4747" y="994"/>
                <a:ext cx="581" cy="134"/>
                <a:chOff x="614" y="2568"/>
                <a:chExt cx="725" cy="139"/>
              </a:xfrm>
            </p:grpSpPr>
            <p:sp>
              <p:nvSpPr>
                <p:cNvPr id="209" name="AutoShape 172">
                  <a:extLst>
                    <a:ext uri="{FF2B5EF4-FFF2-40B4-BE49-F238E27FC236}">
                      <a16:creationId xmlns:a16="http://schemas.microsoft.com/office/drawing/2014/main" id="{16943728-8B67-F648-BF99-75B1A2EB8B65}"/>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0" name="AutoShape 173">
                  <a:extLst>
                    <a:ext uri="{FF2B5EF4-FFF2-40B4-BE49-F238E27FC236}">
                      <a16:creationId xmlns:a16="http://schemas.microsoft.com/office/drawing/2014/main" id="{E5C59DE8-B381-7841-BEF2-A71119B6CD8F}"/>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9" name="Rectangle 174">
                <a:extLst>
                  <a:ext uri="{FF2B5EF4-FFF2-40B4-BE49-F238E27FC236}">
                    <a16:creationId xmlns:a16="http://schemas.microsoft.com/office/drawing/2014/main" id="{E2A441E4-4B95-2D4B-8D2B-A39444E730C9}"/>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75">
                <a:extLst>
                  <a:ext uri="{FF2B5EF4-FFF2-40B4-BE49-F238E27FC236}">
                    <a16:creationId xmlns:a16="http://schemas.microsoft.com/office/drawing/2014/main" id="{4C56D3D2-1E9D-9A4E-A8E6-C02F387A41EB}"/>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91" name="Group 176">
                <a:extLst>
                  <a:ext uri="{FF2B5EF4-FFF2-40B4-BE49-F238E27FC236}">
                    <a16:creationId xmlns:a16="http://schemas.microsoft.com/office/drawing/2014/main" id="{4DEFC4BF-D38C-4E4F-8FF6-784D2ECC1D20}"/>
                  </a:ext>
                </a:extLst>
              </p:cNvPr>
              <p:cNvGrpSpPr>
                <a:grpSpLocks/>
              </p:cNvGrpSpPr>
              <p:nvPr/>
            </p:nvGrpSpPr>
            <p:grpSpPr bwMode="auto">
              <a:xfrm>
                <a:off x="4735" y="1627"/>
                <a:ext cx="582" cy="151"/>
                <a:chOff x="614" y="2568"/>
                <a:chExt cx="725" cy="139"/>
              </a:xfrm>
            </p:grpSpPr>
            <p:sp>
              <p:nvSpPr>
                <p:cNvPr id="207" name="AutoShape 177">
                  <a:extLst>
                    <a:ext uri="{FF2B5EF4-FFF2-40B4-BE49-F238E27FC236}">
                      <a16:creationId xmlns:a16="http://schemas.microsoft.com/office/drawing/2014/main" id="{1E6EF7BF-0973-4748-B890-B3787B883BAA}"/>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AutoShape 178">
                  <a:extLst>
                    <a:ext uri="{FF2B5EF4-FFF2-40B4-BE49-F238E27FC236}">
                      <a16:creationId xmlns:a16="http://schemas.microsoft.com/office/drawing/2014/main" id="{E5D7BCD8-55E5-614E-8991-523BADFCB547}"/>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2" name="Freeform 179">
                <a:extLst>
                  <a:ext uri="{FF2B5EF4-FFF2-40B4-BE49-F238E27FC236}">
                    <a16:creationId xmlns:a16="http://schemas.microsoft.com/office/drawing/2014/main" id="{9D08C936-65B2-7540-81A7-902915A9F68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93" name="Group 180">
                <a:extLst>
                  <a:ext uri="{FF2B5EF4-FFF2-40B4-BE49-F238E27FC236}">
                    <a16:creationId xmlns:a16="http://schemas.microsoft.com/office/drawing/2014/main" id="{E99B1C69-E2B6-2944-ADFF-75BD1E5CCF82}"/>
                  </a:ext>
                </a:extLst>
              </p:cNvPr>
              <p:cNvGrpSpPr>
                <a:grpSpLocks/>
              </p:cNvGrpSpPr>
              <p:nvPr/>
            </p:nvGrpSpPr>
            <p:grpSpPr bwMode="auto">
              <a:xfrm>
                <a:off x="4739" y="1327"/>
                <a:ext cx="582" cy="139"/>
                <a:chOff x="614" y="2568"/>
                <a:chExt cx="725" cy="139"/>
              </a:xfrm>
            </p:grpSpPr>
            <p:sp>
              <p:nvSpPr>
                <p:cNvPr id="205" name="AutoShape 181">
                  <a:extLst>
                    <a:ext uri="{FF2B5EF4-FFF2-40B4-BE49-F238E27FC236}">
                      <a16:creationId xmlns:a16="http://schemas.microsoft.com/office/drawing/2014/main" id="{40AB9F71-EF2B-814B-9AA0-68CABE04DD9B}"/>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AutoShape 182">
                  <a:extLst>
                    <a:ext uri="{FF2B5EF4-FFF2-40B4-BE49-F238E27FC236}">
                      <a16:creationId xmlns:a16="http://schemas.microsoft.com/office/drawing/2014/main" id="{61BBD585-034C-FE44-8C4C-5732B02C9B93}"/>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94" name="Rectangle 183">
                <a:extLst>
                  <a:ext uri="{FF2B5EF4-FFF2-40B4-BE49-F238E27FC236}">
                    <a16:creationId xmlns:a16="http://schemas.microsoft.com/office/drawing/2014/main" id="{3003C525-2BE0-154F-83E7-C0B0EEC1A63C}"/>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5" name="Freeform 184">
                <a:extLst>
                  <a:ext uri="{FF2B5EF4-FFF2-40B4-BE49-F238E27FC236}">
                    <a16:creationId xmlns:a16="http://schemas.microsoft.com/office/drawing/2014/main" id="{87688AC3-3CC5-0947-8699-28651834F6F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6" name="Freeform 185">
                <a:extLst>
                  <a:ext uri="{FF2B5EF4-FFF2-40B4-BE49-F238E27FC236}">
                    <a16:creationId xmlns:a16="http://schemas.microsoft.com/office/drawing/2014/main" id="{3B30373F-530B-FF4A-A69C-611E391F9885}"/>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7" name="Oval 186">
                <a:extLst>
                  <a:ext uri="{FF2B5EF4-FFF2-40B4-BE49-F238E27FC236}">
                    <a16:creationId xmlns:a16="http://schemas.microsoft.com/office/drawing/2014/main" id="{BE74818C-974F-C344-AF1C-A571C38F7674}"/>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Freeform 187">
                <a:extLst>
                  <a:ext uri="{FF2B5EF4-FFF2-40B4-BE49-F238E27FC236}">
                    <a16:creationId xmlns:a16="http://schemas.microsoft.com/office/drawing/2014/main" id="{C9128504-5E1F-1F4A-BF9E-EFE7472C0309}"/>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99" name="AutoShape 188">
                <a:extLst>
                  <a:ext uri="{FF2B5EF4-FFF2-40B4-BE49-F238E27FC236}">
                    <a16:creationId xmlns:a16="http://schemas.microsoft.com/office/drawing/2014/main" id="{E1404165-9D6F-1942-BB52-FCC831E9A239}"/>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AutoShape 189">
                <a:extLst>
                  <a:ext uri="{FF2B5EF4-FFF2-40B4-BE49-F238E27FC236}">
                    <a16:creationId xmlns:a16="http://schemas.microsoft.com/office/drawing/2014/main" id="{7F94C469-5406-364A-84E2-47B5F8B49B4C}"/>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Oval 190">
                <a:extLst>
                  <a:ext uri="{FF2B5EF4-FFF2-40B4-BE49-F238E27FC236}">
                    <a16:creationId xmlns:a16="http://schemas.microsoft.com/office/drawing/2014/main" id="{A0E8CAFD-652A-E647-BA6D-055C853C8A16}"/>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2" name="Oval 191">
                <a:extLst>
                  <a:ext uri="{FF2B5EF4-FFF2-40B4-BE49-F238E27FC236}">
                    <a16:creationId xmlns:a16="http://schemas.microsoft.com/office/drawing/2014/main" id="{1A58DA79-10F0-C94E-9A96-4E39E4332121}"/>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03" name="Oval 192">
                <a:extLst>
                  <a:ext uri="{FF2B5EF4-FFF2-40B4-BE49-F238E27FC236}">
                    <a16:creationId xmlns:a16="http://schemas.microsoft.com/office/drawing/2014/main" id="{E5153F60-CA4E-AD46-AA61-51967FAF6727}"/>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Rectangle 193">
                <a:extLst>
                  <a:ext uri="{FF2B5EF4-FFF2-40B4-BE49-F238E27FC236}">
                    <a16:creationId xmlns:a16="http://schemas.microsoft.com/office/drawing/2014/main" id="{FDB88677-8689-BF48-AD1F-09182168736F}"/>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68" name="Group 167">
              <a:extLst>
                <a:ext uri="{FF2B5EF4-FFF2-40B4-BE49-F238E27FC236}">
                  <a16:creationId xmlns:a16="http://schemas.microsoft.com/office/drawing/2014/main" id="{EAFBA5EB-DA0C-3243-87AB-B89E8E79E894}"/>
                </a:ext>
              </a:extLst>
            </p:cNvPr>
            <p:cNvGrpSpPr/>
            <p:nvPr/>
          </p:nvGrpSpPr>
          <p:grpSpPr>
            <a:xfrm>
              <a:off x="2669417" y="3423937"/>
              <a:ext cx="2003932" cy="369332"/>
              <a:chOff x="7504363" y="3141846"/>
              <a:chExt cx="2003932" cy="369332"/>
            </a:xfrm>
          </p:grpSpPr>
          <p:grpSp>
            <p:nvGrpSpPr>
              <p:cNvPr id="175" name="Group 174">
                <a:extLst>
                  <a:ext uri="{FF2B5EF4-FFF2-40B4-BE49-F238E27FC236}">
                    <a16:creationId xmlns:a16="http://schemas.microsoft.com/office/drawing/2014/main" id="{11FC8479-D121-CF45-BE67-D2FC95EAF7B9}"/>
                  </a:ext>
                </a:extLst>
              </p:cNvPr>
              <p:cNvGrpSpPr/>
              <p:nvPr/>
            </p:nvGrpSpPr>
            <p:grpSpPr>
              <a:xfrm>
                <a:off x="7504363" y="3183676"/>
                <a:ext cx="2003932" cy="306163"/>
                <a:chOff x="1616358" y="2551230"/>
                <a:chExt cx="2141698" cy="218510"/>
              </a:xfrm>
            </p:grpSpPr>
            <p:sp>
              <p:nvSpPr>
                <p:cNvPr id="177" name="Rectangle 176">
                  <a:extLst>
                    <a:ext uri="{FF2B5EF4-FFF2-40B4-BE49-F238E27FC236}">
                      <a16:creationId xmlns:a16="http://schemas.microsoft.com/office/drawing/2014/main" id="{553693F6-B250-A94A-973B-A2B9E24D52C4}"/>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90731F76-7DB6-864C-9B95-2487D9D7B8DE}"/>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31CDAEAB-9168-0E4F-9A8E-E906655A076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34315B0F-7173-EA4C-98E3-3F4A8474AFE9}"/>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6" name="TextBox 175">
                <a:extLst>
                  <a:ext uri="{FF2B5EF4-FFF2-40B4-BE49-F238E27FC236}">
                    <a16:creationId xmlns:a16="http://schemas.microsoft.com/office/drawing/2014/main" id="{997FB701-F3E4-214A-918C-4E8D192B2BB3}"/>
                  </a:ext>
                </a:extLst>
              </p:cNvPr>
              <p:cNvSpPr txBox="1"/>
              <p:nvPr/>
            </p:nvSpPr>
            <p:spPr>
              <a:xfrm>
                <a:off x="7695752" y="3141846"/>
                <a:ext cx="16788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reliable channel</a:t>
                </a:r>
              </a:p>
            </p:txBody>
          </p:sp>
        </p:grpSp>
        <p:cxnSp>
          <p:nvCxnSpPr>
            <p:cNvPr id="169" name="Straight Connector 168">
              <a:extLst>
                <a:ext uri="{FF2B5EF4-FFF2-40B4-BE49-F238E27FC236}">
                  <a16:creationId xmlns:a16="http://schemas.microsoft.com/office/drawing/2014/main" id="{82CF18A5-E8B1-C44A-855D-BC2E13F5D131}"/>
                </a:ext>
              </a:extLst>
            </p:cNvPr>
            <p:cNvCxnSpPr>
              <a:cxnSpLocks/>
            </p:cNvCxnSpPr>
            <p:nvPr/>
          </p:nvCxnSpPr>
          <p:spPr>
            <a:xfrm>
              <a:off x="1082232"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0" name="Bent-Up Arrow 169">
              <a:extLst>
                <a:ext uri="{FF2B5EF4-FFF2-40B4-BE49-F238E27FC236}">
                  <a16:creationId xmlns:a16="http://schemas.microsoft.com/office/drawing/2014/main" id="{35B9DBBD-4E46-054F-AF2A-3048455F5FA1}"/>
                </a:ext>
              </a:extLst>
            </p:cNvPr>
            <p:cNvSpPr/>
            <p:nvPr/>
          </p:nvSpPr>
          <p:spPr>
            <a:xfrm rot="5400000">
              <a:off x="2152182" y="3067004"/>
              <a:ext cx="462111" cy="773811"/>
            </a:xfrm>
            <a:prstGeom prst="bentUpArrow">
              <a:avLst>
                <a:gd name="adj1" fmla="val 7999"/>
                <a:gd name="adj2" fmla="val 16334"/>
                <a:gd name="adj3" fmla="val 213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1" name="Straight Connector 170">
              <a:extLst>
                <a:ext uri="{FF2B5EF4-FFF2-40B4-BE49-F238E27FC236}">
                  <a16:creationId xmlns:a16="http://schemas.microsoft.com/office/drawing/2014/main" id="{CFAA8010-49E9-EB46-BD2B-D57E00E6F5CD}"/>
                </a:ext>
              </a:extLst>
            </p:cNvPr>
            <p:cNvCxnSpPr>
              <a:cxnSpLocks/>
            </p:cNvCxnSpPr>
            <p:nvPr/>
          </p:nvCxnSpPr>
          <p:spPr>
            <a:xfrm>
              <a:off x="4645151" y="3325543"/>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F1100341-F7A9-1D41-8489-9128E671B607}"/>
                </a:ext>
              </a:extLst>
            </p:cNvPr>
            <p:cNvSpPr txBox="1"/>
            <p:nvPr/>
          </p:nvSpPr>
          <p:spPr>
            <a:xfrm>
              <a:off x="737513" y="3044385"/>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TextBox 172">
              <a:extLst>
                <a:ext uri="{FF2B5EF4-FFF2-40B4-BE49-F238E27FC236}">
                  <a16:creationId xmlns:a16="http://schemas.microsoft.com/office/drawing/2014/main" id="{30DCEE24-EC49-B244-B451-278656DCCEBE}"/>
                </a:ext>
              </a:extLst>
            </p:cNvPr>
            <p:cNvSpPr txBox="1"/>
            <p:nvPr/>
          </p:nvSpPr>
          <p:spPr>
            <a:xfrm>
              <a:off x="828116" y="3272133"/>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15EB50A4-0F12-A743-8A7B-907E5EE4A2F5}"/>
                </a:ext>
              </a:extLst>
            </p:cNvPr>
            <p:cNvSpPr txBox="1"/>
            <p:nvPr/>
          </p:nvSpPr>
          <p:spPr>
            <a:xfrm flipH="1">
              <a:off x="1817207" y="4010900"/>
              <a:ext cx="4025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abstraction</a:t>
              </a:r>
            </a:p>
          </p:txBody>
        </p:sp>
      </p:grpSp>
      <p:sp>
        <p:nvSpPr>
          <p:cNvPr id="8" name="Rectangle 7">
            <a:extLst>
              <a:ext uri="{FF2B5EF4-FFF2-40B4-BE49-F238E27FC236}">
                <a16:creationId xmlns:a16="http://schemas.microsoft.com/office/drawing/2014/main" id="{7A8CA74F-CA34-FE4D-BBA8-48490B128E60}"/>
              </a:ext>
            </a:extLst>
          </p:cNvPr>
          <p:cNvSpPr/>
          <p:nvPr/>
        </p:nvSpPr>
        <p:spPr>
          <a:xfrm>
            <a:off x="295893" y="1816276"/>
            <a:ext cx="5265664" cy="239460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ight Arrow 13">
            <a:extLst>
              <a:ext uri="{FF2B5EF4-FFF2-40B4-BE49-F238E27FC236}">
                <a16:creationId xmlns:a16="http://schemas.microsoft.com/office/drawing/2014/main" id="{801B4EA5-1C05-1743-AB9A-0E0C38CDA1C5}"/>
              </a:ext>
            </a:extLst>
          </p:cNvPr>
          <p:cNvSpPr/>
          <p:nvPr/>
        </p:nvSpPr>
        <p:spPr>
          <a:xfrm>
            <a:off x="5448822" y="3106456"/>
            <a:ext cx="638827" cy="1014608"/>
          </a:xfrm>
          <a:prstGeom prst="rightArrow">
            <a:avLst/>
          </a:prstGeom>
          <a:gradFill>
            <a:gsLst>
              <a:gs pos="0">
                <a:schemeClr val="accent1">
                  <a:lumMod val="5000"/>
                  <a:lumOff val="95000"/>
                </a:schemeClr>
              </a:gs>
              <a:gs pos="56000">
                <a:srgbClr val="C0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5B614158-9985-B744-A5F2-706D5EF5D7E9}"/>
              </a:ext>
            </a:extLst>
          </p:cNvPr>
          <p:cNvSpPr/>
          <p:nvPr/>
        </p:nvSpPr>
        <p:spPr>
          <a:xfrm>
            <a:off x="6586778" y="3177152"/>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Oval 230">
            <a:extLst>
              <a:ext uri="{FF2B5EF4-FFF2-40B4-BE49-F238E27FC236}">
                <a16:creationId xmlns:a16="http://schemas.microsoft.com/office/drawing/2014/main" id="{4368BA48-D0C1-5949-880D-4FFAA26CCECD}"/>
              </a:ext>
            </a:extLst>
          </p:cNvPr>
          <p:cNvSpPr/>
          <p:nvPr/>
        </p:nvSpPr>
        <p:spPr>
          <a:xfrm>
            <a:off x="9885335" y="3174569"/>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Slide Number Placeholder 2">
            <a:extLst>
              <a:ext uri="{FF2B5EF4-FFF2-40B4-BE49-F238E27FC236}">
                <a16:creationId xmlns:a16="http://schemas.microsoft.com/office/drawing/2014/main" id="{F8B5D732-7735-9D4B-9D7A-0E2219A426F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38</a:t>
            </a:fld>
            <a:endParaRPr lang="en-US" dirty="0"/>
          </a:p>
        </p:txBody>
      </p:sp>
    </p:spTree>
    <p:extLst>
      <p:ext uri="{BB962C8B-B14F-4D97-AF65-F5344CB8AC3E}">
        <p14:creationId xmlns:p14="http://schemas.microsoft.com/office/powerpoint/2010/main" val="327558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1500"/>
                            </p:stCondLst>
                            <p:childTnLst>
                              <p:par>
                                <p:cTn id="13" presetID="9" presetClass="exit" presetSubtype="0" fill="hold" grpId="1" nodeType="afterEffect">
                                  <p:stCondLst>
                                    <p:cond delay="0"/>
                                  </p:stCondLst>
                                  <p:childTnLst>
                                    <p:animEffect transition="out" filter="dissolv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par>
                          <p:cTn id="21" fill="hold">
                            <p:stCondLst>
                              <p:cond delay="500"/>
                            </p:stCondLst>
                            <p:childTnLst>
                              <p:par>
                                <p:cTn id="22" presetID="9" presetClass="entr" presetSubtype="0" fill="hold" grpId="0" nodeType="afterEffect">
                                  <p:stCondLst>
                                    <p:cond delay="1000"/>
                                  </p:stCondLst>
                                  <p:childTnLst>
                                    <p:set>
                                      <p:cBhvr>
                                        <p:cTn id="23" dur="1" fill="hold">
                                          <p:stCondLst>
                                            <p:cond delay="0"/>
                                          </p:stCondLst>
                                        </p:cTn>
                                        <p:tgtEl>
                                          <p:spTgt spid="231"/>
                                        </p:tgtEl>
                                        <p:attrNameLst>
                                          <p:attrName>style.visibility</p:attrName>
                                        </p:attrNameLst>
                                      </p:cBhvr>
                                      <p:to>
                                        <p:strVal val="visible"/>
                                      </p:to>
                                    </p:set>
                                    <p:animEffect transition="in" filter="dissolve">
                                      <p:cBhvr>
                                        <p:cTn id="24"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3" grpId="0" animBg="1"/>
      <p:bldP spid="2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Principles of reliable </a:t>
            </a:r>
            <a:r>
              <a:rPr lang="en-US" dirty="0"/>
              <a:t>d</a:t>
            </a:r>
            <a:r>
              <a:rPr lang="en-US" sz="4400" dirty="0"/>
              <a:t>ata </a:t>
            </a:r>
            <a:r>
              <a:rPr lang="en-US" dirty="0"/>
              <a:t>t</a:t>
            </a:r>
            <a:r>
              <a:rPr lang="en-US" sz="4400" dirty="0"/>
              <a:t>ransfer </a:t>
            </a:r>
          </a:p>
        </p:txBody>
      </p:sp>
      <p:grpSp>
        <p:nvGrpSpPr>
          <p:cNvPr id="9" name="Group 8">
            <a:extLst>
              <a:ext uri="{FF2B5EF4-FFF2-40B4-BE49-F238E27FC236}">
                <a16:creationId xmlns:a16="http://schemas.microsoft.com/office/drawing/2014/main" id="{C7D89CDE-A98B-A64B-A840-9A38508B9B43}"/>
              </a:ext>
            </a:extLst>
          </p:cNvPr>
          <p:cNvGrpSpPr/>
          <p:nvPr/>
        </p:nvGrpSpPr>
        <p:grpSpPr>
          <a:xfrm>
            <a:off x="6226081" y="1900904"/>
            <a:ext cx="5598584" cy="4095684"/>
            <a:chOff x="6226081" y="2364366"/>
            <a:chExt cx="5598584" cy="4095684"/>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6944646" y="2545250"/>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7541116" y="2997281"/>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6677899" y="2425781"/>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10189724" y="2496350"/>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10248853" y="2969571"/>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11287371" y="2364366"/>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0A94F7F-9401-4C4F-80C6-4F0C25C18F5C}"/>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28F3F5F7-78A1-3C45-AC73-9F2A188FD37C}"/>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3D73C66D-8F36-5E4B-BBC6-B804471BAAF5}"/>
                </a:ext>
              </a:extLst>
            </p:cNvPr>
            <p:cNvSpPr txBox="1"/>
            <p:nvPr/>
          </p:nvSpPr>
          <p:spPr>
            <a:xfrm flipH="1">
              <a:off x="7109034" y="5998385"/>
              <a:ext cx="465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implementation</a:t>
              </a:r>
            </a:p>
          </p:txBody>
        </p:sp>
        <p:grpSp>
          <p:nvGrpSpPr>
            <p:cNvPr id="233" name="Group 232">
              <a:extLst>
                <a:ext uri="{FF2B5EF4-FFF2-40B4-BE49-F238E27FC236}">
                  <a16:creationId xmlns:a16="http://schemas.microsoft.com/office/drawing/2014/main" id="{0D04F411-4AAF-BC49-BC7A-363692477E93}"/>
                </a:ext>
              </a:extLst>
            </p:cNvPr>
            <p:cNvGrpSpPr/>
            <p:nvPr/>
          </p:nvGrpSpPr>
          <p:grpSpPr>
            <a:xfrm>
              <a:off x="6573835" y="5301907"/>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AEB73EE5-0075-EE47-B5CC-61EAD4F66FC9}"/>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6021091A-40C7-3E48-A368-62B168C379FE}"/>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6584496" y="3824138"/>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sender-side of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9914975" y="3826493"/>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7535360" y="5023850"/>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10248530" y="5019009"/>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16" name="Group 15">
            <a:extLst>
              <a:ext uri="{FF2B5EF4-FFF2-40B4-BE49-F238E27FC236}">
                <a16:creationId xmlns:a16="http://schemas.microsoft.com/office/drawing/2014/main" id="{3F910FC6-F569-2147-8E13-9C3CBF349C22}"/>
              </a:ext>
            </a:extLst>
          </p:cNvPr>
          <p:cNvGrpSpPr/>
          <p:nvPr/>
        </p:nvGrpSpPr>
        <p:grpSpPr>
          <a:xfrm>
            <a:off x="995688" y="3550466"/>
            <a:ext cx="9016751" cy="2246769"/>
            <a:chOff x="995688" y="4013928"/>
            <a:chExt cx="9016751" cy="2246769"/>
          </a:xfrm>
        </p:grpSpPr>
        <p:sp>
          <p:nvSpPr>
            <p:cNvPr id="254" name="TextBox 253">
              <a:extLst>
                <a:ext uri="{FF2B5EF4-FFF2-40B4-BE49-F238E27FC236}">
                  <a16:creationId xmlns:a16="http://schemas.microsoft.com/office/drawing/2014/main" id="{B694493B-88BF-134F-B1BA-C0BD341D486C}"/>
                </a:ext>
              </a:extLst>
            </p:cNvPr>
            <p:cNvSpPr txBox="1"/>
            <p:nvPr/>
          </p:nvSpPr>
          <p:spPr>
            <a:xfrm>
              <a:off x="995688" y="4013928"/>
              <a:ext cx="4815357" cy="224676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Complexity of reliable data transfer protocol  will depend (strongly) on characteristics of unreliable channel (lose, corrupt, reorder data?)</a:t>
              </a:r>
            </a:p>
          </p:txBody>
        </p:sp>
        <p:cxnSp>
          <p:nvCxnSpPr>
            <p:cNvPr id="10" name="Straight Connector 9">
              <a:extLst>
                <a:ext uri="{FF2B5EF4-FFF2-40B4-BE49-F238E27FC236}">
                  <a16:creationId xmlns:a16="http://schemas.microsoft.com/office/drawing/2014/main" id="{CF6FCEAF-463D-2648-AB33-C825C90C616E}"/>
                </a:ext>
              </a:extLst>
            </p:cNvPr>
            <p:cNvCxnSpPr>
              <a:cxnSpLocks/>
            </p:cNvCxnSpPr>
            <p:nvPr/>
          </p:nvCxnSpPr>
          <p:spPr>
            <a:xfrm flipH="1">
              <a:off x="5799610" y="4167212"/>
              <a:ext cx="1091351" cy="10011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0B021F0-9489-874C-A482-48774A1F4135}"/>
                </a:ext>
              </a:extLst>
            </p:cNvPr>
            <p:cNvCxnSpPr>
              <a:cxnSpLocks/>
            </p:cNvCxnSpPr>
            <p:nvPr/>
          </p:nvCxnSpPr>
          <p:spPr>
            <a:xfrm flipH="1">
              <a:off x="5800941" y="4291381"/>
              <a:ext cx="4211498" cy="886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1" name="Oval 230">
            <a:extLst>
              <a:ext uri="{FF2B5EF4-FFF2-40B4-BE49-F238E27FC236}">
                <a16:creationId xmlns:a16="http://schemas.microsoft.com/office/drawing/2014/main" id="{05A41E28-36B5-F84E-9E12-7529960E3C65}"/>
              </a:ext>
            </a:extLst>
          </p:cNvPr>
          <p:cNvSpPr/>
          <p:nvPr/>
        </p:nvSpPr>
        <p:spPr>
          <a:xfrm>
            <a:off x="6586778" y="3177152"/>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6" name="Oval 235">
            <a:extLst>
              <a:ext uri="{FF2B5EF4-FFF2-40B4-BE49-F238E27FC236}">
                <a16:creationId xmlns:a16="http://schemas.microsoft.com/office/drawing/2014/main" id="{1C1568F9-7215-6C43-8C2A-E0D8D4F2877D}"/>
              </a:ext>
            </a:extLst>
          </p:cNvPr>
          <p:cNvSpPr/>
          <p:nvPr/>
        </p:nvSpPr>
        <p:spPr>
          <a:xfrm>
            <a:off x="9885335" y="3174569"/>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Slide Number Placeholder 2">
            <a:extLst>
              <a:ext uri="{FF2B5EF4-FFF2-40B4-BE49-F238E27FC236}">
                <a16:creationId xmlns:a16="http://schemas.microsoft.com/office/drawing/2014/main" id="{ADF8FD71-EE62-D045-9E44-162D8557969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39</a:t>
            </a:fld>
            <a:endParaRPr lang="en-US" dirty="0"/>
          </a:p>
        </p:txBody>
      </p:sp>
    </p:spTree>
    <p:extLst>
      <p:ext uri="{BB962C8B-B14F-4D97-AF65-F5344CB8AC3E}">
        <p14:creationId xmlns:p14="http://schemas.microsoft.com/office/powerpoint/2010/main" val="56427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Transport services and protocols</a:t>
            </a:r>
            <a:endParaRPr lang="en-US" sz="4400" dirty="0"/>
          </a:p>
        </p:txBody>
      </p:sp>
      <p:sp>
        <p:nvSpPr>
          <p:cNvPr id="6" name="Rectangle 3">
            <a:extLst>
              <a:ext uri="{FF2B5EF4-FFF2-40B4-BE49-F238E27FC236}">
                <a16:creationId xmlns:a16="http://schemas.microsoft.com/office/drawing/2014/main" id="{B81DCC24-3FE7-E745-BC17-3886FB241095}"/>
              </a:ext>
            </a:extLst>
          </p:cNvPr>
          <p:cNvSpPr txBox="1">
            <a:spLocks noChangeArrowheads="1"/>
          </p:cNvSpPr>
          <p:nvPr/>
        </p:nvSpPr>
        <p:spPr>
          <a:xfrm>
            <a:off x="681218" y="1443831"/>
            <a:ext cx="5815703" cy="162194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provide</a:t>
            </a:r>
            <a:r>
              <a:rPr kumimoji="0" lang="en-US" sz="2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logical communication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between application processes running on different hosts</a:t>
            </a:r>
          </a:p>
        </p:txBody>
      </p:sp>
      <p:sp>
        <p:nvSpPr>
          <p:cNvPr id="10" name="Freeform 9">
            <a:extLst>
              <a:ext uri="{FF2B5EF4-FFF2-40B4-BE49-F238E27FC236}">
                <a16:creationId xmlns:a16="http://schemas.microsoft.com/office/drawing/2014/main" id="{7FC4FF92-130F-BB41-8C2E-AD6E35A5EFB3}"/>
              </a:ext>
            </a:extLst>
          </p:cNvPr>
          <p:cNvSpPr/>
          <p:nvPr/>
        </p:nvSpPr>
        <p:spPr>
          <a:xfrm>
            <a:off x="8985188" y="3065778"/>
            <a:ext cx="1124807" cy="133791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17">
            <a:extLst>
              <a:ext uri="{FF2B5EF4-FFF2-40B4-BE49-F238E27FC236}">
                <a16:creationId xmlns:a16="http://schemas.microsoft.com/office/drawing/2014/main" id="{86D46BE4-B0DC-6447-9B19-4A15963D6107}"/>
              </a:ext>
            </a:extLst>
          </p:cNvPr>
          <p:cNvSpPr>
            <a:spLocks/>
          </p:cNvSpPr>
          <p:nvPr/>
        </p:nvSpPr>
        <p:spPr bwMode="auto">
          <a:xfrm>
            <a:off x="7274076" y="1826035"/>
            <a:ext cx="1736725" cy="1317704"/>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418">
            <a:extLst>
              <a:ext uri="{FF2B5EF4-FFF2-40B4-BE49-F238E27FC236}">
                <a16:creationId xmlns:a16="http://schemas.microsoft.com/office/drawing/2014/main" id="{B6EA0447-3C72-2546-A182-B18B3204742F}"/>
              </a:ext>
            </a:extLst>
          </p:cNvPr>
          <p:cNvGrpSpPr>
            <a:grpSpLocks/>
          </p:cNvGrpSpPr>
          <p:nvPr/>
        </p:nvGrpSpPr>
        <p:grpSpPr bwMode="auto">
          <a:xfrm>
            <a:off x="7205350" y="3289251"/>
            <a:ext cx="1458912" cy="933450"/>
            <a:chOff x="2889" y="1631"/>
            <a:chExt cx="980" cy="743"/>
          </a:xfrm>
        </p:grpSpPr>
        <p:sp>
          <p:nvSpPr>
            <p:cNvPr id="13" name="Rectangle 419">
              <a:extLst>
                <a:ext uri="{FF2B5EF4-FFF2-40B4-BE49-F238E27FC236}">
                  <a16:creationId xmlns:a16="http://schemas.microsoft.com/office/drawing/2014/main" id="{BE021C30-4F59-6844-AF0D-B5AB853A3B1C}"/>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AutoShape 420">
              <a:extLst>
                <a:ext uri="{FF2B5EF4-FFF2-40B4-BE49-F238E27FC236}">
                  <a16:creationId xmlns:a16="http://schemas.microsoft.com/office/drawing/2014/main" id="{27AA7BFA-EEE4-4140-B9E6-23FEE52ACCEA}"/>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CC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5" name="Freeform 427">
            <a:extLst>
              <a:ext uri="{FF2B5EF4-FFF2-40B4-BE49-F238E27FC236}">
                <a16:creationId xmlns:a16="http://schemas.microsoft.com/office/drawing/2014/main" id="{50383F63-A1BE-EE40-9A4A-9521B5B39A87}"/>
              </a:ext>
            </a:extLst>
          </p:cNvPr>
          <p:cNvSpPr>
            <a:spLocks/>
          </p:cNvSpPr>
          <p:nvPr/>
        </p:nvSpPr>
        <p:spPr bwMode="auto">
          <a:xfrm>
            <a:off x="7712401" y="4683134"/>
            <a:ext cx="3079750" cy="1665288"/>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580">
            <a:extLst>
              <a:ext uri="{FF2B5EF4-FFF2-40B4-BE49-F238E27FC236}">
                <a16:creationId xmlns:a16="http://schemas.microsoft.com/office/drawing/2014/main" id="{68F39DC6-82AA-494B-BF8C-3328A3504C38}"/>
              </a:ext>
            </a:extLst>
          </p:cNvPr>
          <p:cNvSpPr txBox="1">
            <a:spLocks noChangeArrowheads="1"/>
          </p:cNvSpPr>
          <p:nvPr/>
        </p:nvSpPr>
        <p:spPr bwMode="auto">
          <a:xfrm>
            <a:off x="7679274" y="1488461"/>
            <a:ext cx="1339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mobile network</a:t>
            </a:r>
          </a:p>
        </p:txBody>
      </p:sp>
      <p:sp>
        <p:nvSpPr>
          <p:cNvPr id="17" name="Text Box 580">
            <a:extLst>
              <a:ext uri="{FF2B5EF4-FFF2-40B4-BE49-F238E27FC236}">
                <a16:creationId xmlns:a16="http://schemas.microsoft.com/office/drawing/2014/main" id="{4FAF1075-A726-A74C-A102-E55EF3041A0B}"/>
              </a:ext>
            </a:extLst>
          </p:cNvPr>
          <p:cNvSpPr txBox="1">
            <a:spLocks noChangeArrowheads="1"/>
          </p:cNvSpPr>
          <p:nvPr/>
        </p:nvSpPr>
        <p:spPr bwMode="auto">
          <a:xfrm>
            <a:off x="7330835" y="4191922"/>
            <a:ext cx="1955646" cy="2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home network</a:t>
            </a:r>
          </a:p>
        </p:txBody>
      </p:sp>
      <p:sp>
        <p:nvSpPr>
          <p:cNvPr id="19" name="Text Box 580">
            <a:extLst>
              <a:ext uri="{FF2B5EF4-FFF2-40B4-BE49-F238E27FC236}">
                <a16:creationId xmlns:a16="http://schemas.microsoft.com/office/drawing/2014/main" id="{18D63BA9-A80C-3C4E-951E-EC3E6277A653}"/>
              </a:ext>
            </a:extLst>
          </p:cNvPr>
          <p:cNvSpPr txBox="1">
            <a:spLocks noChangeArrowheads="1"/>
          </p:cNvSpPr>
          <p:nvPr/>
        </p:nvSpPr>
        <p:spPr bwMode="auto">
          <a:xfrm>
            <a:off x="7306908" y="5779775"/>
            <a:ext cx="1195135" cy="4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enterprise</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          network</a:t>
            </a:r>
          </a:p>
        </p:txBody>
      </p:sp>
      <p:sp>
        <p:nvSpPr>
          <p:cNvPr id="20" name="Freeform 19">
            <a:extLst>
              <a:ext uri="{FF2B5EF4-FFF2-40B4-BE49-F238E27FC236}">
                <a16:creationId xmlns:a16="http://schemas.microsoft.com/office/drawing/2014/main" id="{21C1BA4F-9694-604C-B41C-E527BFD0B4FC}"/>
              </a:ext>
            </a:extLst>
          </p:cNvPr>
          <p:cNvSpPr/>
          <p:nvPr/>
        </p:nvSpPr>
        <p:spPr>
          <a:xfrm>
            <a:off x="10222146" y="3179540"/>
            <a:ext cx="1273167" cy="1935748"/>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9D929D7-3426-7545-8640-DC8E2ED95FB9}"/>
              </a:ext>
            </a:extLst>
          </p:cNvPr>
          <p:cNvGrpSpPr/>
          <p:nvPr/>
        </p:nvGrpSpPr>
        <p:grpSpPr>
          <a:xfrm>
            <a:off x="10837700" y="3928050"/>
            <a:ext cx="687393" cy="721548"/>
            <a:chOff x="5203089" y="1751190"/>
            <a:chExt cx="858331" cy="662414"/>
          </a:xfrm>
        </p:grpSpPr>
        <p:sp>
          <p:nvSpPr>
            <p:cNvPr id="22" name="Freeform 21">
              <a:extLst>
                <a:ext uri="{FF2B5EF4-FFF2-40B4-BE49-F238E27FC236}">
                  <a16:creationId xmlns:a16="http://schemas.microsoft.com/office/drawing/2014/main" id="{32949C6B-70A2-0C41-96B1-4A94F8B7F80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6A42A8C1-0A52-8944-BCD0-7C3E1000F6A9}"/>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3801E422-A8CB-5D4B-8A53-10BB1CC241B4}"/>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A70776E-060B-774C-AF87-577276BCDEDB}"/>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4F15741-4E5D-2C40-AA55-B8A92FB5641B}"/>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116124-6B0D-0A48-9748-70E0EE10E0B8}"/>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1A80C21-FB20-4F42-A016-94A2E068D917}"/>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96746B7-2DA8-C14F-A27C-643C5FAB1AF2}"/>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02066780-DE5E-6740-8BBA-01C995D1619B}"/>
              </a:ext>
            </a:extLst>
          </p:cNvPr>
          <p:cNvGrpSpPr/>
          <p:nvPr/>
        </p:nvGrpSpPr>
        <p:grpSpPr>
          <a:xfrm>
            <a:off x="10771171" y="3194171"/>
            <a:ext cx="594613" cy="648336"/>
            <a:chOff x="5203089" y="1751190"/>
            <a:chExt cx="858331" cy="662414"/>
          </a:xfrm>
        </p:grpSpPr>
        <p:sp>
          <p:nvSpPr>
            <p:cNvPr id="31" name="Freeform 30">
              <a:extLst>
                <a:ext uri="{FF2B5EF4-FFF2-40B4-BE49-F238E27FC236}">
                  <a16:creationId xmlns:a16="http://schemas.microsoft.com/office/drawing/2014/main" id="{F49A9BF7-5D60-2C4D-AF1F-F5F5F46EB76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F8935E55-D83F-F74C-A0C3-358E8FF3E7CE}"/>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3FFB49DC-1122-2D42-9C83-51C0E0469DF6}"/>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B4DFA1B-BDC0-0547-BA3C-F5988DF09577}"/>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4898AC-622F-264A-9A7D-E5817715A6AD}"/>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01C8AF5-125A-4746-96BD-BF09BC7DDE9B}"/>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3662089-AD1C-A64B-9B48-0369C502239D}"/>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0D9A8F3-9F56-D642-96B2-51A352E9864D}"/>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39" name="Freeform 38">
            <a:extLst>
              <a:ext uri="{FF2B5EF4-FFF2-40B4-BE49-F238E27FC236}">
                <a16:creationId xmlns:a16="http://schemas.microsoft.com/office/drawing/2014/main" id="{717B1C14-4D36-EF4F-A926-BBBD98456BEE}"/>
              </a:ext>
            </a:extLst>
          </p:cNvPr>
          <p:cNvSpPr/>
          <p:nvPr/>
        </p:nvSpPr>
        <p:spPr>
          <a:xfrm>
            <a:off x="9540813" y="1782042"/>
            <a:ext cx="1497864" cy="138645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E13F2107-1C9A-0C41-B24A-0671CC60D47A}"/>
              </a:ext>
            </a:extLst>
          </p:cNvPr>
          <p:cNvSpPr txBox="1"/>
          <p:nvPr/>
        </p:nvSpPr>
        <p:spPr>
          <a:xfrm>
            <a:off x="9427201" y="1851195"/>
            <a:ext cx="1725088" cy="2862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national or global ISP</a:t>
            </a:r>
          </a:p>
        </p:txBody>
      </p:sp>
      <p:sp>
        <p:nvSpPr>
          <p:cNvPr id="41" name="Rectangle 40">
            <a:extLst>
              <a:ext uri="{FF2B5EF4-FFF2-40B4-BE49-F238E27FC236}">
                <a16:creationId xmlns:a16="http://schemas.microsoft.com/office/drawing/2014/main" id="{4E6D405D-F88D-A643-A8DA-87BCB5348C5C}"/>
              </a:ext>
            </a:extLst>
          </p:cNvPr>
          <p:cNvSpPr/>
          <p:nvPr/>
        </p:nvSpPr>
        <p:spPr>
          <a:xfrm>
            <a:off x="9279068" y="3677908"/>
            <a:ext cx="305749" cy="197847"/>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ED05228A-100C-D643-BB8E-545E51741FBA}"/>
              </a:ext>
            </a:extLst>
          </p:cNvPr>
          <p:cNvSpPr txBox="1"/>
          <p:nvPr/>
        </p:nvSpPr>
        <p:spPr>
          <a:xfrm>
            <a:off x="8766162" y="3447919"/>
            <a:ext cx="1040639" cy="4801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local or regional ISP</a:t>
            </a:r>
          </a:p>
        </p:txBody>
      </p:sp>
      <p:sp>
        <p:nvSpPr>
          <p:cNvPr id="43" name="TextBox 42">
            <a:extLst>
              <a:ext uri="{FF2B5EF4-FFF2-40B4-BE49-F238E27FC236}">
                <a16:creationId xmlns:a16="http://schemas.microsoft.com/office/drawing/2014/main" id="{795F625F-E4CA-A14C-BDB7-680FDFE6EE1F}"/>
              </a:ext>
            </a:extLst>
          </p:cNvPr>
          <p:cNvSpPr txBox="1"/>
          <p:nvPr/>
        </p:nvSpPr>
        <p:spPr>
          <a:xfrm>
            <a:off x="10917767" y="4677937"/>
            <a:ext cx="813043" cy="38318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datacenter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sp>
        <p:nvSpPr>
          <p:cNvPr id="44" name="TextBox 43">
            <a:extLst>
              <a:ext uri="{FF2B5EF4-FFF2-40B4-BE49-F238E27FC236}">
                <a16:creationId xmlns:a16="http://schemas.microsoft.com/office/drawing/2014/main" id="{75188F4C-A928-8F4F-9205-FD6C4D77CC8D}"/>
              </a:ext>
            </a:extLst>
          </p:cNvPr>
          <p:cNvSpPr txBox="1"/>
          <p:nvPr/>
        </p:nvSpPr>
        <p:spPr>
          <a:xfrm>
            <a:off x="10063018" y="4228248"/>
            <a:ext cx="843051" cy="674031"/>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content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provider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959284F2-2C3E-6B49-83BE-150EADA93824}"/>
              </a:ext>
            </a:extLst>
          </p:cNvPr>
          <p:cNvCxnSpPr>
            <a:cxnSpLocks/>
          </p:cNvCxnSpPr>
          <p:nvPr/>
        </p:nvCxnSpPr>
        <p:spPr>
          <a:xfrm flipH="1" flipV="1">
            <a:off x="10559920" y="3580125"/>
            <a:ext cx="412964" cy="6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AEFAB6-4248-8846-A79A-BF9D6164DE76}"/>
              </a:ext>
            </a:extLst>
          </p:cNvPr>
          <p:cNvCxnSpPr>
            <a:cxnSpLocks/>
          </p:cNvCxnSpPr>
          <p:nvPr/>
        </p:nvCxnSpPr>
        <p:spPr>
          <a:xfrm flipH="1" flipV="1">
            <a:off x="10660835" y="3640684"/>
            <a:ext cx="345866" cy="738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0D3269-0EC2-2640-AC07-B881868275F8}"/>
              </a:ext>
            </a:extLst>
          </p:cNvPr>
          <p:cNvCxnSpPr>
            <a:cxnSpLocks/>
          </p:cNvCxnSpPr>
          <p:nvPr/>
        </p:nvCxnSpPr>
        <p:spPr>
          <a:xfrm flipV="1">
            <a:off x="10636897" y="3633421"/>
            <a:ext cx="335987" cy="395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3C34A0-4725-C44D-9514-4F74B2157D8C}"/>
              </a:ext>
            </a:extLst>
          </p:cNvPr>
          <p:cNvCxnSpPr>
            <a:cxnSpLocks/>
          </p:cNvCxnSpPr>
          <p:nvPr/>
        </p:nvCxnSpPr>
        <p:spPr>
          <a:xfrm flipH="1" flipV="1">
            <a:off x="10570774" y="3594896"/>
            <a:ext cx="1" cy="485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0311E5-76D3-2C44-A6A8-22CB01ADCF02}"/>
              </a:ext>
            </a:extLst>
          </p:cNvPr>
          <p:cNvCxnSpPr>
            <a:cxnSpLocks/>
          </p:cNvCxnSpPr>
          <p:nvPr/>
        </p:nvCxnSpPr>
        <p:spPr>
          <a:xfrm flipH="1" flipV="1">
            <a:off x="10550620" y="4071642"/>
            <a:ext cx="508543" cy="348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939BF82-EFED-E140-BFC2-23D3688C2CB7}"/>
              </a:ext>
            </a:extLst>
          </p:cNvPr>
          <p:cNvCxnSpPr>
            <a:cxnSpLocks/>
          </p:cNvCxnSpPr>
          <p:nvPr/>
        </p:nvCxnSpPr>
        <p:spPr>
          <a:xfrm flipH="1">
            <a:off x="9895195"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E47AF2-94A8-0243-8795-936020048815}"/>
              </a:ext>
            </a:extLst>
          </p:cNvPr>
          <p:cNvCxnSpPr>
            <a:cxnSpLocks/>
          </p:cNvCxnSpPr>
          <p:nvPr/>
        </p:nvCxnSpPr>
        <p:spPr>
          <a:xfrm flipH="1">
            <a:off x="9219616"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648A8C-238E-7045-A29E-EDD4DA54C3A4}"/>
              </a:ext>
            </a:extLst>
          </p:cNvPr>
          <p:cNvCxnSpPr>
            <a:cxnSpLocks/>
          </p:cNvCxnSpPr>
          <p:nvPr/>
        </p:nvCxnSpPr>
        <p:spPr>
          <a:xfrm flipH="1">
            <a:off x="9276868" y="3507672"/>
            <a:ext cx="382424" cy="517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F8AD327-3BC9-7D46-A7E7-D0F90B60A252}"/>
              </a:ext>
            </a:extLst>
          </p:cNvPr>
          <p:cNvCxnSpPr>
            <a:cxnSpLocks/>
          </p:cNvCxnSpPr>
          <p:nvPr/>
        </p:nvCxnSpPr>
        <p:spPr>
          <a:xfrm>
            <a:off x="9733069" y="3507672"/>
            <a:ext cx="0" cy="540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7C26C3-84F1-C149-AC22-6F1EB6629DA9}"/>
              </a:ext>
            </a:extLst>
          </p:cNvPr>
          <p:cNvCxnSpPr/>
          <p:nvPr/>
        </p:nvCxnSpPr>
        <p:spPr>
          <a:xfrm>
            <a:off x="10137668" y="2754692"/>
            <a:ext cx="488174" cy="839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F05EFE-FD3D-3C4D-8F4F-0AC6B112D1A2}"/>
              </a:ext>
            </a:extLst>
          </p:cNvPr>
          <p:cNvCxnSpPr>
            <a:cxnSpLocks/>
          </p:cNvCxnSpPr>
          <p:nvPr/>
        </p:nvCxnSpPr>
        <p:spPr>
          <a:xfrm flipH="1">
            <a:off x="9798719" y="2695013"/>
            <a:ext cx="380432" cy="694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6" name="Group 55">
            <a:extLst>
              <a:ext uri="{FF2B5EF4-FFF2-40B4-BE49-F238E27FC236}">
                <a16:creationId xmlns:a16="http://schemas.microsoft.com/office/drawing/2014/main" id="{CCC39A38-643E-1841-84E4-48B68DB2ED03}"/>
              </a:ext>
            </a:extLst>
          </p:cNvPr>
          <p:cNvGrpSpPr/>
          <p:nvPr/>
        </p:nvGrpSpPr>
        <p:grpSpPr>
          <a:xfrm>
            <a:off x="7562238" y="2127325"/>
            <a:ext cx="3578867" cy="3640283"/>
            <a:chOff x="7562238" y="2127325"/>
            <a:chExt cx="3578867" cy="3640283"/>
          </a:xfrm>
        </p:grpSpPr>
        <p:grpSp>
          <p:nvGrpSpPr>
            <p:cNvPr id="57" name="Group 56">
              <a:extLst>
                <a:ext uri="{FF2B5EF4-FFF2-40B4-BE49-F238E27FC236}">
                  <a16:creationId xmlns:a16="http://schemas.microsoft.com/office/drawing/2014/main" id="{479EF77B-B7F5-D441-A37D-7AC14D43B519}"/>
                </a:ext>
              </a:extLst>
            </p:cNvPr>
            <p:cNvGrpSpPr/>
            <p:nvPr/>
          </p:nvGrpSpPr>
          <p:grpSpPr>
            <a:xfrm>
              <a:off x="7857253" y="2127325"/>
              <a:ext cx="3283852" cy="3640283"/>
              <a:chOff x="7881336" y="2104198"/>
              <a:chExt cx="3283852" cy="3640283"/>
            </a:xfrm>
          </p:grpSpPr>
          <p:sp>
            <p:nvSpPr>
              <p:cNvPr id="62" name="Line 428">
                <a:extLst>
                  <a:ext uri="{FF2B5EF4-FFF2-40B4-BE49-F238E27FC236}">
                    <a16:creationId xmlns:a16="http://schemas.microsoft.com/office/drawing/2014/main" id="{16F1973E-A8F0-6E4E-9510-49D75998F4A8}"/>
                  </a:ext>
                </a:extLst>
              </p:cNvPr>
              <p:cNvSpPr>
                <a:spLocks noChangeShapeType="1"/>
              </p:cNvSpPr>
              <p:nvPr/>
            </p:nvSpPr>
            <p:spPr bwMode="auto">
              <a:xfrm rot="16200000" flipV="1">
                <a:off x="9813692" y="5228612"/>
                <a:ext cx="388062" cy="7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Line 430">
                <a:extLst>
                  <a:ext uri="{FF2B5EF4-FFF2-40B4-BE49-F238E27FC236}">
                    <a16:creationId xmlns:a16="http://schemas.microsoft.com/office/drawing/2014/main" id="{CAB72423-2D43-1046-869C-9EDAEA5E40C1}"/>
                  </a:ext>
                </a:extLst>
              </p:cNvPr>
              <p:cNvSpPr>
                <a:spLocks noChangeShapeType="1"/>
              </p:cNvSpPr>
              <p:nvPr/>
            </p:nvSpPr>
            <p:spPr bwMode="auto">
              <a:xfrm rot="16200000">
                <a:off x="10234009" y="5382159"/>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Line 431">
                <a:extLst>
                  <a:ext uri="{FF2B5EF4-FFF2-40B4-BE49-F238E27FC236}">
                    <a16:creationId xmlns:a16="http://schemas.microsoft.com/office/drawing/2014/main" id="{99BD1088-D56F-3A42-8E44-483A32BEDA49}"/>
                  </a:ext>
                </a:extLst>
              </p:cNvPr>
              <p:cNvSpPr>
                <a:spLocks noChangeShapeType="1"/>
              </p:cNvSpPr>
              <p:nvPr/>
            </p:nvSpPr>
            <p:spPr bwMode="auto">
              <a:xfrm>
                <a:off x="9457042" y="4815390"/>
                <a:ext cx="524483" cy="261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432">
                <a:extLst>
                  <a:ext uri="{FF2B5EF4-FFF2-40B4-BE49-F238E27FC236}">
                    <a16:creationId xmlns:a16="http://schemas.microsoft.com/office/drawing/2014/main" id="{8A75CF99-7455-B74F-8BAD-3AD43E03F473}"/>
                  </a:ext>
                </a:extLst>
              </p:cNvPr>
              <p:cNvSpPr>
                <a:spLocks noChangeShapeType="1"/>
              </p:cNvSpPr>
              <p:nvPr/>
            </p:nvSpPr>
            <p:spPr bwMode="auto">
              <a:xfrm flipV="1">
                <a:off x="8874149" y="4815390"/>
                <a:ext cx="569255" cy="246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Line 433">
                <a:extLst>
                  <a:ext uri="{FF2B5EF4-FFF2-40B4-BE49-F238E27FC236}">
                    <a16:creationId xmlns:a16="http://schemas.microsoft.com/office/drawing/2014/main" id="{FC542B29-675E-3D46-80C8-75565CBAE29A}"/>
                  </a:ext>
                </a:extLst>
              </p:cNvPr>
              <p:cNvSpPr>
                <a:spLocks noChangeShapeType="1"/>
              </p:cNvSpPr>
              <p:nvPr/>
            </p:nvSpPr>
            <p:spPr bwMode="auto">
              <a:xfrm flipV="1">
                <a:off x="8845827" y="5085749"/>
                <a:ext cx="10305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Line 435">
                <a:extLst>
                  <a:ext uri="{FF2B5EF4-FFF2-40B4-BE49-F238E27FC236}">
                    <a16:creationId xmlns:a16="http://schemas.microsoft.com/office/drawing/2014/main" id="{2B974C3D-5280-D849-8D04-7FDDEF66CF86}"/>
                  </a:ext>
                </a:extLst>
              </p:cNvPr>
              <p:cNvSpPr>
                <a:spLocks noChangeShapeType="1"/>
              </p:cNvSpPr>
              <p:nvPr/>
            </p:nvSpPr>
            <p:spPr bwMode="auto">
              <a:xfrm>
                <a:off x="8234290" y="5094207"/>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Line 436">
                <a:extLst>
                  <a:ext uri="{FF2B5EF4-FFF2-40B4-BE49-F238E27FC236}">
                    <a16:creationId xmlns:a16="http://schemas.microsoft.com/office/drawing/2014/main" id="{05391238-AE6D-D14C-8C1F-CD07E40328C7}"/>
                  </a:ext>
                </a:extLst>
              </p:cNvPr>
              <p:cNvSpPr>
                <a:spLocks noChangeShapeType="1"/>
              </p:cNvSpPr>
              <p:nvPr/>
            </p:nvSpPr>
            <p:spPr bwMode="auto">
              <a:xfrm flipV="1">
                <a:off x="7972450" y="5267343"/>
                <a:ext cx="41275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Line 439">
                <a:extLst>
                  <a:ext uri="{FF2B5EF4-FFF2-40B4-BE49-F238E27FC236}">
                    <a16:creationId xmlns:a16="http://schemas.microsoft.com/office/drawing/2014/main" id="{F0B33890-F38E-9948-851E-64C7E965F08B}"/>
                  </a:ext>
                </a:extLst>
              </p:cNvPr>
              <p:cNvSpPr>
                <a:spLocks noChangeShapeType="1"/>
              </p:cNvSpPr>
              <p:nvPr/>
            </p:nvSpPr>
            <p:spPr bwMode="auto">
              <a:xfrm flipH="1">
                <a:off x="8397900" y="5259125"/>
                <a:ext cx="68080" cy="293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Line 440">
                <a:extLst>
                  <a:ext uri="{FF2B5EF4-FFF2-40B4-BE49-F238E27FC236}">
                    <a16:creationId xmlns:a16="http://schemas.microsoft.com/office/drawing/2014/main" id="{A6F6A7F9-E45C-124D-AC6C-F4101DAE4B5F}"/>
                  </a:ext>
                </a:extLst>
              </p:cNvPr>
              <p:cNvSpPr>
                <a:spLocks noChangeShapeType="1"/>
              </p:cNvSpPr>
              <p:nvPr/>
            </p:nvSpPr>
            <p:spPr bwMode="auto">
              <a:xfrm flipH="1" flipV="1">
                <a:off x="8512814" y="5284804"/>
                <a:ext cx="280374" cy="2698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Line 441">
                <a:extLst>
                  <a:ext uri="{FF2B5EF4-FFF2-40B4-BE49-F238E27FC236}">
                    <a16:creationId xmlns:a16="http://schemas.microsoft.com/office/drawing/2014/main" id="{AD8346D7-6C40-1348-A196-CC99EDB76C75}"/>
                  </a:ext>
                </a:extLst>
              </p:cNvPr>
              <p:cNvSpPr>
                <a:spLocks noChangeShapeType="1"/>
              </p:cNvSpPr>
              <p:nvPr/>
            </p:nvSpPr>
            <p:spPr bwMode="auto">
              <a:xfrm>
                <a:off x="8512814" y="5234921"/>
                <a:ext cx="914184" cy="4686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Line 443">
                <a:extLst>
                  <a:ext uri="{FF2B5EF4-FFF2-40B4-BE49-F238E27FC236}">
                    <a16:creationId xmlns:a16="http://schemas.microsoft.com/office/drawing/2014/main" id="{E2DA8AD7-F617-354E-B5AE-47F97541A8FA}"/>
                  </a:ext>
                </a:extLst>
              </p:cNvPr>
              <p:cNvSpPr>
                <a:spLocks noChangeShapeType="1"/>
              </p:cNvSpPr>
              <p:nvPr/>
            </p:nvSpPr>
            <p:spPr bwMode="auto">
              <a:xfrm>
                <a:off x="8271861" y="3806843"/>
                <a:ext cx="0" cy="131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Line 449">
                <a:extLst>
                  <a:ext uri="{FF2B5EF4-FFF2-40B4-BE49-F238E27FC236}">
                    <a16:creationId xmlns:a16="http://schemas.microsoft.com/office/drawing/2014/main" id="{E873DD89-2DB7-304C-ADED-170F1F4E1A6A}"/>
                  </a:ext>
                </a:extLst>
              </p:cNvPr>
              <p:cNvSpPr>
                <a:spLocks noChangeShapeType="1"/>
              </p:cNvSpPr>
              <p:nvPr/>
            </p:nvSpPr>
            <p:spPr bwMode="auto">
              <a:xfrm flipV="1">
                <a:off x="7881336" y="4017980"/>
                <a:ext cx="1682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Line 428">
                <a:extLst>
                  <a:ext uri="{FF2B5EF4-FFF2-40B4-BE49-F238E27FC236}">
                    <a16:creationId xmlns:a16="http://schemas.microsoft.com/office/drawing/2014/main" id="{56AC483A-3972-5540-9E9F-AE1FE256604E}"/>
                  </a:ext>
                </a:extLst>
              </p:cNvPr>
              <p:cNvSpPr>
                <a:spLocks noChangeShapeType="1"/>
              </p:cNvSpPr>
              <p:nvPr/>
            </p:nvSpPr>
            <p:spPr bwMode="auto">
              <a:xfrm rot="16200000" flipV="1">
                <a:off x="9909628" y="5560344"/>
                <a:ext cx="366793" cy="14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Line 440">
                <a:extLst>
                  <a:ext uri="{FF2B5EF4-FFF2-40B4-BE49-F238E27FC236}">
                    <a16:creationId xmlns:a16="http://schemas.microsoft.com/office/drawing/2014/main" id="{B0224379-0B0C-1343-B0E2-E62DFA482C03}"/>
                  </a:ext>
                </a:extLst>
              </p:cNvPr>
              <p:cNvSpPr>
                <a:spLocks noChangeShapeType="1"/>
              </p:cNvSpPr>
              <p:nvPr/>
            </p:nvSpPr>
            <p:spPr bwMode="auto">
              <a:xfrm flipV="1">
                <a:off x="8483508" y="5013435"/>
                <a:ext cx="404236" cy="207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6" name="Straight Connector 75">
                <a:extLst>
                  <a:ext uri="{FF2B5EF4-FFF2-40B4-BE49-F238E27FC236}">
                    <a16:creationId xmlns:a16="http://schemas.microsoft.com/office/drawing/2014/main" id="{1DFBDA95-16CE-D146-A4C5-C45EDEC8D34E}"/>
                  </a:ext>
                </a:extLst>
              </p:cNvPr>
              <p:cNvCxnSpPr/>
              <p:nvPr/>
            </p:nvCxnSpPr>
            <p:spPr>
              <a:xfrm flipH="1">
                <a:off x="10124718" y="2146305"/>
                <a:ext cx="761467" cy="5773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282E722-916E-234E-AC0B-E2B36A0049E1}"/>
                  </a:ext>
                </a:extLst>
              </p:cNvPr>
              <p:cNvCxnSpPr/>
              <p:nvPr/>
            </p:nvCxnSpPr>
            <p:spPr>
              <a:xfrm flipH="1">
                <a:off x="10124718" y="2245186"/>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691F242-AF67-1B42-8D8E-F09C1EB27D39}"/>
                  </a:ext>
                </a:extLst>
              </p:cNvPr>
              <p:cNvCxnSpPr/>
              <p:nvPr/>
            </p:nvCxnSpPr>
            <p:spPr>
              <a:xfrm flipH="1">
                <a:off x="10696218" y="2177379"/>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49F46-6C78-A640-A53B-1F2DCAE49B5E}"/>
                  </a:ext>
                </a:extLst>
              </p:cNvPr>
              <p:cNvCxnSpPr/>
              <p:nvPr/>
            </p:nvCxnSpPr>
            <p:spPr>
              <a:xfrm flipH="1">
                <a:off x="10166249" y="2695840"/>
                <a:ext cx="574283" cy="278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1454C82-BE7E-874F-AA28-09F795395B3E}"/>
                  </a:ext>
                </a:extLst>
              </p:cNvPr>
              <p:cNvCxnSpPr/>
              <p:nvPr/>
            </p:nvCxnSpPr>
            <p:spPr>
              <a:xfrm flipH="1">
                <a:off x="10093625" y="2146305"/>
                <a:ext cx="788589" cy="9888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2F00AE0-2163-514F-B52E-CFE0592CCF07}"/>
                  </a:ext>
                </a:extLst>
              </p:cNvPr>
              <p:cNvCxnSpPr/>
              <p:nvPr/>
            </p:nvCxnSpPr>
            <p:spPr>
              <a:xfrm flipH="1">
                <a:off x="10886186" y="2104198"/>
                <a:ext cx="279002" cy="421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E38317B-7455-F04C-9FB3-A47169171585}"/>
                  </a:ext>
                </a:extLst>
              </p:cNvPr>
              <p:cNvCxnSpPr/>
              <p:nvPr/>
            </p:nvCxnSpPr>
            <p:spPr>
              <a:xfrm flipH="1" flipV="1">
                <a:off x="10706077" y="2695840"/>
                <a:ext cx="353541" cy="67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8CD097C-75DA-B84B-B03E-371F3044C3BB}"/>
                  </a:ext>
                </a:extLst>
              </p:cNvPr>
              <p:cNvCxnSpPr/>
              <p:nvPr/>
            </p:nvCxnSpPr>
            <p:spPr>
              <a:xfrm flipH="1">
                <a:off x="8793306" y="2245186"/>
                <a:ext cx="1300319" cy="6066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Line 541">
                <a:extLst>
                  <a:ext uri="{FF2B5EF4-FFF2-40B4-BE49-F238E27FC236}">
                    <a16:creationId xmlns:a16="http://schemas.microsoft.com/office/drawing/2014/main" id="{3EE4D6D5-1F58-604E-926E-B12AF198F926}"/>
                  </a:ext>
                </a:extLst>
              </p:cNvPr>
              <p:cNvSpPr>
                <a:spLocks noChangeShapeType="1"/>
              </p:cNvSpPr>
              <p:nvPr/>
            </p:nvSpPr>
            <p:spPr bwMode="auto">
              <a:xfrm flipV="1">
                <a:off x="9402788" y="4090252"/>
                <a:ext cx="429324" cy="7056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Line 424">
                <a:extLst>
                  <a:ext uri="{FF2B5EF4-FFF2-40B4-BE49-F238E27FC236}">
                    <a16:creationId xmlns:a16="http://schemas.microsoft.com/office/drawing/2014/main" id="{69D11C97-9A2A-6F4A-BEC2-192440539BA8}"/>
                  </a:ext>
                </a:extLst>
              </p:cNvPr>
              <p:cNvSpPr>
                <a:spLocks noChangeShapeType="1"/>
              </p:cNvSpPr>
              <p:nvPr/>
            </p:nvSpPr>
            <p:spPr bwMode="auto">
              <a:xfrm flipV="1">
                <a:off x="8268637" y="4024329"/>
                <a:ext cx="969051"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8" name="Picture 778" descr="antenna_radiation_stylized">
              <a:extLst>
                <a:ext uri="{FF2B5EF4-FFF2-40B4-BE49-F238E27FC236}">
                  <a16:creationId xmlns:a16="http://schemas.microsoft.com/office/drawing/2014/main" id="{AE641E33-5C90-9C48-B6C0-B2DA38E6B4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81" descr="antenna_radiation_stylized">
              <a:extLst>
                <a:ext uri="{FF2B5EF4-FFF2-40B4-BE49-F238E27FC236}">
                  <a16:creationId xmlns:a16="http://schemas.microsoft.com/office/drawing/2014/main" id="{58D0D77F-41BF-B141-99CC-74447702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99" descr="cell_tower_radiation copy">
              <a:extLst>
                <a:ext uri="{FF2B5EF4-FFF2-40B4-BE49-F238E27FC236}">
                  <a16:creationId xmlns:a16="http://schemas.microsoft.com/office/drawing/2014/main" id="{B93FCB1A-5588-5743-82CC-8E52ADEAD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800">
              <a:extLst>
                <a:ext uri="{FF2B5EF4-FFF2-40B4-BE49-F238E27FC236}">
                  <a16:creationId xmlns:a16="http://schemas.microsoft.com/office/drawing/2014/main" id="{029C7FDD-ABE9-EB40-A1C5-64FF9B2F936D}"/>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86" name="Line 426">
            <a:extLst>
              <a:ext uri="{FF2B5EF4-FFF2-40B4-BE49-F238E27FC236}">
                <a16:creationId xmlns:a16="http://schemas.microsoft.com/office/drawing/2014/main" id="{390C81B6-E64F-6D4C-8D06-8F1804B7F591}"/>
              </a:ext>
            </a:extLst>
          </p:cNvPr>
          <p:cNvSpPr>
            <a:spLocks noChangeShapeType="1"/>
          </p:cNvSpPr>
          <p:nvPr/>
        </p:nvSpPr>
        <p:spPr bwMode="auto">
          <a:xfrm>
            <a:off x="8207860" y="2700359"/>
            <a:ext cx="227964" cy="174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783">
            <a:extLst>
              <a:ext uri="{FF2B5EF4-FFF2-40B4-BE49-F238E27FC236}">
                <a16:creationId xmlns:a16="http://schemas.microsoft.com/office/drawing/2014/main" id="{D14ED3CD-0929-5445-B9CD-FC1AEB08F0F0}"/>
              </a:ext>
            </a:extLst>
          </p:cNvPr>
          <p:cNvGrpSpPr>
            <a:grpSpLocks/>
          </p:cNvGrpSpPr>
          <p:nvPr/>
        </p:nvGrpSpPr>
        <p:grpSpPr bwMode="auto">
          <a:xfrm>
            <a:off x="8050698" y="2309376"/>
            <a:ext cx="298450" cy="464008"/>
            <a:chOff x="3130" y="3288"/>
            <a:chExt cx="410" cy="742"/>
          </a:xfrm>
        </p:grpSpPr>
        <p:sp>
          <p:nvSpPr>
            <p:cNvPr id="88" name="Line 270">
              <a:extLst>
                <a:ext uri="{FF2B5EF4-FFF2-40B4-BE49-F238E27FC236}">
                  <a16:creationId xmlns:a16="http://schemas.microsoft.com/office/drawing/2014/main" id="{7ABD4004-114C-724F-BAC3-6F9DA6DE1F0C}"/>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Line 271">
              <a:extLst>
                <a:ext uri="{FF2B5EF4-FFF2-40B4-BE49-F238E27FC236}">
                  <a16:creationId xmlns:a16="http://schemas.microsoft.com/office/drawing/2014/main" id="{1A244344-E514-B64F-9963-6369BD9BE1B3}"/>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Line 272">
              <a:extLst>
                <a:ext uri="{FF2B5EF4-FFF2-40B4-BE49-F238E27FC236}">
                  <a16:creationId xmlns:a16="http://schemas.microsoft.com/office/drawing/2014/main" id="{EB3A4111-A6F1-154E-9274-6BFFCDBAB6AB}"/>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Line 273">
              <a:extLst>
                <a:ext uri="{FF2B5EF4-FFF2-40B4-BE49-F238E27FC236}">
                  <a16:creationId xmlns:a16="http://schemas.microsoft.com/office/drawing/2014/main" id="{714583CC-4366-B448-8BCD-BEB3688ECA74}"/>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Line 274">
              <a:extLst>
                <a:ext uri="{FF2B5EF4-FFF2-40B4-BE49-F238E27FC236}">
                  <a16:creationId xmlns:a16="http://schemas.microsoft.com/office/drawing/2014/main" id="{06696B02-1354-964A-892D-7D1A072DD376}"/>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Line 275">
              <a:extLst>
                <a:ext uri="{FF2B5EF4-FFF2-40B4-BE49-F238E27FC236}">
                  <a16:creationId xmlns:a16="http://schemas.microsoft.com/office/drawing/2014/main" id="{C744D6E3-66B2-4349-A4C7-A96CCC727200}"/>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Line 276">
              <a:extLst>
                <a:ext uri="{FF2B5EF4-FFF2-40B4-BE49-F238E27FC236}">
                  <a16:creationId xmlns:a16="http://schemas.microsoft.com/office/drawing/2014/main" id="{9AD49573-21B8-594C-A124-75FF6787F57A}"/>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277">
              <a:extLst>
                <a:ext uri="{FF2B5EF4-FFF2-40B4-BE49-F238E27FC236}">
                  <a16:creationId xmlns:a16="http://schemas.microsoft.com/office/drawing/2014/main" id="{F5B9977B-7FCA-934E-8672-B6E02820BAA5}"/>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278">
              <a:extLst>
                <a:ext uri="{FF2B5EF4-FFF2-40B4-BE49-F238E27FC236}">
                  <a16:creationId xmlns:a16="http://schemas.microsoft.com/office/drawing/2014/main" id="{90BBE456-8113-E140-9697-13DE1099C425}"/>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279">
              <a:extLst>
                <a:ext uri="{FF2B5EF4-FFF2-40B4-BE49-F238E27FC236}">
                  <a16:creationId xmlns:a16="http://schemas.microsoft.com/office/drawing/2014/main" id="{8B179862-B59B-0340-81D5-D6460EDA625B}"/>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280">
              <a:extLst>
                <a:ext uri="{FF2B5EF4-FFF2-40B4-BE49-F238E27FC236}">
                  <a16:creationId xmlns:a16="http://schemas.microsoft.com/office/drawing/2014/main" id="{5E3E4AF0-3A1E-634F-B106-0E1BAE932630}"/>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281">
              <a:extLst>
                <a:ext uri="{FF2B5EF4-FFF2-40B4-BE49-F238E27FC236}">
                  <a16:creationId xmlns:a16="http://schemas.microsoft.com/office/drawing/2014/main" id="{51EBD3A2-D943-F443-A868-FD6059B0D77A}"/>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Line 282">
              <a:extLst>
                <a:ext uri="{FF2B5EF4-FFF2-40B4-BE49-F238E27FC236}">
                  <a16:creationId xmlns:a16="http://schemas.microsoft.com/office/drawing/2014/main" id="{CE35DACD-3834-3A4F-BF5D-05FD16494C16}"/>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Line 283">
              <a:extLst>
                <a:ext uri="{FF2B5EF4-FFF2-40B4-BE49-F238E27FC236}">
                  <a16:creationId xmlns:a16="http://schemas.microsoft.com/office/drawing/2014/main" id="{F225C514-F00F-374D-A3A6-0E00BBF2ABD0}"/>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Line 284">
              <a:extLst>
                <a:ext uri="{FF2B5EF4-FFF2-40B4-BE49-F238E27FC236}">
                  <a16:creationId xmlns:a16="http://schemas.microsoft.com/office/drawing/2014/main" id="{5AB5EE34-E853-4349-982D-7BA8A0223AA8}"/>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3" name="Picture 777" descr="access_point_stylized_small">
            <a:extLst>
              <a:ext uri="{FF2B5EF4-FFF2-40B4-BE49-F238E27FC236}">
                <a16:creationId xmlns:a16="http://schemas.microsoft.com/office/drawing/2014/main" id="{B5B19229-5990-4C46-B116-F6E2FC9344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882" y="3861899"/>
            <a:ext cx="370169" cy="30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780" descr="access_point_stylized_small">
            <a:extLst>
              <a:ext uri="{FF2B5EF4-FFF2-40B4-BE49-F238E27FC236}">
                <a16:creationId xmlns:a16="http://schemas.microsoft.com/office/drawing/2014/main" id="{615B9139-7B73-FE46-A7A9-D06CDC313A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0610" y="5524232"/>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 name="Group 104">
            <a:extLst>
              <a:ext uri="{FF2B5EF4-FFF2-40B4-BE49-F238E27FC236}">
                <a16:creationId xmlns:a16="http://schemas.microsoft.com/office/drawing/2014/main" id="{EEFE641A-589B-7942-BC31-34CA4265ECA8}"/>
              </a:ext>
            </a:extLst>
          </p:cNvPr>
          <p:cNvGrpSpPr/>
          <p:nvPr/>
        </p:nvGrpSpPr>
        <p:grpSpPr>
          <a:xfrm>
            <a:off x="9783558" y="4989983"/>
            <a:ext cx="393760" cy="218578"/>
            <a:chOff x="7493876" y="2774731"/>
            <a:chExt cx="1481958" cy="894622"/>
          </a:xfrm>
        </p:grpSpPr>
        <p:sp>
          <p:nvSpPr>
            <p:cNvPr id="106" name="Freeform 105">
              <a:extLst>
                <a:ext uri="{FF2B5EF4-FFF2-40B4-BE49-F238E27FC236}">
                  <a16:creationId xmlns:a16="http://schemas.microsoft.com/office/drawing/2014/main" id="{236DE3EE-811C-674F-9142-302E5E9C559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7" name="Oval 106">
              <a:extLst>
                <a:ext uri="{FF2B5EF4-FFF2-40B4-BE49-F238E27FC236}">
                  <a16:creationId xmlns:a16="http://schemas.microsoft.com/office/drawing/2014/main" id="{1800B155-CF25-D24C-9B92-B08AAAB8313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08" name="Group 107">
              <a:extLst>
                <a:ext uri="{FF2B5EF4-FFF2-40B4-BE49-F238E27FC236}">
                  <a16:creationId xmlns:a16="http://schemas.microsoft.com/office/drawing/2014/main" id="{B0AEF1A2-025A-BC41-A84F-2DC3E058332F}"/>
                </a:ext>
              </a:extLst>
            </p:cNvPr>
            <p:cNvGrpSpPr/>
            <p:nvPr/>
          </p:nvGrpSpPr>
          <p:grpSpPr>
            <a:xfrm>
              <a:off x="7713663" y="2848339"/>
              <a:ext cx="1042107" cy="425543"/>
              <a:chOff x="7786941" y="2884917"/>
              <a:chExt cx="897649" cy="353919"/>
            </a:xfrm>
          </p:grpSpPr>
          <p:sp>
            <p:nvSpPr>
              <p:cNvPr id="109" name="Freeform 108">
                <a:extLst>
                  <a:ext uri="{FF2B5EF4-FFF2-40B4-BE49-F238E27FC236}">
                    <a16:creationId xmlns:a16="http://schemas.microsoft.com/office/drawing/2014/main" id="{8D3F6F1A-FE14-8948-A78A-73AA88A44A7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Freeform 109">
                <a:extLst>
                  <a:ext uri="{FF2B5EF4-FFF2-40B4-BE49-F238E27FC236}">
                    <a16:creationId xmlns:a16="http://schemas.microsoft.com/office/drawing/2014/main" id="{B90EE21A-C2A8-0D42-B6A5-6C7D12BEBF0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Freeform 110">
                <a:extLst>
                  <a:ext uri="{FF2B5EF4-FFF2-40B4-BE49-F238E27FC236}">
                    <a16:creationId xmlns:a16="http://schemas.microsoft.com/office/drawing/2014/main" id="{8A5097ED-FFBF-4544-860B-3817BA811B2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Freeform 111">
                <a:extLst>
                  <a:ext uri="{FF2B5EF4-FFF2-40B4-BE49-F238E27FC236}">
                    <a16:creationId xmlns:a16="http://schemas.microsoft.com/office/drawing/2014/main" id="{6DF62723-77FE-9247-98F5-987E793C56F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13" name="Group 112">
            <a:extLst>
              <a:ext uri="{FF2B5EF4-FFF2-40B4-BE49-F238E27FC236}">
                <a16:creationId xmlns:a16="http://schemas.microsoft.com/office/drawing/2014/main" id="{827C4B55-0BAE-0949-8777-F3099C171813}"/>
              </a:ext>
            </a:extLst>
          </p:cNvPr>
          <p:cNvGrpSpPr/>
          <p:nvPr/>
        </p:nvGrpSpPr>
        <p:grpSpPr>
          <a:xfrm>
            <a:off x="9849365" y="5339037"/>
            <a:ext cx="309740" cy="190838"/>
            <a:chOff x="3668110" y="2448910"/>
            <a:chExt cx="3794234" cy="2165130"/>
          </a:xfrm>
        </p:grpSpPr>
        <p:sp>
          <p:nvSpPr>
            <p:cNvPr id="114" name="Rectangle 113">
              <a:extLst>
                <a:ext uri="{FF2B5EF4-FFF2-40B4-BE49-F238E27FC236}">
                  <a16:creationId xmlns:a16="http://schemas.microsoft.com/office/drawing/2014/main" id="{CEC32CAA-AFF2-A34D-8E74-D6E2F0308798}"/>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114">
              <a:extLst>
                <a:ext uri="{FF2B5EF4-FFF2-40B4-BE49-F238E27FC236}">
                  <a16:creationId xmlns:a16="http://schemas.microsoft.com/office/drawing/2014/main" id="{A1675819-8BAA-AB4F-BBAA-A405C6E76216}"/>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6" name="Group 115">
              <a:extLst>
                <a:ext uri="{FF2B5EF4-FFF2-40B4-BE49-F238E27FC236}">
                  <a16:creationId xmlns:a16="http://schemas.microsoft.com/office/drawing/2014/main" id="{73F9E373-4875-744C-970D-E5EB77A5E340}"/>
                </a:ext>
              </a:extLst>
            </p:cNvPr>
            <p:cNvGrpSpPr/>
            <p:nvPr/>
          </p:nvGrpSpPr>
          <p:grpSpPr>
            <a:xfrm>
              <a:off x="3941378" y="2603243"/>
              <a:ext cx="3202061" cy="1066110"/>
              <a:chOff x="7939341" y="3037317"/>
              <a:chExt cx="897649" cy="353919"/>
            </a:xfrm>
          </p:grpSpPr>
          <p:sp>
            <p:nvSpPr>
              <p:cNvPr id="117" name="Freeform 116">
                <a:extLst>
                  <a:ext uri="{FF2B5EF4-FFF2-40B4-BE49-F238E27FC236}">
                    <a16:creationId xmlns:a16="http://schemas.microsoft.com/office/drawing/2014/main" id="{FFDA189D-222C-1443-856D-7A608CA88C95}"/>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642BB264-137D-E643-AE9B-8AA6D9E21B0C}"/>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Freeform 118">
                <a:extLst>
                  <a:ext uri="{FF2B5EF4-FFF2-40B4-BE49-F238E27FC236}">
                    <a16:creationId xmlns:a16="http://schemas.microsoft.com/office/drawing/2014/main" id="{786FF02A-1562-3745-ABB9-0D40C7DEF61E}"/>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Freeform 119">
                <a:extLst>
                  <a:ext uri="{FF2B5EF4-FFF2-40B4-BE49-F238E27FC236}">
                    <a16:creationId xmlns:a16="http://schemas.microsoft.com/office/drawing/2014/main" id="{DEC12CCB-8331-9F49-BF6A-94DF11B7CB19}"/>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1" name="Group 120">
            <a:extLst>
              <a:ext uri="{FF2B5EF4-FFF2-40B4-BE49-F238E27FC236}">
                <a16:creationId xmlns:a16="http://schemas.microsoft.com/office/drawing/2014/main" id="{9932E1A1-9866-4149-B71C-D56584CCE488}"/>
              </a:ext>
            </a:extLst>
          </p:cNvPr>
          <p:cNvGrpSpPr/>
          <p:nvPr/>
        </p:nvGrpSpPr>
        <p:grpSpPr>
          <a:xfrm>
            <a:off x="8676619" y="4967420"/>
            <a:ext cx="393760" cy="218578"/>
            <a:chOff x="7493876" y="2774731"/>
            <a:chExt cx="1481958" cy="894622"/>
          </a:xfrm>
        </p:grpSpPr>
        <p:sp>
          <p:nvSpPr>
            <p:cNvPr id="122" name="Freeform 121">
              <a:extLst>
                <a:ext uri="{FF2B5EF4-FFF2-40B4-BE49-F238E27FC236}">
                  <a16:creationId xmlns:a16="http://schemas.microsoft.com/office/drawing/2014/main" id="{A60DF978-36B3-2D47-A16A-0D97C01CAFE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3" name="Oval 122">
              <a:extLst>
                <a:ext uri="{FF2B5EF4-FFF2-40B4-BE49-F238E27FC236}">
                  <a16:creationId xmlns:a16="http://schemas.microsoft.com/office/drawing/2014/main" id="{8656B286-5B4C-0D4F-9AF0-6A6CFC0099D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4" name="Group 123">
              <a:extLst>
                <a:ext uri="{FF2B5EF4-FFF2-40B4-BE49-F238E27FC236}">
                  <a16:creationId xmlns:a16="http://schemas.microsoft.com/office/drawing/2014/main" id="{CE4349E7-CC12-8D4C-8CFA-829CDA082037}"/>
                </a:ext>
              </a:extLst>
            </p:cNvPr>
            <p:cNvGrpSpPr/>
            <p:nvPr/>
          </p:nvGrpSpPr>
          <p:grpSpPr>
            <a:xfrm>
              <a:off x="7713663" y="2848339"/>
              <a:ext cx="1042107" cy="425543"/>
              <a:chOff x="7786941" y="2884917"/>
              <a:chExt cx="897649" cy="353919"/>
            </a:xfrm>
          </p:grpSpPr>
          <p:sp>
            <p:nvSpPr>
              <p:cNvPr id="125" name="Freeform 124">
                <a:extLst>
                  <a:ext uri="{FF2B5EF4-FFF2-40B4-BE49-F238E27FC236}">
                    <a16:creationId xmlns:a16="http://schemas.microsoft.com/office/drawing/2014/main" id="{AD86C2F1-D4F0-7948-9E05-62E1C42CC8F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Freeform 125">
                <a:extLst>
                  <a:ext uri="{FF2B5EF4-FFF2-40B4-BE49-F238E27FC236}">
                    <a16:creationId xmlns:a16="http://schemas.microsoft.com/office/drawing/2014/main" id="{6224715B-0FC5-9E49-B361-2A29A286F3C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7CA2DA9C-2B13-214E-ACD2-0EA76BA8301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8C4A6B5C-46E6-5E4D-96C8-1C3F87F0387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9" name="Group 128">
            <a:extLst>
              <a:ext uri="{FF2B5EF4-FFF2-40B4-BE49-F238E27FC236}">
                <a16:creationId xmlns:a16="http://schemas.microsoft.com/office/drawing/2014/main" id="{0E1D7EA0-6DA2-8D43-8279-78C750CFC172}"/>
              </a:ext>
            </a:extLst>
          </p:cNvPr>
          <p:cNvGrpSpPr/>
          <p:nvPr/>
        </p:nvGrpSpPr>
        <p:grpSpPr>
          <a:xfrm>
            <a:off x="8311520" y="5194433"/>
            <a:ext cx="309740" cy="190838"/>
            <a:chOff x="3668110" y="2448910"/>
            <a:chExt cx="3794234" cy="2165130"/>
          </a:xfrm>
        </p:grpSpPr>
        <p:sp>
          <p:nvSpPr>
            <p:cNvPr id="130" name="Rectangle 129">
              <a:extLst>
                <a:ext uri="{FF2B5EF4-FFF2-40B4-BE49-F238E27FC236}">
                  <a16:creationId xmlns:a16="http://schemas.microsoft.com/office/drawing/2014/main" id="{3632348E-CBF0-8F4E-B1C0-FA5E7B140362}"/>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130">
              <a:extLst>
                <a:ext uri="{FF2B5EF4-FFF2-40B4-BE49-F238E27FC236}">
                  <a16:creationId xmlns:a16="http://schemas.microsoft.com/office/drawing/2014/main" id="{9E6F91D8-1A83-2A42-AC0B-AD8F10B7EF35}"/>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941E3EF0-51B2-C349-B41E-2A6C5F46D905}"/>
                </a:ext>
              </a:extLst>
            </p:cNvPr>
            <p:cNvGrpSpPr/>
            <p:nvPr/>
          </p:nvGrpSpPr>
          <p:grpSpPr>
            <a:xfrm>
              <a:off x="3941378" y="2603243"/>
              <a:ext cx="3202061" cy="1066110"/>
              <a:chOff x="7939341" y="3037317"/>
              <a:chExt cx="897649" cy="353919"/>
            </a:xfrm>
          </p:grpSpPr>
          <p:sp>
            <p:nvSpPr>
              <p:cNvPr id="133" name="Freeform 132">
                <a:extLst>
                  <a:ext uri="{FF2B5EF4-FFF2-40B4-BE49-F238E27FC236}">
                    <a16:creationId xmlns:a16="http://schemas.microsoft.com/office/drawing/2014/main" id="{C7403B7C-7FA1-3F40-B91E-B9311B3831C3}"/>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2456F695-074E-CC4D-8221-531E7EA3A74D}"/>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224A04C3-C296-1C4B-BBD4-CDE7083CB1D5}"/>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a:extLst>
                  <a:ext uri="{FF2B5EF4-FFF2-40B4-BE49-F238E27FC236}">
                    <a16:creationId xmlns:a16="http://schemas.microsoft.com/office/drawing/2014/main" id="{5BBAC641-21BF-8B45-BB54-F143F77A1556}"/>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37" name="Group 136">
            <a:extLst>
              <a:ext uri="{FF2B5EF4-FFF2-40B4-BE49-F238E27FC236}">
                <a16:creationId xmlns:a16="http://schemas.microsoft.com/office/drawing/2014/main" id="{93BC347E-C394-3042-B2F7-B3F23FAEAB95}"/>
              </a:ext>
            </a:extLst>
          </p:cNvPr>
          <p:cNvGrpSpPr/>
          <p:nvPr/>
        </p:nvGrpSpPr>
        <p:grpSpPr>
          <a:xfrm>
            <a:off x="8439827" y="2812309"/>
            <a:ext cx="353678" cy="168275"/>
            <a:chOff x="7493876" y="2774731"/>
            <a:chExt cx="1481958" cy="894622"/>
          </a:xfrm>
        </p:grpSpPr>
        <p:sp>
          <p:nvSpPr>
            <p:cNvPr id="138" name="Freeform 137">
              <a:extLst>
                <a:ext uri="{FF2B5EF4-FFF2-40B4-BE49-F238E27FC236}">
                  <a16:creationId xmlns:a16="http://schemas.microsoft.com/office/drawing/2014/main" id="{E2A87F28-E662-7843-88D6-0813EE7C9C7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9" name="Oval 138">
              <a:extLst>
                <a:ext uri="{FF2B5EF4-FFF2-40B4-BE49-F238E27FC236}">
                  <a16:creationId xmlns:a16="http://schemas.microsoft.com/office/drawing/2014/main" id="{7F5A88D5-7F33-C641-91D0-89A14D0320A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0" name="Group 139">
              <a:extLst>
                <a:ext uri="{FF2B5EF4-FFF2-40B4-BE49-F238E27FC236}">
                  <a16:creationId xmlns:a16="http://schemas.microsoft.com/office/drawing/2014/main" id="{F27C385B-C23A-9D47-A881-792955281F4B}"/>
                </a:ext>
              </a:extLst>
            </p:cNvPr>
            <p:cNvGrpSpPr/>
            <p:nvPr/>
          </p:nvGrpSpPr>
          <p:grpSpPr>
            <a:xfrm>
              <a:off x="7713663" y="2848339"/>
              <a:ext cx="1042107" cy="425543"/>
              <a:chOff x="7786941" y="2884917"/>
              <a:chExt cx="897649" cy="353919"/>
            </a:xfrm>
          </p:grpSpPr>
          <p:sp>
            <p:nvSpPr>
              <p:cNvPr id="141" name="Freeform 140">
                <a:extLst>
                  <a:ext uri="{FF2B5EF4-FFF2-40B4-BE49-F238E27FC236}">
                    <a16:creationId xmlns:a16="http://schemas.microsoft.com/office/drawing/2014/main" id="{1AAAA0E5-7CFA-D644-ADAB-E7BF68F3D3B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751DAA20-67FB-F046-A058-83AEFE0E26C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142">
                <a:extLst>
                  <a:ext uri="{FF2B5EF4-FFF2-40B4-BE49-F238E27FC236}">
                    <a16:creationId xmlns:a16="http://schemas.microsoft.com/office/drawing/2014/main" id="{0C03FD79-9BD7-DD42-AC59-6C4F96612AC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143">
                <a:extLst>
                  <a:ext uri="{FF2B5EF4-FFF2-40B4-BE49-F238E27FC236}">
                    <a16:creationId xmlns:a16="http://schemas.microsoft.com/office/drawing/2014/main" id="{A4610651-9548-304A-8A63-B930DF62228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45" name="Group 144">
            <a:extLst>
              <a:ext uri="{FF2B5EF4-FFF2-40B4-BE49-F238E27FC236}">
                <a16:creationId xmlns:a16="http://schemas.microsoft.com/office/drawing/2014/main" id="{8ECEC947-F5C8-414B-A56E-EBE5DFFEDB1C}"/>
              </a:ext>
            </a:extLst>
          </p:cNvPr>
          <p:cNvGrpSpPr/>
          <p:nvPr/>
        </p:nvGrpSpPr>
        <p:grpSpPr>
          <a:xfrm>
            <a:off x="8050070" y="3965994"/>
            <a:ext cx="354986" cy="175668"/>
            <a:chOff x="7493876" y="2774731"/>
            <a:chExt cx="1481958" cy="894622"/>
          </a:xfrm>
        </p:grpSpPr>
        <p:sp>
          <p:nvSpPr>
            <p:cNvPr id="146" name="Freeform 145">
              <a:extLst>
                <a:ext uri="{FF2B5EF4-FFF2-40B4-BE49-F238E27FC236}">
                  <a16:creationId xmlns:a16="http://schemas.microsoft.com/office/drawing/2014/main" id="{86294923-1C02-5240-95DE-EA2186392E2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2AB3674D-1CCE-274D-BF8E-CEFECF766B3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86166535-C584-C14C-9137-7498CC96E8FD}"/>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17514CA1-86B8-BA44-B4A0-0CEB1F62C26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D28E726-BB5D-5644-9E9D-DEEB2E0B1FF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BDE8E149-5BA9-CB4C-9AC6-1EED7308D87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BAF1B228-D777-8846-8B1B-6476F6C2AA6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3" name="Group 152">
            <a:extLst>
              <a:ext uri="{FF2B5EF4-FFF2-40B4-BE49-F238E27FC236}">
                <a16:creationId xmlns:a16="http://schemas.microsoft.com/office/drawing/2014/main" id="{419BFD2C-DE5F-0C45-B636-6597FE43775F}"/>
              </a:ext>
            </a:extLst>
          </p:cNvPr>
          <p:cNvGrpSpPr/>
          <p:nvPr/>
        </p:nvGrpSpPr>
        <p:grpSpPr>
          <a:xfrm>
            <a:off x="10884085" y="3601365"/>
            <a:ext cx="170989" cy="97052"/>
            <a:chOff x="7493876" y="2774731"/>
            <a:chExt cx="1481958" cy="894622"/>
          </a:xfrm>
        </p:grpSpPr>
        <p:sp>
          <p:nvSpPr>
            <p:cNvPr id="154" name="Freeform 153">
              <a:extLst>
                <a:ext uri="{FF2B5EF4-FFF2-40B4-BE49-F238E27FC236}">
                  <a16:creationId xmlns:a16="http://schemas.microsoft.com/office/drawing/2014/main" id="{58D0A013-957C-4B4E-8B83-D6592094AC1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5" name="Oval 154">
              <a:extLst>
                <a:ext uri="{FF2B5EF4-FFF2-40B4-BE49-F238E27FC236}">
                  <a16:creationId xmlns:a16="http://schemas.microsoft.com/office/drawing/2014/main" id="{F7DC0323-148A-714F-A6FC-9ADB6FB12895}"/>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56" name="Group 155">
              <a:extLst>
                <a:ext uri="{FF2B5EF4-FFF2-40B4-BE49-F238E27FC236}">
                  <a16:creationId xmlns:a16="http://schemas.microsoft.com/office/drawing/2014/main" id="{2B6897F2-F6E6-A049-A1D9-17378B713B31}"/>
                </a:ext>
              </a:extLst>
            </p:cNvPr>
            <p:cNvGrpSpPr/>
            <p:nvPr/>
          </p:nvGrpSpPr>
          <p:grpSpPr>
            <a:xfrm>
              <a:off x="7713663" y="2848339"/>
              <a:ext cx="1042107" cy="425543"/>
              <a:chOff x="7786941" y="2884917"/>
              <a:chExt cx="897649" cy="353919"/>
            </a:xfrm>
          </p:grpSpPr>
          <p:sp>
            <p:nvSpPr>
              <p:cNvPr id="157" name="Freeform 156">
                <a:extLst>
                  <a:ext uri="{FF2B5EF4-FFF2-40B4-BE49-F238E27FC236}">
                    <a16:creationId xmlns:a16="http://schemas.microsoft.com/office/drawing/2014/main" id="{0F6ACC7A-4B31-AF42-A472-F972FEE8139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Freeform 157">
                <a:extLst>
                  <a:ext uri="{FF2B5EF4-FFF2-40B4-BE49-F238E27FC236}">
                    <a16:creationId xmlns:a16="http://schemas.microsoft.com/office/drawing/2014/main" id="{0CE6B10E-CA3E-D444-AB50-17DAB7CAD2C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Freeform 158">
                <a:extLst>
                  <a:ext uri="{FF2B5EF4-FFF2-40B4-BE49-F238E27FC236}">
                    <a16:creationId xmlns:a16="http://schemas.microsoft.com/office/drawing/2014/main" id="{E3B2228D-5BAA-EC47-BEFB-CB31458923D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Freeform 159">
                <a:extLst>
                  <a:ext uri="{FF2B5EF4-FFF2-40B4-BE49-F238E27FC236}">
                    <a16:creationId xmlns:a16="http://schemas.microsoft.com/office/drawing/2014/main" id="{B7729E0C-173F-C14A-AEF0-A4EC382A521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1" name="Group 160">
            <a:extLst>
              <a:ext uri="{FF2B5EF4-FFF2-40B4-BE49-F238E27FC236}">
                <a16:creationId xmlns:a16="http://schemas.microsoft.com/office/drawing/2014/main" id="{0F65CB9E-D1E1-5348-9E59-69DA1CEF2123}"/>
              </a:ext>
            </a:extLst>
          </p:cNvPr>
          <p:cNvGrpSpPr/>
          <p:nvPr/>
        </p:nvGrpSpPr>
        <p:grpSpPr>
          <a:xfrm>
            <a:off x="10410609" y="3496138"/>
            <a:ext cx="353678" cy="198344"/>
            <a:chOff x="7493876" y="2774731"/>
            <a:chExt cx="1481958" cy="894622"/>
          </a:xfrm>
        </p:grpSpPr>
        <p:sp>
          <p:nvSpPr>
            <p:cNvPr id="162" name="Freeform 161">
              <a:extLst>
                <a:ext uri="{FF2B5EF4-FFF2-40B4-BE49-F238E27FC236}">
                  <a16:creationId xmlns:a16="http://schemas.microsoft.com/office/drawing/2014/main" id="{21DBEC0A-03A5-5849-AD80-43903CE8F98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63" name="Oval 162">
              <a:extLst>
                <a:ext uri="{FF2B5EF4-FFF2-40B4-BE49-F238E27FC236}">
                  <a16:creationId xmlns:a16="http://schemas.microsoft.com/office/drawing/2014/main" id="{093155A2-B6DA-E04B-931F-EAE90D03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4" name="Group 163">
              <a:extLst>
                <a:ext uri="{FF2B5EF4-FFF2-40B4-BE49-F238E27FC236}">
                  <a16:creationId xmlns:a16="http://schemas.microsoft.com/office/drawing/2014/main" id="{3931AF15-7062-194D-9D41-4344D0DE6CAC}"/>
                </a:ext>
              </a:extLst>
            </p:cNvPr>
            <p:cNvGrpSpPr/>
            <p:nvPr/>
          </p:nvGrpSpPr>
          <p:grpSpPr>
            <a:xfrm>
              <a:off x="7713663" y="2848339"/>
              <a:ext cx="1042107" cy="425543"/>
              <a:chOff x="7786941" y="2884917"/>
              <a:chExt cx="897649" cy="353919"/>
            </a:xfrm>
          </p:grpSpPr>
          <p:sp>
            <p:nvSpPr>
              <p:cNvPr id="165" name="Freeform 164">
                <a:extLst>
                  <a:ext uri="{FF2B5EF4-FFF2-40B4-BE49-F238E27FC236}">
                    <a16:creationId xmlns:a16="http://schemas.microsoft.com/office/drawing/2014/main" id="{FDC26AF1-24F2-5D45-AB87-61683E4E252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Freeform 165">
                <a:extLst>
                  <a:ext uri="{FF2B5EF4-FFF2-40B4-BE49-F238E27FC236}">
                    <a16:creationId xmlns:a16="http://schemas.microsoft.com/office/drawing/2014/main" id="{4EC90C20-8D53-0646-9F93-F00306B71CA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Freeform 166">
                <a:extLst>
                  <a:ext uri="{FF2B5EF4-FFF2-40B4-BE49-F238E27FC236}">
                    <a16:creationId xmlns:a16="http://schemas.microsoft.com/office/drawing/2014/main" id="{49493643-4525-FD45-A56C-AE765396C5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Freeform 167">
                <a:extLst>
                  <a:ext uri="{FF2B5EF4-FFF2-40B4-BE49-F238E27FC236}">
                    <a16:creationId xmlns:a16="http://schemas.microsoft.com/office/drawing/2014/main" id="{0824CC9D-76C8-2749-A791-F65C4F3ACA4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9" name="Group 168">
            <a:extLst>
              <a:ext uri="{FF2B5EF4-FFF2-40B4-BE49-F238E27FC236}">
                <a16:creationId xmlns:a16="http://schemas.microsoft.com/office/drawing/2014/main" id="{CFBE87F9-CE91-5943-9D77-D8B9227384AC}"/>
              </a:ext>
            </a:extLst>
          </p:cNvPr>
          <p:cNvGrpSpPr/>
          <p:nvPr/>
        </p:nvGrpSpPr>
        <p:grpSpPr>
          <a:xfrm>
            <a:off x="9948724" y="2202292"/>
            <a:ext cx="353678" cy="198344"/>
            <a:chOff x="7493876" y="2774731"/>
            <a:chExt cx="1481958" cy="894622"/>
          </a:xfrm>
        </p:grpSpPr>
        <p:sp>
          <p:nvSpPr>
            <p:cNvPr id="170" name="Freeform 169">
              <a:extLst>
                <a:ext uri="{FF2B5EF4-FFF2-40B4-BE49-F238E27FC236}">
                  <a16:creationId xmlns:a16="http://schemas.microsoft.com/office/drawing/2014/main" id="{4F167397-FDB8-4A4D-A599-63F4111F181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1" name="Oval 170">
              <a:extLst>
                <a:ext uri="{FF2B5EF4-FFF2-40B4-BE49-F238E27FC236}">
                  <a16:creationId xmlns:a16="http://schemas.microsoft.com/office/drawing/2014/main" id="{08DCFDBA-4FB5-AE49-968D-A9F0C84D1CA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72" name="Group 171">
              <a:extLst>
                <a:ext uri="{FF2B5EF4-FFF2-40B4-BE49-F238E27FC236}">
                  <a16:creationId xmlns:a16="http://schemas.microsoft.com/office/drawing/2014/main" id="{185146B5-C4CC-CF42-8938-46F3C689B49E}"/>
                </a:ext>
              </a:extLst>
            </p:cNvPr>
            <p:cNvGrpSpPr/>
            <p:nvPr/>
          </p:nvGrpSpPr>
          <p:grpSpPr>
            <a:xfrm>
              <a:off x="7713663" y="2848339"/>
              <a:ext cx="1042107" cy="425543"/>
              <a:chOff x="7786941" y="2884917"/>
              <a:chExt cx="897649" cy="353919"/>
            </a:xfrm>
          </p:grpSpPr>
          <p:sp>
            <p:nvSpPr>
              <p:cNvPr id="173" name="Freeform 172">
                <a:extLst>
                  <a:ext uri="{FF2B5EF4-FFF2-40B4-BE49-F238E27FC236}">
                    <a16:creationId xmlns:a16="http://schemas.microsoft.com/office/drawing/2014/main" id="{A7227274-32EF-074A-9791-2B53B212E4B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Freeform 173">
                <a:extLst>
                  <a:ext uri="{FF2B5EF4-FFF2-40B4-BE49-F238E27FC236}">
                    <a16:creationId xmlns:a16="http://schemas.microsoft.com/office/drawing/2014/main" id="{201B35B0-4270-0A43-B1CB-1EA6DEBA0A3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Freeform 174">
                <a:extLst>
                  <a:ext uri="{FF2B5EF4-FFF2-40B4-BE49-F238E27FC236}">
                    <a16:creationId xmlns:a16="http://schemas.microsoft.com/office/drawing/2014/main" id="{F7956E94-C156-C749-894C-3962EFA64DC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Freeform 175">
                <a:extLst>
                  <a:ext uri="{FF2B5EF4-FFF2-40B4-BE49-F238E27FC236}">
                    <a16:creationId xmlns:a16="http://schemas.microsoft.com/office/drawing/2014/main" id="{30545111-AB10-544C-A7FB-8905D7E84A0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7" name="Group 176">
            <a:extLst>
              <a:ext uri="{FF2B5EF4-FFF2-40B4-BE49-F238E27FC236}">
                <a16:creationId xmlns:a16="http://schemas.microsoft.com/office/drawing/2014/main" id="{6D2B1BF7-15E3-B642-B1ED-14A585EC5A4E}"/>
              </a:ext>
            </a:extLst>
          </p:cNvPr>
          <p:cNvGrpSpPr/>
          <p:nvPr/>
        </p:nvGrpSpPr>
        <p:grpSpPr>
          <a:xfrm>
            <a:off x="10527214" y="2613367"/>
            <a:ext cx="353678" cy="198344"/>
            <a:chOff x="7493876" y="2774731"/>
            <a:chExt cx="1481958" cy="894622"/>
          </a:xfrm>
        </p:grpSpPr>
        <p:sp>
          <p:nvSpPr>
            <p:cNvPr id="178" name="Freeform 177">
              <a:extLst>
                <a:ext uri="{FF2B5EF4-FFF2-40B4-BE49-F238E27FC236}">
                  <a16:creationId xmlns:a16="http://schemas.microsoft.com/office/drawing/2014/main" id="{FC3BC896-EAF3-B44C-A223-0B61ADD448A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9" name="Oval 178">
              <a:extLst>
                <a:ext uri="{FF2B5EF4-FFF2-40B4-BE49-F238E27FC236}">
                  <a16:creationId xmlns:a16="http://schemas.microsoft.com/office/drawing/2014/main" id="{A1FDE8F7-458E-F043-99FF-74BB3A94040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0" name="Group 179">
              <a:extLst>
                <a:ext uri="{FF2B5EF4-FFF2-40B4-BE49-F238E27FC236}">
                  <a16:creationId xmlns:a16="http://schemas.microsoft.com/office/drawing/2014/main" id="{FF87486C-C62D-A04E-BD6D-5E7B286D0987}"/>
                </a:ext>
              </a:extLst>
            </p:cNvPr>
            <p:cNvGrpSpPr/>
            <p:nvPr/>
          </p:nvGrpSpPr>
          <p:grpSpPr>
            <a:xfrm>
              <a:off x="7713663" y="2848339"/>
              <a:ext cx="1042107" cy="425543"/>
              <a:chOff x="7786941" y="2884917"/>
              <a:chExt cx="897649" cy="353919"/>
            </a:xfrm>
          </p:grpSpPr>
          <p:sp>
            <p:nvSpPr>
              <p:cNvPr id="181" name="Freeform 180">
                <a:extLst>
                  <a:ext uri="{FF2B5EF4-FFF2-40B4-BE49-F238E27FC236}">
                    <a16:creationId xmlns:a16="http://schemas.microsoft.com/office/drawing/2014/main" id="{DEDB6C40-CF6A-E547-8BC1-635D2DC438F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Freeform 181">
                <a:extLst>
                  <a:ext uri="{FF2B5EF4-FFF2-40B4-BE49-F238E27FC236}">
                    <a16:creationId xmlns:a16="http://schemas.microsoft.com/office/drawing/2014/main" id="{B7776C1D-06CD-5245-AF82-92665409A00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Freeform 182">
                <a:extLst>
                  <a:ext uri="{FF2B5EF4-FFF2-40B4-BE49-F238E27FC236}">
                    <a16:creationId xmlns:a16="http://schemas.microsoft.com/office/drawing/2014/main" id="{2D893366-435F-C043-8ADD-35A96EC80B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Freeform 183">
                <a:extLst>
                  <a:ext uri="{FF2B5EF4-FFF2-40B4-BE49-F238E27FC236}">
                    <a16:creationId xmlns:a16="http://schemas.microsoft.com/office/drawing/2014/main" id="{5246B375-EFFF-874C-BA50-6516A502F0C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5" name="Group 184">
            <a:extLst>
              <a:ext uri="{FF2B5EF4-FFF2-40B4-BE49-F238E27FC236}">
                <a16:creationId xmlns:a16="http://schemas.microsoft.com/office/drawing/2014/main" id="{F0711763-C567-4040-ABFB-F5C34597A154}"/>
              </a:ext>
            </a:extLst>
          </p:cNvPr>
          <p:cNvGrpSpPr/>
          <p:nvPr/>
        </p:nvGrpSpPr>
        <p:grpSpPr>
          <a:xfrm>
            <a:off x="10643825" y="2107963"/>
            <a:ext cx="353678" cy="198344"/>
            <a:chOff x="7493876" y="2774731"/>
            <a:chExt cx="1481958" cy="894622"/>
          </a:xfrm>
        </p:grpSpPr>
        <p:sp>
          <p:nvSpPr>
            <p:cNvPr id="186" name="Freeform 185">
              <a:extLst>
                <a:ext uri="{FF2B5EF4-FFF2-40B4-BE49-F238E27FC236}">
                  <a16:creationId xmlns:a16="http://schemas.microsoft.com/office/drawing/2014/main" id="{7F38627D-7A2B-A841-8C69-850F7253A2D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7" name="Oval 186">
              <a:extLst>
                <a:ext uri="{FF2B5EF4-FFF2-40B4-BE49-F238E27FC236}">
                  <a16:creationId xmlns:a16="http://schemas.microsoft.com/office/drawing/2014/main" id="{8FB71122-C2F0-3B40-A94F-7E95B02A39D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8" name="Group 187">
              <a:extLst>
                <a:ext uri="{FF2B5EF4-FFF2-40B4-BE49-F238E27FC236}">
                  <a16:creationId xmlns:a16="http://schemas.microsoft.com/office/drawing/2014/main" id="{3A5D9C3E-2D7E-A54F-9A93-7708DD147DB1}"/>
                </a:ext>
              </a:extLst>
            </p:cNvPr>
            <p:cNvGrpSpPr/>
            <p:nvPr/>
          </p:nvGrpSpPr>
          <p:grpSpPr>
            <a:xfrm>
              <a:off x="7713663" y="2848339"/>
              <a:ext cx="1042107" cy="425543"/>
              <a:chOff x="7786941" y="2884917"/>
              <a:chExt cx="897649" cy="353919"/>
            </a:xfrm>
          </p:grpSpPr>
          <p:sp>
            <p:nvSpPr>
              <p:cNvPr id="189" name="Freeform 188">
                <a:extLst>
                  <a:ext uri="{FF2B5EF4-FFF2-40B4-BE49-F238E27FC236}">
                    <a16:creationId xmlns:a16="http://schemas.microsoft.com/office/drawing/2014/main" id="{2B3C3A91-863F-E54F-BCBF-83530898F04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189">
                <a:extLst>
                  <a:ext uri="{FF2B5EF4-FFF2-40B4-BE49-F238E27FC236}">
                    <a16:creationId xmlns:a16="http://schemas.microsoft.com/office/drawing/2014/main" id="{E03CE2E4-33A0-7443-968B-028BF2FEAFC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Freeform 190">
                <a:extLst>
                  <a:ext uri="{FF2B5EF4-FFF2-40B4-BE49-F238E27FC236}">
                    <a16:creationId xmlns:a16="http://schemas.microsoft.com/office/drawing/2014/main" id="{92376DD9-E3A6-0B4A-97CB-7FDA6023E44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Freeform 191">
                <a:extLst>
                  <a:ext uri="{FF2B5EF4-FFF2-40B4-BE49-F238E27FC236}">
                    <a16:creationId xmlns:a16="http://schemas.microsoft.com/office/drawing/2014/main" id="{18E42DD9-0888-4A41-A186-22087D773FC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93" name="Group 192">
            <a:extLst>
              <a:ext uri="{FF2B5EF4-FFF2-40B4-BE49-F238E27FC236}">
                <a16:creationId xmlns:a16="http://schemas.microsoft.com/office/drawing/2014/main" id="{E38FF4C3-D0A2-D548-89C0-C35D3E53032F}"/>
              </a:ext>
            </a:extLst>
          </p:cNvPr>
          <p:cNvGrpSpPr/>
          <p:nvPr/>
        </p:nvGrpSpPr>
        <p:grpSpPr>
          <a:xfrm>
            <a:off x="9098788" y="3956624"/>
            <a:ext cx="367224" cy="240304"/>
            <a:chOff x="7493876" y="2774731"/>
            <a:chExt cx="1481958" cy="894622"/>
          </a:xfrm>
        </p:grpSpPr>
        <p:sp>
          <p:nvSpPr>
            <p:cNvPr id="194" name="Freeform 193">
              <a:extLst>
                <a:ext uri="{FF2B5EF4-FFF2-40B4-BE49-F238E27FC236}">
                  <a16:creationId xmlns:a16="http://schemas.microsoft.com/office/drawing/2014/main" id="{027716F5-6A2D-404B-ADB2-50CDACB0206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5" name="Oval 194">
              <a:extLst>
                <a:ext uri="{FF2B5EF4-FFF2-40B4-BE49-F238E27FC236}">
                  <a16:creationId xmlns:a16="http://schemas.microsoft.com/office/drawing/2014/main" id="{C3297389-072E-FE41-B64F-4D54440AB36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96" name="Group 195">
              <a:extLst>
                <a:ext uri="{FF2B5EF4-FFF2-40B4-BE49-F238E27FC236}">
                  <a16:creationId xmlns:a16="http://schemas.microsoft.com/office/drawing/2014/main" id="{36323224-311B-EE47-BE36-F2BE4EA6BC7F}"/>
                </a:ext>
              </a:extLst>
            </p:cNvPr>
            <p:cNvGrpSpPr/>
            <p:nvPr/>
          </p:nvGrpSpPr>
          <p:grpSpPr>
            <a:xfrm>
              <a:off x="7713663" y="2848339"/>
              <a:ext cx="1042107" cy="425543"/>
              <a:chOff x="7786941" y="2884917"/>
              <a:chExt cx="897649" cy="353919"/>
            </a:xfrm>
          </p:grpSpPr>
          <p:sp>
            <p:nvSpPr>
              <p:cNvPr id="197" name="Freeform 196">
                <a:extLst>
                  <a:ext uri="{FF2B5EF4-FFF2-40B4-BE49-F238E27FC236}">
                    <a16:creationId xmlns:a16="http://schemas.microsoft.com/office/drawing/2014/main" id="{BD802D6F-DAFD-DC41-83D1-DF0F4A2A794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 name="Freeform 197">
                <a:extLst>
                  <a:ext uri="{FF2B5EF4-FFF2-40B4-BE49-F238E27FC236}">
                    <a16:creationId xmlns:a16="http://schemas.microsoft.com/office/drawing/2014/main" id="{2CE211BA-1FF8-2548-A6C8-5CD1E12C3E1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Freeform 198">
                <a:extLst>
                  <a:ext uri="{FF2B5EF4-FFF2-40B4-BE49-F238E27FC236}">
                    <a16:creationId xmlns:a16="http://schemas.microsoft.com/office/drawing/2014/main" id="{D363DDD6-C621-F146-B8DA-4A9DDE186BE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Freeform 199">
                <a:extLst>
                  <a:ext uri="{FF2B5EF4-FFF2-40B4-BE49-F238E27FC236}">
                    <a16:creationId xmlns:a16="http://schemas.microsoft.com/office/drawing/2014/main" id="{BB3402A2-EE9C-A240-899D-8BDF14CF432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1" name="Group 200">
            <a:extLst>
              <a:ext uri="{FF2B5EF4-FFF2-40B4-BE49-F238E27FC236}">
                <a16:creationId xmlns:a16="http://schemas.microsoft.com/office/drawing/2014/main" id="{F6C05161-17CC-4047-8DD1-B9901ECF6386}"/>
              </a:ext>
            </a:extLst>
          </p:cNvPr>
          <p:cNvGrpSpPr/>
          <p:nvPr/>
        </p:nvGrpSpPr>
        <p:grpSpPr>
          <a:xfrm>
            <a:off x="9980126" y="2661565"/>
            <a:ext cx="353678" cy="198344"/>
            <a:chOff x="7493876" y="2774731"/>
            <a:chExt cx="1481958" cy="894622"/>
          </a:xfrm>
        </p:grpSpPr>
        <p:sp>
          <p:nvSpPr>
            <p:cNvPr id="202" name="Freeform 201">
              <a:extLst>
                <a:ext uri="{FF2B5EF4-FFF2-40B4-BE49-F238E27FC236}">
                  <a16:creationId xmlns:a16="http://schemas.microsoft.com/office/drawing/2014/main" id="{947827F3-EDEA-7A42-9B1D-083327F8DEC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3" name="Oval 202">
              <a:extLst>
                <a:ext uri="{FF2B5EF4-FFF2-40B4-BE49-F238E27FC236}">
                  <a16:creationId xmlns:a16="http://schemas.microsoft.com/office/drawing/2014/main" id="{34CC4598-569C-8B40-92BA-1D2FBE3E50F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04" name="Group 203">
              <a:extLst>
                <a:ext uri="{FF2B5EF4-FFF2-40B4-BE49-F238E27FC236}">
                  <a16:creationId xmlns:a16="http://schemas.microsoft.com/office/drawing/2014/main" id="{FC8B6594-03D2-024C-9EA4-C0C60D628F1D}"/>
                </a:ext>
              </a:extLst>
            </p:cNvPr>
            <p:cNvGrpSpPr/>
            <p:nvPr/>
          </p:nvGrpSpPr>
          <p:grpSpPr>
            <a:xfrm>
              <a:off x="7713663" y="2848339"/>
              <a:ext cx="1042107" cy="425543"/>
              <a:chOff x="7786941" y="2884917"/>
              <a:chExt cx="897649" cy="353919"/>
            </a:xfrm>
          </p:grpSpPr>
          <p:sp>
            <p:nvSpPr>
              <p:cNvPr id="205" name="Freeform 204">
                <a:extLst>
                  <a:ext uri="{FF2B5EF4-FFF2-40B4-BE49-F238E27FC236}">
                    <a16:creationId xmlns:a16="http://schemas.microsoft.com/office/drawing/2014/main" id="{1FDE0324-11E3-5145-88E9-DE61B49F2A3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C131568C-F5A3-DB44-94E2-7B887CDB264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Freeform 206">
                <a:extLst>
                  <a:ext uri="{FF2B5EF4-FFF2-40B4-BE49-F238E27FC236}">
                    <a16:creationId xmlns:a16="http://schemas.microsoft.com/office/drawing/2014/main" id="{A7EDAE1E-6998-2048-ADF9-12AD17B25B3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Freeform 207">
                <a:extLst>
                  <a:ext uri="{FF2B5EF4-FFF2-40B4-BE49-F238E27FC236}">
                    <a16:creationId xmlns:a16="http://schemas.microsoft.com/office/drawing/2014/main" id="{8FC26428-BCB7-1047-B128-BD12A87F81F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9" name="Group 208">
            <a:extLst>
              <a:ext uri="{FF2B5EF4-FFF2-40B4-BE49-F238E27FC236}">
                <a16:creationId xmlns:a16="http://schemas.microsoft.com/office/drawing/2014/main" id="{198EE3F8-E7C6-7742-BDAE-10EEB3BA9601}"/>
              </a:ext>
            </a:extLst>
          </p:cNvPr>
          <p:cNvGrpSpPr/>
          <p:nvPr/>
        </p:nvGrpSpPr>
        <p:grpSpPr>
          <a:xfrm>
            <a:off x="9497138" y="3394032"/>
            <a:ext cx="367224" cy="240304"/>
            <a:chOff x="7493876" y="2774731"/>
            <a:chExt cx="1481958" cy="894622"/>
          </a:xfrm>
        </p:grpSpPr>
        <p:sp>
          <p:nvSpPr>
            <p:cNvPr id="210" name="Freeform 209">
              <a:extLst>
                <a:ext uri="{FF2B5EF4-FFF2-40B4-BE49-F238E27FC236}">
                  <a16:creationId xmlns:a16="http://schemas.microsoft.com/office/drawing/2014/main" id="{7A2B8EB1-241A-C04E-9EA1-495DCDBCB17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1" name="Oval 210">
              <a:extLst>
                <a:ext uri="{FF2B5EF4-FFF2-40B4-BE49-F238E27FC236}">
                  <a16:creationId xmlns:a16="http://schemas.microsoft.com/office/drawing/2014/main" id="{0B3245D7-5441-9648-A36A-661C2ACB572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12" name="Group 211">
              <a:extLst>
                <a:ext uri="{FF2B5EF4-FFF2-40B4-BE49-F238E27FC236}">
                  <a16:creationId xmlns:a16="http://schemas.microsoft.com/office/drawing/2014/main" id="{86F28103-141B-154E-A362-409B3111D184}"/>
                </a:ext>
              </a:extLst>
            </p:cNvPr>
            <p:cNvGrpSpPr/>
            <p:nvPr/>
          </p:nvGrpSpPr>
          <p:grpSpPr>
            <a:xfrm>
              <a:off x="7713663" y="2848339"/>
              <a:ext cx="1042107" cy="425543"/>
              <a:chOff x="7786941" y="2884917"/>
              <a:chExt cx="897649" cy="353919"/>
            </a:xfrm>
          </p:grpSpPr>
          <p:sp>
            <p:nvSpPr>
              <p:cNvPr id="213" name="Freeform 212">
                <a:extLst>
                  <a:ext uri="{FF2B5EF4-FFF2-40B4-BE49-F238E27FC236}">
                    <a16:creationId xmlns:a16="http://schemas.microsoft.com/office/drawing/2014/main" id="{2F7A2BEC-77A9-6D41-8098-B64A792EA0B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Freeform 213">
                <a:extLst>
                  <a:ext uri="{FF2B5EF4-FFF2-40B4-BE49-F238E27FC236}">
                    <a16:creationId xmlns:a16="http://schemas.microsoft.com/office/drawing/2014/main" id="{7DED57CD-47F8-9D45-9600-A0BEEC97682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Freeform 214">
                <a:extLst>
                  <a:ext uri="{FF2B5EF4-FFF2-40B4-BE49-F238E27FC236}">
                    <a16:creationId xmlns:a16="http://schemas.microsoft.com/office/drawing/2014/main" id="{210D30D1-E5F0-E44B-A795-D0F4E795F9A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Freeform 215">
                <a:extLst>
                  <a:ext uri="{FF2B5EF4-FFF2-40B4-BE49-F238E27FC236}">
                    <a16:creationId xmlns:a16="http://schemas.microsoft.com/office/drawing/2014/main" id="{AC7488D5-7B56-8944-802F-C2691C3623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17" name="Group 216">
            <a:extLst>
              <a:ext uri="{FF2B5EF4-FFF2-40B4-BE49-F238E27FC236}">
                <a16:creationId xmlns:a16="http://schemas.microsoft.com/office/drawing/2014/main" id="{5123C752-3FFB-E84D-9E48-DBC9A9F48F37}"/>
              </a:ext>
            </a:extLst>
          </p:cNvPr>
          <p:cNvGrpSpPr/>
          <p:nvPr/>
        </p:nvGrpSpPr>
        <p:grpSpPr>
          <a:xfrm>
            <a:off x="9601554" y="3999763"/>
            <a:ext cx="367224" cy="240304"/>
            <a:chOff x="7493876" y="2774731"/>
            <a:chExt cx="1481958" cy="894622"/>
          </a:xfrm>
        </p:grpSpPr>
        <p:sp>
          <p:nvSpPr>
            <p:cNvPr id="218" name="Freeform 217">
              <a:extLst>
                <a:ext uri="{FF2B5EF4-FFF2-40B4-BE49-F238E27FC236}">
                  <a16:creationId xmlns:a16="http://schemas.microsoft.com/office/drawing/2014/main" id="{D524F684-301C-7542-A0A4-37573182739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9" name="Oval 218">
              <a:extLst>
                <a:ext uri="{FF2B5EF4-FFF2-40B4-BE49-F238E27FC236}">
                  <a16:creationId xmlns:a16="http://schemas.microsoft.com/office/drawing/2014/main" id="{9BF20040-D9C8-B74E-BC0D-F15797752EA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0" name="Group 219">
              <a:extLst>
                <a:ext uri="{FF2B5EF4-FFF2-40B4-BE49-F238E27FC236}">
                  <a16:creationId xmlns:a16="http://schemas.microsoft.com/office/drawing/2014/main" id="{79553B03-2EF0-1445-BD4E-875D98E58492}"/>
                </a:ext>
              </a:extLst>
            </p:cNvPr>
            <p:cNvGrpSpPr/>
            <p:nvPr/>
          </p:nvGrpSpPr>
          <p:grpSpPr>
            <a:xfrm>
              <a:off x="7713663" y="2848339"/>
              <a:ext cx="1042107" cy="425543"/>
              <a:chOff x="7786941" y="2884917"/>
              <a:chExt cx="897649" cy="353919"/>
            </a:xfrm>
          </p:grpSpPr>
          <p:sp>
            <p:nvSpPr>
              <p:cNvPr id="221" name="Freeform 220">
                <a:extLst>
                  <a:ext uri="{FF2B5EF4-FFF2-40B4-BE49-F238E27FC236}">
                    <a16:creationId xmlns:a16="http://schemas.microsoft.com/office/drawing/2014/main" id="{DAB927EA-DECF-FE4A-BE5D-802F016FB19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Freeform 221">
                <a:extLst>
                  <a:ext uri="{FF2B5EF4-FFF2-40B4-BE49-F238E27FC236}">
                    <a16:creationId xmlns:a16="http://schemas.microsoft.com/office/drawing/2014/main" id="{8F1EA0F6-ACA7-C443-A514-F770A383688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Freeform 222">
                <a:extLst>
                  <a:ext uri="{FF2B5EF4-FFF2-40B4-BE49-F238E27FC236}">
                    <a16:creationId xmlns:a16="http://schemas.microsoft.com/office/drawing/2014/main" id="{2414339B-8AC7-2444-AC70-285A203D116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Freeform 223">
                <a:extLst>
                  <a:ext uri="{FF2B5EF4-FFF2-40B4-BE49-F238E27FC236}">
                    <a16:creationId xmlns:a16="http://schemas.microsoft.com/office/drawing/2014/main" id="{AEF6DCDC-2F65-B349-B551-DC3FACF6D57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25" name="Group 224">
            <a:extLst>
              <a:ext uri="{FF2B5EF4-FFF2-40B4-BE49-F238E27FC236}">
                <a16:creationId xmlns:a16="http://schemas.microsoft.com/office/drawing/2014/main" id="{9F5D0807-95F5-B242-9940-2134E3CE864D}"/>
              </a:ext>
            </a:extLst>
          </p:cNvPr>
          <p:cNvGrpSpPr/>
          <p:nvPr/>
        </p:nvGrpSpPr>
        <p:grpSpPr>
          <a:xfrm>
            <a:off x="10375259" y="3992325"/>
            <a:ext cx="353678" cy="198344"/>
            <a:chOff x="7493876" y="2774731"/>
            <a:chExt cx="1481958" cy="894622"/>
          </a:xfrm>
        </p:grpSpPr>
        <p:sp>
          <p:nvSpPr>
            <p:cNvPr id="226" name="Freeform 225">
              <a:extLst>
                <a:ext uri="{FF2B5EF4-FFF2-40B4-BE49-F238E27FC236}">
                  <a16:creationId xmlns:a16="http://schemas.microsoft.com/office/drawing/2014/main" id="{65E7C622-0E2D-F247-B71E-DB43805F13C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7" name="Oval 226">
              <a:extLst>
                <a:ext uri="{FF2B5EF4-FFF2-40B4-BE49-F238E27FC236}">
                  <a16:creationId xmlns:a16="http://schemas.microsoft.com/office/drawing/2014/main" id="{E1DDDBA8-9328-FF4B-A036-4A8C314BC34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8" name="Group 227">
              <a:extLst>
                <a:ext uri="{FF2B5EF4-FFF2-40B4-BE49-F238E27FC236}">
                  <a16:creationId xmlns:a16="http://schemas.microsoft.com/office/drawing/2014/main" id="{FE4053D3-C37C-B247-AABC-ACB5431A3328}"/>
                </a:ext>
              </a:extLst>
            </p:cNvPr>
            <p:cNvGrpSpPr/>
            <p:nvPr/>
          </p:nvGrpSpPr>
          <p:grpSpPr>
            <a:xfrm>
              <a:off x="7713663" y="2848339"/>
              <a:ext cx="1042107" cy="425543"/>
              <a:chOff x="7786941" y="2884917"/>
              <a:chExt cx="897649" cy="353919"/>
            </a:xfrm>
          </p:grpSpPr>
          <p:sp>
            <p:nvSpPr>
              <p:cNvPr id="229" name="Freeform 228">
                <a:extLst>
                  <a:ext uri="{FF2B5EF4-FFF2-40B4-BE49-F238E27FC236}">
                    <a16:creationId xmlns:a16="http://schemas.microsoft.com/office/drawing/2014/main" id="{9B8C5BFF-F366-864D-9DDD-AD0F594855F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Freeform 229">
                <a:extLst>
                  <a:ext uri="{FF2B5EF4-FFF2-40B4-BE49-F238E27FC236}">
                    <a16:creationId xmlns:a16="http://schemas.microsoft.com/office/drawing/2014/main" id="{E52E2636-7B29-8B4F-A9E7-0A019FB1233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Freeform 230">
                <a:extLst>
                  <a:ext uri="{FF2B5EF4-FFF2-40B4-BE49-F238E27FC236}">
                    <a16:creationId xmlns:a16="http://schemas.microsoft.com/office/drawing/2014/main" id="{81B96CBC-D09D-8A44-A7F4-460A6FE268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Freeform 231">
                <a:extLst>
                  <a:ext uri="{FF2B5EF4-FFF2-40B4-BE49-F238E27FC236}">
                    <a16:creationId xmlns:a16="http://schemas.microsoft.com/office/drawing/2014/main" id="{AB72586A-2BC3-AD40-8068-98E191DFFEF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33" name="Group 232">
            <a:extLst>
              <a:ext uri="{FF2B5EF4-FFF2-40B4-BE49-F238E27FC236}">
                <a16:creationId xmlns:a16="http://schemas.microsoft.com/office/drawing/2014/main" id="{A8973B1E-A991-8E45-9FF7-7AF7F179E328}"/>
              </a:ext>
            </a:extLst>
          </p:cNvPr>
          <p:cNvGrpSpPr/>
          <p:nvPr/>
        </p:nvGrpSpPr>
        <p:grpSpPr>
          <a:xfrm>
            <a:off x="9247893" y="4775686"/>
            <a:ext cx="393760" cy="218578"/>
            <a:chOff x="7493876" y="2774731"/>
            <a:chExt cx="1481958" cy="894622"/>
          </a:xfrm>
        </p:grpSpPr>
        <p:sp>
          <p:nvSpPr>
            <p:cNvPr id="234" name="Freeform 233">
              <a:extLst>
                <a:ext uri="{FF2B5EF4-FFF2-40B4-BE49-F238E27FC236}">
                  <a16:creationId xmlns:a16="http://schemas.microsoft.com/office/drawing/2014/main" id="{5A098E30-A66F-FA4D-9EE8-C0C83DE6D50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35" name="Oval 234">
              <a:extLst>
                <a:ext uri="{FF2B5EF4-FFF2-40B4-BE49-F238E27FC236}">
                  <a16:creationId xmlns:a16="http://schemas.microsoft.com/office/drawing/2014/main" id="{051367D4-C1D9-AF45-9A24-031126A6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36" name="Group 235">
              <a:extLst>
                <a:ext uri="{FF2B5EF4-FFF2-40B4-BE49-F238E27FC236}">
                  <a16:creationId xmlns:a16="http://schemas.microsoft.com/office/drawing/2014/main" id="{8C4167F2-26A6-0A41-9F23-581BB1D6E53B}"/>
                </a:ext>
              </a:extLst>
            </p:cNvPr>
            <p:cNvGrpSpPr/>
            <p:nvPr/>
          </p:nvGrpSpPr>
          <p:grpSpPr>
            <a:xfrm>
              <a:off x="7713663" y="2848339"/>
              <a:ext cx="1042107" cy="425543"/>
              <a:chOff x="7786941" y="2884917"/>
              <a:chExt cx="897649" cy="353919"/>
            </a:xfrm>
          </p:grpSpPr>
          <p:sp>
            <p:nvSpPr>
              <p:cNvPr id="237" name="Freeform 236">
                <a:extLst>
                  <a:ext uri="{FF2B5EF4-FFF2-40B4-BE49-F238E27FC236}">
                    <a16:creationId xmlns:a16="http://schemas.microsoft.com/office/drawing/2014/main" id="{8AABD328-91C1-C94D-8CB5-66F9CC0DC00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Freeform 237">
                <a:extLst>
                  <a:ext uri="{FF2B5EF4-FFF2-40B4-BE49-F238E27FC236}">
                    <a16:creationId xmlns:a16="http://schemas.microsoft.com/office/drawing/2014/main" id="{23CBCA43-9398-E043-A20B-00567B73DB8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Freeform 238">
                <a:extLst>
                  <a:ext uri="{FF2B5EF4-FFF2-40B4-BE49-F238E27FC236}">
                    <a16:creationId xmlns:a16="http://schemas.microsoft.com/office/drawing/2014/main" id="{06C3D6EF-A0CB-F34C-9C57-9FA04035028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0" name="Freeform 239">
                <a:extLst>
                  <a:ext uri="{FF2B5EF4-FFF2-40B4-BE49-F238E27FC236}">
                    <a16:creationId xmlns:a16="http://schemas.microsoft.com/office/drawing/2014/main" id="{66D08B47-1DCF-994C-84EE-6C7E588A1D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1" name="Group 240">
            <a:extLst>
              <a:ext uri="{FF2B5EF4-FFF2-40B4-BE49-F238E27FC236}">
                <a16:creationId xmlns:a16="http://schemas.microsoft.com/office/drawing/2014/main" id="{23665DDF-4A56-E24C-9D9B-557EA2031298}"/>
              </a:ext>
            </a:extLst>
          </p:cNvPr>
          <p:cNvGrpSpPr/>
          <p:nvPr/>
        </p:nvGrpSpPr>
        <p:grpSpPr>
          <a:xfrm>
            <a:off x="10925982" y="4369125"/>
            <a:ext cx="228295" cy="120400"/>
            <a:chOff x="7493876" y="2774731"/>
            <a:chExt cx="1481958" cy="894622"/>
          </a:xfrm>
        </p:grpSpPr>
        <p:sp>
          <p:nvSpPr>
            <p:cNvPr id="242" name="Freeform 241">
              <a:extLst>
                <a:ext uri="{FF2B5EF4-FFF2-40B4-BE49-F238E27FC236}">
                  <a16:creationId xmlns:a16="http://schemas.microsoft.com/office/drawing/2014/main" id="{31441261-7107-C940-87CC-EC4FA053449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43" name="Oval 242">
              <a:extLst>
                <a:ext uri="{FF2B5EF4-FFF2-40B4-BE49-F238E27FC236}">
                  <a16:creationId xmlns:a16="http://schemas.microsoft.com/office/drawing/2014/main" id="{5F5B546A-49AB-9042-B43E-5F11C688F25E}"/>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44" name="Group 243">
              <a:extLst>
                <a:ext uri="{FF2B5EF4-FFF2-40B4-BE49-F238E27FC236}">
                  <a16:creationId xmlns:a16="http://schemas.microsoft.com/office/drawing/2014/main" id="{E8DF2468-3557-AD4F-8E6A-2FD993E8CF5C}"/>
                </a:ext>
              </a:extLst>
            </p:cNvPr>
            <p:cNvGrpSpPr/>
            <p:nvPr/>
          </p:nvGrpSpPr>
          <p:grpSpPr>
            <a:xfrm>
              <a:off x="7713663" y="2848339"/>
              <a:ext cx="1042107" cy="425543"/>
              <a:chOff x="7786941" y="2884917"/>
              <a:chExt cx="897649" cy="353919"/>
            </a:xfrm>
          </p:grpSpPr>
          <p:sp>
            <p:nvSpPr>
              <p:cNvPr id="245" name="Freeform 244">
                <a:extLst>
                  <a:ext uri="{FF2B5EF4-FFF2-40B4-BE49-F238E27FC236}">
                    <a16:creationId xmlns:a16="http://schemas.microsoft.com/office/drawing/2014/main" id="{9E3ADAA4-12C2-404E-917C-5A2F54CCDF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 name="Freeform 245">
                <a:extLst>
                  <a:ext uri="{FF2B5EF4-FFF2-40B4-BE49-F238E27FC236}">
                    <a16:creationId xmlns:a16="http://schemas.microsoft.com/office/drawing/2014/main" id="{7A728ED3-C05E-B44A-9C86-A753D22F76A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Freeform 246">
                <a:extLst>
                  <a:ext uri="{FF2B5EF4-FFF2-40B4-BE49-F238E27FC236}">
                    <a16:creationId xmlns:a16="http://schemas.microsoft.com/office/drawing/2014/main" id="{63D4F443-59AA-0D4F-BA7D-32F6068E799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8" name="Freeform 247">
                <a:extLst>
                  <a:ext uri="{FF2B5EF4-FFF2-40B4-BE49-F238E27FC236}">
                    <a16:creationId xmlns:a16="http://schemas.microsoft.com/office/drawing/2014/main" id="{205AEAD2-2A18-2D4A-91B3-368B52FA7C5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9" name="Group 248">
            <a:extLst>
              <a:ext uri="{FF2B5EF4-FFF2-40B4-BE49-F238E27FC236}">
                <a16:creationId xmlns:a16="http://schemas.microsoft.com/office/drawing/2014/main" id="{931C36A9-E761-0148-9032-D81ACCB48A29}"/>
              </a:ext>
            </a:extLst>
          </p:cNvPr>
          <p:cNvGrpSpPr/>
          <p:nvPr/>
        </p:nvGrpSpPr>
        <p:grpSpPr>
          <a:xfrm>
            <a:off x="7439074" y="2356613"/>
            <a:ext cx="534987" cy="407988"/>
            <a:chOff x="7432700" y="2327293"/>
            <a:chExt cx="534987" cy="407988"/>
          </a:xfrm>
        </p:grpSpPr>
        <p:pic>
          <p:nvPicPr>
            <p:cNvPr id="250" name="Picture 1017" descr="antenna_stylized">
              <a:extLst>
                <a:ext uri="{FF2B5EF4-FFF2-40B4-BE49-F238E27FC236}">
                  <a16:creationId xmlns:a16="http://schemas.microsoft.com/office/drawing/2014/main" id="{A1B3AFF0-514E-1142-A2F6-8BE3FF2174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Picture 1018" descr="laptop_keyboard">
              <a:extLst>
                <a:ext uri="{FF2B5EF4-FFF2-40B4-BE49-F238E27FC236}">
                  <a16:creationId xmlns:a16="http://schemas.microsoft.com/office/drawing/2014/main" id="{F72A8B16-D68A-BE43-A9DC-2099F12881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Freeform 1019">
              <a:extLst>
                <a:ext uri="{FF2B5EF4-FFF2-40B4-BE49-F238E27FC236}">
                  <a16:creationId xmlns:a16="http://schemas.microsoft.com/office/drawing/2014/main" id="{8BD550C1-DB66-1D43-B0FF-2194D6CE59D3}"/>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3" name="Picture 1020" descr="screen">
              <a:extLst>
                <a:ext uri="{FF2B5EF4-FFF2-40B4-BE49-F238E27FC236}">
                  <a16:creationId xmlns:a16="http://schemas.microsoft.com/office/drawing/2014/main" id="{5B7A4293-9090-2C47-A5F9-1484B3E8E43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 name="Freeform 1021">
              <a:extLst>
                <a:ext uri="{FF2B5EF4-FFF2-40B4-BE49-F238E27FC236}">
                  <a16:creationId xmlns:a16="http://schemas.microsoft.com/office/drawing/2014/main" id="{66A9E8A3-089D-144F-8C74-780D0252320C}"/>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1022">
              <a:extLst>
                <a:ext uri="{FF2B5EF4-FFF2-40B4-BE49-F238E27FC236}">
                  <a16:creationId xmlns:a16="http://schemas.microsoft.com/office/drawing/2014/main" id="{2DEB5F56-4F04-4A4C-B2A9-7F75D7610902}"/>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1023">
              <a:extLst>
                <a:ext uri="{FF2B5EF4-FFF2-40B4-BE49-F238E27FC236}">
                  <a16:creationId xmlns:a16="http://schemas.microsoft.com/office/drawing/2014/main" id="{264AB736-6181-DD49-9CF8-34CDC3C98A87}"/>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1024">
              <a:extLst>
                <a:ext uri="{FF2B5EF4-FFF2-40B4-BE49-F238E27FC236}">
                  <a16:creationId xmlns:a16="http://schemas.microsoft.com/office/drawing/2014/main" id="{B30F467B-7CAE-E14D-A3A5-8BE8EC571FCC}"/>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1025">
              <a:extLst>
                <a:ext uri="{FF2B5EF4-FFF2-40B4-BE49-F238E27FC236}">
                  <a16:creationId xmlns:a16="http://schemas.microsoft.com/office/drawing/2014/main" id="{714DEECF-C2B9-3646-8D8C-520B14AFF2A3}"/>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1026">
              <a:extLst>
                <a:ext uri="{FF2B5EF4-FFF2-40B4-BE49-F238E27FC236}">
                  <a16:creationId xmlns:a16="http://schemas.microsoft.com/office/drawing/2014/main" id="{434760BE-7A82-7348-8C26-8BB88B73F057}"/>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0" name="Group 1027">
              <a:extLst>
                <a:ext uri="{FF2B5EF4-FFF2-40B4-BE49-F238E27FC236}">
                  <a16:creationId xmlns:a16="http://schemas.microsoft.com/office/drawing/2014/main" id="{A3D737A2-33B2-B843-993D-3954163D2F8B}"/>
                </a:ext>
              </a:extLst>
            </p:cNvPr>
            <p:cNvGrpSpPr>
              <a:grpSpLocks/>
            </p:cNvGrpSpPr>
            <p:nvPr/>
          </p:nvGrpSpPr>
          <p:grpSpPr bwMode="auto">
            <a:xfrm>
              <a:off x="7594735" y="2642220"/>
              <a:ext cx="98740" cy="36846"/>
              <a:chOff x="1740" y="2642"/>
              <a:chExt cx="752" cy="327"/>
            </a:xfrm>
          </p:grpSpPr>
          <p:sp>
            <p:nvSpPr>
              <p:cNvPr id="267" name="Freeform 1028">
                <a:extLst>
                  <a:ext uri="{FF2B5EF4-FFF2-40B4-BE49-F238E27FC236}">
                    <a16:creationId xmlns:a16="http://schemas.microsoft.com/office/drawing/2014/main" id="{2B8D95DD-AA07-CA46-8938-5982463E0F5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1029">
                <a:extLst>
                  <a:ext uri="{FF2B5EF4-FFF2-40B4-BE49-F238E27FC236}">
                    <a16:creationId xmlns:a16="http://schemas.microsoft.com/office/drawing/2014/main" id="{F36872DC-490B-E041-B789-63AE7E7ACD2E}"/>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1030">
                <a:extLst>
                  <a:ext uri="{FF2B5EF4-FFF2-40B4-BE49-F238E27FC236}">
                    <a16:creationId xmlns:a16="http://schemas.microsoft.com/office/drawing/2014/main" id="{97C01B49-8BEB-1A42-A62D-556A20AEDCF4}"/>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1031">
                <a:extLst>
                  <a:ext uri="{FF2B5EF4-FFF2-40B4-BE49-F238E27FC236}">
                    <a16:creationId xmlns:a16="http://schemas.microsoft.com/office/drawing/2014/main" id="{FDC4BA15-39D3-CD4E-97DA-6107F8C4DFF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1032">
                <a:extLst>
                  <a:ext uri="{FF2B5EF4-FFF2-40B4-BE49-F238E27FC236}">
                    <a16:creationId xmlns:a16="http://schemas.microsoft.com/office/drawing/2014/main" id="{B4ED9D93-7953-574C-B8DB-E31647E53850}"/>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1033">
                <a:extLst>
                  <a:ext uri="{FF2B5EF4-FFF2-40B4-BE49-F238E27FC236}">
                    <a16:creationId xmlns:a16="http://schemas.microsoft.com/office/drawing/2014/main" id="{9040F4DE-59D9-0446-9953-D7CF4E6052C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1" name="Freeform 1034">
              <a:extLst>
                <a:ext uri="{FF2B5EF4-FFF2-40B4-BE49-F238E27FC236}">
                  <a16:creationId xmlns:a16="http://schemas.microsoft.com/office/drawing/2014/main" id="{2C7F706E-3A83-E04B-96B6-0DFA0DD19559}"/>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1035">
              <a:extLst>
                <a:ext uri="{FF2B5EF4-FFF2-40B4-BE49-F238E27FC236}">
                  <a16:creationId xmlns:a16="http://schemas.microsoft.com/office/drawing/2014/main" id="{60E14294-2508-FB4A-AE0F-000AF5BCFC85}"/>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1036">
              <a:extLst>
                <a:ext uri="{FF2B5EF4-FFF2-40B4-BE49-F238E27FC236}">
                  <a16:creationId xmlns:a16="http://schemas.microsoft.com/office/drawing/2014/main" id="{6816A6AE-0883-4D48-8DF3-05A4914E713B}"/>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1037">
              <a:extLst>
                <a:ext uri="{FF2B5EF4-FFF2-40B4-BE49-F238E27FC236}">
                  <a16:creationId xmlns:a16="http://schemas.microsoft.com/office/drawing/2014/main" id="{0C4F2B5B-D9EF-F242-A282-CB6CB4D90EE9}"/>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1038">
              <a:extLst>
                <a:ext uri="{FF2B5EF4-FFF2-40B4-BE49-F238E27FC236}">
                  <a16:creationId xmlns:a16="http://schemas.microsoft.com/office/drawing/2014/main" id="{CA94116C-A643-F041-BE08-F16F1FF3EF9E}"/>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1039">
              <a:extLst>
                <a:ext uri="{FF2B5EF4-FFF2-40B4-BE49-F238E27FC236}">
                  <a16:creationId xmlns:a16="http://schemas.microsoft.com/office/drawing/2014/main" id="{EBBEB869-CEFF-3B4D-8790-DF10B6E9EDC0}"/>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3" name="Group 272">
            <a:extLst>
              <a:ext uri="{FF2B5EF4-FFF2-40B4-BE49-F238E27FC236}">
                <a16:creationId xmlns:a16="http://schemas.microsoft.com/office/drawing/2014/main" id="{7BE84195-0460-B24A-9BFA-64009B70F0D4}"/>
              </a:ext>
            </a:extLst>
          </p:cNvPr>
          <p:cNvGrpSpPr/>
          <p:nvPr/>
        </p:nvGrpSpPr>
        <p:grpSpPr>
          <a:xfrm>
            <a:off x="8637781" y="2319727"/>
            <a:ext cx="530702" cy="478009"/>
            <a:chOff x="8631407" y="2290407"/>
            <a:chExt cx="530702" cy="478009"/>
          </a:xfrm>
        </p:grpSpPr>
        <p:pic>
          <p:nvPicPr>
            <p:cNvPr id="274" name="Picture 568" descr="light2.png">
              <a:extLst>
                <a:ext uri="{FF2B5EF4-FFF2-40B4-BE49-F238E27FC236}">
                  <a16:creationId xmlns:a16="http://schemas.microsoft.com/office/drawing/2014/main" id="{9C2ABCA4-2AB6-604A-BAF1-3DCCB40F3CF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1017" descr="antenna_stylized">
              <a:extLst>
                <a:ext uri="{FF2B5EF4-FFF2-40B4-BE49-F238E27FC236}">
                  <a16:creationId xmlns:a16="http://schemas.microsoft.com/office/drawing/2014/main" id="{650AA1D1-0ECD-3E4A-81DB-CC97A96B57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 name="Group 275">
            <a:extLst>
              <a:ext uri="{FF2B5EF4-FFF2-40B4-BE49-F238E27FC236}">
                <a16:creationId xmlns:a16="http://schemas.microsoft.com/office/drawing/2014/main" id="{EFF79B51-BA03-584F-A0CE-2E5C3CDBD9C8}"/>
              </a:ext>
            </a:extLst>
          </p:cNvPr>
          <p:cNvGrpSpPr/>
          <p:nvPr/>
        </p:nvGrpSpPr>
        <p:grpSpPr>
          <a:xfrm>
            <a:off x="8499539" y="2059124"/>
            <a:ext cx="849312" cy="226109"/>
            <a:chOff x="8493165" y="2029804"/>
            <a:chExt cx="849312" cy="226109"/>
          </a:xfrm>
        </p:grpSpPr>
        <p:pic>
          <p:nvPicPr>
            <p:cNvPr id="277" name="Picture 603" descr="car_icon_small">
              <a:extLst>
                <a:ext uri="{FF2B5EF4-FFF2-40B4-BE49-F238E27FC236}">
                  <a16:creationId xmlns:a16="http://schemas.microsoft.com/office/drawing/2014/main" id="{A16178BF-CE10-DF42-8C1F-E2AAFB94BB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1017" descr="antenna_stylized">
              <a:extLst>
                <a:ext uri="{FF2B5EF4-FFF2-40B4-BE49-F238E27FC236}">
                  <a16:creationId xmlns:a16="http://schemas.microsoft.com/office/drawing/2014/main" id="{BF73CD36-5E1A-D143-A3EA-8721982417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9" name="Group 278">
            <a:extLst>
              <a:ext uri="{FF2B5EF4-FFF2-40B4-BE49-F238E27FC236}">
                <a16:creationId xmlns:a16="http://schemas.microsoft.com/office/drawing/2014/main" id="{053CF7AA-EEE7-E849-8975-45A554C35F5B}"/>
              </a:ext>
            </a:extLst>
          </p:cNvPr>
          <p:cNvGrpSpPr/>
          <p:nvPr/>
        </p:nvGrpSpPr>
        <p:grpSpPr>
          <a:xfrm>
            <a:off x="7493518" y="3325424"/>
            <a:ext cx="857739" cy="583764"/>
            <a:chOff x="7487144" y="3296104"/>
            <a:chExt cx="857739" cy="583764"/>
          </a:xfrm>
        </p:grpSpPr>
        <p:grpSp>
          <p:nvGrpSpPr>
            <p:cNvPr id="280" name="Group 279">
              <a:extLst>
                <a:ext uri="{FF2B5EF4-FFF2-40B4-BE49-F238E27FC236}">
                  <a16:creationId xmlns:a16="http://schemas.microsoft.com/office/drawing/2014/main" id="{90508AE9-865D-844C-B2E1-CAED9E70CF88}"/>
                </a:ext>
              </a:extLst>
            </p:cNvPr>
            <p:cNvGrpSpPr/>
            <p:nvPr/>
          </p:nvGrpSpPr>
          <p:grpSpPr>
            <a:xfrm>
              <a:off x="7487144" y="3389820"/>
              <a:ext cx="350807" cy="305517"/>
              <a:chOff x="7487144" y="3389820"/>
              <a:chExt cx="350807" cy="305517"/>
            </a:xfrm>
          </p:grpSpPr>
          <p:pic>
            <p:nvPicPr>
              <p:cNvPr id="287" name="Picture 1115" descr="antenna_stylized">
                <a:extLst>
                  <a:ext uri="{FF2B5EF4-FFF2-40B4-BE49-F238E27FC236}">
                    <a16:creationId xmlns:a16="http://schemas.microsoft.com/office/drawing/2014/main" id="{AD910864-C9F4-C94B-9B97-60E50CF30A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116" descr="laptop_keyboard">
                <a:extLst>
                  <a:ext uri="{FF2B5EF4-FFF2-40B4-BE49-F238E27FC236}">
                    <a16:creationId xmlns:a16="http://schemas.microsoft.com/office/drawing/2014/main" id="{89C482D5-7199-3040-A39E-C983C7E76CD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 name="Freeform 1117">
                <a:extLst>
                  <a:ext uri="{FF2B5EF4-FFF2-40B4-BE49-F238E27FC236}">
                    <a16:creationId xmlns:a16="http://schemas.microsoft.com/office/drawing/2014/main" id="{0D17FA05-6DB9-CE4E-8353-3DB3EF64CEF2}"/>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0" name="Picture 1118" descr="screen">
                <a:extLst>
                  <a:ext uri="{FF2B5EF4-FFF2-40B4-BE49-F238E27FC236}">
                    <a16:creationId xmlns:a16="http://schemas.microsoft.com/office/drawing/2014/main" id="{4A4B2A13-447B-ED4B-A13F-5489BEAC9B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1119">
                <a:extLst>
                  <a:ext uri="{FF2B5EF4-FFF2-40B4-BE49-F238E27FC236}">
                    <a16:creationId xmlns:a16="http://schemas.microsoft.com/office/drawing/2014/main" id="{02BC84AC-7149-BD45-BC93-E0DD4ADF91EE}"/>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1120">
                <a:extLst>
                  <a:ext uri="{FF2B5EF4-FFF2-40B4-BE49-F238E27FC236}">
                    <a16:creationId xmlns:a16="http://schemas.microsoft.com/office/drawing/2014/main" id="{43377E2E-A43C-E048-A432-F337E7B5EE63}"/>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1121">
                <a:extLst>
                  <a:ext uri="{FF2B5EF4-FFF2-40B4-BE49-F238E27FC236}">
                    <a16:creationId xmlns:a16="http://schemas.microsoft.com/office/drawing/2014/main" id="{268349DA-55F4-ED45-92D9-0389907B3CA7}"/>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1122">
                <a:extLst>
                  <a:ext uri="{FF2B5EF4-FFF2-40B4-BE49-F238E27FC236}">
                    <a16:creationId xmlns:a16="http://schemas.microsoft.com/office/drawing/2014/main" id="{EB4B31C8-34A6-6D47-B6E1-260958CFBD6F}"/>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1123">
                <a:extLst>
                  <a:ext uri="{FF2B5EF4-FFF2-40B4-BE49-F238E27FC236}">
                    <a16:creationId xmlns:a16="http://schemas.microsoft.com/office/drawing/2014/main" id="{91DE791A-C87B-7849-8B6A-CB3B398F112D}"/>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1124">
                <a:extLst>
                  <a:ext uri="{FF2B5EF4-FFF2-40B4-BE49-F238E27FC236}">
                    <a16:creationId xmlns:a16="http://schemas.microsoft.com/office/drawing/2014/main" id="{A02AA6E2-5FD6-D14F-9923-83771333B1DB}"/>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7" name="Group 1125">
                <a:extLst>
                  <a:ext uri="{FF2B5EF4-FFF2-40B4-BE49-F238E27FC236}">
                    <a16:creationId xmlns:a16="http://schemas.microsoft.com/office/drawing/2014/main" id="{7117A071-F66A-A547-B2A3-FDEC23474639}"/>
                  </a:ext>
                </a:extLst>
              </p:cNvPr>
              <p:cNvGrpSpPr>
                <a:grpSpLocks/>
              </p:cNvGrpSpPr>
              <p:nvPr/>
            </p:nvGrpSpPr>
            <p:grpSpPr bwMode="auto">
              <a:xfrm>
                <a:off x="7593395" y="3625649"/>
                <a:ext cx="64747" cy="27592"/>
                <a:chOff x="1740" y="2642"/>
                <a:chExt cx="752" cy="327"/>
              </a:xfrm>
            </p:grpSpPr>
            <p:sp>
              <p:nvSpPr>
                <p:cNvPr id="304" name="Freeform 1126">
                  <a:extLst>
                    <a:ext uri="{FF2B5EF4-FFF2-40B4-BE49-F238E27FC236}">
                      <a16:creationId xmlns:a16="http://schemas.microsoft.com/office/drawing/2014/main" id="{C6A05ABF-09D5-204F-A863-798CDA488AB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1127">
                  <a:extLst>
                    <a:ext uri="{FF2B5EF4-FFF2-40B4-BE49-F238E27FC236}">
                      <a16:creationId xmlns:a16="http://schemas.microsoft.com/office/drawing/2014/main" id="{5CAC6B94-A95D-C842-8436-C6DF872191F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1128">
                  <a:extLst>
                    <a:ext uri="{FF2B5EF4-FFF2-40B4-BE49-F238E27FC236}">
                      <a16:creationId xmlns:a16="http://schemas.microsoft.com/office/drawing/2014/main" id="{A944E62C-7CE5-5840-927D-ABB2F8B5C22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1129">
                  <a:extLst>
                    <a:ext uri="{FF2B5EF4-FFF2-40B4-BE49-F238E27FC236}">
                      <a16:creationId xmlns:a16="http://schemas.microsoft.com/office/drawing/2014/main" id="{5E333F33-6B42-F449-BD09-5F8DBBA551C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1130">
                  <a:extLst>
                    <a:ext uri="{FF2B5EF4-FFF2-40B4-BE49-F238E27FC236}">
                      <a16:creationId xmlns:a16="http://schemas.microsoft.com/office/drawing/2014/main" id="{A3DB0786-C2BD-4E43-9012-01938AED5F19}"/>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1131">
                  <a:extLst>
                    <a:ext uri="{FF2B5EF4-FFF2-40B4-BE49-F238E27FC236}">
                      <a16:creationId xmlns:a16="http://schemas.microsoft.com/office/drawing/2014/main" id="{36DD7204-13F9-8C4B-ADCB-9CEF387EE715}"/>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8" name="Freeform 1132">
                <a:extLst>
                  <a:ext uri="{FF2B5EF4-FFF2-40B4-BE49-F238E27FC236}">
                    <a16:creationId xmlns:a16="http://schemas.microsoft.com/office/drawing/2014/main" id="{8DD637FC-2617-F14C-8226-2FC83A2DC1C3}"/>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1133">
                <a:extLst>
                  <a:ext uri="{FF2B5EF4-FFF2-40B4-BE49-F238E27FC236}">
                    <a16:creationId xmlns:a16="http://schemas.microsoft.com/office/drawing/2014/main" id="{DD3D6FA8-3859-DC44-8888-8CB70CFB17F5}"/>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1134">
                <a:extLst>
                  <a:ext uri="{FF2B5EF4-FFF2-40B4-BE49-F238E27FC236}">
                    <a16:creationId xmlns:a16="http://schemas.microsoft.com/office/drawing/2014/main" id="{C236FB39-37F7-B848-9AD5-F22CFFE062B2}"/>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1135">
                <a:extLst>
                  <a:ext uri="{FF2B5EF4-FFF2-40B4-BE49-F238E27FC236}">
                    <a16:creationId xmlns:a16="http://schemas.microsoft.com/office/drawing/2014/main" id="{0FC27225-99A5-B741-A309-ECBEFBCA7E27}"/>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1136">
                <a:extLst>
                  <a:ext uri="{FF2B5EF4-FFF2-40B4-BE49-F238E27FC236}">
                    <a16:creationId xmlns:a16="http://schemas.microsoft.com/office/drawing/2014/main" id="{E2FC0D41-6288-E741-A785-A83E6CED2AEA}"/>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1137">
                <a:extLst>
                  <a:ext uri="{FF2B5EF4-FFF2-40B4-BE49-F238E27FC236}">
                    <a16:creationId xmlns:a16="http://schemas.microsoft.com/office/drawing/2014/main" id="{CA6DB5BC-B521-B849-B156-91FAF531CEC8}"/>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1" name="Group 1139">
              <a:extLst>
                <a:ext uri="{FF2B5EF4-FFF2-40B4-BE49-F238E27FC236}">
                  <a16:creationId xmlns:a16="http://schemas.microsoft.com/office/drawing/2014/main" id="{88F41A8A-CF3F-494E-9A2F-B26D7CA16434}"/>
                </a:ext>
              </a:extLst>
            </p:cNvPr>
            <p:cNvGrpSpPr>
              <a:grpSpLocks/>
            </p:cNvGrpSpPr>
            <p:nvPr/>
          </p:nvGrpSpPr>
          <p:grpSpPr bwMode="auto">
            <a:xfrm flipH="1">
              <a:off x="7985622" y="3537823"/>
              <a:ext cx="359261" cy="342045"/>
              <a:chOff x="2839" y="3501"/>
              <a:chExt cx="755" cy="803"/>
            </a:xfrm>
          </p:grpSpPr>
          <p:pic>
            <p:nvPicPr>
              <p:cNvPr id="285" name="Picture 1140" descr="desktop_computer_stylized_medium">
                <a:extLst>
                  <a:ext uri="{FF2B5EF4-FFF2-40B4-BE49-F238E27FC236}">
                    <a16:creationId xmlns:a16="http://schemas.microsoft.com/office/drawing/2014/main" id="{DF6CF23B-627F-354F-9A8F-4AC37674F07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 name="Freeform 1141">
                <a:extLst>
                  <a:ext uri="{FF2B5EF4-FFF2-40B4-BE49-F238E27FC236}">
                    <a16:creationId xmlns:a16="http://schemas.microsoft.com/office/drawing/2014/main" id="{5B53917A-96FB-2B49-82B9-6BB3BB16C4AF}"/>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2" name="Group 281">
              <a:extLst>
                <a:ext uri="{FF2B5EF4-FFF2-40B4-BE49-F238E27FC236}">
                  <a16:creationId xmlns:a16="http://schemas.microsoft.com/office/drawing/2014/main" id="{685FF657-B3CE-E945-BB86-D18EC9B7226A}"/>
                </a:ext>
              </a:extLst>
            </p:cNvPr>
            <p:cNvGrpSpPr/>
            <p:nvPr/>
          </p:nvGrpSpPr>
          <p:grpSpPr>
            <a:xfrm>
              <a:off x="7797061" y="3296104"/>
              <a:ext cx="347997" cy="396620"/>
              <a:chOff x="7797061" y="3296104"/>
              <a:chExt cx="347997" cy="396620"/>
            </a:xfrm>
          </p:grpSpPr>
          <p:pic>
            <p:nvPicPr>
              <p:cNvPr id="283" name="Picture 571" descr="fridge2.png">
                <a:extLst>
                  <a:ext uri="{FF2B5EF4-FFF2-40B4-BE49-F238E27FC236}">
                    <a16:creationId xmlns:a16="http://schemas.microsoft.com/office/drawing/2014/main" id="{52D49911-07F8-3343-8A41-1B2AC79DBF2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115" descr="antenna_stylized">
                <a:extLst>
                  <a:ext uri="{FF2B5EF4-FFF2-40B4-BE49-F238E27FC236}">
                    <a16:creationId xmlns:a16="http://schemas.microsoft.com/office/drawing/2014/main" id="{E5CB4C1D-6CCE-AD42-A805-75067034C0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10" name="Group 309">
            <a:extLst>
              <a:ext uri="{FF2B5EF4-FFF2-40B4-BE49-F238E27FC236}">
                <a16:creationId xmlns:a16="http://schemas.microsoft.com/office/drawing/2014/main" id="{09017FE0-34A3-FC43-92EF-C44FBDE65EF6}"/>
              </a:ext>
            </a:extLst>
          </p:cNvPr>
          <p:cNvGrpSpPr/>
          <p:nvPr/>
        </p:nvGrpSpPr>
        <p:grpSpPr>
          <a:xfrm>
            <a:off x="11064947" y="3428485"/>
            <a:ext cx="518448" cy="1212242"/>
            <a:chOff x="11058573" y="3399165"/>
            <a:chExt cx="518448" cy="1212242"/>
          </a:xfrm>
        </p:grpSpPr>
        <p:grpSp>
          <p:nvGrpSpPr>
            <p:cNvPr id="311" name="Group 310">
              <a:extLst>
                <a:ext uri="{FF2B5EF4-FFF2-40B4-BE49-F238E27FC236}">
                  <a16:creationId xmlns:a16="http://schemas.microsoft.com/office/drawing/2014/main" id="{1D2297AB-8C1D-774F-89FF-8EBF734EB162}"/>
                </a:ext>
              </a:extLst>
            </p:cNvPr>
            <p:cNvGrpSpPr/>
            <p:nvPr/>
          </p:nvGrpSpPr>
          <p:grpSpPr>
            <a:xfrm>
              <a:off x="11087182" y="4159591"/>
              <a:ext cx="489839" cy="451816"/>
              <a:chOff x="5103720" y="2693365"/>
              <a:chExt cx="611650" cy="414788"/>
            </a:xfrm>
          </p:grpSpPr>
          <p:cxnSp>
            <p:nvCxnSpPr>
              <p:cNvPr id="318" name="Straight Connector 317">
                <a:extLst>
                  <a:ext uri="{FF2B5EF4-FFF2-40B4-BE49-F238E27FC236}">
                    <a16:creationId xmlns:a16="http://schemas.microsoft.com/office/drawing/2014/main" id="{8983DA81-C479-F849-AB06-EDCD924EF8B3}"/>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9" name="Group 318">
                <a:extLst>
                  <a:ext uri="{FF2B5EF4-FFF2-40B4-BE49-F238E27FC236}">
                    <a16:creationId xmlns:a16="http://schemas.microsoft.com/office/drawing/2014/main" id="{B934C059-B2C0-5D4F-95BD-4B77D403B522}"/>
                  </a:ext>
                </a:extLst>
              </p:cNvPr>
              <p:cNvGrpSpPr/>
              <p:nvPr/>
            </p:nvGrpSpPr>
            <p:grpSpPr>
              <a:xfrm>
                <a:off x="5275406" y="2693365"/>
                <a:ext cx="439964" cy="414788"/>
                <a:chOff x="5275406" y="2711455"/>
                <a:chExt cx="452949" cy="405518"/>
              </a:xfrm>
            </p:grpSpPr>
            <p:pic>
              <p:nvPicPr>
                <p:cNvPr id="320" name="Picture 319" descr="server_rack.png">
                  <a:extLst>
                    <a:ext uri="{FF2B5EF4-FFF2-40B4-BE49-F238E27FC236}">
                      <a16:creationId xmlns:a16="http://schemas.microsoft.com/office/drawing/2014/main" id="{764A46D5-D344-3246-B4CA-E1BF2CFDEE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21" name="Picture 320" descr="server_rack.png">
                  <a:extLst>
                    <a:ext uri="{FF2B5EF4-FFF2-40B4-BE49-F238E27FC236}">
                      <a16:creationId xmlns:a16="http://schemas.microsoft.com/office/drawing/2014/main" id="{90C1BE08-C428-E74E-B929-C6D1271BFE1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22" name="Picture 321" descr="server_rack.png">
                  <a:extLst>
                    <a:ext uri="{FF2B5EF4-FFF2-40B4-BE49-F238E27FC236}">
                      <a16:creationId xmlns:a16="http://schemas.microsoft.com/office/drawing/2014/main" id="{35FFED4D-9863-0F4E-8222-43556469342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nvGrpSpPr>
            <p:cNvPr id="312" name="Group 311">
              <a:extLst>
                <a:ext uri="{FF2B5EF4-FFF2-40B4-BE49-F238E27FC236}">
                  <a16:creationId xmlns:a16="http://schemas.microsoft.com/office/drawing/2014/main" id="{57017C35-5A73-C341-95B3-2D62C8998FD7}"/>
                </a:ext>
              </a:extLst>
            </p:cNvPr>
            <p:cNvGrpSpPr/>
            <p:nvPr/>
          </p:nvGrpSpPr>
          <p:grpSpPr>
            <a:xfrm>
              <a:off x="11058573" y="3399165"/>
              <a:ext cx="423724" cy="405973"/>
              <a:chOff x="5103720" y="2693365"/>
              <a:chExt cx="611650" cy="414788"/>
            </a:xfrm>
          </p:grpSpPr>
          <p:cxnSp>
            <p:nvCxnSpPr>
              <p:cNvPr id="313" name="Straight Connector 312">
                <a:extLst>
                  <a:ext uri="{FF2B5EF4-FFF2-40B4-BE49-F238E27FC236}">
                    <a16:creationId xmlns:a16="http://schemas.microsoft.com/office/drawing/2014/main" id="{0B18831A-9F50-FF4A-B278-F70615A9BC25}"/>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4" name="Group 313">
                <a:extLst>
                  <a:ext uri="{FF2B5EF4-FFF2-40B4-BE49-F238E27FC236}">
                    <a16:creationId xmlns:a16="http://schemas.microsoft.com/office/drawing/2014/main" id="{DFC7A0EC-A9C9-974E-928E-28DD6455D09A}"/>
                  </a:ext>
                </a:extLst>
              </p:cNvPr>
              <p:cNvGrpSpPr/>
              <p:nvPr/>
            </p:nvGrpSpPr>
            <p:grpSpPr>
              <a:xfrm>
                <a:off x="5275406" y="2693365"/>
                <a:ext cx="439964" cy="414788"/>
                <a:chOff x="5275406" y="2711455"/>
                <a:chExt cx="452949" cy="405518"/>
              </a:xfrm>
            </p:grpSpPr>
            <p:pic>
              <p:nvPicPr>
                <p:cNvPr id="315" name="Picture 314" descr="server_rack.png">
                  <a:extLst>
                    <a:ext uri="{FF2B5EF4-FFF2-40B4-BE49-F238E27FC236}">
                      <a16:creationId xmlns:a16="http://schemas.microsoft.com/office/drawing/2014/main" id="{E480D9A5-8FB7-3647-AB54-42D9700E645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16" name="Picture 315" descr="server_rack.png">
                  <a:extLst>
                    <a:ext uri="{FF2B5EF4-FFF2-40B4-BE49-F238E27FC236}">
                      <a16:creationId xmlns:a16="http://schemas.microsoft.com/office/drawing/2014/main" id="{C17EE074-02D0-4143-8ED9-E4D2205689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17" name="Picture 316" descr="server_rack.png">
                  <a:extLst>
                    <a:ext uri="{FF2B5EF4-FFF2-40B4-BE49-F238E27FC236}">
                      <a16:creationId xmlns:a16="http://schemas.microsoft.com/office/drawing/2014/main" id="{589F8E4F-69B9-FA46-8D10-90FC7573C77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nvGrpSpPr>
          <p:cNvPr id="356" name="Group 590">
            <a:extLst>
              <a:ext uri="{FF2B5EF4-FFF2-40B4-BE49-F238E27FC236}">
                <a16:creationId xmlns:a16="http://schemas.microsoft.com/office/drawing/2014/main" id="{002C44D5-1F60-7447-A1D2-6EE5F802021D}"/>
              </a:ext>
            </a:extLst>
          </p:cNvPr>
          <p:cNvGrpSpPr>
            <a:grpSpLocks/>
          </p:cNvGrpSpPr>
          <p:nvPr/>
        </p:nvGrpSpPr>
        <p:grpSpPr bwMode="auto">
          <a:xfrm flipH="1">
            <a:off x="7980855" y="4900161"/>
            <a:ext cx="345630" cy="320302"/>
            <a:chOff x="2839" y="3501"/>
            <a:chExt cx="755" cy="803"/>
          </a:xfrm>
        </p:grpSpPr>
        <p:pic>
          <p:nvPicPr>
            <p:cNvPr id="357" name="Picture 591" descr="desktop_computer_stylized_medium">
              <a:extLst>
                <a:ext uri="{FF2B5EF4-FFF2-40B4-BE49-F238E27FC236}">
                  <a16:creationId xmlns:a16="http://schemas.microsoft.com/office/drawing/2014/main" id="{7F433925-7699-B34E-88C0-C818C4963B3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 name="Freeform 592">
              <a:extLst>
                <a:ext uri="{FF2B5EF4-FFF2-40B4-BE49-F238E27FC236}">
                  <a16:creationId xmlns:a16="http://schemas.microsoft.com/office/drawing/2014/main" id="{0D0F51BD-6356-DE48-89F6-A645151C0C3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9" name="Group 1064">
            <a:extLst>
              <a:ext uri="{FF2B5EF4-FFF2-40B4-BE49-F238E27FC236}">
                <a16:creationId xmlns:a16="http://schemas.microsoft.com/office/drawing/2014/main" id="{CF2DB679-9CD3-5148-94F7-225CE8489122}"/>
              </a:ext>
            </a:extLst>
          </p:cNvPr>
          <p:cNvGrpSpPr>
            <a:grpSpLocks/>
          </p:cNvGrpSpPr>
          <p:nvPr/>
        </p:nvGrpSpPr>
        <p:grpSpPr bwMode="auto">
          <a:xfrm>
            <a:off x="9201681" y="5852809"/>
            <a:ext cx="310186" cy="307808"/>
            <a:chOff x="877" y="1008"/>
            <a:chExt cx="2747" cy="2591"/>
          </a:xfrm>
        </p:grpSpPr>
        <p:pic>
          <p:nvPicPr>
            <p:cNvPr id="360" name="Picture 1065" descr="antenna_stylized">
              <a:extLst>
                <a:ext uri="{FF2B5EF4-FFF2-40B4-BE49-F238E27FC236}">
                  <a16:creationId xmlns:a16="http://schemas.microsoft.com/office/drawing/2014/main" id="{9C0613C0-FBB7-284C-AA40-5548C7D21D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Picture 1066" descr="laptop_keyboard">
              <a:extLst>
                <a:ext uri="{FF2B5EF4-FFF2-40B4-BE49-F238E27FC236}">
                  <a16:creationId xmlns:a16="http://schemas.microsoft.com/office/drawing/2014/main" id="{4AC7E45E-9572-044A-9C56-FC7ECFA5552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 name="Freeform 1067">
              <a:extLst>
                <a:ext uri="{FF2B5EF4-FFF2-40B4-BE49-F238E27FC236}">
                  <a16:creationId xmlns:a16="http://schemas.microsoft.com/office/drawing/2014/main" id="{F03C1D3B-84C4-D14D-85A1-78A65057D89D}"/>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63" name="Picture 1068" descr="screen">
              <a:extLst>
                <a:ext uri="{FF2B5EF4-FFF2-40B4-BE49-F238E27FC236}">
                  <a16:creationId xmlns:a16="http://schemas.microsoft.com/office/drawing/2014/main" id="{F1045CBD-A537-1447-9CC0-AA3BBA3EFD1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 name="Freeform 1069">
              <a:extLst>
                <a:ext uri="{FF2B5EF4-FFF2-40B4-BE49-F238E27FC236}">
                  <a16:creationId xmlns:a16="http://schemas.microsoft.com/office/drawing/2014/main" id="{76BB7C6D-EEEF-2649-B828-0A9E5351AEAE}"/>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1070">
              <a:extLst>
                <a:ext uri="{FF2B5EF4-FFF2-40B4-BE49-F238E27FC236}">
                  <a16:creationId xmlns:a16="http://schemas.microsoft.com/office/drawing/2014/main" id="{3EACCABC-F6A7-9342-BDAE-E9A2DF204C0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1071">
              <a:extLst>
                <a:ext uri="{FF2B5EF4-FFF2-40B4-BE49-F238E27FC236}">
                  <a16:creationId xmlns:a16="http://schemas.microsoft.com/office/drawing/2014/main" id="{D720BF6A-08AA-AD41-9F98-FEEAF38FA2C7}"/>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1072">
              <a:extLst>
                <a:ext uri="{FF2B5EF4-FFF2-40B4-BE49-F238E27FC236}">
                  <a16:creationId xmlns:a16="http://schemas.microsoft.com/office/drawing/2014/main" id="{EBF545D7-85F7-654E-89B4-82A30829C94E}"/>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1073">
              <a:extLst>
                <a:ext uri="{FF2B5EF4-FFF2-40B4-BE49-F238E27FC236}">
                  <a16:creationId xmlns:a16="http://schemas.microsoft.com/office/drawing/2014/main" id="{6EF35D5A-3DBA-4D49-BA09-E93CEA361840}"/>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1074">
              <a:extLst>
                <a:ext uri="{FF2B5EF4-FFF2-40B4-BE49-F238E27FC236}">
                  <a16:creationId xmlns:a16="http://schemas.microsoft.com/office/drawing/2014/main" id="{B6F9A7A1-3455-6E4B-9C84-C9854E64B326}"/>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0" name="Group 1075">
              <a:extLst>
                <a:ext uri="{FF2B5EF4-FFF2-40B4-BE49-F238E27FC236}">
                  <a16:creationId xmlns:a16="http://schemas.microsoft.com/office/drawing/2014/main" id="{EE846B91-FBCE-4D4F-98BC-92FA6506F511}"/>
                </a:ext>
              </a:extLst>
            </p:cNvPr>
            <p:cNvGrpSpPr>
              <a:grpSpLocks/>
            </p:cNvGrpSpPr>
            <p:nvPr/>
          </p:nvGrpSpPr>
          <p:grpSpPr bwMode="auto">
            <a:xfrm>
              <a:off x="1709" y="3008"/>
              <a:ext cx="507" cy="234"/>
              <a:chOff x="1740" y="2642"/>
              <a:chExt cx="752" cy="327"/>
            </a:xfrm>
          </p:grpSpPr>
          <p:sp>
            <p:nvSpPr>
              <p:cNvPr id="377" name="Freeform 1076">
                <a:extLst>
                  <a:ext uri="{FF2B5EF4-FFF2-40B4-BE49-F238E27FC236}">
                    <a16:creationId xmlns:a16="http://schemas.microsoft.com/office/drawing/2014/main" id="{446AF9FA-9A2B-6646-8305-E78C2A20B6D2}"/>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1077">
                <a:extLst>
                  <a:ext uri="{FF2B5EF4-FFF2-40B4-BE49-F238E27FC236}">
                    <a16:creationId xmlns:a16="http://schemas.microsoft.com/office/drawing/2014/main" id="{032C23DF-A006-EC41-8986-D3A29EAAEE3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1078">
                <a:extLst>
                  <a:ext uri="{FF2B5EF4-FFF2-40B4-BE49-F238E27FC236}">
                    <a16:creationId xmlns:a16="http://schemas.microsoft.com/office/drawing/2014/main" id="{12058F0B-8516-DB42-97C6-166A9AB8DD4A}"/>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1079">
                <a:extLst>
                  <a:ext uri="{FF2B5EF4-FFF2-40B4-BE49-F238E27FC236}">
                    <a16:creationId xmlns:a16="http://schemas.microsoft.com/office/drawing/2014/main" id="{E56484E4-7DE8-5D40-A604-ADBF9CAC6CD8}"/>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1080">
                <a:extLst>
                  <a:ext uri="{FF2B5EF4-FFF2-40B4-BE49-F238E27FC236}">
                    <a16:creationId xmlns:a16="http://schemas.microsoft.com/office/drawing/2014/main" id="{F26D0989-3D25-C44A-99EB-C0C43C9CAD1A}"/>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1081">
                <a:extLst>
                  <a:ext uri="{FF2B5EF4-FFF2-40B4-BE49-F238E27FC236}">
                    <a16:creationId xmlns:a16="http://schemas.microsoft.com/office/drawing/2014/main" id="{F72E0F31-1D88-144B-BBDB-07D0278D1933}"/>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1" name="Freeform 1082">
              <a:extLst>
                <a:ext uri="{FF2B5EF4-FFF2-40B4-BE49-F238E27FC236}">
                  <a16:creationId xmlns:a16="http://schemas.microsoft.com/office/drawing/2014/main" id="{ACBC1450-C521-8449-9515-C8DD92D56656}"/>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1083">
              <a:extLst>
                <a:ext uri="{FF2B5EF4-FFF2-40B4-BE49-F238E27FC236}">
                  <a16:creationId xmlns:a16="http://schemas.microsoft.com/office/drawing/2014/main" id="{FF494D13-5944-0E4F-BD7D-0B76A1DAD742}"/>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1084">
              <a:extLst>
                <a:ext uri="{FF2B5EF4-FFF2-40B4-BE49-F238E27FC236}">
                  <a16:creationId xmlns:a16="http://schemas.microsoft.com/office/drawing/2014/main" id="{9558A80C-37DE-F248-8BD6-AB3D92B29761}"/>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1085">
              <a:extLst>
                <a:ext uri="{FF2B5EF4-FFF2-40B4-BE49-F238E27FC236}">
                  <a16:creationId xmlns:a16="http://schemas.microsoft.com/office/drawing/2014/main" id="{B4C7A048-5EFA-F841-8C13-E26E13A6AE63}"/>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1086">
              <a:extLst>
                <a:ext uri="{FF2B5EF4-FFF2-40B4-BE49-F238E27FC236}">
                  <a16:creationId xmlns:a16="http://schemas.microsoft.com/office/drawing/2014/main" id="{AEB574AA-8683-A443-B9F7-0D254045C3FE}"/>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1087">
              <a:extLst>
                <a:ext uri="{FF2B5EF4-FFF2-40B4-BE49-F238E27FC236}">
                  <a16:creationId xmlns:a16="http://schemas.microsoft.com/office/drawing/2014/main" id="{F9C1D164-EACB-FA4C-A7B6-9E26AB4B776C}"/>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3" name="Group 590">
            <a:extLst>
              <a:ext uri="{FF2B5EF4-FFF2-40B4-BE49-F238E27FC236}">
                <a16:creationId xmlns:a16="http://schemas.microsoft.com/office/drawing/2014/main" id="{0E70B6A3-FE5E-A44E-9290-B5AD07E8CD4C}"/>
              </a:ext>
            </a:extLst>
          </p:cNvPr>
          <p:cNvGrpSpPr>
            <a:grpSpLocks/>
          </p:cNvGrpSpPr>
          <p:nvPr/>
        </p:nvGrpSpPr>
        <p:grpSpPr bwMode="auto">
          <a:xfrm flipH="1">
            <a:off x="8153909" y="5504657"/>
            <a:ext cx="345630" cy="320302"/>
            <a:chOff x="2839" y="3501"/>
            <a:chExt cx="755" cy="803"/>
          </a:xfrm>
        </p:grpSpPr>
        <p:pic>
          <p:nvPicPr>
            <p:cNvPr id="384" name="Picture 591" descr="desktop_computer_stylized_medium">
              <a:extLst>
                <a:ext uri="{FF2B5EF4-FFF2-40B4-BE49-F238E27FC236}">
                  <a16:creationId xmlns:a16="http://schemas.microsoft.com/office/drawing/2014/main" id="{F2BC7D5E-BF7D-1249-AFC8-B8B0E8165A3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 name="Freeform 592">
              <a:extLst>
                <a:ext uri="{FF2B5EF4-FFF2-40B4-BE49-F238E27FC236}">
                  <a16:creationId xmlns:a16="http://schemas.microsoft.com/office/drawing/2014/main" id="{5BDC8880-AD2D-4C4E-B14E-AAED9CDF1B48}"/>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6" name="Group 590">
            <a:extLst>
              <a:ext uri="{FF2B5EF4-FFF2-40B4-BE49-F238E27FC236}">
                <a16:creationId xmlns:a16="http://schemas.microsoft.com/office/drawing/2014/main" id="{F4D03415-B38F-5B44-9B13-ABF6FE4BB199}"/>
              </a:ext>
            </a:extLst>
          </p:cNvPr>
          <p:cNvGrpSpPr>
            <a:grpSpLocks/>
          </p:cNvGrpSpPr>
          <p:nvPr/>
        </p:nvGrpSpPr>
        <p:grpSpPr bwMode="auto">
          <a:xfrm flipH="1">
            <a:off x="8552134" y="5526130"/>
            <a:ext cx="345630" cy="320302"/>
            <a:chOff x="2839" y="3501"/>
            <a:chExt cx="755" cy="803"/>
          </a:xfrm>
        </p:grpSpPr>
        <p:pic>
          <p:nvPicPr>
            <p:cNvPr id="387" name="Picture 591" descr="desktop_computer_stylized_medium">
              <a:extLst>
                <a:ext uri="{FF2B5EF4-FFF2-40B4-BE49-F238E27FC236}">
                  <a16:creationId xmlns:a16="http://schemas.microsoft.com/office/drawing/2014/main" id="{32EA6117-AAC5-C94D-B49B-C43DF16E600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Freeform 592">
              <a:extLst>
                <a:ext uri="{FF2B5EF4-FFF2-40B4-BE49-F238E27FC236}">
                  <a16:creationId xmlns:a16="http://schemas.microsoft.com/office/drawing/2014/main" id="{3508017E-8AA9-D647-891A-276887DA9B44}"/>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9" name="Group 1064">
            <a:extLst>
              <a:ext uri="{FF2B5EF4-FFF2-40B4-BE49-F238E27FC236}">
                <a16:creationId xmlns:a16="http://schemas.microsoft.com/office/drawing/2014/main" id="{8D491387-EBC3-2D40-9285-1F06C1D72E08}"/>
              </a:ext>
            </a:extLst>
          </p:cNvPr>
          <p:cNvGrpSpPr>
            <a:grpSpLocks/>
          </p:cNvGrpSpPr>
          <p:nvPr/>
        </p:nvGrpSpPr>
        <p:grpSpPr bwMode="auto">
          <a:xfrm>
            <a:off x="9534746" y="5795138"/>
            <a:ext cx="319264" cy="253379"/>
            <a:chOff x="877" y="1008"/>
            <a:chExt cx="2747" cy="2591"/>
          </a:xfrm>
        </p:grpSpPr>
        <p:pic>
          <p:nvPicPr>
            <p:cNvPr id="390" name="Picture 1065" descr="antenna_stylized">
              <a:extLst>
                <a:ext uri="{FF2B5EF4-FFF2-40B4-BE49-F238E27FC236}">
                  <a16:creationId xmlns:a16="http://schemas.microsoft.com/office/drawing/2014/main" id="{E1605A46-E7E7-DA4D-A7B1-3F2BF5D0E03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1066" descr="laptop_keyboard">
              <a:extLst>
                <a:ext uri="{FF2B5EF4-FFF2-40B4-BE49-F238E27FC236}">
                  <a16:creationId xmlns:a16="http://schemas.microsoft.com/office/drawing/2014/main" id="{E538A48B-7DCF-524B-8A59-631429692CB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 name="Freeform 1067">
              <a:extLst>
                <a:ext uri="{FF2B5EF4-FFF2-40B4-BE49-F238E27FC236}">
                  <a16:creationId xmlns:a16="http://schemas.microsoft.com/office/drawing/2014/main" id="{0DF72841-010E-EF4C-BF8A-912117577CBB}"/>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3" name="Picture 1068" descr="screen">
              <a:extLst>
                <a:ext uri="{FF2B5EF4-FFF2-40B4-BE49-F238E27FC236}">
                  <a16:creationId xmlns:a16="http://schemas.microsoft.com/office/drawing/2014/main" id="{05FB75E6-02C0-C749-B8C1-6EE94751EFE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Freeform 1069">
              <a:extLst>
                <a:ext uri="{FF2B5EF4-FFF2-40B4-BE49-F238E27FC236}">
                  <a16:creationId xmlns:a16="http://schemas.microsoft.com/office/drawing/2014/main" id="{2C42E210-EA7A-7243-97B1-C77EE2476096}"/>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1070">
              <a:extLst>
                <a:ext uri="{FF2B5EF4-FFF2-40B4-BE49-F238E27FC236}">
                  <a16:creationId xmlns:a16="http://schemas.microsoft.com/office/drawing/2014/main" id="{020C16FB-B47C-5A40-8613-E3DA0F01335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1071">
              <a:extLst>
                <a:ext uri="{FF2B5EF4-FFF2-40B4-BE49-F238E27FC236}">
                  <a16:creationId xmlns:a16="http://schemas.microsoft.com/office/drawing/2014/main" id="{B6AF1532-CB13-784D-8AF3-B5F865952BA8}"/>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1072">
              <a:extLst>
                <a:ext uri="{FF2B5EF4-FFF2-40B4-BE49-F238E27FC236}">
                  <a16:creationId xmlns:a16="http://schemas.microsoft.com/office/drawing/2014/main" id="{A71AE470-9F14-D044-93DB-3DCB5DBEBD96}"/>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1073">
              <a:extLst>
                <a:ext uri="{FF2B5EF4-FFF2-40B4-BE49-F238E27FC236}">
                  <a16:creationId xmlns:a16="http://schemas.microsoft.com/office/drawing/2014/main" id="{7753045D-9842-CC41-9B0D-EB58149EA7D3}"/>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1074">
              <a:extLst>
                <a:ext uri="{FF2B5EF4-FFF2-40B4-BE49-F238E27FC236}">
                  <a16:creationId xmlns:a16="http://schemas.microsoft.com/office/drawing/2014/main" id="{FB62560B-8A1D-1D4A-9C7F-3D1ED4E8CEDD}"/>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0" name="Group 1075">
              <a:extLst>
                <a:ext uri="{FF2B5EF4-FFF2-40B4-BE49-F238E27FC236}">
                  <a16:creationId xmlns:a16="http://schemas.microsoft.com/office/drawing/2014/main" id="{954A64CB-1C45-324C-8CBE-16624C1A0B84}"/>
                </a:ext>
              </a:extLst>
            </p:cNvPr>
            <p:cNvGrpSpPr>
              <a:grpSpLocks/>
            </p:cNvGrpSpPr>
            <p:nvPr/>
          </p:nvGrpSpPr>
          <p:grpSpPr bwMode="auto">
            <a:xfrm>
              <a:off x="1709" y="3008"/>
              <a:ext cx="507" cy="234"/>
              <a:chOff x="1740" y="2642"/>
              <a:chExt cx="752" cy="327"/>
            </a:xfrm>
          </p:grpSpPr>
          <p:sp>
            <p:nvSpPr>
              <p:cNvPr id="407" name="Freeform 1076">
                <a:extLst>
                  <a:ext uri="{FF2B5EF4-FFF2-40B4-BE49-F238E27FC236}">
                    <a16:creationId xmlns:a16="http://schemas.microsoft.com/office/drawing/2014/main" id="{69DEB18E-BA65-9043-A426-C13F767151ED}"/>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1077">
                <a:extLst>
                  <a:ext uri="{FF2B5EF4-FFF2-40B4-BE49-F238E27FC236}">
                    <a16:creationId xmlns:a16="http://schemas.microsoft.com/office/drawing/2014/main" id="{4DE24D51-7581-B14D-B3B6-84A68708320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1078">
                <a:extLst>
                  <a:ext uri="{FF2B5EF4-FFF2-40B4-BE49-F238E27FC236}">
                    <a16:creationId xmlns:a16="http://schemas.microsoft.com/office/drawing/2014/main" id="{EFD736A0-861B-7C41-B7C6-101FA03763F8}"/>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1079">
                <a:extLst>
                  <a:ext uri="{FF2B5EF4-FFF2-40B4-BE49-F238E27FC236}">
                    <a16:creationId xmlns:a16="http://schemas.microsoft.com/office/drawing/2014/main" id="{8BD7163E-D90B-7647-AEF5-5CECAFA59C37}"/>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1080">
                <a:extLst>
                  <a:ext uri="{FF2B5EF4-FFF2-40B4-BE49-F238E27FC236}">
                    <a16:creationId xmlns:a16="http://schemas.microsoft.com/office/drawing/2014/main" id="{FC877D4D-D065-104D-8CA3-E0607A9B3F8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1081">
                <a:extLst>
                  <a:ext uri="{FF2B5EF4-FFF2-40B4-BE49-F238E27FC236}">
                    <a16:creationId xmlns:a16="http://schemas.microsoft.com/office/drawing/2014/main" id="{BA9728F5-6BD1-104C-9953-C37CCA79F58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1" name="Freeform 1082">
              <a:extLst>
                <a:ext uri="{FF2B5EF4-FFF2-40B4-BE49-F238E27FC236}">
                  <a16:creationId xmlns:a16="http://schemas.microsoft.com/office/drawing/2014/main" id="{D3A627E4-20E1-094F-91E7-9E62C1D73A8B}"/>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1083">
              <a:extLst>
                <a:ext uri="{FF2B5EF4-FFF2-40B4-BE49-F238E27FC236}">
                  <a16:creationId xmlns:a16="http://schemas.microsoft.com/office/drawing/2014/main" id="{DE5062C9-C70B-B74E-90B7-8B999FB4955F}"/>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1084">
              <a:extLst>
                <a:ext uri="{FF2B5EF4-FFF2-40B4-BE49-F238E27FC236}">
                  <a16:creationId xmlns:a16="http://schemas.microsoft.com/office/drawing/2014/main" id="{60A19E6B-9711-D44A-9A86-78531884592C}"/>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1085">
              <a:extLst>
                <a:ext uri="{FF2B5EF4-FFF2-40B4-BE49-F238E27FC236}">
                  <a16:creationId xmlns:a16="http://schemas.microsoft.com/office/drawing/2014/main" id="{DABF2084-7101-4A42-808E-03169821851D}"/>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1086">
              <a:extLst>
                <a:ext uri="{FF2B5EF4-FFF2-40B4-BE49-F238E27FC236}">
                  <a16:creationId xmlns:a16="http://schemas.microsoft.com/office/drawing/2014/main" id="{3BECAB59-402D-C44C-8F0A-AC630F6F2AAC}"/>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1087">
              <a:extLst>
                <a:ext uri="{FF2B5EF4-FFF2-40B4-BE49-F238E27FC236}">
                  <a16:creationId xmlns:a16="http://schemas.microsoft.com/office/drawing/2014/main" id="{C431D1EA-39CA-5549-B407-D7CBF12DC371}"/>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 name="Freeform 984">
            <a:extLst>
              <a:ext uri="{FF2B5EF4-FFF2-40B4-BE49-F238E27FC236}">
                <a16:creationId xmlns:a16="http://schemas.microsoft.com/office/drawing/2014/main" id="{EF28E360-D52F-294F-97A4-5B43A7D60CE3}"/>
              </a:ext>
            </a:extLst>
          </p:cNvPr>
          <p:cNvSpPr>
            <a:spLocks/>
          </p:cNvSpPr>
          <p:nvPr/>
        </p:nvSpPr>
        <p:spPr bwMode="auto">
          <a:xfrm>
            <a:off x="10153593" y="5636971"/>
            <a:ext cx="34049" cy="332924"/>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986">
            <a:extLst>
              <a:ext uri="{FF2B5EF4-FFF2-40B4-BE49-F238E27FC236}">
                <a16:creationId xmlns:a16="http://schemas.microsoft.com/office/drawing/2014/main" id="{9D5E80B1-F637-9E4D-BFD5-5F5ADB827A42}"/>
              </a:ext>
            </a:extLst>
          </p:cNvPr>
          <p:cNvSpPr>
            <a:spLocks/>
          </p:cNvSpPr>
          <p:nvPr/>
        </p:nvSpPr>
        <p:spPr bwMode="auto">
          <a:xfrm>
            <a:off x="10159970" y="5656923"/>
            <a:ext cx="20333" cy="308020"/>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987">
            <a:extLst>
              <a:ext uri="{FF2B5EF4-FFF2-40B4-BE49-F238E27FC236}">
                <a16:creationId xmlns:a16="http://schemas.microsoft.com/office/drawing/2014/main" id="{F21D56DB-F5E9-8D44-92D9-C4770361B950}"/>
              </a:ext>
            </a:extLst>
          </p:cNvPr>
          <p:cNvSpPr>
            <a:spLocks/>
          </p:cNvSpPr>
          <p:nvPr/>
        </p:nvSpPr>
        <p:spPr bwMode="auto">
          <a:xfrm>
            <a:off x="10155518" y="5812753"/>
            <a:ext cx="31643" cy="27525"/>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Rectangle 988">
            <a:extLst>
              <a:ext uri="{FF2B5EF4-FFF2-40B4-BE49-F238E27FC236}">
                <a16:creationId xmlns:a16="http://schemas.microsoft.com/office/drawing/2014/main" id="{0447DE90-707A-1F42-8981-9A87D22C1D1D}"/>
              </a:ext>
            </a:extLst>
          </p:cNvPr>
          <p:cNvSpPr>
            <a:spLocks noChangeArrowheads="1"/>
          </p:cNvSpPr>
          <p:nvPr/>
        </p:nvSpPr>
        <p:spPr bwMode="auto">
          <a:xfrm>
            <a:off x="10026299" y="5674399"/>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17" name="Group 989">
            <a:extLst>
              <a:ext uri="{FF2B5EF4-FFF2-40B4-BE49-F238E27FC236}">
                <a16:creationId xmlns:a16="http://schemas.microsoft.com/office/drawing/2014/main" id="{A6C8AE16-7445-9845-8F83-A3F851D4F042}"/>
              </a:ext>
            </a:extLst>
          </p:cNvPr>
          <p:cNvGrpSpPr>
            <a:grpSpLocks/>
          </p:cNvGrpSpPr>
          <p:nvPr/>
        </p:nvGrpSpPr>
        <p:grpSpPr bwMode="auto">
          <a:xfrm>
            <a:off x="10091149" y="5671195"/>
            <a:ext cx="69903" cy="21117"/>
            <a:chOff x="614" y="2568"/>
            <a:chExt cx="725" cy="139"/>
          </a:xfrm>
        </p:grpSpPr>
        <p:sp>
          <p:nvSpPr>
            <p:cNvPr id="418" name="AutoShape 990">
              <a:extLst>
                <a:ext uri="{FF2B5EF4-FFF2-40B4-BE49-F238E27FC236}">
                  <a16:creationId xmlns:a16="http://schemas.microsoft.com/office/drawing/2014/main" id="{5E1B1032-2F46-EF4A-B472-E7BC9E83CB4B}"/>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9" name="AutoShape 991">
              <a:extLst>
                <a:ext uri="{FF2B5EF4-FFF2-40B4-BE49-F238E27FC236}">
                  <a16:creationId xmlns:a16="http://schemas.microsoft.com/office/drawing/2014/main" id="{F24B042A-2483-8545-A723-0074F55A1DC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0" name="Rectangle 992">
            <a:extLst>
              <a:ext uri="{FF2B5EF4-FFF2-40B4-BE49-F238E27FC236}">
                <a16:creationId xmlns:a16="http://schemas.microsoft.com/office/drawing/2014/main" id="{E881C066-69A3-D649-893B-A3C4CB9FAE81}"/>
              </a:ext>
            </a:extLst>
          </p:cNvPr>
          <p:cNvSpPr>
            <a:spLocks noChangeArrowheads="1"/>
          </p:cNvSpPr>
          <p:nvPr/>
        </p:nvSpPr>
        <p:spPr bwMode="auto">
          <a:xfrm>
            <a:off x="10027502" y="5722750"/>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1" name="Group 993">
            <a:extLst>
              <a:ext uri="{FF2B5EF4-FFF2-40B4-BE49-F238E27FC236}">
                <a16:creationId xmlns:a16="http://schemas.microsoft.com/office/drawing/2014/main" id="{2B8081F4-DBFC-C442-BDEE-DF67BF3817BC}"/>
              </a:ext>
            </a:extLst>
          </p:cNvPr>
          <p:cNvGrpSpPr>
            <a:grpSpLocks/>
          </p:cNvGrpSpPr>
          <p:nvPr/>
        </p:nvGrpSpPr>
        <p:grpSpPr bwMode="auto">
          <a:xfrm>
            <a:off x="10090909" y="5718672"/>
            <a:ext cx="69903" cy="19515"/>
            <a:chOff x="614" y="2568"/>
            <a:chExt cx="725" cy="139"/>
          </a:xfrm>
        </p:grpSpPr>
        <p:sp>
          <p:nvSpPr>
            <p:cNvPr id="422" name="AutoShape 994">
              <a:extLst>
                <a:ext uri="{FF2B5EF4-FFF2-40B4-BE49-F238E27FC236}">
                  <a16:creationId xmlns:a16="http://schemas.microsoft.com/office/drawing/2014/main" id="{B9A9624E-B9DF-9A46-B31E-DD7EFD0F21E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3" name="AutoShape 995">
              <a:extLst>
                <a:ext uri="{FF2B5EF4-FFF2-40B4-BE49-F238E27FC236}">
                  <a16:creationId xmlns:a16="http://schemas.microsoft.com/office/drawing/2014/main" id="{642F554B-5A88-A44B-AAB6-61F7D5A17F6A}"/>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4" name="Rectangle 996">
            <a:extLst>
              <a:ext uri="{FF2B5EF4-FFF2-40B4-BE49-F238E27FC236}">
                <a16:creationId xmlns:a16="http://schemas.microsoft.com/office/drawing/2014/main" id="{2F7E8752-11E5-3642-90E6-5285D40EA469}"/>
              </a:ext>
            </a:extLst>
          </p:cNvPr>
          <p:cNvSpPr>
            <a:spLocks noChangeArrowheads="1"/>
          </p:cNvSpPr>
          <p:nvPr/>
        </p:nvSpPr>
        <p:spPr bwMode="auto">
          <a:xfrm>
            <a:off x="10027502" y="5771101"/>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5" name="Rectangle 997">
            <a:extLst>
              <a:ext uri="{FF2B5EF4-FFF2-40B4-BE49-F238E27FC236}">
                <a16:creationId xmlns:a16="http://schemas.microsoft.com/office/drawing/2014/main" id="{C884D5C3-FF18-F04A-B4E2-7E02117C03FE}"/>
              </a:ext>
            </a:extLst>
          </p:cNvPr>
          <p:cNvSpPr>
            <a:spLocks noChangeArrowheads="1"/>
          </p:cNvSpPr>
          <p:nvPr/>
        </p:nvSpPr>
        <p:spPr bwMode="auto">
          <a:xfrm>
            <a:off x="10028705" y="5814938"/>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6" name="Group 998">
            <a:extLst>
              <a:ext uri="{FF2B5EF4-FFF2-40B4-BE49-F238E27FC236}">
                <a16:creationId xmlns:a16="http://schemas.microsoft.com/office/drawing/2014/main" id="{D321F228-396F-C44B-AA64-15D0F1B6CEFB}"/>
              </a:ext>
            </a:extLst>
          </p:cNvPr>
          <p:cNvGrpSpPr>
            <a:grpSpLocks/>
          </p:cNvGrpSpPr>
          <p:nvPr/>
        </p:nvGrpSpPr>
        <p:grpSpPr bwMode="auto">
          <a:xfrm>
            <a:off x="10089465" y="5810860"/>
            <a:ext cx="70024" cy="21991"/>
            <a:chOff x="614" y="2568"/>
            <a:chExt cx="725" cy="139"/>
          </a:xfrm>
        </p:grpSpPr>
        <p:sp>
          <p:nvSpPr>
            <p:cNvPr id="427" name="AutoShape 999">
              <a:extLst>
                <a:ext uri="{FF2B5EF4-FFF2-40B4-BE49-F238E27FC236}">
                  <a16:creationId xmlns:a16="http://schemas.microsoft.com/office/drawing/2014/main" id="{849EBD72-C779-B442-B144-4C92B9E79F20}"/>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8" name="AutoShape 1000">
              <a:extLst>
                <a:ext uri="{FF2B5EF4-FFF2-40B4-BE49-F238E27FC236}">
                  <a16:creationId xmlns:a16="http://schemas.microsoft.com/office/drawing/2014/main" id="{D93FB61F-FF29-F24D-8788-4165F508316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9" name="Freeform 1001">
            <a:extLst>
              <a:ext uri="{FF2B5EF4-FFF2-40B4-BE49-F238E27FC236}">
                <a16:creationId xmlns:a16="http://schemas.microsoft.com/office/drawing/2014/main" id="{A40EEA2E-A801-414B-8FBC-BBC009ECE19B}"/>
              </a:ext>
            </a:extLst>
          </p:cNvPr>
          <p:cNvSpPr>
            <a:spLocks/>
          </p:cNvSpPr>
          <p:nvPr/>
        </p:nvSpPr>
        <p:spPr bwMode="auto">
          <a:xfrm>
            <a:off x="10156000" y="5771101"/>
            <a:ext cx="31643" cy="27380"/>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0" name="Group 1002">
            <a:extLst>
              <a:ext uri="{FF2B5EF4-FFF2-40B4-BE49-F238E27FC236}">
                <a16:creationId xmlns:a16="http://schemas.microsoft.com/office/drawing/2014/main" id="{F068EC4B-78B0-B24C-99A7-F96D6C86A2B9}"/>
              </a:ext>
            </a:extLst>
          </p:cNvPr>
          <p:cNvGrpSpPr>
            <a:grpSpLocks/>
          </p:cNvGrpSpPr>
          <p:nvPr/>
        </p:nvGrpSpPr>
        <p:grpSpPr bwMode="auto">
          <a:xfrm>
            <a:off x="10089946" y="5767169"/>
            <a:ext cx="70024" cy="20243"/>
            <a:chOff x="614" y="2568"/>
            <a:chExt cx="725" cy="139"/>
          </a:xfrm>
        </p:grpSpPr>
        <p:sp>
          <p:nvSpPr>
            <p:cNvPr id="431" name="AutoShape 1003">
              <a:extLst>
                <a:ext uri="{FF2B5EF4-FFF2-40B4-BE49-F238E27FC236}">
                  <a16:creationId xmlns:a16="http://schemas.microsoft.com/office/drawing/2014/main" id="{76307DFD-7DBD-DD4D-8615-A8A8D15D823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2" name="AutoShape 1004">
              <a:extLst>
                <a:ext uri="{FF2B5EF4-FFF2-40B4-BE49-F238E27FC236}">
                  <a16:creationId xmlns:a16="http://schemas.microsoft.com/office/drawing/2014/main" id="{B5EA7410-FCB5-3C42-A74F-F566ABFADDB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33" name="Rectangle 1005">
            <a:extLst>
              <a:ext uri="{FF2B5EF4-FFF2-40B4-BE49-F238E27FC236}">
                <a16:creationId xmlns:a16="http://schemas.microsoft.com/office/drawing/2014/main" id="{10238275-C02A-F74A-A765-B593C055F724}"/>
              </a:ext>
            </a:extLst>
          </p:cNvPr>
          <p:cNvSpPr>
            <a:spLocks noChangeArrowheads="1"/>
          </p:cNvSpPr>
          <p:nvPr/>
        </p:nvSpPr>
        <p:spPr bwMode="auto">
          <a:xfrm>
            <a:off x="10150946" y="5636388"/>
            <a:ext cx="8422" cy="33277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4" name="Freeform 1006">
            <a:extLst>
              <a:ext uri="{FF2B5EF4-FFF2-40B4-BE49-F238E27FC236}">
                <a16:creationId xmlns:a16="http://schemas.microsoft.com/office/drawing/2014/main" id="{81D6D301-6C77-C64B-B2D0-382D840AA7FC}"/>
              </a:ext>
            </a:extLst>
          </p:cNvPr>
          <p:cNvSpPr>
            <a:spLocks/>
          </p:cNvSpPr>
          <p:nvPr/>
        </p:nvSpPr>
        <p:spPr bwMode="auto">
          <a:xfrm>
            <a:off x="10158887" y="5720566"/>
            <a:ext cx="28515" cy="31020"/>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1007">
            <a:extLst>
              <a:ext uri="{FF2B5EF4-FFF2-40B4-BE49-F238E27FC236}">
                <a16:creationId xmlns:a16="http://schemas.microsoft.com/office/drawing/2014/main" id="{6966CA35-6F7B-6C4F-AEE3-078FED56DF20}"/>
              </a:ext>
            </a:extLst>
          </p:cNvPr>
          <p:cNvSpPr>
            <a:spLocks/>
          </p:cNvSpPr>
          <p:nvPr/>
        </p:nvSpPr>
        <p:spPr bwMode="auto">
          <a:xfrm>
            <a:off x="10159248" y="5672943"/>
            <a:ext cx="29357" cy="34953"/>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Oval 1008">
            <a:extLst>
              <a:ext uri="{FF2B5EF4-FFF2-40B4-BE49-F238E27FC236}">
                <a16:creationId xmlns:a16="http://schemas.microsoft.com/office/drawing/2014/main" id="{2CFA9381-C4F6-8A4A-BCBB-312388656716}"/>
              </a:ext>
            </a:extLst>
          </p:cNvPr>
          <p:cNvSpPr>
            <a:spLocks noChangeArrowheads="1"/>
          </p:cNvSpPr>
          <p:nvPr/>
        </p:nvSpPr>
        <p:spPr bwMode="auto">
          <a:xfrm>
            <a:off x="10183311" y="5954166"/>
            <a:ext cx="6016" cy="1383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7" name="Freeform 1009">
            <a:extLst>
              <a:ext uri="{FF2B5EF4-FFF2-40B4-BE49-F238E27FC236}">
                <a16:creationId xmlns:a16="http://schemas.microsoft.com/office/drawing/2014/main" id="{B30AEBEB-78E1-754E-BA64-FEE706BFF392}"/>
              </a:ext>
            </a:extLst>
          </p:cNvPr>
          <p:cNvSpPr>
            <a:spLocks/>
          </p:cNvSpPr>
          <p:nvPr/>
        </p:nvSpPr>
        <p:spPr bwMode="auto">
          <a:xfrm>
            <a:off x="10157684" y="5954603"/>
            <a:ext cx="29477" cy="29127"/>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AutoShape 1010">
            <a:extLst>
              <a:ext uri="{FF2B5EF4-FFF2-40B4-BE49-F238E27FC236}">
                <a16:creationId xmlns:a16="http://schemas.microsoft.com/office/drawing/2014/main" id="{F2779901-7D8F-784A-8E8D-397036700A71}"/>
              </a:ext>
            </a:extLst>
          </p:cNvPr>
          <p:cNvSpPr>
            <a:spLocks noChangeArrowheads="1"/>
          </p:cNvSpPr>
          <p:nvPr/>
        </p:nvSpPr>
        <p:spPr bwMode="auto">
          <a:xfrm>
            <a:off x="10017877" y="5963487"/>
            <a:ext cx="143898" cy="21845"/>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9" name="AutoShape 1011">
            <a:extLst>
              <a:ext uri="{FF2B5EF4-FFF2-40B4-BE49-F238E27FC236}">
                <a16:creationId xmlns:a16="http://schemas.microsoft.com/office/drawing/2014/main" id="{87A8BD55-4166-4643-A7DA-52B9D36F3801}"/>
              </a:ext>
            </a:extLst>
          </p:cNvPr>
          <p:cNvSpPr>
            <a:spLocks noChangeArrowheads="1"/>
          </p:cNvSpPr>
          <p:nvPr/>
        </p:nvSpPr>
        <p:spPr bwMode="auto">
          <a:xfrm>
            <a:off x="10026299" y="5969166"/>
            <a:ext cx="128257" cy="1150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0" name="Oval 1012">
            <a:extLst>
              <a:ext uri="{FF2B5EF4-FFF2-40B4-BE49-F238E27FC236}">
                <a16:creationId xmlns:a16="http://schemas.microsoft.com/office/drawing/2014/main" id="{0F991E83-25F4-2549-B34F-7A98472010D7}"/>
              </a:ext>
            </a:extLst>
          </p:cNvPr>
          <p:cNvSpPr>
            <a:spLocks noChangeArrowheads="1"/>
          </p:cNvSpPr>
          <p:nvPr/>
        </p:nvSpPr>
        <p:spPr bwMode="auto">
          <a:xfrm>
            <a:off x="10038210"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1" name="Oval 1013">
            <a:extLst>
              <a:ext uri="{FF2B5EF4-FFF2-40B4-BE49-F238E27FC236}">
                <a16:creationId xmlns:a16="http://schemas.microsoft.com/office/drawing/2014/main" id="{01F6513A-F015-D94A-929C-75D48673F75A}"/>
              </a:ext>
            </a:extLst>
          </p:cNvPr>
          <p:cNvSpPr>
            <a:spLocks noChangeArrowheads="1"/>
          </p:cNvSpPr>
          <p:nvPr/>
        </p:nvSpPr>
        <p:spPr bwMode="auto">
          <a:xfrm>
            <a:off x="10059867" y="5920815"/>
            <a:ext cx="19130" cy="206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2" name="Oval 1014">
            <a:extLst>
              <a:ext uri="{FF2B5EF4-FFF2-40B4-BE49-F238E27FC236}">
                <a16:creationId xmlns:a16="http://schemas.microsoft.com/office/drawing/2014/main" id="{DF2F1710-E7DF-7E48-A534-44E42CD00502}"/>
              </a:ext>
            </a:extLst>
          </p:cNvPr>
          <p:cNvSpPr>
            <a:spLocks noChangeArrowheads="1"/>
          </p:cNvSpPr>
          <p:nvPr/>
        </p:nvSpPr>
        <p:spPr bwMode="auto">
          <a:xfrm>
            <a:off x="10080201"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3" name="Rectangle 1015">
            <a:extLst>
              <a:ext uri="{FF2B5EF4-FFF2-40B4-BE49-F238E27FC236}">
                <a16:creationId xmlns:a16="http://schemas.microsoft.com/office/drawing/2014/main" id="{328DCBC9-32E9-FD44-B2CF-3BC801D59B6C}"/>
              </a:ext>
            </a:extLst>
          </p:cNvPr>
          <p:cNvSpPr>
            <a:spLocks noChangeArrowheads="1"/>
          </p:cNvSpPr>
          <p:nvPr/>
        </p:nvSpPr>
        <p:spPr bwMode="auto">
          <a:xfrm>
            <a:off x="10129410" y="5841444"/>
            <a:ext cx="9625" cy="110538"/>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47" name="Group 590">
            <a:extLst>
              <a:ext uri="{FF2B5EF4-FFF2-40B4-BE49-F238E27FC236}">
                <a16:creationId xmlns:a16="http://schemas.microsoft.com/office/drawing/2014/main" id="{CCAB7625-FEE3-BB4A-97C1-EF1CC2679904}"/>
              </a:ext>
            </a:extLst>
          </p:cNvPr>
          <p:cNvGrpSpPr>
            <a:grpSpLocks/>
          </p:cNvGrpSpPr>
          <p:nvPr/>
        </p:nvGrpSpPr>
        <p:grpSpPr bwMode="auto">
          <a:xfrm flipH="1">
            <a:off x="7773981" y="5281060"/>
            <a:ext cx="345630" cy="320302"/>
            <a:chOff x="2839" y="3501"/>
            <a:chExt cx="755" cy="803"/>
          </a:xfrm>
        </p:grpSpPr>
        <p:pic>
          <p:nvPicPr>
            <p:cNvPr id="451" name="Picture 591" descr="desktop_computer_stylized_medium">
              <a:extLst>
                <a:ext uri="{FF2B5EF4-FFF2-40B4-BE49-F238E27FC236}">
                  <a16:creationId xmlns:a16="http://schemas.microsoft.com/office/drawing/2014/main" id="{FC71EB74-5BE7-7A48-B637-5058D849469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 name="Freeform 592">
              <a:extLst>
                <a:ext uri="{FF2B5EF4-FFF2-40B4-BE49-F238E27FC236}">
                  <a16:creationId xmlns:a16="http://schemas.microsoft.com/office/drawing/2014/main" id="{B9007CC0-7362-AE4E-9B5B-742E3046FEF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44" name="Rectangle 443">
            <a:extLst>
              <a:ext uri="{FF2B5EF4-FFF2-40B4-BE49-F238E27FC236}">
                <a16:creationId xmlns:a16="http://schemas.microsoft.com/office/drawing/2014/main" id="{C47118FD-7A98-6943-B3A3-B578E5FB9F06}"/>
              </a:ext>
            </a:extLst>
          </p:cNvPr>
          <p:cNvSpPr/>
          <p:nvPr/>
        </p:nvSpPr>
        <p:spPr>
          <a:xfrm>
            <a:off x="6406266" y="1372497"/>
            <a:ext cx="5359400" cy="495462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46" name="Group 652">
            <a:extLst>
              <a:ext uri="{FF2B5EF4-FFF2-40B4-BE49-F238E27FC236}">
                <a16:creationId xmlns:a16="http://schemas.microsoft.com/office/drawing/2014/main" id="{84B474B2-2AC4-EC40-9EA0-B5E48CE68CBD}"/>
              </a:ext>
            </a:extLst>
          </p:cNvPr>
          <p:cNvGrpSpPr>
            <a:grpSpLocks/>
          </p:cNvGrpSpPr>
          <p:nvPr/>
        </p:nvGrpSpPr>
        <p:grpSpPr bwMode="auto">
          <a:xfrm>
            <a:off x="7750224" y="1859725"/>
            <a:ext cx="415925" cy="385763"/>
            <a:chOff x="2751" y="1851"/>
            <a:chExt cx="462" cy="478"/>
          </a:xfrm>
        </p:grpSpPr>
        <p:pic>
          <p:nvPicPr>
            <p:cNvPr id="453" name="Picture 653" descr="iphone_stylized_small">
              <a:extLst>
                <a:ext uri="{FF2B5EF4-FFF2-40B4-BE49-F238E27FC236}">
                  <a16:creationId xmlns:a16="http://schemas.microsoft.com/office/drawing/2014/main" id="{34A94CEC-DE5F-E64D-A5B4-F04DB32319E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654" descr="antenna_radiation_stylized">
              <a:extLst>
                <a:ext uri="{FF2B5EF4-FFF2-40B4-BE49-F238E27FC236}">
                  <a16:creationId xmlns:a16="http://schemas.microsoft.com/office/drawing/2014/main" id="{67C4AABE-F80E-F846-A0E8-D555DE64EBB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4" name="Group 950">
            <a:extLst>
              <a:ext uri="{FF2B5EF4-FFF2-40B4-BE49-F238E27FC236}">
                <a16:creationId xmlns:a16="http://schemas.microsoft.com/office/drawing/2014/main" id="{7CEBBAF6-579E-3943-B1EB-BB883618D6D9}"/>
              </a:ext>
            </a:extLst>
          </p:cNvPr>
          <p:cNvGrpSpPr>
            <a:grpSpLocks/>
          </p:cNvGrpSpPr>
          <p:nvPr/>
        </p:nvGrpSpPr>
        <p:grpSpPr bwMode="auto">
          <a:xfrm>
            <a:off x="10002508" y="5616400"/>
            <a:ext cx="214974" cy="403920"/>
            <a:chOff x="4140" y="429"/>
            <a:chExt cx="1425" cy="2396"/>
          </a:xfrm>
        </p:grpSpPr>
        <p:sp>
          <p:nvSpPr>
            <p:cNvPr id="485" name="Freeform 951">
              <a:extLst>
                <a:ext uri="{FF2B5EF4-FFF2-40B4-BE49-F238E27FC236}">
                  <a16:creationId xmlns:a16="http://schemas.microsoft.com/office/drawing/2014/main" id="{984581C6-7CED-A042-809F-11066F04B55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Rectangle 952">
              <a:extLst>
                <a:ext uri="{FF2B5EF4-FFF2-40B4-BE49-F238E27FC236}">
                  <a16:creationId xmlns:a16="http://schemas.microsoft.com/office/drawing/2014/main" id="{0E0A78D4-7C3B-2143-AE69-FA504AD75E5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7" name="Freeform 953">
              <a:extLst>
                <a:ext uri="{FF2B5EF4-FFF2-40B4-BE49-F238E27FC236}">
                  <a16:creationId xmlns:a16="http://schemas.microsoft.com/office/drawing/2014/main" id="{B0C7F238-A8B7-7443-8BA5-8939FF6B557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954">
              <a:extLst>
                <a:ext uri="{FF2B5EF4-FFF2-40B4-BE49-F238E27FC236}">
                  <a16:creationId xmlns:a16="http://schemas.microsoft.com/office/drawing/2014/main" id="{6F90FD17-11E4-EE4F-AF2F-7122C053E0C1}"/>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Rectangle 955">
              <a:extLst>
                <a:ext uri="{FF2B5EF4-FFF2-40B4-BE49-F238E27FC236}">
                  <a16:creationId xmlns:a16="http://schemas.microsoft.com/office/drawing/2014/main" id="{53A75298-B138-094F-9787-1B231F48063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0" name="Group 956">
              <a:extLst>
                <a:ext uri="{FF2B5EF4-FFF2-40B4-BE49-F238E27FC236}">
                  <a16:creationId xmlns:a16="http://schemas.microsoft.com/office/drawing/2014/main" id="{AD456B50-CD82-6F4C-9CF1-09ABBC571C85}"/>
                </a:ext>
              </a:extLst>
            </p:cNvPr>
            <p:cNvGrpSpPr>
              <a:grpSpLocks/>
            </p:cNvGrpSpPr>
            <p:nvPr/>
          </p:nvGrpSpPr>
          <p:grpSpPr bwMode="auto">
            <a:xfrm>
              <a:off x="4749" y="668"/>
              <a:ext cx="581" cy="145"/>
              <a:chOff x="614" y="2568"/>
              <a:chExt cx="725" cy="139"/>
            </a:xfrm>
          </p:grpSpPr>
          <p:sp>
            <p:nvSpPr>
              <p:cNvPr id="515" name="AutoShape 957">
                <a:extLst>
                  <a:ext uri="{FF2B5EF4-FFF2-40B4-BE49-F238E27FC236}">
                    <a16:creationId xmlns:a16="http://schemas.microsoft.com/office/drawing/2014/main" id="{4C074F81-A723-5F4E-9479-CE1CDCFBCB8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6" name="AutoShape 958">
                <a:extLst>
                  <a:ext uri="{FF2B5EF4-FFF2-40B4-BE49-F238E27FC236}">
                    <a16:creationId xmlns:a16="http://schemas.microsoft.com/office/drawing/2014/main" id="{4DE71513-1E1D-B644-992C-AE6AB0DB119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1" name="Rectangle 959">
              <a:extLst>
                <a:ext uri="{FF2B5EF4-FFF2-40B4-BE49-F238E27FC236}">
                  <a16:creationId xmlns:a16="http://schemas.microsoft.com/office/drawing/2014/main" id="{05D448DB-B3CB-C64D-8C4B-72D790DFFD42}"/>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2" name="Group 960">
              <a:extLst>
                <a:ext uri="{FF2B5EF4-FFF2-40B4-BE49-F238E27FC236}">
                  <a16:creationId xmlns:a16="http://schemas.microsoft.com/office/drawing/2014/main" id="{9CDEBDA5-A066-D749-B9E9-47DB05253D32}"/>
                </a:ext>
              </a:extLst>
            </p:cNvPr>
            <p:cNvGrpSpPr>
              <a:grpSpLocks/>
            </p:cNvGrpSpPr>
            <p:nvPr/>
          </p:nvGrpSpPr>
          <p:grpSpPr bwMode="auto">
            <a:xfrm>
              <a:off x="4747" y="994"/>
              <a:ext cx="581" cy="134"/>
              <a:chOff x="614" y="2568"/>
              <a:chExt cx="725" cy="139"/>
            </a:xfrm>
          </p:grpSpPr>
          <p:sp>
            <p:nvSpPr>
              <p:cNvPr id="513" name="AutoShape 961">
                <a:extLst>
                  <a:ext uri="{FF2B5EF4-FFF2-40B4-BE49-F238E27FC236}">
                    <a16:creationId xmlns:a16="http://schemas.microsoft.com/office/drawing/2014/main" id="{8E73CA32-EF58-EA45-A4FE-37E560EBE8C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4" name="AutoShape 962">
                <a:extLst>
                  <a:ext uri="{FF2B5EF4-FFF2-40B4-BE49-F238E27FC236}">
                    <a16:creationId xmlns:a16="http://schemas.microsoft.com/office/drawing/2014/main" id="{2E2C05F9-1F42-CF46-83F8-339E874CF6F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3" name="Rectangle 963">
              <a:extLst>
                <a:ext uri="{FF2B5EF4-FFF2-40B4-BE49-F238E27FC236}">
                  <a16:creationId xmlns:a16="http://schemas.microsoft.com/office/drawing/2014/main" id="{D2B5715C-9E55-D04D-BD32-A700B9DCC1E1}"/>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4" name="Rectangle 964">
              <a:extLst>
                <a:ext uri="{FF2B5EF4-FFF2-40B4-BE49-F238E27FC236}">
                  <a16:creationId xmlns:a16="http://schemas.microsoft.com/office/drawing/2014/main" id="{3A8FF8A7-C248-1B42-80FA-051974D9522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5" name="Group 965">
              <a:extLst>
                <a:ext uri="{FF2B5EF4-FFF2-40B4-BE49-F238E27FC236}">
                  <a16:creationId xmlns:a16="http://schemas.microsoft.com/office/drawing/2014/main" id="{8E71E5B0-A3F5-D344-B255-99112EB195F7}"/>
                </a:ext>
              </a:extLst>
            </p:cNvPr>
            <p:cNvGrpSpPr>
              <a:grpSpLocks/>
            </p:cNvGrpSpPr>
            <p:nvPr/>
          </p:nvGrpSpPr>
          <p:grpSpPr bwMode="auto">
            <a:xfrm>
              <a:off x="4735" y="1627"/>
              <a:ext cx="582" cy="151"/>
              <a:chOff x="614" y="2568"/>
              <a:chExt cx="725" cy="139"/>
            </a:xfrm>
          </p:grpSpPr>
          <p:sp>
            <p:nvSpPr>
              <p:cNvPr id="511" name="AutoShape 966">
                <a:extLst>
                  <a:ext uri="{FF2B5EF4-FFF2-40B4-BE49-F238E27FC236}">
                    <a16:creationId xmlns:a16="http://schemas.microsoft.com/office/drawing/2014/main" id="{A2F22898-EA39-FB4D-B255-ABCB1B7C1663}"/>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 name="AutoShape 967">
                <a:extLst>
                  <a:ext uri="{FF2B5EF4-FFF2-40B4-BE49-F238E27FC236}">
                    <a16:creationId xmlns:a16="http://schemas.microsoft.com/office/drawing/2014/main" id="{FBF034BA-270B-6F40-B57B-8A19ABF2818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6" name="Freeform 968">
              <a:extLst>
                <a:ext uri="{FF2B5EF4-FFF2-40B4-BE49-F238E27FC236}">
                  <a16:creationId xmlns:a16="http://schemas.microsoft.com/office/drawing/2014/main" id="{C6616798-D999-124B-8365-0FF6B1AC6B2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7" name="Group 969">
              <a:extLst>
                <a:ext uri="{FF2B5EF4-FFF2-40B4-BE49-F238E27FC236}">
                  <a16:creationId xmlns:a16="http://schemas.microsoft.com/office/drawing/2014/main" id="{0D2B7299-399C-9748-80B1-8B82EA570848}"/>
                </a:ext>
              </a:extLst>
            </p:cNvPr>
            <p:cNvGrpSpPr>
              <a:grpSpLocks/>
            </p:cNvGrpSpPr>
            <p:nvPr/>
          </p:nvGrpSpPr>
          <p:grpSpPr bwMode="auto">
            <a:xfrm>
              <a:off x="4739" y="1327"/>
              <a:ext cx="582" cy="139"/>
              <a:chOff x="614" y="2568"/>
              <a:chExt cx="725" cy="139"/>
            </a:xfrm>
          </p:grpSpPr>
          <p:sp>
            <p:nvSpPr>
              <p:cNvPr id="509" name="AutoShape 970">
                <a:extLst>
                  <a:ext uri="{FF2B5EF4-FFF2-40B4-BE49-F238E27FC236}">
                    <a16:creationId xmlns:a16="http://schemas.microsoft.com/office/drawing/2014/main" id="{791F8FFE-36CE-5D47-899C-7B6F5471D9AF}"/>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0" name="AutoShape 971">
                <a:extLst>
                  <a:ext uri="{FF2B5EF4-FFF2-40B4-BE49-F238E27FC236}">
                    <a16:creationId xmlns:a16="http://schemas.microsoft.com/office/drawing/2014/main" id="{96614370-C84C-644E-AF93-94853FD47AF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8" name="Rectangle 972">
              <a:extLst>
                <a:ext uri="{FF2B5EF4-FFF2-40B4-BE49-F238E27FC236}">
                  <a16:creationId xmlns:a16="http://schemas.microsoft.com/office/drawing/2014/main" id="{3024E21F-4580-974D-A923-DBF7106EF15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9" name="Freeform 973">
              <a:extLst>
                <a:ext uri="{FF2B5EF4-FFF2-40B4-BE49-F238E27FC236}">
                  <a16:creationId xmlns:a16="http://schemas.microsoft.com/office/drawing/2014/main" id="{355CC750-A436-114A-B13D-15B18BE0099A}"/>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974">
              <a:extLst>
                <a:ext uri="{FF2B5EF4-FFF2-40B4-BE49-F238E27FC236}">
                  <a16:creationId xmlns:a16="http://schemas.microsoft.com/office/drawing/2014/main" id="{D88AEB08-419C-994D-B9AF-2D260494D17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Oval 975">
              <a:extLst>
                <a:ext uri="{FF2B5EF4-FFF2-40B4-BE49-F238E27FC236}">
                  <a16:creationId xmlns:a16="http://schemas.microsoft.com/office/drawing/2014/main" id="{A70DC3D0-7F41-FB4E-BF25-4A8051E0D90D}"/>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2" name="Freeform 976">
              <a:extLst>
                <a:ext uri="{FF2B5EF4-FFF2-40B4-BE49-F238E27FC236}">
                  <a16:creationId xmlns:a16="http://schemas.microsoft.com/office/drawing/2014/main" id="{00011472-61BE-7D4E-BF36-C4C4F0A5D72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AutoShape 977">
              <a:extLst>
                <a:ext uri="{FF2B5EF4-FFF2-40B4-BE49-F238E27FC236}">
                  <a16:creationId xmlns:a16="http://schemas.microsoft.com/office/drawing/2014/main" id="{369D2889-1BFC-A340-B67F-54F258D6F1F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4" name="AutoShape 978">
              <a:extLst>
                <a:ext uri="{FF2B5EF4-FFF2-40B4-BE49-F238E27FC236}">
                  <a16:creationId xmlns:a16="http://schemas.microsoft.com/office/drawing/2014/main" id="{CEFA09E5-3186-4445-AD94-60C0E15196A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5" name="Oval 979">
              <a:extLst>
                <a:ext uri="{FF2B5EF4-FFF2-40B4-BE49-F238E27FC236}">
                  <a16:creationId xmlns:a16="http://schemas.microsoft.com/office/drawing/2014/main" id="{9AFADA62-C3CB-594F-8048-88710642763B}"/>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6" name="Oval 980">
              <a:extLst>
                <a:ext uri="{FF2B5EF4-FFF2-40B4-BE49-F238E27FC236}">
                  <a16:creationId xmlns:a16="http://schemas.microsoft.com/office/drawing/2014/main" id="{C82FFABC-4C4C-6243-9D2D-3C99FBC518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7" name="Oval 981">
              <a:extLst>
                <a:ext uri="{FF2B5EF4-FFF2-40B4-BE49-F238E27FC236}">
                  <a16:creationId xmlns:a16="http://schemas.microsoft.com/office/drawing/2014/main" id="{C0EFDD4D-FB5A-6D4E-97DD-CFA89D4A969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8" name="Rectangle 982">
              <a:extLst>
                <a:ext uri="{FF2B5EF4-FFF2-40B4-BE49-F238E27FC236}">
                  <a16:creationId xmlns:a16="http://schemas.microsoft.com/office/drawing/2014/main" id="{99A1B872-581F-BE49-AADF-3A6775C166D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5" name="Group 4">
            <a:extLst>
              <a:ext uri="{FF2B5EF4-FFF2-40B4-BE49-F238E27FC236}">
                <a16:creationId xmlns:a16="http://schemas.microsoft.com/office/drawing/2014/main" id="{ECB1C97D-3768-4242-9FE4-DEE44A32C22B}"/>
              </a:ext>
            </a:extLst>
          </p:cNvPr>
          <p:cNvGrpSpPr/>
          <p:nvPr/>
        </p:nvGrpSpPr>
        <p:grpSpPr>
          <a:xfrm>
            <a:off x="7680324" y="1137866"/>
            <a:ext cx="3489213" cy="4926975"/>
            <a:chOff x="7680324" y="1137866"/>
            <a:chExt cx="3489213" cy="4926975"/>
          </a:xfrm>
        </p:grpSpPr>
        <p:sp>
          <p:nvSpPr>
            <p:cNvPr id="463" name="Freeform 917">
              <a:extLst>
                <a:ext uri="{FF2B5EF4-FFF2-40B4-BE49-F238E27FC236}">
                  <a16:creationId xmlns:a16="http://schemas.microsoft.com/office/drawing/2014/main" id="{ADACC4C8-123A-0642-ADC2-DC6E1D927429}"/>
                </a:ext>
              </a:extLst>
            </p:cNvPr>
            <p:cNvSpPr>
              <a:spLocks/>
            </p:cNvSpPr>
            <p:nvPr/>
          </p:nvSpPr>
          <p:spPr bwMode="auto">
            <a:xfrm>
              <a:off x="8005845" y="1190714"/>
              <a:ext cx="304800" cy="942975"/>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917">
              <a:extLst>
                <a:ext uri="{FF2B5EF4-FFF2-40B4-BE49-F238E27FC236}">
                  <a16:creationId xmlns:a16="http://schemas.microsoft.com/office/drawing/2014/main" id="{831FA212-BCFB-1F40-96A0-1C871E9EF3AB}"/>
                </a:ext>
              </a:extLst>
            </p:cNvPr>
            <p:cNvSpPr>
              <a:spLocks/>
            </p:cNvSpPr>
            <p:nvPr/>
          </p:nvSpPr>
          <p:spPr bwMode="auto">
            <a:xfrm>
              <a:off x="10104523" y="4775289"/>
              <a:ext cx="304800" cy="942975"/>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5AD244DE-F453-1349-B665-A1EA38EE658E}"/>
                </a:ext>
              </a:extLst>
            </p:cNvPr>
            <p:cNvGrpSpPr/>
            <p:nvPr/>
          </p:nvGrpSpPr>
          <p:grpSpPr>
            <a:xfrm>
              <a:off x="7680324" y="1137866"/>
              <a:ext cx="3489213" cy="4926975"/>
              <a:chOff x="7680324" y="1137866"/>
              <a:chExt cx="3489213" cy="4926975"/>
            </a:xfrm>
          </p:grpSpPr>
          <p:sp>
            <p:nvSpPr>
              <p:cNvPr id="449" name="Oval 448">
                <a:extLst>
                  <a:ext uri="{FF2B5EF4-FFF2-40B4-BE49-F238E27FC236}">
                    <a16:creationId xmlns:a16="http://schemas.microsoft.com/office/drawing/2014/main" id="{D57ABF6C-635D-8547-9D46-7AFB160876AA}"/>
                  </a:ext>
                </a:extLst>
              </p:cNvPr>
              <p:cNvSpPr/>
              <p:nvPr/>
            </p:nvSpPr>
            <p:spPr>
              <a:xfrm>
                <a:off x="7680324" y="1814171"/>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 name="Oval 449">
                <a:extLst>
                  <a:ext uri="{FF2B5EF4-FFF2-40B4-BE49-F238E27FC236}">
                    <a16:creationId xmlns:a16="http://schemas.microsoft.com/office/drawing/2014/main" id="{2895CDC0-6EA0-564A-AFB6-E1E735A44F41}"/>
                  </a:ext>
                </a:extLst>
              </p:cNvPr>
              <p:cNvSpPr/>
              <p:nvPr/>
            </p:nvSpPr>
            <p:spPr>
              <a:xfrm>
                <a:off x="9823450" y="5554772"/>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CFEE881-E73C-8C4D-A5ED-9848E08F428B}"/>
                  </a:ext>
                </a:extLst>
              </p:cNvPr>
              <p:cNvGrpSpPr/>
              <p:nvPr/>
            </p:nvGrpSpPr>
            <p:grpSpPr>
              <a:xfrm>
                <a:off x="10288915" y="4742972"/>
                <a:ext cx="880622" cy="861812"/>
                <a:chOff x="10288915" y="4742972"/>
                <a:chExt cx="880622" cy="861812"/>
              </a:xfrm>
            </p:grpSpPr>
            <p:grpSp>
              <p:nvGrpSpPr>
                <p:cNvPr id="323" name="Group 950">
                  <a:extLst>
                    <a:ext uri="{FF2B5EF4-FFF2-40B4-BE49-F238E27FC236}">
                      <a16:creationId xmlns:a16="http://schemas.microsoft.com/office/drawing/2014/main" id="{BF16D25A-05F2-BD48-8851-FCCC3771B7E8}"/>
                    </a:ext>
                  </a:extLst>
                </p:cNvPr>
                <p:cNvGrpSpPr>
                  <a:grpSpLocks/>
                </p:cNvGrpSpPr>
                <p:nvPr/>
              </p:nvGrpSpPr>
              <p:grpSpPr bwMode="auto">
                <a:xfrm>
                  <a:off x="10288915" y="5273951"/>
                  <a:ext cx="177192" cy="330833"/>
                  <a:chOff x="4140" y="429"/>
                  <a:chExt cx="1425" cy="2396"/>
                </a:xfrm>
              </p:grpSpPr>
              <p:sp>
                <p:nvSpPr>
                  <p:cNvPr id="324" name="Freeform 951">
                    <a:extLst>
                      <a:ext uri="{FF2B5EF4-FFF2-40B4-BE49-F238E27FC236}">
                        <a16:creationId xmlns:a16="http://schemas.microsoft.com/office/drawing/2014/main" id="{72C50429-8235-E440-B0F8-ADCFAC74851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Rectangle 952">
                    <a:extLst>
                      <a:ext uri="{FF2B5EF4-FFF2-40B4-BE49-F238E27FC236}">
                        <a16:creationId xmlns:a16="http://schemas.microsoft.com/office/drawing/2014/main" id="{C8289D20-20EF-CE4A-B82D-CC6F98B220C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6" name="Freeform 953">
                    <a:extLst>
                      <a:ext uri="{FF2B5EF4-FFF2-40B4-BE49-F238E27FC236}">
                        <a16:creationId xmlns:a16="http://schemas.microsoft.com/office/drawing/2014/main" id="{512EE24C-2BC1-5A45-B541-28FAD55222BB}"/>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954">
                    <a:extLst>
                      <a:ext uri="{FF2B5EF4-FFF2-40B4-BE49-F238E27FC236}">
                        <a16:creationId xmlns:a16="http://schemas.microsoft.com/office/drawing/2014/main" id="{CC26DF50-FD02-994D-80F7-4CD21CC31FD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Rectangle 955">
                    <a:extLst>
                      <a:ext uri="{FF2B5EF4-FFF2-40B4-BE49-F238E27FC236}">
                        <a16:creationId xmlns:a16="http://schemas.microsoft.com/office/drawing/2014/main" id="{12D5F885-EEB6-EA49-8F16-8E65F7B568A3}"/>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29" name="Group 956">
                    <a:extLst>
                      <a:ext uri="{FF2B5EF4-FFF2-40B4-BE49-F238E27FC236}">
                        <a16:creationId xmlns:a16="http://schemas.microsoft.com/office/drawing/2014/main" id="{4819CF1A-CAA2-2445-BACA-6333C67700FA}"/>
                      </a:ext>
                    </a:extLst>
                  </p:cNvPr>
                  <p:cNvGrpSpPr>
                    <a:grpSpLocks/>
                  </p:cNvGrpSpPr>
                  <p:nvPr/>
                </p:nvGrpSpPr>
                <p:grpSpPr bwMode="auto">
                  <a:xfrm>
                    <a:off x="4749" y="668"/>
                    <a:ext cx="581" cy="145"/>
                    <a:chOff x="614" y="2568"/>
                    <a:chExt cx="725" cy="139"/>
                  </a:xfrm>
                </p:grpSpPr>
                <p:sp>
                  <p:nvSpPr>
                    <p:cNvPr id="354" name="AutoShape 957">
                      <a:extLst>
                        <a:ext uri="{FF2B5EF4-FFF2-40B4-BE49-F238E27FC236}">
                          <a16:creationId xmlns:a16="http://schemas.microsoft.com/office/drawing/2014/main" id="{F403CAA7-7575-5B45-9B26-74060E67EDD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5" name="AutoShape 958">
                      <a:extLst>
                        <a:ext uri="{FF2B5EF4-FFF2-40B4-BE49-F238E27FC236}">
                          <a16:creationId xmlns:a16="http://schemas.microsoft.com/office/drawing/2014/main" id="{E7C03107-B3D4-E74B-8026-51FC5FB4C97E}"/>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0" name="Rectangle 959">
                    <a:extLst>
                      <a:ext uri="{FF2B5EF4-FFF2-40B4-BE49-F238E27FC236}">
                        <a16:creationId xmlns:a16="http://schemas.microsoft.com/office/drawing/2014/main" id="{8C82FD14-8B3E-4C45-BA2F-1D536922BBF8}"/>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1" name="Group 960">
                    <a:extLst>
                      <a:ext uri="{FF2B5EF4-FFF2-40B4-BE49-F238E27FC236}">
                        <a16:creationId xmlns:a16="http://schemas.microsoft.com/office/drawing/2014/main" id="{848EC42A-6B0F-D74E-99AF-9287D4319DF2}"/>
                      </a:ext>
                    </a:extLst>
                  </p:cNvPr>
                  <p:cNvGrpSpPr>
                    <a:grpSpLocks/>
                  </p:cNvGrpSpPr>
                  <p:nvPr/>
                </p:nvGrpSpPr>
                <p:grpSpPr bwMode="auto">
                  <a:xfrm>
                    <a:off x="4747" y="994"/>
                    <a:ext cx="581" cy="134"/>
                    <a:chOff x="614" y="2568"/>
                    <a:chExt cx="725" cy="139"/>
                  </a:xfrm>
                </p:grpSpPr>
                <p:sp>
                  <p:nvSpPr>
                    <p:cNvPr id="352" name="AutoShape 961">
                      <a:extLst>
                        <a:ext uri="{FF2B5EF4-FFF2-40B4-BE49-F238E27FC236}">
                          <a16:creationId xmlns:a16="http://schemas.microsoft.com/office/drawing/2014/main" id="{5837F05C-C8FD-5D48-B46A-FAF46F8F6D0B}"/>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3" name="AutoShape 962">
                      <a:extLst>
                        <a:ext uri="{FF2B5EF4-FFF2-40B4-BE49-F238E27FC236}">
                          <a16:creationId xmlns:a16="http://schemas.microsoft.com/office/drawing/2014/main" id="{85884ACD-1556-C049-9208-BBD38D4BCBC0}"/>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2" name="Rectangle 963">
                    <a:extLst>
                      <a:ext uri="{FF2B5EF4-FFF2-40B4-BE49-F238E27FC236}">
                        <a16:creationId xmlns:a16="http://schemas.microsoft.com/office/drawing/2014/main" id="{BB3BDCEC-6ABC-7E44-B9C4-70680B6560C5}"/>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3" name="Rectangle 964">
                    <a:extLst>
                      <a:ext uri="{FF2B5EF4-FFF2-40B4-BE49-F238E27FC236}">
                        <a16:creationId xmlns:a16="http://schemas.microsoft.com/office/drawing/2014/main" id="{BF659529-BF75-D64D-A398-3F5F02E8D6F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4" name="Group 965">
                    <a:extLst>
                      <a:ext uri="{FF2B5EF4-FFF2-40B4-BE49-F238E27FC236}">
                        <a16:creationId xmlns:a16="http://schemas.microsoft.com/office/drawing/2014/main" id="{08EED94E-296E-6944-AB01-4E0F74CF6006}"/>
                      </a:ext>
                    </a:extLst>
                  </p:cNvPr>
                  <p:cNvGrpSpPr>
                    <a:grpSpLocks/>
                  </p:cNvGrpSpPr>
                  <p:nvPr/>
                </p:nvGrpSpPr>
                <p:grpSpPr bwMode="auto">
                  <a:xfrm>
                    <a:off x="4735" y="1627"/>
                    <a:ext cx="582" cy="151"/>
                    <a:chOff x="614" y="2568"/>
                    <a:chExt cx="725" cy="139"/>
                  </a:xfrm>
                </p:grpSpPr>
                <p:sp>
                  <p:nvSpPr>
                    <p:cNvPr id="350" name="AutoShape 966">
                      <a:extLst>
                        <a:ext uri="{FF2B5EF4-FFF2-40B4-BE49-F238E27FC236}">
                          <a16:creationId xmlns:a16="http://schemas.microsoft.com/office/drawing/2014/main" id="{E45BC691-EDAB-5043-B974-6931BF4A1A7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1" name="AutoShape 967">
                      <a:extLst>
                        <a:ext uri="{FF2B5EF4-FFF2-40B4-BE49-F238E27FC236}">
                          <a16:creationId xmlns:a16="http://schemas.microsoft.com/office/drawing/2014/main" id="{BC4BCC73-0226-7344-A90F-A319311EB05E}"/>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5" name="Freeform 968">
                    <a:extLst>
                      <a:ext uri="{FF2B5EF4-FFF2-40B4-BE49-F238E27FC236}">
                        <a16:creationId xmlns:a16="http://schemas.microsoft.com/office/drawing/2014/main" id="{4D3CB3E6-04E9-DD42-A1E2-B9CFDE5F4080}"/>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6" name="Group 969">
                    <a:extLst>
                      <a:ext uri="{FF2B5EF4-FFF2-40B4-BE49-F238E27FC236}">
                        <a16:creationId xmlns:a16="http://schemas.microsoft.com/office/drawing/2014/main" id="{D3A85C8F-5C9D-004C-BED1-826FD6B7538B}"/>
                      </a:ext>
                    </a:extLst>
                  </p:cNvPr>
                  <p:cNvGrpSpPr>
                    <a:grpSpLocks/>
                  </p:cNvGrpSpPr>
                  <p:nvPr/>
                </p:nvGrpSpPr>
                <p:grpSpPr bwMode="auto">
                  <a:xfrm>
                    <a:off x="4739" y="1327"/>
                    <a:ext cx="582" cy="139"/>
                    <a:chOff x="614" y="2568"/>
                    <a:chExt cx="725" cy="139"/>
                  </a:xfrm>
                </p:grpSpPr>
                <p:sp>
                  <p:nvSpPr>
                    <p:cNvPr id="348" name="AutoShape 970">
                      <a:extLst>
                        <a:ext uri="{FF2B5EF4-FFF2-40B4-BE49-F238E27FC236}">
                          <a16:creationId xmlns:a16="http://schemas.microsoft.com/office/drawing/2014/main" id="{61DC189F-D857-CE49-9706-A99AFD07413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9" name="AutoShape 971">
                      <a:extLst>
                        <a:ext uri="{FF2B5EF4-FFF2-40B4-BE49-F238E27FC236}">
                          <a16:creationId xmlns:a16="http://schemas.microsoft.com/office/drawing/2014/main" id="{8FED6611-7057-CD45-9474-CA215533CFCA}"/>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7" name="Rectangle 972">
                    <a:extLst>
                      <a:ext uri="{FF2B5EF4-FFF2-40B4-BE49-F238E27FC236}">
                        <a16:creationId xmlns:a16="http://schemas.microsoft.com/office/drawing/2014/main" id="{043E3E2C-723D-CA49-8604-B8FA4FD2921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8" name="Freeform 973">
                    <a:extLst>
                      <a:ext uri="{FF2B5EF4-FFF2-40B4-BE49-F238E27FC236}">
                        <a16:creationId xmlns:a16="http://schemas.microsoft.com/office/drawing/2014/main" id="{A7D59DBF-B240-2743-8F05-CD66521792A4}"/>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974">
                    <a:extLst>
                      <a:ext uri="{FF2B5EF4-FFF2-40B4-BE49-F238E27FC236}">
                        <a16:creationId xmlns:a16="http://schemas.microsoft.com/office/drawing/2014/main" id="{782758E0-5FA1-2541-8957-4820DA264444}"/>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Oval 975">
                    <a:extLst>
                      <a:ext uri="{FF2B5EF4-FFF2-40B4-BE49-F238E27FC236}">
                        <a16:creationId xmlns:a16="http://schemas.microsoft.com/office/drawing/2014/main" id="{E43434A9-1771-1841-B10D-00C68B13FB3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1" name="Freeform 976">
                    <a:extLst>
                      <a:ext uri="{FF2B5EF4-FFF2-40B4-BE49-F238E27FC236}">
                        <a16:creationId xmlns:a16="http://schemas.microsoft.com/office/drawing/2014/main" id="{7F3BC29B-77D4-0345-BC99-5EBDE517864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AutoShape 977">
                    <a:extLst>
                      <a:ext uri="{FF2B5EF4-FFF2-40B4-BE49-F238E27FC236}">
                        <a16:creationId xmlns:a16="http://schemas.microsoft.com/office/drawing/2014/main" id="{AB8C4D5D-D558-0E48-B735-10A1700F94AB}"/>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3" name="AutoShape 978">
                    <a:extLst>
                      <a:ext uri="{FF2B5EF4-FFF2-40B4-BE49-F238E27FC236}">
                        <a16:creationId xmlns:a16="http://schemas.microsoft.com/office/drawing/2014/main" id="{A52E34C3-2A4E-6E43-AEAD-80E9029E9F4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4" name="Oval 979">
                    <a:extLst>
                      <a:ext uri="{FF2B5EF4-FFF2-40B4-BE49-F238E27FC236}">
                        <a16:creationId xmlns:a16="http://schemas.microsoft.com/office/drawing/2014/main" id="{CF996EB8-B8AF-1645-81FB-5C4480FC1083}"/>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5" name="Oval 980">
                    <a:extLst>
                      <a:ext uri="{FF2B5EF4-FFF2-40B4-BE49-F238E27FC236}">
                        <a16:creationId xmlns:a16="http://schemas.microsoft.com/office/drawing/2014/main" id="{6ABBF416-3D25-A54A-B9CB-9BC7B8D8BD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6" name="Oval 981">
                    <a:extLst>
                      <a:ext uri="{FF2B5EF4-FFF2-40B4-BE49-F238E27FC236}">
                        <a16:creationId xmlns:a16="http://schemas.microsoft.com/office/drawing/2014/main" id="{BEBFB614-43B9-5A4B-8E5D-794244BE125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7" name="Rectangle 982">
                    <a:extLst>
                      <a:ext uri="{FF2B5EF4-FFF2-40B4-BE49-F238E27FC236}">
                        <a16:creationId xmlns:a16="http://schemas.microsoft.com/office/drawing/2014/main" id="{C5CE1C8E-4047-8540-B7FB-EBAB3DBC646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65" name="Rectangle 227">
                  <a:extLst>
                    <a:ext uri="{FF2B5EF4-FFF2-40B4-BE49-F238E27FC236}">
                      <a16:creationId xmlns:a16="http://schemas.microsoft.com/office/drawing/2014/main" id="{DDE0D48B-5AA6-5340-937B-33FE1BA44B20}"/>
                    </a:ext>
                  </a:extLst>
                </p:cNvPr>
                <p:cNvSpPr>
                  <a:spLocks noChangeArrowheads="1"/>
                </p:cNvSpPr>
                <p:nvPr/>
              </p:nvSpPr>
              <p:spPr bwMode="auto">
                <a:xfrm>
                  <a:off x="10452186" y="4753064"/>
                  <a:ext cx="676276" cy="77628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6" name="Rectangle 228">
                  <a:extLst>
                    <a:ext uri="{FF2B5EF4-FFF2-40B4-BE49-F238E27FC236}">
                      <a16:creationId xmlns:a16="http://schemas.microsoft.com/office/drawing/2014/main" id="{AEBD2839-8A70-0849-9413-EA386C5B0A76}"/>
                    </a:ext>
                  </a:extLst>
                </p:cNvPr>
                <p:cNvSpPr>
                  <a:spLocks noChangeArrowheads="1"/>
                </p:cNvSpPr>
                <p:nvPr/>
              </p:nvSpPr>
              <p:spPr bwMode="auto">
                <a:xfrm>
                  <a:off x="10418848" y="4776877"/>
                  <a:ext cx="690563" cy="800100"/>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7" name="Rectangle 229">
                  <a:extLst>
                    <a:ext uri="{FF2B5EF4-FFF2-40B4-BE49-F238E27FC236}">
                      <a16:creationId xmlns:a16="http://schemas.microsoft.com/office/drawing/2014/main" id="{66D99AF7-74D7-B440-A1E0-2DC5D0A5EFA3}"/>
                    </a:ext>
                  </a:extLst>
                </p:cNvPr>
                <p:cNvSpPr>
                  <a:spLocks noChangeArrowheads="1"/>
                </p:cNvSpPr>
                <p:nvPr/>
              </p:nvSpPr>
              <p:spPr bwMode="auto">
                <a:xfrm>
                  <a:off x="10425991" y="4930726"/>
                  <a:ext cx="676276" cy="18666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8" name="Text Box 230">
                  <a:extLst>
                    <a:ext uri="{FF2B5EF4-FFF2-40B4-BE49-F238E27FC236}">
                      <a16:creationId xmlns:a16="http://schemas.microsoft.com/office/drawing/2014/main" id="{0C785C80-53AC-EA4E-992A-05BE1EFF5EBC}"/>
                    </a:ext>
                  </a:extLst>
                </p:cNvPr>
                <p:cNvSpPr txBox="1">
                  <a:spLocks noChangeArrowheads="1"/>
                </p:cNvSpPr>
                <p:nvPr/>
              </p:nvSpPr>
              <p:spPr bwMode="auto">
                <a:xfrm>
                  <a:off x="10355149" y="4742972"/>
                  <a:ext cx="814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application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transport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 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9" name="Line 231">
                  <a:extLst>
                    <a:ext uri="{FF2B5EF4-FFF2-40B4-BE49-F238E27FC236}">
                      <a16:creationId xmlns:a16="http://schemas.microsoft.com/office/drawing/2014/main" id="{444422FC-4C08-2E49-AD0C-394B62D1B370}"/>
                    </a:ext>
                  </a:extLst>
                </p:cNvPr>
                <p:cNvSpPr>
                  <a:spLocks noChangeShapeType="1"/>
                </p:cNvSpPr>
                <p:nvPr/>
              </p:nvSpPr>
              <p:spPr bwMode="auto">
                <a:xfrm>
                  <a:off x="10418848" y="5119777"/>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Line 232">
                  <a:extLst>
                    <a:ext uri="{FF2B5EF4-FFF2-40B4-BE49-F238E27FC236}">
                      <a16:creationId xmlns:a16="http://schemas.microsoft.com/office/drawing/2014/main" id="{D3DF9882-BA24-4148-9227-6803DB03F930}"/>
                    </a:ext>
                  </a:extLst>
                </p:cNvPr>
                <p:cNvSpPr>
                  <a:spLocks noChangeShapeType="1"/>
                </p:cNvSpPr>
                <p:nvPr/>
              </p:nvSpPr>
              <p:spPr bwMode="auto">
                <a:xfrm>
                  <a:off x="10428373" y="5257889"/>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Line 233">
                  <a:extLst>
                    <a:ext uri="{FF2B5EF4-FFF2-40B4-BE49-F238E27FC236}">
                      <a16:creationId xmlns:a16="http://schemas.microsoft.com/office/drawing/2014/main" id="{238E9799-3D8B-F54E-BFBB-FE1237FADF63}"/>
                    </a:ext>
                  </a:extLst>
                </p:cNvPr>
                <p:cNvSpPr>
                  <a:spLocks noChangeShapeType="1"/>
                </p:cNvSpPr>
                <p:nvPr/>
              </p:nvSpPr>
              <p:spPr bwMode="auto">
                <a:xfrm>
                  <a:off x="10428373" y="5396002"/>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677610FF-4F61-2C4A-A861-FC0ED9C69928}"/>
                  </a:ext>
                </a:extLst>
              </p:cNvPr>
              <p:cNvGrpSpPr/>
              <p:nvPr/>
            </p:nvGrpSpPr>
            <p:grpSpPr>
              <a:xfrm>
                <a:off x="8252702" y="1137866"/>
                <a:ext cx="814388" cy="854075"/>
                <a:chOff x="9791027" y="656358"/>
                <a:chExt cx="814388" cy="854075"/>
              </a:xfrm>
            </p:grpSpPr>
            <p:sp>
              <p:nvSpPr>
                <p:cNvPr id="519" name="Rectangle 227">
                  <a:extLst>
                    <a:ext uri="{FF2B5EF4-FFF2-40B4-BE49-F238E27FC236}">
                      <a16:creationId xmlns:a16="http://schemas.microsoft.com/office/drawing/2014/main" id="{B61510CE-247E-1E43-BA4A-EC188AFE0CB8}"/>
                    </a:ext>
                  </a:extLst>
                </p:cNvPr>
                <p:cNvSpPr>
                  <a:spLocks noChangeArrowheads="1"/>
                </p:cNvSpPr>
                <p:nvPr/>
              </p:nvSpPr>
              <p:spPr bwMode="auto">
                <a:xfrm>
                  <a:off x="9888064" y="666450"/>
                  <a:ext cx="676276" cy="77628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0" name="Rectangle 228">
                  <a:extLst>
                    <a:ext uri="{FF2B5EF4-FFF2-40B4-BE49-F238E27FC236}">
                      <a16:creationId xmlns:a16="http://schemas.microsoft.com/office/drawing/2014/main" id="{4174338D-3A0E-9747-819D-0C19F4DF4AA8}"/>
                    </a:ext>
                  </a:extLst>
                </p:cNvPr>
                <p:cNvSpPr>
                  <a:spLocks noChangeArrowheads="1"/>
                </p:cNvSpPr>
                <p:nvPr/>
              </p:nvSpPr>
              <p:spPr bwMode="auto">
                <a:xfrm>
                  <a:off x="9854726" y="690263"/>
                  <a:ext cx="690563" cy="800100"/>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1" name="Rectangle 229">
                  <a:extLst>
                    <a:ext uri="{FF2B5EF4-FFF2-40B4-BE49-F238E27FC236}">
                      <a16:creationId xmlns:a16="http://schemas.microsoft.com/office/drawing/2014/main" id="{621AE13C-4ABC-334F-8206-4D5E08465C6E}"/>
                    </a:ext>
                  </a:extLst>
                </p:cNvPr>
                <p:cNvSpPr>
                  <a:spLocks noChangeArrowheads="1"/>
                </p:cNvSpPr>
                <p:nvPr/>
              </p:nvSpPr>
              <p:spPr bwMode="auto">
                <a:xfrm>
                  <a:off x="9861869" y="844112"/>
                  <a:ext cx="676276" cy="18666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2" name="Text Box 230">
                  <a:extLst>
                    <a:ext uri="{FF2B5EF4-FFF2-40B4-BE49-F238E27FC236}">
                      <a16:creationId xmlns:a16="http://schemas.microsoft.com/office/drawing/2014/main" id="{CA38D367-F86F-AB43-B21E-1EEE691D3D74}"/>
                    </a:ext>
                  </a:extLst>
                </p:cNvPr>
                <p:cNvSpPr txBox="1">
                  <a:spLocks noChangeArrowheads="1"/>
                </p:cNvSpPr>
                <p:nvPr/>
              </p:nvSpPr>
              <p:spPr bwMode="auto">
                <a:xfrm>
                  <a:off x="9791027" y="656358"/>
                  <a:ext cx="814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application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transport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 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3" name="Line 231">
                  <a:extLst>
                    <a:ext uri="{FF2B5EF4-FFF2-40B4-BE49-F238E27FC236}">
                      <a16:creationId xmlns:a16="http://schemas.microsoft.com/office/drawing/2014/main" id="{A3474A7D-75ED-1D4F-BB1C-5BA4ECFE69E7}"/>
                    </a:ext>
                  </a:extLst>
                </p:cNvPr>
                <p:cNvSpPr>
                  <a:spLocks noChangeShapeType="1"/>
                </p:cNvSpPr>
                <p:nvPr/>
              </p:nvSpPr>
              <p:spPr bwMode="auto">
                <a:xfrm>
                  <a:off x="9854726" y="1033163"/>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Line 232">
                  <a:extLst>
                    <a:ext uri="{FF2B5EF4-FFF2-40B4-BE49-F238E27FC236}">
                      <a16:creationId xmlns:a16="http://schemas.microsoft.com/office/drawing/2014/main" id="{79D6BFCD-0081-1543-8A02-CDC78B944799}"/>
                    </a:ext>
                  </a:extLst>
                </p:cNvPr>
                <p:cNvSpPr>
                  <a:spLocks noChangeShapeType="1"/>
                </p:cNvSpPr>
                <p:nvPr/>
              </p:nvSpPr>
              <p:spPr bwMode="auto">
                <a:xfrm>
                  <a:off x="9864251" y="1171275"/>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Line 233">
                  <a:extLst>
                    <a:ext uri="{FF2B5EF4-FFF2-40B4-BE49-F238E27FC236}">
                      <a16:creationId xmlns:a16="http://schemas.microsoft.com/office/drawing/2014/main" id="{539E5FFB-197B-6F44-A1D2-C9A93359AB7C}"/>
                    </a:ext>
                  </a:extLst>
                </p:cNvPr>
                <p:cNvSpPr>
                  <a:spLocks noChangeShapeType="1"/>
                </p:cNvSpPr>
                <p:nvPr/>
              </p:nvSpPr>
              <p:spPr bwMode="auto">
                <a:xfrm>
                  <a:off x="9864251" y="1309388"/>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8" name="Up-Down Arrow 557">
                <a:extLst>
                  <a:ext uri="{FF2B5EF4-FFF2-40B4-BE49-F238E27FC236}">
                    <a16:creationId xmlns:a16="http://schemas.microsoft.com/office/drawing/2014/main" id="{1F1264FF-C88C-CF4E-85AF-1CB82BE0554E}"/>
                  </a:ext>
                </a:extLst>
              </p:cNvPr>
              <p:cNvSpPr/>
              <p:nvPr/>
            </p:nvSpPr>
            <p:spPr>
              <a:xfrm rot="19889198">
                <a:off x="9544123" y="1270072"/>
                <a:ext cx="626354" cy="3838406"/>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9" name="TextBox 558">
                <a:extLst>
                  <a:ext uri="{FF2B5EF4-FFF2-40B4-BE49-F238E27FC236}">
                    <a16:creationId xmlns:a16="http://schemas.microsoft.com/office/drawing/2014/main" id="{BDB4ECF5-2BA8-034C-9E12-98E6A9A3E77D}"/>
                  </a:ext>
                </a:extLst>
              </p:cNvPr>
              <p:cNvSpPr txBox="1"/>
              <p:nvPr/>
            </p:nvSpPr>
            <p:spPr>
              <a:xfrm rot="3706861">
                <a:off x="8640694" y="3103268"/>
                <a:ext cx="25504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logical end-end transport</a:t>
                </a:r>
              </a:p>
            </p:txBody>
          </p:sp>
        </p:grpSp>
      </p:grpSp>
      <p:sp>
        <p:nvSpPr>
          <p:cNvPr id="517" name="Rectangle 3">
            <a:extLst>
              <a:ext uri="{FF2B5EF4-FFF2-40B4-BE49-F238E27FC236}">
                <a16:creationId xmlns:a16="http://schemas.microsoft.com/office/drawing/2014/main" id="{5DD1F129-FF75-B647-8A9A-42B6C0C7E416}"/>
              </a:ext>
            </a:extLst>
          </p:cNvPr>
          <p:cNvSpPr txBox="1">
            <a:spLocks noChangeArrowheads="1"/>
          </p:cNvSpPr>
          <p:nvPr/>
        </p:nvSpPr>
        <p:spPr>
          <a:xfrm>
            <a:off x="684691" y="2787535"/>
            <a:ext cx="5815703" cy="232775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transport protocols actions in end systems: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sender: breaks application messages into </a:t>
            </a:r>
            <a:r>
              <a:rPr kumimoji="0" lang="en-US" sz="2400" b="0" i="1" u="none" strike="noStrike" kern="1200" cap="none" spc="0" normalizeH="0" baseline="0" noProof="0" dirty="0">
                <a:ln>
                  <a:noFill/>
                </a:ln>
                <a:solidFill>
                  <a:srgbClr val="CC0000"/>
                </a:solidFill>
                <a:effectLst/>
                <a:uLnTx/>
                <a:uFillTx/>
                <a:latin typeface="Calibri" panose="020F0502020204030204"/>
                <a:ea typeface="+mn-ea"/>
                <a:cs typeface="+mn-cs"/>
              </a:rPr>
              <a:t>segments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passes to  network layer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receiver: reassembles segments into messages, passes to application layer</a:t>
            </a:r>
          </a:p>
        </p:txBody>
      </p:sp>
      <p:sp>
        <p:nvSpPr>
          <p:cNvPr id="518" name="Rectangle 3">
            <a:extLst>
              <a:ext uri="{FF2B5EF4-FFF2-40B4-BE49-F238E27FC236}">
                <a16:creationId xmlns:a16="http://schemas.microsoft.com/office/drawing/2014/main" id="{C3EBA7FC-18E1-7D43-9310-976F49009C6C}"/>
              </a:ext>
            </a:extLst>
          </p:cNvPr>
          <p:cNvSpPr txBox="1">
            <a:spLocks noChangeArrowheads="1"/>
          </p:cNvSpPr>
          <p:nvPr/>
        </p:nvSpPr>
        <p:spPr>
          <a:xfrm>
            <a:off x="681217" y="5165099"/>
            <a:ext cx="5815703" cy="144854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two transport protocols available to Internet applications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TCP, UDP</a:t>
            </a:r>
          </a:p>
        </p:txBody>
      </p:sp>
      <p:sp>
        <p:nvSpPr>
          <p:cNvPr id="526" name="Slide Number Placeholder 2">
            <a:extLst>
              <a:ext uri="{FF2B5EF4-FFF2-40B4-BE49-F238E27FC236}">
                <a16:creationId xmlns:a16="http://schemas.microsoft.com/office/drawing/2014/main" id="{58250C2D-03C7-2C42-9317-E77099EDA1D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a:t>
            </a:fld>
            <a:endParaRPr lang="en-US" dirty="0"/>
          </a:p>
        </p:txBody>
      </p:sp>
    </p:spTree>
    <p:extLst>
      <p:ext uri="{BB962C8B-B14F-4D97-AF65-F5344CB8AC3E}">
        <p14:creationId xmlns:p14="http://schemas.microsoft.com/office/powerpoint/2010/main" val="375836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4"/>
                                        </p:tgtEl>
                                        <p:attrNameLst>
                                          <p:attrName>style.visibility</p:attrName>
                                        </p:attrNameLst>
                                      </p:cBhvr>
                                      <p:to>
                                        <p:strVal val="visible"/>
                                      </p:to>
                                    </p:set>
                                    <p:animEffect transition="in" filter="dissolve">
                                      <p:cBhvr>
                                        <p:cTn id="10" dur="500"/>
                                        <p:tgtEl>
                                          <p:spTgt spid="44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17"/>
                                        </p:tgtEl>
                                        <p:attrNameLst>
                                          <p:attrName>style.visibility</p:attrName>
                                        </p:attrNameLst>
                                      </p:cBhvr>
                                      <p:to>
                                        <p:strVal val="visible"/>
                                      </p:to>
                                    </p:set>
                                    <p:animEffect transition="in" filter="dissolve">
                                      <p:cBhvr>
                                        <p:cTn id="15" dur="500"/>
                                        <p:tgtEl>
                                          <p:spTgt spid="51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18"/>
                                        </p:tgtEl>
                                        <p:attrNameLst>
                                          <p:attrName>style.visibility</p:attrName>
                                        </p:attrNameLst>
                                      </p:cBhvr>
                                      <p:to>
                                        <p:strVal val="visible"/>
                                      </p:to>
                                    </p:set>
                                    <p:animEffect transition="in" filter="dissolve">
                                      <p:cBhvr>
                                        <p:cTn id="20"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 grpId="0" animBg="1"/>
      <p:bldP spid="517" grpId="0"/>
      <p:bldP spid="5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Principles of reliable </a:t>
            </a:r>
            <a:r>
              <a:rPr lang="en-US" dirty="0"/>
              <a:t>d</a:t>
            </a:r>
            <a:r>
              <a:rPr lang="en-US" sz="4400" dirty="0"/>
              <a:t>ata </a:t>
            </a:r>
            <a:r>
              <a:rPr lang="en-US" dirty="0"/>
              <a:t>t</a:t>
            </a:r>
            <a:r>
              <a:rPr lang="en-US" sz="4400" dirty="0"/>
              <a:t>ransfer </a:t>
            </a:r>
          </a:p>
        </p:txBody>
      </p:sp>
      <p:grpSp>
        <p:nvGrpSpPr>
          <p:cNvPr id="9" name="Group 8">
            <a:extLst>
              <a:ext uri="{FF2B5EF4-FFF2-40B4-BE49-F238E27FC236}">
                <a16:creationId xmlns:a16="http://schemas.microsoft.com/office/drawing/2014/main" id="{C7D89CDE-A98B-A64B-A840-9A38508B9B43}"/>
              </a:ext>
            </a:extLst>
          </p:cNvPr>
          <p:cNvGrpSpPr/>
          <p:nvPr/>
        </p:nvGrpSpPr>
        <p:grpSpPr>
          <a:xfrm>
            <a:off x="6226081" y="1900904"/>
            <a:ext cx="5598584" cy="4095684"/>
            <a:chOff x="6226081" y="2364366"/>
            <a:chExt cx="5598584" cy="4095684"/>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6944646" y="2545250"/>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7541116" y="2997281"/>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6677899" y="2425781"/>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10189724" y="2496350"/>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10248853" y="2969571"/>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11287371" y="2364366"/>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6584655" y="33189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10078299" y="329119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E0A94F7F-9401-4C4F-80C6-4F0C25C18F5C}"/>
                </a:ext>
              </a:extLst>
            </p:cNvPr>
            <p:cNvSpPr txBox="1"/>
            <p:nvPr/>
          </p:nvSpPr>
          <p:spPr>
            <a:xfrm>
              <a:off x="6226081" y="3037743"/>
              <a:ext cx="9942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28F3F5F7-78A1-3C45-AC73-9F2A188FD37C}"/>
                </a:ext>
              </a:extLst>
            </p:cNvPr>
            <p:cNvSpPr txBox="1"/>
            <p:nvPr/>
          </p:nvSpPr>
          <p:spPr>
            <a:xfrm>
              <a:off x="6344394" y="3265491"/>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3D73C66D-8F36-5E4B-BBC6-B804471BAAF5}"/>
                </a:ext>
              </a:extLst>
            </p:cNvPr>
            <p:cNvSpPr txBox="1"/>
            <p:nvPr/>
          </p:nvSpPr>
          <p:spPr>
            <a:xfrm flipH="1">
              <a:off x="7109034" y="5998385"/>
              <a:ext cx="46571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reliable service </a:t>
              </a:r>
              <a:r>
                <a:rPr kumimoji="0" lang="en-US" sz="2400" b="0" i="1" u="none" strike="noStrike" kern="1200" cap="none" spc="0" normalizeH="0" baseline="0" noProof="0" dirty="0">
                  <a:ln>
                    <a:noFill/>
                  </a:ln>
                  <a:solidFill>
                    <a:srgbClr val="C00000"/>
                  </a:solidFill>
                  <a:effectLst/>
                  <a:uLnTx/>
                  <a:uFillTx/>
                  <a:latin typeface="Calibri" panose="020F0502020204030204"/>
                  <a:ea typeface="+mn-ea"/>
                  <a:cs typeface="+mn-cs"/>
                </a:rPr>
                <a:t>implementation</a:t>
              </a:r>
            </a:p>
          </p:txBody>
        </p:sp>
        <p:grpSp>
          <p:nvGrpSpPr>
            <p:cNvPr id="233" name="Group 232">
              <a:extLst>
                <a:ext uri="{FF2B5EF4-FFF2-40B4-BE49-F238E27FC236}">
                  <a16:creationId xmlns:a16="http://schemas.microsoft.com/office/drawing/2014/main" id="{0D04F411-4AAF-BC49-BC7A-363692477E93}"/>
                </a:ext>
              </a:extLst>
            </p:cNvPr>
            <p:cNvGrpSpPr/>
            <p:nvPr/>
          </p:nvGrpSpPr>
          <p:grpSpPr>
            <a:xfrm>
              <a:off x="6573835" y="5301907"/>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AEB73EE5-0075-EE47-B5CC-61EAD4F66FC9}"/>
                </a:ext>
              </a:extLst>
            </p:cNvPr>
            <p:cNvSpPr txBox="1"/>
            <p:nvPr/>
          </p:nvSpPr>
          <p:spPr>
            <a:xfrm>
              <a:off x="6413644" y="5279980"/>
              <a:ext cx="7943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6021091A-40C7-3E48-A368-62B168C379FE}"/>
                </a:ext>
              </a:extLst>
            </p:cNvPr>
            <p:cNvSpPr txBox="1"/>
            <p:nvPr/>
          </p:nvSpPr>
          <p:spPr>
            <a:xfrm>
              <a:off x="6358993" y="5023850"/>
              <a:ext cx="8686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transport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7532988" y="3216212"/>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10867079" y="3152635"/>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6584496" y="3824138"/>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sender-side of</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9914975" y="3826493"/>
              <a:ext cx="1896984" cy="840230"/>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7535360" y="5023850"/>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10248530" y="5019009"/>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88" name="Group 87">
            <a:extLst>
              <a:ext uri="{FF2B5EF4-FFF2-40B4-BE49-F238E27FC236}">
                <a16:creationId xmlns:a16="http://schemas.microsoft.com/office/drawing/2014/main" id="{CC1537B2-998E-7649-AE3E-ACB471EB73E8}"/>
              </a:ext>
            </a:extLst>
          </p:cNvPr>
          <p:cNvGrpSpPr/>
          <p:nvPr/>
        </p:nvGrpSpPr>
        <p:grpSpPr>
          <a:xfrm>
            <a:off x="1042183" y="3581463"/>
            <a:ext cx="8970256" cy="2246769"/>
            <a:chOff x="1042183" y="4044925"/>
            <a:chExt cx="8970256" cy="2246769"/>
          </a:xfrm>
        </p:grpSpPr>
        <p:sp>
          <p:nvSpPr>
            <p:cNvPr id="89" name="TextBox 88">
              <a:extLst>
                <a:ext uri="{FF2B5EF4-FFF2-40B4-BE49-F238E27FC236}">
                  <a16:creationId xmlns:a16="http://schemas.microsoft.com/office/drawing/2014/main" id="{910591A5-B3B8-B947-A7F1-BDBD4F667F70}"/>
                </a:ext>
              </a:extLst>
            </p:cNvPr>
            <p:cNvSpPr txBox="1"/>
            <p:nvPr/>
          </p:nvSpPr>
          <p:spPr>
            <a:xfrm>
              <a:off x="1042183" y="4044925"/>
              <a:ext cx="481535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receiver do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know the “state” of each other, e.g., was a message received?</a:t>
              </a:r>
            </a:p>
            <a:p>
              <a:pPr marL="457200" marR="0" lvl="0" indent="-457200" algn="l"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unless communicated via a message</a:t>
              </a:r>
            </a:p>
          </p:txBody>
        </p:sp>
        <p:cxnSp>
          <p:nvCxnSpPr>
            <p:cNvPr id="90" name="Straight Connector 89">
              <a:extLst>
                <a:ext uri="{FF2B5EF4-FFF2-40B4-BE49-F238E27FC236}">
                  <a16:creationId xmlns:a16="http://schemas.microsoft.com/office/drawing/2014/main" id="{655271F5-62E0-BF47-BF60-FE01086FB678}"/>
                </a:ext>
              </a:extLst>
            </p:cNvPr>
            <p:cNvCxnSpPr>
              <a:cxnSpLocks/>
            </p:cNvCxnSpPr>
            <p:nvPr/>
          </p:nvCxnSpPr>
          <p:spPr>
            <a:xfrm flipH="1">
              <a:off x="5799610" y="4167212"/>
              <a:ext cx="1091351" cy="10011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33B8B2C-3583-1D4A-9253-C59A292E0DE2}"/>
                </a:ext>
              </a:extLst>
            </p:cNvPr>
            <p:cNvCxnSpPr>
              <a:cxnSpLocks/>
            </p:cNvCxnSpPr>
            <p:nvPr/>
          </p:nvCxnSpPr>
          <p:spPr>
            <a:xfrm flipH="1">
              <a:off x="5800941" y="4291381"/>
              <a:ext cx="4211498" cy="886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3" name="Oval 92">
            <a:extLst>
              <a:ext uri="{FF2B5EF4-FFF2-40B4-BE49-F238E27FC236}">
                <a16:creationId xmlns:a16="http://schemas.microsoft.com/office/drawing/2014/main" id="{80A6EEAE-C014-954F-ADE6-66049A46FFBE}"/>
              </a:ext>
            </a:extLst>
          </p:cNvPr>
          <p:cNvSpPr/>
          <p:nvPr/>
        </p:nvSpPr>
        <p:spPr>
          <a:xfrm>
            <a:off x="6586778" y="3177152"/>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0FE70045-1128-264B-A4F3-CC9AAED801DA}"/>
              </a:ext>
            </a:extLst>
          </p:cNvPr>
          <p:cNvSpPr/>
          <p:nvPr/>
        </p:nvSpPr>
        <p:spPr>
          <a:xfrm>
            <a:off x="9885335" y="3174569"/>
            <a:ext cx="1952787"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shower curtain&#10;&#10;Description automatically generated">
            <a:extLst>
              <a:ext uri="{FF2B5EF4-FFF2-40B4-BE49-F238E27FC236}">
                <a16:creationId xmlns:a16="http://schemas.microsoft.com/office/drawing/2014/main" id="{916F2FD5-AF05-E24C-BB57-482FB6C40C8C}"/>
              </a:ext>
            </a:extLst>
          </p:cNvPr>
          <p:cNvPicPr>
            <a:picLocks noChangeAspect="1"/>
          </p:cNvPicPr>
          <p:nvPr/>
        </p:nvPicPr>
        <p:blipFill>
          <a:blip r:embed="rId4"/>
          <a:stretch>
            <a:fillRect/>
          </a:stretch>
        </p:blipFill>
        <p:spPr>
          <a:xfrm>
            <a:off x="8292476" y="1291955"/>
            <a:ext cx="1976012" cy="4393769"/>
          </a:xfrm>
          <a:prstGeom prst="rect">
            <a:avLst/>
          </a:prstGeom>
        </p:spPr>
      </p:pic>
      <p:pic>
        <p:nvPicPr>
          <p:cNvPr id="92" name="Picture 91" descr="A shower curtain&#10;&#10;Description automatically generated">
            <a:extLst>
              <a:ext uri="{FF2B5EF4-FFF2-40B4-BE49-F238E27FC236}">
                <a16:creationId xmlns:a16="http://schemas.microsoft.com/office/drawing/2014/main" id="{60AABE17-DADA-B14B-B0C4-01EC1B9C6813}"/>
              </a:ext>
            </a:extLst>
          </p:cNvPr>
          <p:cNvPicPr>
            <a:picLocks noChangeAspect="1"/>
          </p:cNvPicPr>
          <p:nvPr/>
        </p:nvPicPr>
        <p:blipFill>
          <a:blip r:embed="rId4"/>
          <a:stretch>
            <a:fillRect/>
          </a:stretch>
        </p:blipFill>
        <p:spPr>
          <a:xfrm>
            <a:off x="8219289" y="1165171"/>
            <a:ext cx="3972711" cy="4579749"/>
          </a:xfrm>
          <a:prstGeom prst="rect">
            <a:avLst/>
          </a:prstGeom>
        </p:spPr>
      </p:pic>
      <p:sp>
        <p:nvSpPr>
          <p:cNvPr id="87" name="Slide Number Placeholder 2">
            <a:extLst>
              <a:ext uri="{FF2B5EF4-FFF2-40B4-BE49-F238E27FC236}">
                <a16:creationId xmlns:a16="http://schemas.microsoft.com/office/drawing/2014/main" id="{A2229121-4A15-DF44-A869-74D8C822A5F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40</a:t>
            </a:fld>
            <a:endParaRPr lang="en-US" dirty="0"/>
          </a:p>
        </p:txBody>
      </p:sp>
    </p:spTree>
    <p:extLst>
      <p:ext uri="{BB962C8B-B14F-4D97-AF65-F5344CB8AC3E}">
        <p14:creationId xmlns:p14="http://schemas.microsoft.com/office/powerpoint/2010/main" val="329888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1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left)">
                                      <p:cBhvr>
                                        <p:cTn id="1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Reliable data transfer protocol (</a:t>
            </a:r>
            <a:r>
              <a:rPr lang="en-US" sz="4400" dirty="0" err="1"/>
              <a:t>rdt</a:t>
            </a:r>
            <a:r>
              <a:rPr lang="en-US" sz="4400" dirty="0"/>
              <a:t>): interfaces</a:t>
            </a:r>
          </a:p>
        </p:txBody>
      </p:sp>
      <p:grpSp>
        <p:nvGrpSpPr>
          <p:cNvPr id="15" name="Group 14">
            <a:extLst>
              <a:ext uri="{FF2B5EF4-FFF2-40B4-BE49-F238E27FC236}">
                <a16:creationId xmlns:a16="http://schemas.microsoft.com/office/drawing/2014/main" id="{5F3D26B5-5E98-5E4A-87D8-7FA097DF959B}"/>
              </a:ext>
            </a:extLst>
          </p:cNvPr>
          <p:cNvGrpSpPr/>
          <p:nvPr/>
        </p:nvGrpSpPr>
        <p:grpSpPr>
          <a:xfrm>
            <a:off x="2579501" y="2165159"/>
            <a:ext cx="7088417" cy="3419122"/>
            <a:chOff x="2293693" y="1943479"/>
            <a:chExt cx="7088417" cy="3419122"/>
          </a:xfrm>
        </p:grpSpPr>
        <p:grpSp>
          <p:nvGrpSpPr>
            <p:cNvPr id="98" name="Group 97">
              <a:extLst>
                <a:ext uri="{FF2B5EF4-FFF2-40B4-BE49-F238E27FC236}">
                  <a16:creationId xmlns:a16="http://schemas.microsoft.com/office/drawing/2014/main" id="{6F69B15D-5882-BD4E-83B7-5C85A253A430}"/>
                </a:ext>
              </a:extLst>
            </p:cNvPr>
            <p:cNvGrpSpPr/>
            <p:nvPr/>
          </p:nvGrpSpPr>
          <p:grpSpPr>
            <a:xfrm>
              <a:off x="3481010" y="2124363"/>
              <a:ext cx="1245036" cy="593992"/>
              <a:chOff x="9852456" y="608434"/>
              <a:chExt cx="1245036" cy="593992"/>
            </a:xfrm>
          </p:grpSpPr>
          <p:sp>
            <p:nvSpPr>
              <p:cNvPr id="157" name="Oval 19">
                <a:extLst>
                  <a:ext uri="{FF2B5EF4-FFF2-40B4-BE49-F238E27FC236}">
                    <a16:creationId xmlns:a16="http://schemas.microsoft.com/office/drawing/2014/main" id="{056D9101-B295-BE4A-9002-B9C75319D4B3}"/>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8" name="TextBox 157">
                <a:extLst>
                  <a:ext uri="{FF2B5EF4-FFF2-40B4-BE49-F238E27FC236}">
                    <a16:creationId xmlns:a16="http://schemas.microsoft.com/office/drawing/2014/main" id="{B98075D5-1094-EA42-8C93-9C2D954BC121}"/>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sending process</a:t>
                </a:r>
              </a:p>
            </p:txBody>
          </p:sp>
        </p:grpSp>
        <p:grpSp>
          <p:nvGrpSpPr>
            <p:cNvPr id="99" name="Group 98">
              <a:extLst>
                <a:ext uri="{FF2B5EF4-FFF2-40B4-BE49-F238E27FC236}">
                  <a16:creationId xmlns:a16="http://schemas.microsoft.com/office/drawing/2014/main" id="{5402A96E-C536-5E4C-BB36-5F57DDFFE613}"/>
                </a:ext>
              </a:extLst>
            </p:cNvPr>
            <p:cNvGrpSpPr/>
            <p:nvPr/>
          </p:nvGrpSpPr>
          <p:grpSpPr>
            <a:xfrm>
              <a:off x="4077480" y="2576394"/>
              <a:ext cx="577241" cy="338554"/>
              <a:chOff x="9950444" y="999755"/>
              <a:chExt cx="577241" cy="338554"/>
            </a:xfrm>
          </p:grpSpPr>
          <p:sp>
            <p:nvSpPr>
              <p:cNvPr id="155" name="Rectangle 154">
                <a:extLst>
                  <a:ext uri="{FF2B5EF4-FFF2-40B4-BE49-F238E27FC236}">
                    <a16:creationId xmlns:a16="http://schemas.microsoft.com/office/drawing/2014/main" id="{0D3BE65A-11E7-ED41-B532-DDED3A87485C}"/>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5315891-C43B-4E47-AA7C-98881DCEDB55}"/>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194">
              <a:extLst>
                <a:ext uri="{FF2B5EF4-FFF2-40B4-BE49-F238E27FC236}">
                  <a16:creationId xmlns:a16="http://schemas.microsoft.com/office/drawing/2014/main" id="{54168ABB-31DA-FD4E-B361-85C3C0971BE8}"/>
                </a:ext>
              </a:extLst>
            </p:cNvPr>
            <p:cNvGrpSpPr>
              <a:grpSpLocks/>
            </p:cNvGrpSpPr>
            <p:nvPr/>
          </p:nvGrpSpPr>
          <p:grpSpPr bwMode="auto">
            <a:xfrm>
              <a:off x="3214263" y="2004894"/>
              <a:ext cx="545509" cy="512284"/>
              <a:chOff x="-44" y="1473"/>
              <a:chExt cx="981" cy="1105"/>
            </a:xfrm>
          </p:grpSpPr>
          <p:pic>
            <p:nvPicPr>
              <p:cNvPr id="153" name="Picture 195" descr="desktop_computer_stylized_medium">
                <a:extLst>
                  <a:ext uri="{FF2B5EF4-FFF2-40B4-BE49-F238E27FC236}">
                    <a16:creationId xmlns:a16="http://schemas.microsoft.com/office/drawing/2014/main" id="{272E925C-57A6-144C-A625-180C395BB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96">
                <a:extLst>
                  <a:ext uri="{FF2B5EF4-FFF2-40B4-BE49-F238E27FC236}">
                    <a16:creationId xmlns:a16="http://schemas.microsoft.com/office/drawing/2014/main" id="{5E936CF8-605C-F948-973D-474011FE90E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1" name="Group 100">
              <a:extLst>
                <a:ext uri="{FF2B5EF4-FFF2-40B4-BE49-F238E27FC236}">
                  <a16:creationId xmlns:a16="http://schemas.microsoft.com/office/drawing/2014/main" id="{94E6CD2B-9DBD-9847-AE43-1F20A9F4B7A7}"/>
                </a:ext>
              </a:extLst>
            </p:cNvPr>
            <p:cNvGrpSpPr/>
            <p:nvPr/>
          </p:nvGrpSpPr>
          <p:grpSpPr>
            <a:xfrm>
              <a:off x="6726088" y="2075463"/>
              <a:ext cx="1245036" cy="593992"/>
              <a:chOff x="9852456" y="608434"/>
              <a:chExt cx="1245036" cy="593992"/>
            </a:xfrm>
          </p:grpSpPr>
          <p:sp>
            <p:nvSpPr>
              <p:cNvPr id="151" name="Oval 19">
                <a:extLst>
                  <a:ext uri="{FF2B5EF4-FFF2-40B4-BE49-F238E27FC236}">
                    <a16:creationId xmlns:a16="http://schemas.microsoft.com/office/drawing/2014/main" id="{65C8DA48-6ECB-6D4D-80B9-2E7231D021E7}"/>
                  </a:ext>
                </a:extLst>
              </p:cNvPr>
              <p:cNvSpPr>
                <a:spLocks noChangeArrowheads="1"/>
              </p:cNvSpPr>
              <p:nvPr/>
            </p:nvSpPr>
            <p:spPr bwMode="auto">
              <a:xfrm>
                <a:off x="9852456" y="608434"/>
                <a:ext cx="1245036" cy="593992"/>
              </a:xfrm>
              <a:prstGeom prst="ellipse">
                <a:avLst/>
              </a:prstGeom>
              <a:solidFill>
                <a:srgbClr val="CCFFFF"/>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52" name="TextBox 151">
                <a:extLst>
                  <a:ext uri="{FF2B5EF4-FFF2-40B4-BE49-F238E27FC236}">
                    <a16:creationId xmlns:a16="http://schemas.microsoft.com/office/drawing/2014/main" id="{F98362D2-A31F-1547-A061-D0BD0AD53B62}"/>
                  </a:ext>
                </a:extLst>
              </p:cNvPr>
              <p:cNvSpPr txBox="1"/>
              <p:nvPr/>
            </p:nvSpPr>
            <p:spPr>
              <a:xfrm>
                <a:off x="9935581" y="645213"/>
                <a:ext cx="1106491" cy="541046"/>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receiving process</a:t>
                </a:r>
              </a:p>
            </p:txBody>
          </p:sp>
        </p:grpSp>
        <p:grpSp>
          <p:nvGrpSpPr>
            <p:cNvPr id="102" name="Group 101">
              <a:extLst>
                <a:ext uri="{FF2B5EF4-FFF2-40B4-BE49-F238E27FC236}">
                  <a16:creationId xmlns:a16="http://schemas.microsoft.com/office/drawing/2014/main" id="{E2053A92-714B-3A4D-BA72-E2002B5EB226}"/>
                </a:ext>
              </a:extLst>
            </p:cNvPr>
            <p:cNvGrpSpPr/>
            <p:nvPr/>
          </p:nvGrpSpPr>
          <p:grpSpPr>
            <a:xfrm>
              <a:off x="6785217" y="2548684"/>
              <a:ext cx="577241" cy="338554"/>
              <a:chOff x="9678159" y="981583"/>
              <a:chExt cx="577241" cy="338554"/>
            </a:xfrm>
          </p:grpSpPr>
          <p:sp>
            <p:nvSpPr>
              <p:cNvPr id="149" name="Rectangle 148">
                <a:extLst>
                  <a:ext uri="{FF2B5EF4-FFF2-40B4-BE49-F238E27FC236}">
                    <a16:creationId xmlns:a16="http://schemas.microsoft.com/office/drawing/2014/main" id="{87AF5445-F895-274D-B4CA-4B559C14920A}"/>
                  </a:ext>
                </a:extLst>
              </p:cNvPr>
              <p:cNvSpPr/>
              <p:nvPr/>
            </p:nvSpPr>
            <p:spPr>
              <a:xfrm>
                <a:off x="9744032" y="1048007"/>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405D7A89-0963-7D45-9872-8A6C26AFF4EB}"/>
                  </a:ext>
                </a:extLst>
              </p:cNvPr>
              <p:cNvSpPr txBox="1"/>
              <p:nvPr/>
            </p:nvSpPr>
            <p:spPr>
              <a:xfrm>
                <a:off x="9678159" y="981583"/>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3" name="Group 161">
              <a:extLst>
                <a:ext uri="{FF2B5EF4-FFF2-40B4-BE49-F238E27FC236}">
                  <a16:creationId xmlns:a16="http://schemas.microsoft.com/office/drawing/2014/main" id="{72242579-6133-6C4E-BF67-26CF5BCBECC7}"/>
                </a:ext>
              </a:extLst>
            </p:cNvPr>
            <p:cNvGrpSpPr>
              <a:grpSpLocks/>
            </p:cNvGrpSpPr>
            <p:nvPr/>
          </p:nvGrpSpPr>
          <p:grpSpPr bwMode="auto">
            <a:xfrm>
              <a:off x="7823735" y="1943479"/>
              <a:ext cx="230514" cy="466725"/>
              <a:chOff x="4140" y="429"/>
              <a:chExt cx="1425" cy="2396"/>
            </a:xfrm>
          </p:grpSpPr>
          <p:sp>
            <p:nvSpPr>
              <p:cNvPr id="117" name="Freeform 162">
                <a:extLst>
                  <a:ext uri="{FF2B5EF4-FFF2-40B4-BE49-F238E27FC236}">
                    <a16:creationId xmlns:a16="http://schemas.microsoft.com/office/drawing/2014/main" id="{508C64E2-5C75-8B42-912F-0F4DAB5E11F5}"/>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8" name="Rectangle 163">
                <a:extLst>
                  <a:ext uri="{FF2B5EF4-FFF2-40B4-BE49-F238E27FC236}">
                    <a16:creationId xmlns:a16="http://schemas.microsoft.com/office/drawing/2014/main" id="{1F2031F6-89EC-AD4C-B442-1E0A3C270EA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Freeform 164">
                <a:extLst>
                  <a:ext uri="{FF2B5EF4-FFF2-40B4-BE49-F238E27FC236}">
                    <a16:creationId xmlns:a16="http://schemas.microsoft.com/office/drawing/2014/main" id="{0BA0DD87-2FD6-244B-82C8-88C2D0A5833C}"/>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0" name="Freeform 165">
                <a:extLst>
                  <a:ext uri="{FF2B5EF4-FFF2-40B4-BE49-F238E27FC236}">
                    <a16:creationId xmlns:a16="http://schemas.microsoft.com/office/drawing/2014/main" id="{7207167F-9D03-3F47-8166-127D9E26F058}"/>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21" name="Rectangle 166">
                <a:extLst>
                  <a:ext uri="{FF2B5EF4-FFF2-40B4-BE49-F238E27FC236}">
                    <a16:creationId xmlns:a16="http://schemas.microsoft.com/office/drawing/2014/main" id="{D8ACE697-B009-5441-8959-DAC8BF3B1CB8}"/>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2" name="Group 167">
                <a:extLst>
                  <a:ext uri="{FF2B5EF4-FFF2-40B4-BE49-F238E27FC236}">
                    <a16:creationId xmlns:a16="http://schemas.microsoft.com/office/drawing/2014/main" id="{AFAFE92F-768B-0E40-8189-F135D4962862}"/>
                  </a:ext>
                </a:extLst>
              </p:cNvPr>
              <p:cNvGrpSpPr>
                <a:grpSpLocks/>
              </p:cNvGrpSpPr>
              <p:nvPr/>
            </p:nvGrpSpPr>
            <p:grpSpPr bwMode="auto">
              <a:xfrm>
                <a:off x="4749" y="668"/>
                <a:ext cx="581" cy="145"/>
                <a:chOff x="614" y="2568"/>
                <a:chExt cx="725" cy="139"/>
              </a:xfrm>
            </p:grpSpPr>
            <p:sp>
              <p:nvSpPr>
                <p:cNvPr id="147" name="AutoShape 168">
                  <a:extLst>
                    <a:ext uri="{FF2B5EF4-FFF2-40B4-BE49-F238E27FC236}">
                      <a16:creationId xmlns:a16="http://schemas.microsoft.com/office/drawing/2014/main" id="{6617210C-BFB6-0D4D-B38A-5E9106661AF0}"/>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AutoShape 169">
                  <a:extLst>
                    <a:ext uri="{FF2B5EF4-FFF2-40B4-BE49-F238E27FC236}">
                      <a16:creationId xmlns:a16="http://schemas.microsoft.com/office/drawing/2014/main" id="{5EE6018A-C9AA-184F-B7ED-42AFC16D772E}"/>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3" name="Rectangle 170">
                <a:extLst>
                  <a:ext uri="{FF2B5EF4-FFF2-40B4-BE49-F238E27FC236}">
                    <a16:creationId xmlns:a16="http://schemas.microsoft.com/office/drawing/2014/main" id="{F82DB15E-18D1-4A4D-80D4-EAB41BA5033C}"/>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4" name="Group 171">
                <a:extLst>
                  <a:ext uri="{FF2B5EF4-FFF2-40B4-BE49-F238E27FC236}">
                    <a16:creationId xmlns:a16="http://schemas.microsoft.com/office/drawing/2014/main" id="{52997F44-9E26-5F46-914A-DD4ADC8770B4}"/>
                  </a:ext>
                </a:extLst>
              </p:cNvPr>
              <p:cNvGrpSpPr>
                <a:grpSpLocks/>
              </p:cNvGrpSpPr>
              <p:nvPr/>
            </p:nvGrpSpPr>
            <p:grpSpPr bwMode="auto">
              <a:xfrm>
                <a:off x="4747" y="994"/>
                <a:ext cx="581" cy="134"/>
                <a:chOff x="614" y="2568"/>
                <a:chExt cx="725" cy="139"/>
              </a:xfrm>
            </p:grpSpPr>
            <p:sp>
              <p:nvSpPr>
                <p:cNvPr id="145" name="AutoShape 172">
                  <a:extLst>
                    <a:ext uri="{FF2B5EF4-FFF2-40B4-BE49-F238E27FC236}">
                      <a16:creationId xmlns:a16="http://schemas.microsoft.com/office/drawing/2014/main" id="{7DD2F60B-01B7-A848-9111-DBA2C17DC6C0}"/>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AutoShape 173">
                  <a:extLst>
                    <a:ext uri="{FF2B5EF4-FFF2-40B4-BE49-F238E27FC236}">
                      <a16:creationId xmlns:a16="http://schemas.microsoft.com/office/drawing/2014/main" id="{399E173F-3471-434E-8657-60AF028897C5}"/>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5" name="Rectangle 174">
                <a:extLst>
                  <a:ext uri="{FF2B5EF4-FFF2-40B4-BE49-F238E27FC236}">
                    <a16:creationId xmlns:a16="http://schemas.microsoft.com/office/drawing/2014/main" id="{CC1F5612-3C85-EF42-8C7F-34C5C7ED07E7}"/>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Rectangle 175">
                <a:extLst>
                  <a:ext uri="{FF2B5EF4-FFF2-40B4-BE49-F238E27FC236}">
                    <a16:creationId xmlns:a16="http://schemas.microsoft.com/office/drawing/2014/main" id="{608F68F9-0FC6-8540-8955-44F7FC3BA2D3}"/>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176">
                <a:extLst>
                  <a:ext uri="{FF2B5EF4-FFF2-40B4-BE49-F238E27FC236}">
                    <a16:creationId xmlns:a16="http://schemas.microsoft.com/office/drawing/2014/main" id="{ECCEFB02-32C8-8940-8A0B-AB56D987ACE8}"/>
                  </a:ext>
                </a:extLst>
              </p:cNvPr>
              <p:cNvGrpSpPr>
                <a:grpSpLocks/>
              </p:cNvGrpSpPr>
              <p:nvPr/>
            </p:nvGrpSpPr>
            <p:grpSpPr bwMode="auto">
              <a:xfrm>
                <a:off x="4735" y="1627"/>
                <a:ext cx="582" cy="151"/>
                <a:chOff x="614" y="2568"/>
                <a:chExt cx="725" cy="139"/>
              </a:xfrm>
            </p:grpSpPr>
            <p:sp>
              <p:nvSpPr>
                <p:cNvPr id="143" name="AutoShape 177">
                  <a:extLst>
                    <a:ext uri="{FF2B5EF4-FFF2-40B4-BE49-F238E27FC236}">
                      <a16:creationId xmlns:a16="http://schemas.microsoft.com/office/drawing/2014/main" id="{9748E381-A81E-B241-A522-B9A17C2A8B39}"/>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AutoShape 178">
                  <a:extLst>
                    <a:ext uri="{FF2B5EF4-FFF2-40B4-BE49-F238E27FC236}">
                      <a16:creationId xmlns:a16="http://schemas.microsoft.com/office/drawing/2014/main" id="{3E8CC9C2-8373-D54C-873D-9F47F61D751A}"/>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28" name="Freeform 179">
                <a:extLst>
                  <a:ext uri="{FF2B5EF4-FFF2-40B4-BE49-F238E27FC236}">
                    <a16:creationId xmlns:a16="http://schemas.microsoft.com/office/drawing/2014/main" id="{3AFA0A16-38BD-F347-95DC-13669F1BC291}"/>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29" name="Group 180">
                <a:extLst>
                  <a:ext uri="{FF2B5EF4-FFF2-40B4-BE49-F238E27FC236}">
                    <a16:creationId xmlns:a16="http://schemas.microsoft.com/office/drawing/2014/main" id="{3CE589A0-5A73-794D-ABC2-A1B10BB78C09}"/>
                  </a:ext>
                </a:extLst>
              </p:cNvPr>
              <p:cNvGrpSpPr>
                <a:grpSpLocks/>
              </p:cNvGrpSpPr>
              <p:nvPr/>
            </p:nvGrpSpPr>
            <p:grpSpPr bwMode="auto">
              <a:xfrm>
                <a:off x="4739" y="1327"/>
                <a:ext cx="582" cy="139"/>
                <a:chOff x="614" y="2568"/>
                <a:chExt cx="725" cy="139"/>
              </a:xfrm>
            </p:grpSpPr>
            <p:sp>
              <p:nvSpPr>
                <p:cNvPr id="141" name="AutoShape 181">
                  <a:extLst>
                    <a:ext uri="{FF2B5EF4-FFF2-40B4-BE49-F238E27FC236}">
                      <a16:creationId xmlns:a16="http://schemas.microsoft.com/office/drawing/2014/main" id="{89FB1F6B-6C98-F24F-A895-DC97628788D2}"/>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AutoShape 182">
                  <a:extLst>
                    <a:ext uri="{FF2B5EF4-FFF2-40B4-BE49-F238E27FC236}">
                      <a16:creationId xmlns:a16="http://schemas.microsoft.com/office/drawing/2014/main" id="{A55EACC1-1331-7842-9049-9FB02F3B1F27}"/>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0" name="Rectangle 183">
                <a:extLst>
                  <a:ext uri="{FF2B5EF4-FFF2-40B4-BE49-F238E27FC236}">
                    <a16:creationId xmlns:a16="http://schemas.microsoft.com/office/drawing/2014/main" id="{46F63067-A332-D94A-A7BC-02C7CEAE0C38}"/>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Freeform 184">
                <a:extLst>
                  <a:ext uri="{FF2B5EF4-FFF2-40B4-BE49-F238E27FC236}">
                    <a16:creationId xmlns:a16="http://schemas.microsoft.com/office/drawing/2014/main" id="{359C02C4-AE3C-424E-88A6-A84CCF30229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2" name="Freeform 185">
                <a:extLst>
                  <a:ext uri="{FF2B5EF4-FFF2-40B4-BE49-F238E27FC236}">
                    <a16:creationId xmlns:a16="http://schemas.microsoft.com/office/drawing/2014/main" id="{1CC2B8AD-B212-0745-A970-E79786EB0CD2}"/>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3" name="Oval 186">
                <a:extLst>
                  <a:ext uri="{FF2B5EF4-FFF2-40B4-BE49-F238E27FC236}">
                    <a16:creationId xmlns:a16="http://schemas.microsoft.com/office/drawing/2014/main" id="{5D94AEF0-68E4-7046-B0ED-DCCE63C2396F}"/>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4" name="Freeform 187">
                <a:extLst>
                  <a:ext uri="{FF2B5EF4-FFF2-40B4-BE49-F238E27FC236}">
                    <a16:creationId xmlns:a16="http://schemas.microsoft.com/office/drawing/2014/main" id="{C6292415-0292-8D4A-AB56-DF120D9C1935}"/>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5" name="AutoShape 188">
                <a:extLst>
                  <a:ext uri="{FF2B5EF4-FFF2-40B4-BE49-F238E27FC236}">
                    <a16:creationId xmlns:a16="http://schemas.microsoft.com/office/drawing/2014/main" id="{412209D6-3554-F94F-B517-9F6DB7F4931D}"/>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AutoShape 189">
                <a:extLst>
                  <a:ext uri="{FF2B5EF4-FFF2-40B4-BE49-F238E27FC236}">
                    <a16:creationId xmlns:a16="http://schemas.microsoft.com/office/drawing/2014/main" id="{C870F13A-A9EC-F445-8D64-37F050C0AC07}"/>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Oval 190">
                <a:extLst>
                  <a:ext uri="{FF2B5EF4-FFF2-40B4-BE49-F238E27FC236}">
                    <a16:creationId xmlns:a16="http://schemas.microsoft.com/office/drawing/2014/main" id="{A39E8A5C-F61E-744E-836D-41A7361D6DC4}"/>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Oval 191">
                <a:extLst>
                  <a:ext uri="{FF2B5EF4-FFF2-40B4-BE49-F238E27FC236}">
                    <a16:creationId xmlns:a16="http://schemas.microsoft.com/office/drawing/2014/main" id="{9B90C8D9-94E0-5945-8363-EDFE59BB315C}"/>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39" name="Oval 192">
                <a:extLst>
                  <a:ext uri="{FF2B5EF4-FFF2-40B4-BE49-F238E27FC236}">
                    <a16:creationId xmlns:a16="http://schemas.microsoft.com/office/drawing/2014/main" id="{DE44202E-E28C-0E4D-8741-6A031871E8E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Rectangle 193">
                <a:extLst>
                  <a:ext uri="{FF2B5EF4-FFF2-40B4-BE49-F238E27FC236}">
                    <a16:creationId xmlns:a16="http://schemas.microsoft.com/office/drawing/2014/main" id="{D8BFBA71-4557-6B46-A05C-92CAEC49ECC1}"/>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cxnSp>
          <p:nvCxnSpPr>
            <p:cNvPr id="105" name="Straight Connector 104">
              <a:extLst>
                <a:ext uri="{FF2B5EF4-FFF2-40B4-BE49-F238E27FC236}">
                  <a16:creationId xmlns:a16="http://schemas.microsoft.com/office/drawing/2014/main" id="{11F9B693-3039-7842-B826-C79453DC74BC}"/>
                </a:ext>
              </a:extLst>
            </p:cNvPr>
            <p:cNvCxnSpPr>
              <a:cxnSpLocks/>
            </p:cNvCxnSpPr>
            <p:nvPr/>
          </p:nvCxnSpPr>
          <p:spPr>
            <a:xfrm>
              <a:off x="3121019" y="2898014"/>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2E3D64B-7462-DF45-A72D-0EEE887E1FC6}"/>
                </a:ext>
              </a:extLst>
            </p:cNvPr>
            <p:cNvCxnSpPr>
              <a:cxnSpLocks/>
            </p:cNvCxnSpPr>
            <p:nvPr/>
          </p:nvCxnSpPr>
          <p:spPr>
            <a:xfrm>
              <a:off x="6614663" y="2870304"/>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3" name="Group 232">
              <a:extLst>
                <a:ext uri="{FF2B5EF4-FFF2-40B4-BE49-F238E27FC236}">
                  <a16:creationId xmlns:a16="http://schemas.microsoft.com/office/drawing/2014/main" id="{0D04F411-4AAF-BC49-BC7A-363692477E93}"/>
                </a:ext>
              </a:extLst>
            </p:cNvPr>
            <p:cNvGrpSpPr/>
            <p:nvPr/>
          </p:nvGrpSpPr>
          <p:grpSpPr>
            <a:xfrm>
              <a:off x="3110199" y="4881020"/>
              <a:ext cx="5250830" cy="481581"/>
              <a:chOff x="6737055" y="3471301"/>
              <a:chExt cx="5250830" cy="481581"/>
            </a:xfrm>
          </p:grpSpPr>
          <p:grpSp>
            <p:nvGrpSpPr>
              <p:cNvPr id="223" name="Group 222">
                <a:extLst>
                  <a:ext uri="{FF2B5EF4-FFF2-40B4-BE49-F238E27FC236}">
                    <a16:creationId xmlns:a16="http://schemas.microsoft.com/office/drawing/2014/main" id="{C5146927-C3B8-DF48-9CFC-4B18E58EBBED}"/>
                  </a:ext>
                </a:extLst>
              </p:cNvPr>
              <p:cNvGrpSpPr/>
              <p:nvPr/>
            </p:nvGrpSpPr>
            <p:grpSpPr>
              <a:xfrm>
                <a:off x="8324240" y="3583550"/>
                <a:ext cx="2044628" cy="369332"/>
                <a:chOff x="7504363" y="3155701"/>
                <a:chExt cx="2044628" cy="369332"/>
              </a:xfrm>
            </p:grpSpPr>
            <p:grpSp>
              <p:nvGrpSpPr>
                <p:cNvPr id="224" name="Group 223">
                  <a:extLst>
                    <a:ext uri="{FF2B5EF4-FFF2-40B4-BE49-F238E27FC236}">
                      <a16:creationId xmlns:a16="http://schemas.microsoft.com/office/drawing/2014/main" id="{36331F64-A8EF-C84E-B30D-A7547D452764}"/>
                    </a:ext>
                  </a:extLst>
                </p:cNvPr>
                <p:cNvGrpSpPr/>
                <p:nvPr/>
              </p:nvGrpSpPr>
              <p:grpSpPr>
                <a:xfrm>
                  <a:off x="7504363" y="3183676"/>
                  <a:ext cx="2003932" cy="306163"/>
                  <a:chOff x="1616358" y="2551230"/>
                  <a:chExt cx="2141698" cy="218510"/>
                </a:xfrm>
              </p:grpSpPr>
              <p:sp>
                <p:nvSpPr>
                  <p:cNvPr id="226" name="Rectangle 225">
                    <a:extLst>
                      <a:ext uri="{FF2B5EF4-FFF2-40B4-BE49-F238E27FC236}">
                        <a16:creationId xmlns:a16="http://schemas.microsoft.com/office/drawing/2014/main" id="{A58BC41B-0FE4-7548-8B41-7D58F1B562DA}"/>
                      </a:ext>
                    </a:extLst>
                  </p:cNvPr>
                  <p:cNvSpPr/>
                  <p:nvPr/>
                </p:nvSpPr>
                <p:spPr>
                  <a:xfrm>
                    <a:off x="1673508" y="2551230"/>
                    <a:ext cx="2027398"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02FB0512-C154-9E47-9EBA-D924E2099BE6}"/>
                      </a:ext>
                    </a:extLst>
                  </p:cNvPr>
                  <p:cNvSpPr/>
                  <p:nvPr/>
                </p:nvSpPr>
                <p:spPr>
                  <a:xfrm>
                    <a:off x="1616358" y="2551230"/>
                    <a:ext cx="114300" cy="218510"/>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C63F6E63-7445-F243-9368-2132BE86292D}"/>
                      </a:ext>
                    </a:extLst>
                  </p:cNvPr>
                  <p:cNvSpPr/>
                  <p:nvPr/>
                </p:nvSpPr>
                <p:spPr>
                  <a:xfrm>
                    <a:off x="3643756" y="2551230"/>
                    <a:ext cx="114300" cy="218510"/>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EE8FCEBF-7EAA-0647-A2EA-4FF2A92ADD8C}"/>
                      </a:ext>
                    </a:extLst>
                  </p:cNvPr>
                  <p:cNvSpPr/>
                  <p:nvPr/>
                </p:nvSpPr>
                <p:spPr>
                  <a:xfrm>
                    <a:off x="3491356" y="2551230"/>
                    <a:ext cx="209550" cy="218510"/>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xtBox 224">
                  <a:extLst>
                    <a:ext uri="{FF2B5EF4-FFF2-40B4-BE49-F238E27FC236}">
                      <a16:creationId xmlns:a16="http://schemas.microsoft.com/office/drawing/2014/main" id="{68623763-0736-1640-9198-34E20A0A0952}"/>
                    </a:ext>
                  </a:extLst>
                </p:cNvPr>
                <p:cNvSpPr txBox="1"/>
                <p:nvPr/>
              </p:nvSpPr>
              <p:spPr>
                <a:xfrm>
                  <a:off x="7626477" y="3155701"/>
                  <a:ext cx="1922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unreliable channel</a:t>
                  </a:r>
                </a:p>
              </p:txBody>
            </p:sp>
          </p:grpSp>
          <p:cxnSp>
            <p:nvCxnSpPr>
              <p:cNvPr id="230" name="Straight Connector 229">
                <a:extLst>
                  <a:ext uri="{FF2B5EF4-FFF2-40B4-BE49-F238E27FC236}">
                    <a16:creationId xmlns:a16="http://schemas.microsoft.com/office/drawing/2014/main" id="{DBEEB1A6-0E73-AB48-B495-F487B566C625}"/>
                  </a:ext>
                </a:extLst>
              </p:cNvPr>
              <p:cNvCxnSpPr>
                <a:cxnSpLocks/>
              </p:cNvCxnSpPr>
              <p:nvPr/>
            </p:nvCxnSpPr>
            <p:spPr>
              <a:xfrm>
                <a:off x="6737055"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7BF7B94-FA7B-2246-B803-641BA21FAD78}"/>
                  </a:ext>
                </a:extLst>
              </p:cNvPr>
              <p:cNvCxnSpPr>
                <a:cxnSpLocks/>
              </p:cNvCxnSpPr>
              <p:nvPr/>
            </p:nvCxnSpPr>
            <p:spPr>
              <a:xfrm>
                <a:off x="10299974" y="3471301"/>
                <a:ext cx="1687911"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37" name="Straight Arrow Connector 236">
              <a:extLst>
                <a:ext uri="{FF2B5EF4-FFF2-40B4-BE49-F238E27FC236}">
                  <a16:creationId xmlns:a16="http://schemas.microsoft.com/office/drawing/2014/main" id="{05D4C2CD-9395-C64F-91D1-D32BF3685F81}"/>
                </a:ext>
              </a:extLst>
            </p:cNvPr>
            <p:cNvCxnSpPr>
              <a:cxnSpLocks/>
            </p:cNvCxnSpPr>
            <p:nvPr/>
          </p:nvCxnSpPr>
          <p:spPr>
            <a:xfrm>
              <a:off x="4069352" y="2795325"/>
              <a:ext cx="0" cy="403537"/>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7F37CC4-8A14-554D-96BA-B69174DD341C}"/>
                </a:ext>
              </a:extLst>
            </p:cNvPr>
            <p:cNvCxnSpPr>
              <a:cxnSpLocks/>
            </p:cNvCxnSpPr>
            <p:nvPr/>
          </p:nvCxnSpPr>
          <p:spPr>
            <a:xfrm flipV="1">
              <a:off x="7403443" y="2731748"/>
              <a:ext cx="0" cy="43940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3" name="TextBox 242">
              <a:extLst>
                <a:ext uri="{FF2B5EF4-FFF2-40B4-BE49-F238E27FC236}">
                  <a16:creationId xmlns:a16="http://schemas.microsoft.com/office/drawing/2014/main" id="{414248C8-665E-0640-BFD4-2689CB960EDD}"/>
                </a:ext>
              </a:extLst>
            </p:cNvPr>
            <p:cNvSpPr txBox="1"/>
            <p:nvPr/>
          </p:nvSpPr>
          <p:spPr>
            <a:xfrm>
              <a:off x="3042206" y="3300756"/>
              <a:ext cx="2001038" cy="10895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sender-side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implementation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US" sz="1800" b="0" i="0" u="none" strike="noStrike" kern="1200" cap="none" spc="0" normalizeH="0" baseline="0" noProof="0" dirty="0" err="1">
                  <a:ln>
                    <a:noFill/>
                  </a:ln>
                  <a:solidFill>
                    <a:prstClr val="black"/>
                  </a:solidFill>
                  <a:effectLst/>
                  <a:uLnTx/>
                  <a:uFillTx/>
                  <a:latin typeface="Courier" pitchFamily="2" charset="0"/>
                  <a:ea typeface="+mn-ea"/>
                  <a:cs typeface="+mn-cs"/>
                </a:rPr>
                <a:t>rdt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reliable data transfer protocol</a:t>
              </a:r>
            </a:p>
          </p:txBody>
        </p:sp>
        <p:sp>
          <p:nvSpPr>
            <p:cNvPr id="244" name="TextBox 243">
              <a:extLst>
                <a:ext uri="{FF2B5EF4-FFF2-40B4-BE49-F238E27FC236}">
                  <a16:creationId xmlns:a16="http://schemas.microsoft.com/office/drawing/2014/main" id="{026C4778-F96F-564F-92C4-81A147260836}"/>
                </a:ext>
              </a:extLst>
            </p:cNvPr>
            <p:cNvSpPr txBox="1"/>
            <p:nvPr/>
          </p:nvSpPr>
          <p:spPr>
            <a:xfrm>
              <a:off x="6413059" y="3328511"/>
              <a:ext cx="2001033" cy="10895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receiver-side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implementation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a:t>
              </a:r>
              <a:r>
                <a:rPr kumimoji="0" lang="en-US" sz="1800" b="0" i="0" u="none" strike="noStrike" kern="1200" cap="none" spc="0" normalizeH="0" baseline="0" noProof="0" dirty="0" err="1">
                  <a:ln>
                    <a:noFill/>
                  </a:ln>
                  <a:solidFill>
                    <a:prstClr val="black"/>
                  </a:solidFill>
                  <a:effectLst/>
                  <a:uLnTx/>
                  <a:uFillTx/>
                  <a:latin typeface="Courier" pitchFamily="2" charset="0"/>
                  <a:ea typeface="+mn-ea"/>
                  <a:cs typeface="+mn-cs"/>
                </a:rPr>
                <a:t>rdt</a:t>
              </a:r>
              <a:r>
                <a:rPr kumimoji="0" lang="en-US" sz="1800" b="0" i="0" u="none" strike="noStrike" kern="1200" cap="none" spc="0" normalizeH="0" baseline="0" noProof="0" dirty="0">
                  <a:ln>
                    <a:noFill/>
                  </a:ln>
                  <a:solidFill>
                    <a:prstClr val="black"/>
                  </a:solidFill>
                  <a:effectLst/>
                  <a:uLnTx/>
                  <a:uFillTx/>
                  <a:latin typeface="Courier" pitchFamily="2" charset="0"/>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reliable data transfer protocol</a:t>
              </a:r>
            </a:p>
          </p:txBody>
        </p:sp>
        <p:grpSp>
          <p:nvGrpSpPr>
            <p:cNvPr id="250" name="Group 249">
              <a:extLst>
                <a:ext uri="{FF2B5EF4-FFF2-40B4-BE49-F238E27FC236}">
                  <a16:creationId xmlns:a16="http://schemas.microsoft.com/office/drawing/2014/main" id="{3A5444DE-2616-4949-A343-9AB06B194D91}"/>
                </a:ext>
              </a:extLst>
            </p:cNvPr>
            <p:cNvGrpSpPr/>
            <p:nvPr/>
          </p:nvGrpSpPr>
          <p:grpSpPr>
            <a:xfrm>
              <a:off x="4071724" y="4602963"/>
              <a:ext cx="632009" cy="632009"/>
              <a:chOff x="7408198" y="4955748"/>
              <a:chExt cx="632009" cy="632009"/>
            </a:xfrm>
          </p:grpSpPr>
          <p:cxnSp>
            <p:nvCxnSpPr>
              <p:cNvPr id="247" name="Straight Connector 246">
                <a:extLst>
                  <a:ext uri="{FF2B5EF4-FFF2-40B4-BE49-F238E27FC236}">
                    <a16:creationId xmlns:a16="http://schemas.microsoft.com/office/drawing/2014/main" id="{3C799D3A-CE2A-E048-B2D1-4A59AF4A4487}"/>
                  </a:ext>
                </a:extLst>
              </p:cNvPr>
              <p:cNvCxnSpPr>
                <a:cxnSpLocks/>
              </p:cNvCxnSpPr>
              <p:nvPr/>
            </p:nvCxnSpPr>
            <p:spPr>
              <a:xfrm>
                <a:off x="7417790" y="4955748"/>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94AB361-99B5-124A-BC74-926DDD1383FA}"/>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grpSp>
          <p:nvGrpSpPr>
            <p:cNvPr id="251" name="Group 250">
              <a:extLst>
                <a:ext uri="{FF2B5EF4-FFF2-40B4-BE49-F238E27FC236}">
                  <a16:creationId xmlns:a16="http://schemas.microsoft.com/office/drawing/2014/main" id="{BA49793A-2EFA-244E-B721-948595E86530}"/>
                </a:ext>
              </a:extLst>
            </p:cNvPr>
            <p:cNvGrpSpPr/>
            <p:nvPr/>
          </p:nvGrpSpPr>
          <p:grpSpPr>
            <a:xfrm rot="16200000">
              <a:off x="6784894" y="4598122"/>
              <a:ext cx="632009" cy="632009"/>
              <a:chOff x="7408198" y="4948974"/>
              <a:chExt cx="632009" cy="632009"/>
            </a:xfrm>
          </p:grpSpPr>
          <p:cxnSp>
            <p:nvCxnSpPr>
              <p:cNvPr id="252" name="Straight Connector 251">
                <a:extLst>
                  <a:ext uri="{FF2B5EF4-FFF2-40B4-BE49-F238E27FC236}">
                    <a16:creationId xmlns:a16="http://schemas.microsoft.com/office/drawing/2014/main" id="{E0252BA6-E2F4-EA40-A719-21D09BB00749}"/>
                  </a:ext>
                </a:extLst>
              </p:cNvPr>
              <p:cNvCxnSpPr>
                <a:cxnSpLocks/>
              </p:cNvCxnSpPr>
              <p:nvPr/>
            </p:nvCxnSpPr>
            <p:spPr>
              <a:xfrm>
                <a:off x="7427960" y="4948974"/>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2B1015B-F6E9-1049-9672-7C7605BFFCB3}"/>
                  </a:ext>
                </a:extLst>
              </p:cNvPr>
              <p:cNvCxnSpPr>
                <a:cxnSpLocks/>
              </p:cNvCxnSpPr>
              <p:nvPr/>
            </p:nvCxnSpPr>
            <p:spPr>
              <a:xfrm rot="5400000">
                <a:off x="7724203" y="5247906"/>
                <a:ext cx="0" cy="632009"/>
              </a:xfrm>
              <a:prstGeom prst="line">
                <a:avLst/>
              </a:prstGeom>
              <a:ln w="47625">
                <a:solidFill>
                  <a:srgbClr val="3C6CDF"/>
                </a:solidFill>
                <a:headEnd type="triangl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C2F0730B-D0ED-F641-98C5-78E791D1F90B}"/>
                </a:ext>
              </a:extLst>
            </p:cNvPr>
            <p:cNvSpPr txBox="1"/>
            <p:nvPr/>
          </p:nvSpPr>
          <p:spPr>
            <a:xfrm>
              <a:off x="2293693" y="2546898"/>
              <a:ext cx="16879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ourier" pitchFamily="2" charset="0"/>
                  <a:ea typeface="+mn-ea"/>
                  <a:cs typeface="+mn-cs"/>
                </a:rPr>
                <a:t>rdt_send</a:t>
              </a:r>
              <a:r>
                <a:rPr kumimoji="0" lang="en-US" sz="1600" b="0" i="0" u="none" strike="noStrike" kern="1200" cap="none" spc="0" normalizeH="0" baseline="0" noProof="0" dirty="0">
                  <a:ln>
                    <a:noFill/>
                  </a:ln>
                  <a:solidFill>
                    <a:prstClr val="black"/>
                  </a:solidFill>
                  <a:effectLst/>
                  <a:uLnTx/>
                  <a:uFillTx/>
                  <a:latin typeface="Courier" pitchFamily="2" charset="0"/>
                  <a:ea typeface="+mn-ea"/>
                  <a:cs typeface="+mn-cs"/>
                </a:rPr>
                <a:t>()</a:t>
              </a:r>
            </a:p>
          </p:txBody>
        </p:sp>
        <p:sp>
          <p:nvSpPr>
            <p:cNvPr id="160" name="TextBox 159">
              <a:extLst>
                <a:ext uri="{FF2B5EF4-FFF2-40B4-BE49-F238E27FC236}">
                  <a16:creationId xmlns:a16="http://schemas.microsoft.com/office/drawing/2014/main" id="{5F274F00-C43B-6D4C-8305-49C2887DFDB8}"/>
                </a:ext>
              </a:extLst>
            </p:cNvPr>
            <p:cNvSpPr txBox="1"/>
            <p:nvPr/>
          </p:nvSpPr>
          <p:spPr>
            <a:xfrm>
              <a:off x="2637055" y="4529903"/>
              <a:ext cx="16879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ourier" pitchFamily="2" charset="0"/>
                  <a:ea typeface="+mn-ea"/>
                  <a:cs typeface="+mn-cs"/>
                </a:rPr>
                <a:t>udt_send</a:t>
              </a:r>
              <a:r>
                <a:rPr kumimoji="0" lang="en-US" sz="1600" b="0" i="0" u="none" strike="noStrike" kern="1200" cap="none" spc="0" normalizeH="0" baseline="0" noProof="0" dirty="0">
                  <a:ln>
                    <a:noFill/>
                  </a:ln>
                  <a:solidFill>
                    <a:prstClr val="black"/>
                  </a:solidFill>
                  <a:effectLst/>
                  <a:uLnTx/>
                  <a:uFillTx/>
                  <a:latin typeface="Courier" pitchFamily="2" charset="0"/>
                  <a:ea typeface="+mn-ea"/>
                  <a:cs typeface="+mn-cs"/>
                </a:rPr>
                <a:t>()</a:t>
              </a:r>
            </a:p>
          </p:txBody>
        </p:sp>
        <p:sp>
          <p:nvSpPr>
            <p:cNvPr id="161" name="TextBox 160">
              <a:extLst>
                <a:ext uri="{FF2B5EF4-FFF2-40B4-BE49-F238E27FC236}">
                  <a16:creationId xmlns:a16="http://schemas.microsoft.com/office/drawing/2014/main" id="{8360D8A8-FCEB-0748-86B2-6367F0490699}"/>
                </a:ext>
              </a:extLst>
            </p:cNvPr>
            <p:cNvSpPr txBox="1"/>
            <p:nvPr/>
          </p:nvSpPr>
          <p:spPr>
            <a:xfrm>
              <a:off x="7460091" y="4522693"/>
              <a:ext cx="16879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ourier" pitchFamily="2" charset="0"/>
                  <a:ea typeface="+mn-ea"/>
                  <a:cs typeface="+mn-cs"/>
                </a:rPr>
                <a:t>rdt_rcv</a:t>
              </a:r>
              <a:r>
                <a:rPr kumimoji="0" lang="en-US" sz="1600" b="0" i="0" u="none" strike="noStrike" kern="1200" cap="none" spc="0" normalizeH="0" baseline="0" noProof="0" dirty="0">
                  <a:ln>
                    <a:noFill/>
                  </a:ln>
                  <a:solidFill>
                    <a:prstClr val="black"/>
                  </a:solidFill>
                  <a:effectLst/>
                  <a:uLnTx/>
                  <a:uFillTx/>
                  <a:latin typeface="Courier" pitchFamily="2" charset="0"/>
                  <a:ea typeface="+mn-ea"/>
                  <a:cs typeface="+mn-cs"/>
                </a:rPr>
                <a:t>()</a:t>
              </a:r>
            </a:p>
          </p:txBody>
        </p:sp>
        <p:sp>
          <p:nvSpPr>
            <p:cNvPr id="162" name="TextBox 161">
              <a:extLst>
                <a:ext uri="{FF2B5EF4-FFF2-40B4-BE49-F238E27FC236}">
                  <a16:creationId xmlns:a16="http://schemas.microsoft.com/office/drawing/2014/main" id="{D4C97A67-5BFF-1F4C-BB10-0037874E0FBC}"/>
                </a:ext>
              </a:extLst>
            </p:cNvPr>
            <p:cNvSpPr txBox="1"/>
            <p:nvPr/>
          </p:nvSpPr>
          <p:spPr>
            <a:xfrm>
              <a:off x="7446811" y="2872208"/>
              <a:ext cx="19352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ourier" pitchFamily="2" charset="0"/>
                  <a:ea typeface="+mn-ea"/>
                  <a:cs typeface="+mn-cs"/>
                </a:rPr>
                <a:t>deliver_data</a:t>
              </a:r>
              <a:r>
                <a:rPr kumimoji="0" lang="en-US" sz="1600" b="0" i="0" u="none" strike="noStrike" kern="1200" cap="none" spc="0" normalizeH="0" baseline="0" noProof="0" dirty="0">
                  <a:ln>
                    <a:noFill/>
                  </a:ln>
                  <a:solidFill>
                    <a:prstClr val="black"/>
                  </a:solidFill>
                  <a:effectLst/>
                  <a:uLnTx/>
                  <a:uFillTx/>
                  <a:latin typeface="Courier" pitchFamily="2" charset="0"/>
                  <a:ea typeface="+mn-ea"/>
                  <a:cs typeface="+mn-cs"/>
                </a:rPr>
                <a:t>()</a:t>
              </a:r>
            </a:p>
          </p:txBody>
        </p:sp>
        <p:grpSp>
          <p:nvGrpSpPr>
            <p:cNvPr id="14" name="Group 13">
              <a:extLst>
                <a:ext uri="{FF2B5EF4-FFF2-40B4-BE49-F238E27FC236}">
                  <a16:creationId xmlns:a16="http://schemas.microsoft.com/office/drawing/2014/main" id="{F43034C5-12D0-B544-8624-5B957307D6C4}"/>
                </a:ext>
              </a:extLst>
            </p:cNvPr>
            <p:cNvGrpSpPr/>
            <p:nvPr/>
          </p:nvGrpSpPr>
          <p:grpSpPr>
            <a:xfrm>
              <a:off x="4198761" y="4538107"/>
              <a:ext cx="1129178" cy="338554"/>
              <a:chOff x="4492148" y="4699180"/>
              <a:chExt cx="1129178" cy="338554"/>
            </a:xfrm>
          </p:grpSpPr>
          <p:grpSp>
            <p:nvGrpSpPr>
              <p:cNvPr id="163" name="Group 162">
                <a:extLst>
                  <a:ext uri="{FF2B5EF4-FFF2-40B4-BE49-F238E27FC236}">
                    <a16:creationId xmlns:a16="http://schemas.microsoft.com/office/drawing/2014/main" id="{6EE61F86-BE11-7149-9359-71FBA7C666F1}"/>
                  </a:ext>
                </a:extLst>
              </p:cNvPr>
              <p:cNvGrpSpPr/>
              <p:nvPr/>
            </p:nvGrpSpPr>
            <p:grpSpPr>
              <a:xfrm>
                <a:off x="5044085" y="4699180"/>
                <a:ext cx="577241" cy="338554"/>
                <a:chOff x="9950444" y="999755"/>
                <a:chExt cx="577241" cy="338554"/>
              </a:xfrm>
            </p:grpSpPr>
            <p:sp>
              <p:nvSpPr>
                <p:cNvPr id="164" name="Rectangle 163">
                  <a:extLst>
                    <a:ext uri="{FF2B5EF4-FFF2-40B4-BE49-F238E27FC236}">
                      <a16:creationId xmlns:a16="http://schemas.microsoft.com/office/drawing/2014/main" id="{57D8AC92-EC61-6A41-96EB-9AC393F717F1}"/>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TextBox 164">
                  <a:extLst>
                    <a:ext uri="{FF2B5EF4-FFF2-40B4-BE49-F238E27FC236}">
                      <a16:creationId xmlns:a16="http://schemas.microsoft.com/office/drawing/2014/main" id="{F1637E6F-EFC0-D84A-BD43-1DD363CF3717}"/>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7" name="Group 166">
                <a:extLst>
                  <a:ext uri="{FF2B5EF4-FFF2-40B4-BE49-F238E27FC236}">
                    <a16:creationId xmlns:a16="http://schemas.microsoft.com/office/drawing/2014/main" id="{65EE0A01-2F8E-5749-87FB-D527A9FE564A}"/>
                  </a:ext>
                </a:extLst>
              </p:cNvPr>
              <p:cNvGrpSpPr/>
              <p:nvPr/>
            </p:nvGrpSpPr>
            <p:grpSpPr>
              <a:xfrm>
                <a:off x="4492148" y="4738794"/>
                <a:ext cx="684009" cy="276999"/>
                <a:chOff x="9965227" y="1039458"/>
                <a:chExt cx="684009" cy="276999"/>
              </a:xfrm>
            </p:grpSpPr>
            <p:sp>
              <p:nvSpPr>
                <p:cNvPr id="168" name="Rectangle 167">
                  <a:extLst>
                    <a:ext uri="{FF2B5EF4-FFF2-40B4-BE49-F238E27FC236}">
                      <a16:creationId xmlns:a16="http://schemas.microsoft.com/office/drawing/2014/main" id="{04B6CB81-4155-2746-910F-3F3A2CCC25D4}"/>
                    </a:ext>
                  </a:extLst>
                </p:cNvPr>
                <p:cNvSpPr/>
                <p:nvPr/>
              </p:nvSpPr>
              <p:spPr>
                <a:xfrm>
                  <a:off x="10010632" y="1066693"/>
                  <a:ext cx="561043"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6539C471-3169-F34C-99B5-F3105A964D11}"/>
                    </a:ext>
                  </a:extLst>
                </p:cNvPr>
                <p:cNvSpPr txBox="1"/>
                <p:nvPr/>
              </p:nvSpPr>
              <p:spPr>
                <a:xfrm>
                  <a:off x="9965227" y="1039458"/>
                  <a:ext cx="6840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Header</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70" name="Group 169">
              <a:extLst>
                <a:ext uri="{FF2B5EF4-FFF2-40B4-BE49-F238E27FC236}">
                  <a16:creationId xmlns:a16="http://schemas.microsoft.com/office/drawing/2014/main" id="{B6FA9AE8-EBC5-0147-94F3-3E921D2CC449}"/>
                </a:ext>
              </a:extLst>
            </p:cNvPr>
            <p:cNvGrpSpPr/>
            <p:nvPr/>
          </p:nvGrpSpPr>
          <p:grpSpPr>
            <a:xfrm>
              <a:off x="6194588" y="4534824"/>
              <a:ext cx="1129178" cy="338554"/>
              <a:chOff x="4492148" y="4699180"/>
              <a:chExt cx="1129178" cy="338554"/>
            </a:xfrm>
          </p:grpSpPr>
          <p:grpSp>
            <p:nvGrpSpPr>
              <p:cNvPr id="171" name="Group 170">
                <a:extLst>
                  <a:ext uri="{FF2B5EF4-FFF2-40B4-BE49-F238E27FC236}">
                    <a16:creationId xmlns:a16="http://schemas.microsoft.com/office/drawing/2014/main" id="{914827A5-B36D-5447-BDA9-1E2D6F444CD2}"/>
                  </a:ext>
                </a:extLst>
              </p:cNvPr>
              <p:cNvGrpSpPr/>
              <p:nvPr/>
            </p:nvGrpSpPr>
            <p:grpSpPr>
              <a:xfrm>
                <a:off x="5044085" y="4699180"/>
                <a:ext cx="577241" cy="338554"/>
                <a:chOff x="9950444" y="999755"/>
                <a:chExt cx="577241" cy="338554"/>
              </a:xfrm>
            </p:grpSpPr>
            <p:sp>
              <p:nvSpPr>
                <p:cNvPr id="175" name="Rectangle 174">
                  <a:extLst>
                    <a:ext uri="{FF2B5EF4-FFF2-40B4-BE49-F238E27FC236}">
                      <a16:creationId xmlns:a16="http://schemas.microsoft.com/office/drawing/2014/main" id="{86365D49-EBCD-6849-85B0-2CEB5230224A}"/>
                    </a:ext>
                  </a:extLst>
                </p:cNvPr>
                <p:cNvSpPr/>
                <p:nvPr/>
              </p:nvSpPr>
              <p:spPr>
                <a:xfrm>
                  <a:off x="10010633" y="1066693"/>
                  <a:ext cx="429378"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595BF0A2-D091-7845-BCE5-75F48AA8E23A}"/>
                    </a:ext>
                  </a:extLst>
                </p:cNvPr>
                <p:cNvSpPr txBox="1"/>
                <p:nvPr/>
              </p:nvSpPr>
              <p:spPr>
                <a:xfrm>
                  <a:off x="9950444" y="999755"/>
                  <a:ext cx="5772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data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2" name="Group 171">
                <a:extLst>
                  <a:ext uri="{FF2B5EF4-FFF2-40B4-BE49-F238E27FC236}">
                    <a16:creationId xmlns:a16="http://schemas.microsoft.com/office/drawing/2014/main" id="{67440755-0E4E-954E-AF41-146130A58AC5}"/>
                  </a:ext>
                </a:extLst>
              </p:cNvPr>
              <p:cNvGrpSpPr/>
              <p:nvPr/>
            </p:nvGrpSpPr>
            <p:grpSpPr>
              <a:xfrm>
                <a:off x="4492148" y="4738794"/>
                <a:ext cx="684009" cy="276999"/>
                <a:chOff x="9965227" y="1039458"/>
                <a:chExt cx="684009" cy="276999"/>
              </a:xfrm>
            </p:grpSpPr>
            <p:sp>
              <p:nvSpPr>
                <p:cNvPr id="173" name="Rectangle 172">
                  <a:extLst>
                    <a:ext uri="{FF2B5EF4-FFF2-40B4-BE49-F238E27FC236}">
                      <a16:creationId xmlns:a16="http://schemas.microsoft.com/office/drawing/2014/main" id="{570E072F-7451-6049-8AE4-47E446A3608F}"/>
                    </a:ext>
                  </a:extLst>
                </p:cNvPr>
                <p:cNvSpPr/>
                <p:nvPr/>
              </p:nvSpPr>
              <p:spPr>
                <a:xfrm>
                  <a:off x="10010632" y="1066693"/>
                  <a:ext cx="561043" cy="2152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TextBox 173">
                  <a:extLst>
                    <a:ext uri="{FF2B5EF4-FFF2-40B4-BE49-F238E27FC236}">
                      <a16:creationId xmlns:a16="http://schemas.microsoft.com/office/drawing/2014/main" id="{FC86A8E8-F3DF-0C45-B9B7-56C26EB61CCB}"/>
                    </a:ext>
                  </a:extLst>
                </p:cNvPr>
                <p:cNvSpPr txBox="1"/>
                <p:nvPr/>
              </p:nvSpPr>
              <p:spPr>
                <a:xfrm>
                  <a:off x="9965227" y="1039458"/>
                  <a:ext cx="6840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Header</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grpSp>
        <p:nvGrpSpPr>
          <p:cNvPr id="197" name="Group 6">
            <a:extLst>
              <a:ext uri="{FF2B5EF4-FFF2-40B4-BE49-F238E27FC236}">
                <a16:creationId xmlns:a16="http://schemas.microsoft.com/office/drawing/2014/main" id="{71667032-3DE5-D641-AF89-31661341B629}"/>
              </a:ext>
            </a:extLst>
          </p:cNvPr>
          <p:cNvGrpSpPr>
            <a:grpSpLocks/>
          </p:cNvGrpSpPr>
          <p:nvPr/>
        </p:nvGrpSpPr>
        <p:grpSpPr bwMode="auto">
          <a:xfrm>
            <a:off x="352441" y="1450769"/>
            <a:ext cx="3206750" cy="1430338"/>
            <a:chOff x="240" y="920"/>
            <a:chExt cx="2020" cy="901"/>
          </a:xfrm>
        </p:grpSpPr>
        <p:sp>
          <p:nvSpPr>
            <p:cNvPr id="198" name="Text Box 7">
              <a:extLst>
                <a:ext uri="{FF2B5EF4-FFF2-40B4-BE49-F238E27FC236}">
                  <a16:creationId xmlns:a16="http://schemas.microsoft.com/office/drawing/2014/main" id="{B992066A-2018-C94C-AFAF-EE19612D0A94}"/>
                </a:ext>
              </a:extLst>
            </p:cNvPr>
            <p:cNvSpPr txBox="1">
              <a:spLocks noChangeArrowheads="1"/>
            </p:cNvSpPr>
            <p:nvPr/>
          </p:nvSpPr>
          <p:spPr bwMode="auto">
            <a:xfrm>
              <a:off x="318" y="920"/>
              <a:ext cx="1895" cy="5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C00000"/>
                  </a:solidFill>
                  <a:effectLst/>
                  <a:uLnTx/>
                  <a:uFillTx/>
                  <a:latin typeface="Calibri" panose="020F0502020204030204"/>
                  <a:ea typeface="ＭＳ Ｐゴシック" charset="0"/>
                  <a:cs typeface="+mn-cs"/>
                </a:rPr>
                <a:t>rdt_send</a:t>
              </a:r>
              <a:r>
                <a:rPr kumimoji="0" lang="en-US" sz="1800" b="1"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a:t>
              </a:r>
              <a:r>
                <a:rPr kumimoji="0" lang="en-US" sz="1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called from above, (e.g., by app.). Passed data to deliver to receiver upper layer</a:t>
              </a: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grpSp>
          <p:nvGrpSpPr>
            <p:cNvPr id="199" name="Group 8">
              <a:extLst>
                <a:ext uri="{FF2B5EF4-FFF2-40B4-BE49-F238E27FC236}">
                  <a16:creationId xmlns:a16="http://schemas.microsoft.com/office/drawing/2014/main" id="{9A43EE55-B459-A442-AF20-820C98C69C07}"/>
                </a:ext>
              </a:extLst>
            </p:cNvPr>
            <p:cNvGrpSpPr>
              <a:grpSpLocks/>
            </p:cNvGrpSpPr>
            <p:nvPr/>
          </p:nvGrpSpPr>
          <p:grpSpPr bwMode="auto">
            <a:xfrm>
              <a:off x="240" y="921"/>
              <a:ext cx="2020" cy="900"/>
              <a:chOff x="240" y="933"/>
              <a:chExt cx="2020" cy="900"/>
            </a:xfrm>
          </p:grpSpPr>
          <p:sp>
            <p:nvSpPr>
              <p:cNvPr id="200" name="Line 9">
                <a:extLst>
                  <a:ext uri="{FF2B5EF4-FFF2-40B4-BE49-F238E27FC236}">
                    <a16:creationId xmlns:a16="http://schemas.microsoft.com/office/drawing/2014/main" id="{D59558C8-6B42-C945-B92F-70A2CBF157D5}"/>
                  </a:ext>
                </a:extLst>
              </p:cNvPr>
              <p:cNvSpPr>
                <a:spLocks noChangeShapeType="1"/>
              </p:cNvSpPr>
              <p:nvPr/>
            </p:nvSpPr>
            <p:spPr bwMode="auto">
              <a:xfrm>
                <a:off x="1787" y="1509"/>
                <a:ext cx="174" cy="324"/>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01" name="Rectangle 10">
                <a:extLst>
                  <a:ext uri="{FF2B5EF4-FFF2-40B4-BE49-F238E27FC236}">
                    <a16:creationId xmlns:a16="http://schemas.microsoft.com/office/drawing/2014/main" id="{686FEA1A-00FC-FD44-B59F-41229CD93A2C}"/>
                  </a:ext>
                </a:extLst>
              </p:cNvPr>
              <p:cNvSpPr>
                <a:spLocks noChangeArrowheads="1"/>
              </p:cNvSpPr>
              <p:nvPr/>
            </p:nvSpPr>
            <p:spPr bwMode="auto">
              <a:xfrm>
                <a:off x="240" y="933"/>
                <a:ext cx="2020" cy="558"/>
              </a:xfrm>
              <a:prstGeom prst="rect">
                <a:avLst/>
              </a:prstGeom>
              <a:noFill/>
              <a:ln w="19050">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grpSp>
        <p:nvGrpSpPr>
          <p:cNvPr id="202" name="Group 11">
            <a:extLst>
              <a:ext uri="{FF2B5EF4-FFF2-40B4-BE49-F238E27FC236}">
                <a16:creationId xmlns:a16="http://schemas.microsoft.com/office/drawing/2014/main" id="{D5975D2B-C7D8-5443-B05C-D424C6687958}"/>
              </a:ext>
            </a:extLst>
          </p:cNvPr>
          <p:cNvGrpSpPr>
            <a:grpSpLocks/>
          </p:cNvGrpSpPr>
          <p:nvPr/>
        </p:nvGrpSpPr>
        <p:grpSpPr bwMode="auto">
          <a:xfrm>
            <a:off x="665618" y="5097921"/>
            <a:ext cx="3074988" cy="1393825"/>
            <a:chOff x="218" y="3055"/>
            <a:chExt cx="1937" cy="878"/>
          </a:xfrm>
        </p:grpSpPr>
        <p:sp>
          <p:nvSpPr>
            <p:cNvPr id="203" name="Text Box 12">
              <a:extLst>
                <a:ext uri="{FF2B5EF4-FFF2-40B4-BE49-F238E27FC236}">
                  <a16:creationId xmlns:a16="http://schemas.microsoft.com/office/drawing/2014/main" id="{3112DCC3-CE7F-0946-98BD-677D47E5D9EC}"/>
                </a:ext>
              </a:extLst>
            </p:cNvPr>
            <p:cNvSpPr txBox="1">
              <a:spLocks noChangeArrowheads="1"/>
            </p:cNvSpPr>
            <p:nvPr/>
          </p:nvSpPr>
          <p:spPr bwMode="auto">
            <a:xfrm>
              <a:off x="233" y="3356"/>
              <a:ext cx="1878" cy="5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C00000"/>
                  </a:solidFill>
                  <a:effectLst/>
                  <a:uLnTx/>
                  <a:uFillTx/>
                  <a:latin typeface="Calibri" panose="020F0502020204030204"/>
                  <a:ea typeface="ＭＳ Ｐゴシック" charset="0"/>
                  <a:cs typeface="+mn-cs"/>
                </a:rPr>
                <a:t>udt_send</a:t>
              </a:r>
              <a:r>
                <a:rPr kumimoji="0" lang="en-US" sz="1800" b="1"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a:t>
              </a:r>
              <a:r>
                <a:rPr kumimoji="0" lang="en-US" sz="1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called by </a:t>
              </a:r>
              <a:r>
                <a:rPr kumimoji="0" lang="en-US" sz="1800" b="0" i="0" u="none" strike="noStrike" kern="1200" cap="none" spc="0" normalizeH="0" baseline="0" noProof="0" dirty="0" err="1">
                  <a:ln>
                    <a:noFill/>
                  </a:ln>
                  <a:solidFill>
                    <a:prstClr val="black"/>
                  </a:solidFill>
                  <a:effectLst/>
                  <a:uLnTx/>
                  <a:uFillTx/>
                  <a:latin typeface="Courier" pitchFamily="2" charset="0"/>
                  <a:ea typeface="ＭＳ Ｐゴシック" charset="0"/>
                  <a:cs typeface="+mn-cs"/>
                </a:rPr>
                <a:t>rdt</a:t>
              </a:r>
              <a:endParaRPr kumimoji="0" lang="en-US" sz="1800" b="0" i="0" u="none" strike="noStrike" kern="1200" cap="none" spc="0" normalizeH="0" baseline="0" noProof="0" dirty="0">
                <a:ln>
                  <a:noFill/>
                </a:ln>
                <a:solidFill>
                  <a:prstClr val="black"/>
                </a:solidFill>
                <a:effectLst/>
                <a:uLnTx/>
                <a:uFillTx/>
                <a:latin typeface="Courier" pitchFamily="2" charset="0"/>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to transfer packet over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unreliable channel to receiver</a:t>
              </a: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grpSp>
          <p:nvGrpSpPr>
            <p:cNvPr id="204" name="Group 13">
              <a:extLst>
                <a:ext uri="{FF2B5EF4-FFF2-40B4-BE49-F238E27FC236}">
                  <a16:creationId xmlns:a16="http://schemas.microsoft.com/office/drawing/2014/main" id="{B6C30B44-1E4C-5642-B786-3E6EA26B0E37}"/>
                </a:ext>
              </a:extLst>
            </p:cNvPr>
            <p:cNvGrpSpPr>
              <a:grpSpLocks/>
            </p:cNvGrpSpPr>
            <p:nvPr/>
          </p:nvGrpSpPr>
          <p:grpSpPr bwMode="auto">
            <a:xfrm>
              <a:off x="218" y="3055"/>
              <a:ext cx="1937" cy="867"/>
              <a:chOff x="218" y="3055"/>
              <a:chExt cx="1937" cy="867"/>
            </a:xfrm>
          </p:grpSpPr>
          <p:sp>
            <p:nvSpPr>
              <p:cNvPr id="205" name="Line 14">
                <a:extLst>
                  <a:ext uri="{FF2B5EF4-FFF2-40B4-BE49-F238E27FC236}">
                    <a16:creationId xmlns:a16="http://schemas.microsoft.com/office/drawing/2014/main" id="{E0160BA3-7E99-FF4F-B251-3A57C4067339}"/>
                  </a:ext>
                </a:extLst>
              </p:cNvPr>
              <p:cNvSpPr>
                <a:spLocks noChangeShapeType="1"/>
              </p:cNvSpPr>
              <p:nvPr/>
            </p:nvSpPr>
            <p:spPr bwMode="auto">
              <a:xfrm flipV="1">
                <a:off x="1433" y="3055"/>
                <a:ext cx="359" cy="303"/>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206" name="Rectangle 15">
                <a:extLst>
                  <a:ext uri="{FF2B5EF4-FFF2-40B4-BE49-F238E27FC236}">
                    <a16:creationId xmlns:a16="http://schemas.microsoft.com/office/drawing/2014/main" id="{9DF0B33E-9F7D-6D42-BB3E-B10B8F37A046}"/>
                  </a:ext>
                </a:extLst>
              </p:cNvPr>
              <p:cNvSpPr>
                <a:spLocks noChangeArrowheads="1"/>
              </p:cNvSpPr>
              <p:nvPr/>
            </p:nvSpPr>
            <p:spPr bwMode="auto">
              <a:xfrm>
                <a:off x="218" y="3364"/>
                <a:ext cx="1937" cy="558"/>
              </a:xfrm>
              <a:prstGeom prst="rect">
                <a:avLst/>
              </a:prstGeom>
              <a:noFill/>
              <a:ln w="19050">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grpSp>
        <p:nvGrpSpPr>
          <p:cNvPr id="207" name="Group 16">
            <a:extLst>
              <a:ext uri="{FF2B5EF4-FFF2-40B4-BE49-F238E27FC236}">
                <a16:creationId xmlns:a16="http://schemas.microsoft.com/office/drawing/2014/main" id="{17BBEB73-4D20-4E49-B116-621BC3CAA3C6}"/>
              </a:ext>
            </a:extLst>
          </p:cNvPr>
          <p:cNvGrpSpPr>
            <a:grpSpLocks/>
          </p:cNvGrpSpPr>
          <p:nvPr/>
        </p:nvGrpSpPr>
        <p:grpSpPr bwMode="auto">
          <a:xfrm>
            <a:off x="8446406" y="5042355"/>
            <a:ext cx="3122613" cy="1520825"/>
            <a:chOff x="3071" y="2986"/>
            <a:chExt cx="1967" cy="958"/>
          </a:xfrm>
        </p:grpSpPr>
        <p:sp>
          <p:nvSpPr>
            <p:cNvPr id="208" name="Text Box 17">
              <a:extLst>
                <a:ext uri="{FF2B5EF4-FFF2-40B4-BE49-F238E27FC236}">
                  <a16:creationId xmlns:a16="http://schemas.microsoft.com/office/drawing/2014/main" id="{13F46785-7C2F-3743-9685-4279D33DE680}"/>
                </a:ext>
              </a:extLst>
            </p:cNvPr>
            <p:cNvSpPr txBox="1">
              <a:spLocks noChangeArrowheads="1"/>
            </p:cNvSpPr>
            <p:nvPr/>
          </p:nvSpPr>
          <p:spPr bwMode="auto">
            <a:xfrm>
              <a:off x="3101" y="3362"/>
              <a:ext cx="1937" cy="5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C00000"/>
                  </a:solidFill>
                  <a:effectLst/>
                  <a:uLnTx/>
                  <a:uFillTx/>
                  <a:latin typeface="Calibri" panose="020F0502020204030204"/>
                  <a:ea typeface="ＭＳ Ｐゴシック" charset="0"/>
                  <a:cs typeface="+mn-cs"/>
                </a:rPr>
                <a:t>rdt_rcv</a:t>
              </a:r>
              <a:r>
                <a:rPr kumimoji="0" lang="en-US" sz="1800" b="1"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a:t>
              </a:r>
              <a:r>
                <a:rPr kumimoji="0" lang="en-US" sz="1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called when packet arrives on receiver side of channel</a:t>
              </a: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grpSp>
          <p:nvGrpSpPr>
            <p:cNvPr id="209" name="Group 18">
              <a:extLst>
                <a:ext uri="{FF2B5EF4-FFF2-40B4-BE49-F238E27FC236}">
                  <a16:creationId xmlns:a16="http://schemas.microsoft.com/office/drawing/2014/main" id="{6F4A03FB-C196-4245-A236-BAE0357475F2}"/>
                </a:ext>
              </a:extLst>
            </p:cNvPr>
            <p:cNvGrpSpPr>
              <a:grpSpLocks/>
            </p:cNvGrpSpPr>
            <p:nvPr/>
          </p:nvGrpSpPr>
          <p:grpSpPr bwMode="auto">
            <a:xfrm>
              <a:off x="3071" y="2986"/>
              <a:ext cx="1937" cy="943"/>
              <a:chOff x="3071" y="2986"/>
              <a:chExt cx="1937" cy="943"/>
            </a:xfrm>
          </p:grpSpPr>
          <p:sp>
            <p:nvSpPr>
              <p:cNvPr id="210" name="Line 19">
                <a:extLst>
                  <a:ext uri="{FF2B5EF4-FFF2-40B4-BE49-F238E27FC236}">
                    <a16:creationId xmlns:a16="http://schemas.microsoft.com/office/drawing/2014/main" id="{DFAB6866-5B35-6E41-8F29-0263EC44C604}"/>
                  </a:ext>
                </a:extLst>
              </p:cNvPr>
              <p:cNvSpPr>
                <a:spLocks noChangeShapeType="1"/>
              </p:cNvSpPr>
              <p:nvPr/>
            </p:nvSpPr>
            <p:spPr bwMode="auto">
              <a:xfrm flipH="1" flipV="1">
                <a:off x="3312" y="2986"/>
                <a:ext cx="398" cy="371"/>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211" name="Rectangle 20">
                <a:extLst>
                  <a:ext uri="{FF2B5EF4-FFF2-40B4-BE49-F238E27FC236}">
                    <a16:creationId xmlns:a16="http://schemas.microsoft.com/office/drawing/2014/main" id="{144EF218-DC19-974D-9D41-3796E5959FAA}"/>
                  </a:ext>
                </a:extLst>
              </p:cNvPr>
              <p:cNvSpPr>
                <a:spLocks noChangeArrowheads="1"/>
              </p:cNvSpPr>
              <p:nvPr/>
            </p:nvSpPr>
            <p:spPr bwMode="auto">
              <a:xfrm>
                <a:off x="3071" y="3348"/>
                <a:ext cx="1937" cy="581"/>
              </a:xfrm>
              <a:prstGeom prst="rect">
                <a:avLst/>
              </a:prstGeom>
              <a:noFill/>
              <a:ln w="19050">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grpSp>
        <p:nvGrpSpPr>
          <p:cNvPr id="212" name="Group 21">
            <a:extLst>
              <a:ext uri="{FF2B5EF4-FFF2-40B4-BE49-F238E27FC236}">
                <a16:creationId xmlns:a16="http://schemas.microsoft.com/office/drawing/2014/main" id="{42650407-45AA-3C47-B59D-AAD89CBCEE9E}"/>
              </a:ext>
            </a:extLst>
          </p:cNvPr>
          <p:cNvGrpSpPr>
            <a:grpSpLocks/>
          </p:cNvGrpSpPr>
          <p:nvPr/>
        </p:nvGrpSpPr>
        <p:grpSpPr bwMode="auto">
          <a:xfrm>
            <a:off x="8824801" y="1555220"/>
            <a:ext cx="3063876" cy="1571625"/>
            <a:chOff x="3138" y="936"/>
            <a:chExt cx="1930" cy="990"/>
          </a:xfrm>
        </p:grpSpPr>
        <p:sp>
          <p:nvSpPr>
            <p:cNvPr id="213" name="Text Box 22">
              <a:extLst>
                <a:ext uri="{FF2B5EF4-FFF2-40B4-BE49-F238E27FC236}">
                  <a16:creationId xmlns:a16="http://schemas.microsoft.com/office/drawing/2014/main" id="{A91EF9B4-2F2C-834D-A9F0-AF5FF0012C06}"/>
                </a:ext>
              </a:extLst>
            </p:cNvPr>
            <p:cNvSpPr txBox="1">
              <a:spLocks noChangeArrowheads="1"/>
            </p:cNvSpPr>
            <p:nvPr/>
          </p:nvSpPr>
          <p:spPr bwMode="auto">
            <a:xfrm>
              <a:off x="3168" y="936"/>
              <a:ext cx="1900" cy="4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C00000"/>
                  </a:solidFill>
                  <a:effectLst/>
                  <a:uLnTx/>
                  <a:uFillTx/>
                  <a:latin typeface="Calibri" panose="020F0502020204030204"/>
                  <a:ea typeface="ＭＳ Ｐゴシック" charset="0"/>
                  <a:cs typeface="+mn-cs"/>
                </a:rPr>
                <a:t>deliver_data</a:t>
              </a:r>
              <a:r>
                <a:rPr kumimoji="0" lang="en-US" sz="1800" b="1"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a:t>
              </a:r>
              <a:r>
                <a:rPr kumimoji="0" lang="en-US" sz="1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called by </a:t>
              </a:r>
              <a:r>
                <a:rPr kumimoji="0" lang="en-US" sz="1800" b="0" i="0" u="none" strike="noStrike" kern="1200" cap="none" spc="0" normalizeH="0" baseline="0" noProof="0" dirty="0" err="1">
                  <a:ln>
                    <a:noFill/>
                  </a:ln>
                  <a:solidFill>
                    <a:prstClr val="black"/>
                  </a:solidFill>
                  <a:effectLst/>
                  <a:uLnTx/>
                  <a:uFillTx/>
                  <a:latin typeface="Courier" pitchFamily="2" charset="0"/>
                  <a:ea typeface="ＭＳ Ｐゴシック" charset="0"/>
                  <a:cs typeface="+mn-cs"/>
                </a:rPr>
                <a:t>rdt</a:t>
              </a:r>
              <a:r>
                <a:rPr kumimoji="0" lang="en-US" sz="1800" b="0" i="0" u="none" strike="noStrike" kern="1200" cap="none" spc="0" normalizeH="0" baseline="0" noProof="0" dirty="0">
                  <a:ln>
                    <a:noFill/>
                  </a:ln>
                  <a:solidFill>
                    <a:prstClr val="black"/>
                  </a:solidFill>
                  <a:effectLst/>
                  <a:uLnTx/>
                  <a:uFillTx/>
                  <a:latin typeface="Courier" pitchFamily="2" charset="0"/>
                  <a:ea typeface="ＭＳ Ｐゴシック" charset="0"/>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to deliver data to upper layer</a:t>
              </a:r>
            </a:p>
          </p:txBody>
        </p:sp>
        <p:grpSp>
          <p:nvGrpSpPr>
            <p:cNvPr id="214" name="Group 23">
              <a:extLst>
                <a:ext uri="{FF2B5EF4-FFF2-40B4-BE49-F238E27FC236}">
                  <a16:creationId xmlns:a16="http://schemas.microsoft.com/office/drawing/2014/main" id="{2D175EAB-99E5-D446-9FA5-DA6520AC99E3}"/>
                </a:ext>
              </a:extLst>
            </p:cNvPr>
            <p:cNvGrpSpPr>
              <a:grpSpLocks/>
            </p:cNvGrpSpPr>
            <p:nvPr/>
          </p:nvGrpSpPr>
          <p:grpSpPr bwMode="auto">
            <a:xfrm>
              <a:off x="3138" y="942"/>
              <a:ext cx="1899" cy="984"/>
              <a:chOff x="3138" y="942"/>
              <a:chExt cx="1899" cy="984"/>
            </a:xfrm>
          </p:grpSpPr>
          <p:sp>
            <p:nvSpPr>
              <p:cNvPr id="215" name="Line 24">
                <a:extLst>
                  <a:ext uri="{FF2B5EF4-FFF2-40B4-BE49-F238E27FC236}">
                    <a16:creationId xmlns:a16="http://schemas.microsoft.com/office/drawing/2014/main" id="{B4F4A625-25A9-7C49-A577-9E5369A60459}"/>
                  </a:ext>
                </a:extLst>
              </p:cNvPr>
              <p:cNvSpPr>
                <a:spLocks noChangeShapeType="1"/>
              </p:cNvSpPr>
              <p:nvPr/>
            </p:nvSpPr>
            <p:spPr bwMode="auto">
              <a:xfrm flipH="1">
                <a:off x="3328" y="1334"/>
                <a:ext cx="325" cy="592"/>
              </a:xfrm>
              <a:prstGeom prst="line">
                <a:avLst/>
              </a:prstGeom>
              <a:noFill/>
              <a:ln w="1905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216" name="Rectangle 25">
                <a:extLst>
                  <a:ext uri="{FF2B5EF4-FFF2-40B4-BE49-F238E27FC236}">
                    <a16:creationId xmlns:a16="http://schemas.microsoft.com/office/drawing/2014/main" id="{EB9BAEEC-FC22-9041-B4A4-025004EA540A}"/>
                  </a:ext>
                </a:extLst>
              </p:cNvPr>
              <p:cNvSpPr>
                <a:spLocks noChangeArrowheads="1"/>
              </p:cNvSpPr>
              <p:nvPr/>
            </p:nvSpPr>
            <p:spPr bwMode="auto">
              <a:xfrm>
                <a:off x="3138" y="942"/>
                <a:ext cx="1899" cy="396"/>
              </a:xfrm>
              <a:prstGeom prst="rect">
                <a:avLst/>
              </a:prstGeom>
              <a:noFill/>
              <a:ln w="19050">
                <a:solidFill>
                  <a:srgbClr val="C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grpSp>
        <p:nvGrpSpPr>
          <p:cNvPr id="217" name="Group 216">
            <a:extLst>
              <a:ext uri="{FF2B5EF4-FFF2-40B4-BE49-F238E27FC236}">
                <a16:creationId xmlns:a16="http://schemas.microsoft.com/office/drawing/2014/main" id="{6F41A62F-3DD7-6346-9896-7AA8D52AFD01}"/>
              </a:ext>
            </a:extLst>
          </p:cNvPr>
          <p:cNvGrpSpPr/>
          <p:nvPr/>
        </p:nvGrpSpPr>
        <p:grpSpPr>
          <a:xfrm>
            <a:off x="4390890" y="5513755"/>
            <a:ext cx="3819165" cy="1064365"/>
            <a:chOff x="2631911" y="5334147"/>
            <a:chExt cx="3819165" cy="1064365"/>
          </a:xfrm>
        </p:grpSpPr>
        <p:sp>
          <p:nvSpPr>
            <p:cNvPr id="218" name="TextBox 217">
              <a:extLst>
                <a:ext uri="{FF2B5EF4-FFF2-40B4-BE49-F238E27FC236}">
                  <a16:creationId xmlns:a16="http://schemas.microsoft.com/office/drawing/2014/main" id="{81FE2BAE-2017-AB42-AD7C-774573E3F768}"/>
                </a:ext>
              </a:extLst>
            </p:cNvPr>
            <p:cNvSpPr txBox="1"/>
            <p:nvPr/>
          </p:nvSpPr>
          <p:spPr>
            <a:xfrm>
              <a:off x="2631911" y="5807581"/>
              <a:ext cx="3819165" cy="5909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Bi-directional communication over unreliable channel</a:t>
              </a:r>
            </a:p>
          </p:txBody>
        </p:sp>
        <p:cxnSp>
          <p:nvCxnSpPr>
            <p:cNvPr id="219" name="Straight Connector 218">
              <a:extLst>
                <a:ext uri="{FF2B5EF4-FFF2-40B4-BE49-F238E27FC236}">
                  <a16:creationId xmlns:a16="http://schemas.microsoft.com/office/drawing/2014/main" id="{69CFE212-FAA9-9642-8915-72A4331BBDCC}"/>
                </a:ext>
              </a:extLst>
            </p:cNvPr>
            <p:cNvCxnSpPr>
              <a:cxnSpLocks/>
            </p:cNvCxnSpPr>
            <p:nvPr/>
          </p:nvCxnSpPr>
          <p:spPr>
            <a:xfrm>
              <a:off x="2905750" y="5334147"/>
              <a:ext cx="1431271" cy="4734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648DDD5-23AA-D944-BD74-7186BAB3A91E}"/>
                </a:ext>
              </a:extLst>
            </p:cNvPr>
            <p:cNvCxnSpPr>
              <a:cxnSpLocks/>
            </p:cNvCxnSpPr>
            <p:nvPr/>
          </p:nvCxnSpPr>
          <p:spPr>
            <a:xfrm flipH="1">
              <a:off x="4339308" y="5338301"/>
              <a:ext cx="1358761" cy="4692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1" name="Group 220">
            <a:extLst>
              <a:ext uri="{FF2B5EF4-FFF2-40B4-BE49-F238E27FC236}">
                <a16:creationId xmlns:a16="http://schemas.microsoft.com/office/drawing/2014/main" id="{24DA57A5-E7F2-7A4B-9805-D1B62272D517}"/>
              </a:ext>
            </a:extLst>
          </p:cNvPr>
          <p:cNvGrpSpPr/>
          <p:nvPr/>
        </p:nvGrpSpPr>
        <p:grpSpPr>
          <a:xfrm>
            <a:off x="4175224" y="3049446"/>
            <a:ext cx="3819165" cy="734333"/>
            <a:chOff x="2418275" y="5378074"/>
            <a:chExt cx="3819165" cy="734333"/>
          </a:xfrm>
        </p:grpSpPr>
        <p:sp>
          <p:nvSpPr>
            <p:cNvPr id="222" name="TextBox 221">
              <a:extLst>
                <a:ext uri="{FF2B5EF4-FFF2-40B4-BE49-F238E27FC236}">
                  <a16:creationId xmlns:a16="http://schemas.microsoft.com/office/drawing/2014/main" id="{AA641F40-AD8C-4445-92AF-C75760D41DB5}"/>
                </a:ext>
              </a:extLst>
            </p:cNvPr>
            <p:cNvSpPr txBox="1"/>
            <p:nvPr/>
          </p:nvSpPr>
          <p:spPr>
            <a:xfrm>
              <a:off x="2418275" y="5770775"/>
              <a:ext cx="3819165" cy="3416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cxnSp>
          <p:nvCxnSpPr>
            <p:cNvPr id="231" name="Straight Connector 230">
              <a:extLst>
                <a:ext uri="{FF2B5EF4-FFF2-40B4-BE49-F238E27FC236}">
                  <a16:creationId xmlns:a16="http://schemas.microsoft.com/office/drawing/2014/main" id="{5EC91614-D442-594E-977D-A7CD27559B86}"/>
                </a:ext>
              </a:extLst>
            </p:cNvPr>
            <p:cNvCxnSpPr>
              <a:cxnSpLocks/>
              <a:stCxn id="156" idx="2"/>
            </p:cNvCxnSpPr>
            <p:nvPr/>
          </p:nvCxnSpPr>
          <p:spPr>
            <a:xfrm>
              <a:off x="2882260" y="5405784"/>
              <a:ext cx="1454761" cy="4017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28C5F11-037B-3141-81EB-95B8DB592151}"/>
                </a:ext>
              </a:extLst>
            </p:cNvPr>
            <p:cNvCxnSpPr>
              <a:cxnSpLocks/>
              <a:stCxn id="150" idx="2"/>
            </p:cNvCxnSpPr>
            <p:nvPr/>
          </p:nvCxnSpPr>
          <p:spPr>
            <a:xfrm flipH="1">
              <a:off x="4339309" y="5378074"/>
              <a:ext cx="1250688" cy="4295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0AC3C84-7598-504F-A405-3ABFEB5F658C}"/>
              </a:ext>
            </a:extLst>
          </p:cNvPr>
          <p:cNvGrpSpPr/>
          <p:nvPr/>
        </p:nvGrpSpPr>
        <p:grpSpPr>
          <a:xfrm>
            <a:off x="5125651" y="4114827"/>
            <a:ext cx="1774588" cy="687847"/>
            <a:chOff x="5125651" y="4114827"/>
            <a:chExt cx="1774588" cy="687847"/>
          </a:xfrm>
        </p:grpSpPr>
        <p:sp>
          <p:nvSpPr>
            <p:cNvPr id="241" name="TextBox 240">
              <a:extLst>
                <a:ext uri="{FF2B5EF4-FFF2-40B4-BE49-F238E27FC236}">
                  <a16:creationId xmlns:a16="http://schemas.microsoft.com/office/drawing/2014/main" id="{EDB0CBDE-E11E-4D44-A1B1-F46AB6BB5EE3}"/>
                </a:ext>
              </a:extLst>
            </p:cNvPr>
            <p:cNvSpPr txBox="1"/>
            <p:nvPr/>
          </p:nvSpPr>
          <p:spPr>
            <a:xfrm>
              <a:off x="5532497" y="4114827"/>
              <a:ext cx="1135642" cy="3416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packet</a:t>
              </a:r>
            </a:p>
          </p:txBody>
        </p:sp>
        <p:grpSp>
          <p:nvGrpSpPr>
            <p:cNvPr id="27" name="Group 26">
              <a:extLst>
                <a:ext uri="{FF2B5EF4-FFF2-40B4-BE49-F238E27FC236}">
                  <a16:creationId xmlns:a16="http://schemas.microsoft.com/office/drawing/2014/main" id="{9D568B1D-51FF-AA46-90CF-7CFEE16AA233}"/>
                </a:ext>
              </a:extLst>
            </p:cNvPr>
            <p:cNvGrpSpPr/>
            <p:nvPr/>
          </p:nvGrpSpPr>
          <p:grpSpPr>
            <a:xfrm flipV="1">
              <a:off x="5125651" y="4373167"/>
              <a:ext cx="1774588" cy="429507"/>
              <a:chOff x="8970705" y="3780959"/>
              <a:chExt cx="2707737" cy="429507"/>
            </a:xfrm>
          </p:grpSpPr>
          <p:cxnSp>
            <p:nvCxnSpPr>
              <p:cNvPr id="242" name="Straight Connector 241">
                <a:extLst>
                  <a:ext uri="{FF2B5EF4-FFF2-40B4-BE49-F238E27FC236}">
                    <a16:creationId xmlns:a16="http://schemas.microsoft.com/office/drawing/2014/main" id="{E2B11327-3736-0944-A286-E629946AF6C2}"/>
                  </a:ext>
                </a:extLst>
              </p:cNvPr>
              <p:cNvCxnSpPr>
                <a:cxnSpLocks/>
              </p:cNvCxnSpPr>
              <p:nvPr/>
            </p:nvCxnSpPr>
            <p:spPr>
              <a:xfrm>
                <a:off x="8970705" y="3808669"/>
                <a:ext cx="1454761" cy="4017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A509D373-1A9D-6F41-B2A3-89CFB48DFD95}"/>
                  </a:ext>
                </a:extLst>
              </p:cNvPr>
              <p:cNvCxnSpPr>
                <a:cxnSpLocks/>
              </p:cNvCxnSpPr>
              <p:nvPr/>
            </p:nvCxnSpPr>
            <p:spPr>
              <a:xfrm flipH="1">
                <a:off x="10427754" y="3780959"/>
                <a:ext cx="1250688" cy="4295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59" name="Oval 158">
            <a:extLst>
              <a:ext uri="{FF2B5EF4-FFF2-40B4-BE49-F238E27FC236}">
                <a16:creationId xmlns:a16="http://schemas.microsoft.com/office/drawing/2014/main" id="{C022FBDC-CC2E-5E47-9678-89FEA29CD830}"/>
              </a:ext>
            </a:extLst>
          </p:cNvPr>
          <p:cNvSpPr/>
          <p:nvPr/>
        </p:nvSpPr>
        <p:spPr>
          <a:xfrm>
            <a:off x="3233978" y="3481952"/>
            <a:ext cx="2201622"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FF958383-DD7C-5640-BB35-D8FF6965A3B4}"/>
              </a:ext>
            </a:extLst>
          </p:cNvPr>
          <p:cNvSpPr/>
          <p:nvPr/>
        </p:nvSpPr>
        <p:spPr>
          <a:xfrm>
            <a:off x="6574078" y="3494652"/>
            <a:ext cx="2201622" cy="12398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Slide Number Placeholder 2">
            <a:extLst>
              <a:ext uri="{FF2B5EF4-FFF2-40B4-BE49-F238E27FC236}">
                <a16:creationId xmlns:a16="http://schemas.microsoft.com/office/drawing/2014/main" id="{6DBFA797-FCF1-D64C-B202-129E2249C30F}"/>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41</a:t>
            </a:fld>
            <a:endParaRPr lang="en-US" dirty="0"/>
          </a:p>
        </p:txBody>
      </p:sp>
    </p:spTree>
    <p:extLst>
      <p:ext uri="{BB962C8B-B14F-4D97-AF65-F5344CB8AC3E}">
        <p14:creationId xmlns:p14="http://schemas.microsoft.com/office/powerpoint/2010/main" val="8726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fill="hold"/>
                                        <p:tgtEl>
                                          <p:spTgt spid="197"/>
                                        </p:tgtEl>
                                        <p:attrNameLst>
                                          <p:attrName>ppt_x</p:attrName>
                                        </p:attrNameLst>
                                      </p:cBhvr>
                                      <p:tavLst>
                                        <p:tav tm="0">
                                          <p:val>
                                            <p:strVal val="0-#ppt_w/2"/>
                                          </p:val>
                                        </p:tav>
                                        <p:tav tm="100000">
                                          <p:val>
                                            <p:strVal val="#ppt_x"/>
                                          </p:val>
                                        </p:tav>
                                      </p:tavLst>
                                    </p:anim>
                                    <p:anim calcmode="lin" valueType="num">
                                      <p:cBhvr additive="base">
                                        <p:cTn id="8" dur="500" fill="hold"/>
                                        <p:tgtEl>
                                          <p:spTgt spid="1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2"/>
                                        </p:tgtEl>
                                        <p:attrNameLst>
                                          <p:attrName>style.visibility</p:attrName>
                                        </p:attrNameLst>
                                      </p:cBhvr>
                                      <p:to>
                                        <p:strVal val="visible"/>
                                      </p:to>
                                    </p:set>
                                    <p:anim calcmode="lin" valueType="num">
                                      <p:cBhvr additive="base">
                                        <p:cTn id="13" dur="500" fill="hold"/>
                                        <p:tgtEl>
                                          <p:spTgt spid="202"/>
                                        </p:tgtEl>
                                        <p:attrNameLst>
                                          <p:attrName>ppt_x</p:attrName>
                                        </p:attrNameLst>
                                      </p:cBhvr>
                                      <p:tavLst>
                                        <p:tav tm="0">
                                          <p:val>
                                            <p:strVal val="0-#ppt_w/2"/>
                                          </p:val>
                                        </p:tav>
                                        <p:tav tm="100000">
                                          <p:val>
                                            <p:strVal val="#ppt_x"/>
                                          </p:val>
                                        </p:tav>
                                      </p:tavLst>
                                    </p:anim>
                                    <p:anim calcmode="lin" valueType="num">
                                      <p:cBhvr additive="base">
                                        <p:cTn id="14" dur="500" fill="hold"/>
                                        <p:tgtEl>
                                          <p:spTgt spid="2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additive="base">
                                        <p:cTn id="19" dur="500" fill="hold"/>
                                        <p:tgtEl>
                                          <p:spTgt spid="207"/>
                                        </p:tgtEl>
                                        <p:attrNameLst>
                                          <p:attrName>ppt_x</p:attrName>
                                        </p:attrNameLst>
                                      </p:cBhvr>
                                      <p:tavLst>
                                        <p:tav tm="0">
                                          <p:val>
                                            <p:strVal val="1+#ppt_w/2"/>
                                          </p:val>
                                        </p:tav>
                                        <p:tav tm="100000">
                                          <p:val>
                                            <p:strVal val="#ppt_x"/>
                                          </p:val>
                                        </p:tav>
                                      </p:tavLst>
                                    </p:anim>
                                    <p:anim calcmode="lin" valueType="num">
                                      <p:cBhvr additive="base">
                                        <p:cTn id="20" dur="500" fill="hold"/>
                                        <p:tgtEl>
                                          <p:spTgt spid="2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12"/>
                                        </p:tgtEl>
                                        <p:attrNameLst>
                                          <p:attrName>style.visibility</p:attrName>
                                        </p:attrNameLst>
                                      </p:cBhvr>
                                      <p:to>
                                        <p:strVal val="visible"/>
                                      </p:to>
                                    </p:set>
                                    <p:anim calcmode="lin" valueType="num">
                                      <p:cBhvr additive="base">
                                        <p:cTn id="25" dur="500" fill="hold"/>
                                        <p:tgtEl>
                                          <p:spTgt spid="212"/>
                                        </p:tgtEl>
                                        <p:attrNameLst>
                                          <p:attrName>ppt_x</p:attrName>
                                        </p:attrNameLst>
                                      </p:cBhvr>
                                      <p:tavLst>
                                        <p:tav tm="0">
                                          <p:val>
                                            <p:strVal val="1+#ppt_w/2"/>
                                          </p:val>
                                        </p:tav>
                                        <p:tav tm="100000">
                                          <p:val>
                                            <p:strVal val="#ppt_x"/>
                                          </p:val>
                                        </p:tav>
                                      </p:tavLst>
                                    </p:anim>
                                    <p:anim calcmode="lin" valueType="num">
                                      <p:cBhvr additive="base">
                                        <p:cTn id="26" dur="500" fill="hold"/>
                                        <p:tgtEl>
                                          <p:spTgt spid="2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17"/>
                                        </p:tgtEl>
                                        <p:attrNameLst>
                                          <p:attrName>style.visibility</p:attrName>
                                        </p:attrNameLst>
                                      </p:cBhvr>
                                      <p:to>
                                        <p:strVal val="visible"/>
                                      </p:to>
                                    </p:set>
                                    <p:animEffect transition="in" filter="dissolve">
                                      <p:cBhvr>
                                        <p:cTn id="31" dur="500"/>
                                        <p:tgtEl>
                                          <p:spTgt spid="21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21"/>
                                        </p:tgtEl>
                                        <p:attrNameLst>
                                          <p:attrName>style.visibility</p:attrName>
                                        </p:attrNameLst>
                                      </p:cBhvr>
                                      <p:to>
                                        <p:strVal val="visible"/>
                                      </p:to>
                                    </p:set>
                                    <p:animEffect transition="in" filter="dissolve">
                                      <p:cBhvr>
                                        <p:cTn id="36" dur="500"/>
                                        <p:tgtEl>
                                          <p:spTgt spid="22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dissolv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Reliable data transfer: getting started</a:t>
            </a:r>
          </a:p>
        </p:txBody>
      </p:sp>
      <p:sp>
        <p:nvSpPr>
          <p:cNvPr id="193" name="Rectangle 3">
            <a:extLst>
              <a:ext uri="{FF2B5EF4-FFF2-40B4-BE49-F238E27FC236}">
                <a16:creationId xmlns:a16="http://schemas.microsoft.com/office/drawing/2014/main" id="{5D93718A-0690-8C4E-A748-FD7FA291E0B5}"/>
              </a:ext>
            </a:extLst>
          </p:cNvPr>
          <p:cNvSpPr txBox="1">
            <a:spLocks noChangeArrowheads="1"/>
          </p:cNvSpPr>
          <p:nvPr/>
        </p:nvSpPr>
        <p:spPr bwMode="auto">
          <a:xfrm>
            <a:off x="906239" y="1209675"/>
            <a:ext cx="11056577" cy="3352800"/>
          </a:xfrm>
          <a:prstGeom prst="rect">
            <a:avLst/>
          </a:prstGeom>
          <a:noFill/>
          <a:ln>
            <a:noFill/>
          </a:ln>
          <a:effectLst/>
          <a:extLst>
            <a:ext uri="{91240B29-F687-4f45-9708-019B960494DF}">
              <a14:hiddenLine xmlns="" xmlns:a14="http://schemas.microsoft.com/office/drawing/2010/main" w="9525">
                <a:solidFill>
                  <a:srgbClr val="CC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ja-JP" sz="3200" b="0" i="0" u="none" strike="noStrike" kern="0" cap="none" spc="0" normalizeH="0" baseline="0" noProof="0" dirty="0">
                <a:ln>
                  <a:noFill/>
                </a:ln>
                <a:solidFill>
                  <a:srgbClr val="C00000"/>
                </a:solidFill>
                <a:effectLst/>
                <a:uLnTx/>
                <a:uFillTx/>
                <a:latin typeface="Calibri" panose="020F0502020204030204"/>
                <a:ea typeface="ＭＳ Ｐゴシック" panose="020B0600070205080204" pitchFamily="34" charset="-128"/>
              </a:rPr>
              <a:t>We will:</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incrementally develop sender, receiver sides of </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r</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eliable </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d</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ata </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ransfer protocol (</a:t>
            </a:r>
            <a:r>
              <a:rPr kumimoji="0" lang="en-US" altLang="en-US" sz="2800" b="0" i="0" u="none" strike="noStrike" kern="0" cap="none" spc="0" normalizeH="0" baseline="0" noProof="0" dirty="0" err="1">
                <a:ln>
                  <a:noFill/>
                </a:ln>
                <a:solidFill>
                  <a:prstClr val="black"/>
                </a:solidFill>
                <a:effectLst/>
                <a:uLnTx/>
                <a:uFillTx/>
                <a:latin typeface="Courier" pitchFamily="2" charset="0"/>
                <a:ea typeface="ＭＳ Ｐゴシック" panose="020B0600070205080204" pitchFamily="34" charset="-128"/>
              </a:rPr>
              <a:t>rdt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a:t>
            </a:r>
          </a:p>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consider only unidirectional data transfer</a:t>
            </a:r>
          </a:p>
          <a:p>
            <a:pPr marL="687388" marR="0" lvl="1" indent="-230188"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but control info will flow in both directions!</a:t>
            </a:r>
          </a:p>
        </p:txBody>
      </p:sp>
      <p:sp>
        <p:nvSpPr>
          <p:cNvPr id="194" name="Oval 5">
            <a:extLst>
              <a:ext uri="{FF2B5EF4-FFF2-40B4-BE49-F238E27FC236}">
                <a16:creationId xmlns:a16="http://schemas.microsoft.com/office/drawing/2014/main" id="{239622CA-E70A-CC42-B345-49DC0319BAA9}"/>
              </a:ext>
            </a:extLst>
          </p:cNvPr>
          <p:cNvSpPr>
            <a:spLocks noChangeArrowheads="1"/>
          </p:cNvSpPr>
          <p:nvPr/>
        </p:nvSpPr>
        <p:spPr bwMode="auto">
          <a:xfrm>
            <a:off x="4017605" y="4873894"/>
            <a:ext cx="885825" cy="876300"/>
          </a:xfrm>
          <a:prstGeom prst="ellipse">
            <a:avLst/>
          </a:prstGeom>
          <a:solidFill>
            <a:srgbClr val="000099"/>
          </a:solidFill>
          <a:ln>
            <a:noFill/>
          </a:ln>
          <a:effectLst/>
          <a:extLst>
            <a:ext uri="{91240B29-F687-4f45-9708-019B960494DF}">
              <a14:hiddenLine xmlns="" xmlns:a14="http://schemas.microsoft.com/office/drawing/2010/main" w="19050">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95" name="Oval 6">
            <a:extLst>
              <a:ext uri="{FF2B5EF4-FFF2-40B4-BE49-F238E27FC236}">
                <a16:creationId xmlns:a16="http://schemas.microsoft.com/office/drawing/2014/main" id="{3070A472-417C-B64C-8596-E60CAE3FAF1E}"/>
              </a:ext>
            </a:extLst>
          </p:cNvPr>
          <p:cNvSpPr>
            <a:spLocks noChangeArrowheads="1"/>
          </p:cNvSpPr>
          <p:nvPr/>
        </p:nvSpPr>
        <p:spPr bwMode="auto">
          <a:xfrm>
            <a:off x="3927117" y="4899294"/>
            <a:ext cx="942975" cy="876300"/>
          </a:xfrm>
          <a:prstGeom prst="ellipse">
            <a:avLst/>
          </a:prstGeom>
          <a:solidFill>
            <a:srgbClr val="FFFFFF"/>
          </a:solidFill>
          <a:ln w="190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6" name="Text Box 7">
            <a:extLst>
              <a:ext uri="{FF2B5EF4-FFF2-40B4-BE49-F238E27FC236}">
                <a16:creationId xmlns:a16="http://schemas.microsoft.com/office/drawing/2014/main" id="{08B8C369-B54C-DA42-A239-7C5638495649}"/>
              </a:ext>
            </a:extLst>
          </p:cNvPr>
          <p:cNvSpPr txBox="1">
            <a:spLocks noChangeArrowheads="1"/>
          </p:cNvSpPr>
          <p:nvPr/>
        </p:nvSpPr>
        <p:spPr bwMode="auto">
          <a:xfrm>
            <a:off x="4038243" y="5013594"/>
            <a:ext cx="735012"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state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1</a:t>
            </a:r>
          </a:p>
        </p:txBody>
      </p:sp>
      <p:sp>
        <p:nvSpPr>
          <p:cNvPr id="234" name="Freeform 8">
            <a:extLst>
              <a:ext uri="{FF2B5EF4-FFF2-40B4-BE49-F238E27FC236}">
                <a16:creationId xmlns:a16="http://schemas.microsoft.com/office/drawing/2014/main" id="{3475345F-C536-0A44-888E-B17681F112D6}"/>
              </a:ext>
            </a:extLst>
          </p:cNvPr>
          <p:cNvSpPr>
            <a:spLocks/>
          </p:cNvSpPr>
          <p:nvPr/>
        </p:nvSpPr>
        <p:spPr bwMode="auto">
          <a:xfrm>
            <a:off x="4870092" y="4851669"/>
            <a:ext cx="3952875" cy="285750"/>
          </a:xfrm>
          <a:custGeom>
            <a:avLst/>
            <a:gdLst>
              <a:gd name="T0" fmla="*/ 0 w 1446"/>
              <a:gd name="T1" fmla="*/ 2147483647 h 180"/>
              <a:gd name="T2" fmla="*/ 2147483647 w 1446"/>
              <a:gd name="T3" fmla="*/ 2147483647 h 180"/>
              <a:gd name="T4" fmla="*/ 0 60000 65536"/>
              <a:gd name="T5" fmla="*/ 0 60000 65536"/>
            </a:gdLst>
            <a:ahLst/>
            <a:cxnLst>
              <a:cxn ang="T4">
                <a:pos x="T0" y="T1"/>
              </a:cxn>
              <a:cxn ang="T5">
                <a:pos x="T2" y="T3"/>
              </a:cxn>
            </a:cxnLst>
            <a:rect l="0" t="0" r="r" b="b"/>
            <a:pathLst>
              <a:path w="1446" h="180">
                <a:moveTo>
                  <a:pt x="0" y="180"/>
                </a:moveTo>
                <a:cubicBezTo>
                  <a:pt x="540" y="30"/>
                  <a:pt x="972" y="0"/>
                  <a:pt x="1446" y="168"/>
                </a:cubicBezTo>
              </a:path>
            </a:pathLst>
          </a:custGeom>
          <a:noFill/>
          <a:ln w="28575"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5" name="Oval 10">
            <a:extLst>
              <a:ext uri="{FF2B5EF4-FFF2-40B4-BE49-F238E27FC236}">
                <a16:creationId xmlns:a16="http://schemas.microsoft.com/office/drawing/2014/main" id="{746ECFE2-5CD0-C04F-8B87-C645E1556A9F}"/>
              </a:ext>
            </a:extLst>
          </p:cNvPr>
          <p:cNvSpPr>
            <a:spLocks noChangeArrowheads="1"/>
          </p:cNvSpPr>
          <p:nvPr/>
        </p:nvSpPr>
        <p:spPr bwMode="auto">
          <a:xfrm>
            <a:off x="8802330" y="4977635"/>
            <a:ext cx="873124" cy="876300"/>
          </a:xfrm>
          <a:prstGeom prst="ellipse">
            <a:avLst/>
          </a:prstGeom>
          <a:solidFill>
            <a:srgbClr val="000099"/>
          </a:solidFill>
          <a:ln>
            <a:noFill/>
          </a:ln>
          <a:effectLst/>
          <a:extLst>
            <a:ext uri="{91240B29-F687-4f45-9708-019B960494DF}">
              <a14:hiddenLine xmlns="" xmlns:a14="http://schemas.microsoft.com/office/drawing/2010/main" w="19050">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38" name="Oval 11">
            <a:extLst>
              <a:ext uri="{FF2B5EF4-FFF2-40B4-BE49-F238E27FC236}">
                <a16:creationId xmlns:a16="http://schemas.microsoft.com/office/drawing/2014/main" id="{64FCB6C7-C6F9-8C46-BF1F-E9242E6C942E}"/>
              </a:ext>
            </a:extLst>
          </p:cNvPr>
          <p:cNvSpPr>
            <a:spLocks noChangeArrowheads="1"/>
          </p:cNvSpPr>
          <p:nvPr/>
        </p:nvSpPr>
        <p:spPr bwMode="auto">
          <a:xfrm>
            <a:off x="8737242" y="5004069"/>
            <a:ext cx="885825" cy="876300"/>
          </a:xfrm>
          <a:prstGeom prst="ellipse">
            <a:avLst/>
          </a:prstGeom>
          <a:solidFill>
            <a:srgbClr val="FFFFFF"/>
          </a:solidFill>
          <a:ln w="1905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9" name="Text Box 12">
            <a:extLst>
              <a:ext uri="{FF2B5EF4-FFF2-40B4-BE49-F238E27FC236}">
                <a16:creationId xmlns:a16="http://schemas.microsoft.com/office/drawing/2014/main" id="{57C97D62-0B61-3848-BBA8-5FCC09BFDC01}"/>
              </a:ext>
            </a:extLst>
          </p:cNvPr>
          <p:cNvSpPr txBox="1">
            <a:spLocks noChangeArrowheads="1"/>
          </p:cNvSpPr>
          <p:nvPr/>
        </p:nvSpPr>
        <p:spPr bwMode="auto">
          <a:xfrm>
            <a:off x="8802017" y="5112019"/>
            <a:ext cx="735012" cy="701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state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2</a:t>
            </a:r>
          </a:p>
        </p:txBody>
      </p:sp>
      <p:sp>
        <p:nvSpPr>
          <p:cNvPr id="246" name="Text Box 13">
            <a:extLst>
              <a:ext uri="{FF2B5EF4-FFF2-40B4-BE49-F238E27FC236}">
                <a16:creationId xmlns:a16="http://schemas.microsoft.com/office/drawing/2014/main" id="{807A58CF-7E9F-DF4E-9818-2CBC4ED16CA2}"/>
              </a:ext>
            </a:extLst>
          </p:cNvPr>
          <p:cNvSpPr txBox="1">
            <a:spLocks noChangeArrowheads="1"/>
          </p:cNvSpPr>
          <p:nvPr/>
        </p:nvSpPr>
        <p:spPr bwMode="auto">
          <a:xfrm>
            <a:off x="5100280" y="4216669"/>
            <a:ext cx="3152775"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CC0000"/>
                </a:solidFill>
                <a:effectLst/>
                <a:uLnTx/>
                <a:uFillTx/>
                <a:latin typeface="Tahoma" charset="0"/>
                <a:ea typeface="ＭＳ Ｐゴシック" charset="0"/>
                <a:cs typeface="+mn-cs"/>
              </a:rPr>
              <a:t>event causing state transition</a:t>
            </a:r>
            <a:endPar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endParaRPr>
          </a:p>
        </p:txBody>
      </p:sp>
      <p:sp>
        <p:nvSpPr>
          <p:cNvPr id="248" name="Text Box 14">
            <a:extLst>
              <a:ext uri="{FF2B5EF4-FFF2-40B4-BE49-F238E27FC236}">
                <a16:creationId xmlns:a16="http://schemas.microsoft.com/office/drawing/2014/main" id="{6FE48C09-1C7F-8C4D-B56E-B697D8EF6AD8}"/>
              </a:ext>
            </a:extLst>
          </p:cNvPr>
          <p:cNvSpPr txBox="1">
            <a:spLocks noChangeArrowheads="1"/>
          </p:cNvSpPr>
          <p:nvPr/>
        </p:nvSpPr>
        <p:spPr bwMode="auto">
          <a:xfrm>
            <a:off x="5027255" y="4511944"/>
            <a:ext cx="3421062"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actions taken on state transition</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54" name="Line 15">
            <a:extLst>
              <a:ext uri="{FF2B5EF4-FFF2-40B4-BE49-F238E27FC236}">
                <a16:creationId xmlns:a16="http://schemas.microsoft.com/office/drawing/2014/main" id="{C6A8A602-5239-A74B-AD17-B72696EF3F0B}"/>
              </a:ext>
            </a:extLst>
          </p:cNvPr>
          <p:cNvSpPr>
            <a:spLocks noChangeShapeType="1"/>
          </p:cNvSpPr>
          <p:nvPr/>
        </p:nvSpPr>
        <p:spPr bwMode="auto">
          <a:xfrm>
            <a:off x="4993917" y="4565919"/>
            <a:ext cx="3381375"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5" name="Rectangle 16">
            <a:extLst>
              <a:ext uri="{FF2B5EF4-FFF2-40B4-BE49-F238E27FC236}">
                <a16:creationId xmlns:a16="http://schemas.microsoft.com/office/drawing/2014/main" id="{C0FAC860-2F25-F545-9139-9C98D6260A8C}"/>
              </a:ext>
            </a:extLst>
          </p:cNvPr>
          <p:cNvSpPr>
            <a:spLocks noChangeArrowheads="1"/>
          </p:cNvSpPr>
          <p:nvPr/>
        </p:nvSpPr>
        <p:spPr bwMode="auto">
          <a:xfrm>
            <a:off x="1012467" y="4899294"/>
            <a:ext cx="2771775" cy="1238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42900" marR="0" lvl="0" indent="-342900" algn="r" defTabSz="914400" rtl="0" eaLnBrk="0" fontAlgn="base" latinLnBrk="0" hangingPunct="0">
              <a:lnSpc>
                <a:spcPct val="85000"/>
              </a:lnSpc>
              <a:spcBef>
                <a:spcPct val="20000"/>
              </a:spcBef>
              <a:spcAft>
                <a:spcPct val="0"/>
              </a:spcAft>
              <a:buClr>
                <a:srgbClr val="000099"/>
              </a:buClr>
              <a:buSzPct val="65000"/>
              <a:buFont typeface="Wingdings" pitchFamily="2" charset="2"/>
              <a:buNone/>
              <a:tabLst/>
              <a:defRPr/>
            </a:pPr>
            <a:r>
              <a:rPr kumimoji="0" lang="en-US" altLang="en-US" sz="1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state:</a:t>
            </a: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when in this </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state</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next state uniquely determined by next event</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56" name="Freeform 17">
            <a:extLst>
              <a:ext uri="{FF2B5EF4-FFF2-40B4-BE49-F238E27FC236}">
                <a16:creationId xmlns:a16="http://schemas.microsoft.com/office/drawing/2014/main" id="{6C66B08F-D328-CD47-A7C2-DEFD7C90E7AF}"/>
              </a:ext>
            </a:extLst>
          </p:cNvPr>
          <p:cNvSpPr>
            <a:spLocks/>
          </p:cNvSpPr>
          <p:nvPr/>
        </p:nvSpPr>
        <p:spPr bwMode="auto">
          <a:xfrm>
            <a:off x="4270017" y="5775594"/>
            <a:ext cx="95250" cy="581025"/>
          </a:xfrm>
          <a:custGeom>
            <a:avLst/>
            <a:gdLst>
              <a:gd name="T0" fmla="*/ 2147483647 w 60"/>
              <a:gd name="T1" fmla="*/ 2147483647 h 366"/>
              <a:gd name="T2" fmla="*/ 2147483647 w 60"/>
              <a:gd name="T3" fmla="*/ 0 h 366"/>
              <a:gd name="T4" fmla="*/ 0 60000 65536"/>
              <a:gd name="T5" fmla="*/ 0 60000 65536"/>
            </a:gdLst>
            <a:ahLst/>
            <a:cxnLst>
              <a:cxn ang="T4">
                <a:pos x="T0" y="T1"/>
              </a:cxn>
              <a:cxn ang="T5">
                <a:pos x="T2" y="T3"/>
              </a:cxn>
            </a:cxnLst>
            <a:rect l="0" t="0" r="r" b="b"/>
            <a:pathLst>
              <a:path w="60" h="366">
                <a:moveTo>
                  <a:pt x="48" y="366"/>
                </a:moveTo>
                <a:cubicBezTo>
                  <a:pt x="0" y="204"/>
                  <a:pt x="60" y="55"/>
                  <a:pt x="60" y="0"/>
                </a:cubicBezTo>
              </a:path>
            </a:pathLst>
          </a:custGeom>
          <a:noFill/>
          <a:ln w="28575"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7" name="Freeform 18">
            <a:extLst>
              <a:ext uri="{FF2B5EF4-FFF2-40B4-BE49-F238E27FC236}">
                <a16:creationId xmlns:a16="http://schemas.microsoft.com/office/drawing/2014/main" id="{EBD24A16-C963-134E-B147-F90FBCE99895}"/>
              </a:ext>
            </a:extLst>
          </p:cNvPr>
          <p:cNvSpPr>
            <a:spLocks/>
          </p:cNvSpPr>
          <p:nvPr/>
        </p:nvSpPr>
        <p:spPr bwMode="auto">
          <a:xfrm flipH="1" flipV="1">
            <a:off x="9413517" y="5813694"/>
            <a:ext cx="95250" cy="581025"/>
          </a:xfrm>
          <a:custGeom>
            <a:avLst/>
            <a:gdLst>
              <a:gd name="T0" fmla="*/ 2147483647 w 60"/>
              <a:gd name="T1" fmla="*/ 2147483647 h 366"/>
              <a:gd name="T2" fmla="*/ 2147483647 w 60"/>
              <a:gd name="T3" fmla="*/ 0 h 366"/>
              <a:gd name="T4" fmla="*/ 0 60000 65536"/>
              <a:gd name="T5" fmla="*/ 0 60000 65536"/>
            </a:gdLst>
            <a:ahLst/>
            <a:cxnLst>
              <a:cxn ang="T4">
                <a:pos x="T0" y="T1"/>
              </a:cxn>
              <a:cxn ang="T5">
                <a:pos x="T2" y="T3"/>
              </a:cxn>
            </a:cxnLst>
            <a:rect l="0" t="0" r="r" b="b"/>
            <a:pathLst>
              <a:path w="60" h="366">
                <a:moveTo>
                  <a:pt x="48" y="366"/>
                </a:moveTo>
                <a:cubicBezTo>
                  <a:pt x="0" y="204"/>
                  <a:pt x="60" y="55"/>
                  <a:pt x="60" y="0"/>
                </a:cubicBezTo>
              </a:path>
            </a:pathLst>
          </a:custGeom>
          <a:noFill/>
          <a:ln w="28575"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8" name="Line 19">
            <a:extLst>
              <a:ext uri="{FF2B5EF4-FFF2-40B4-BE49-F238E27FC236}">
                <a16:creationId xmlns:a16="http://schemas.microsoft.com/office/drawing/2014/main" id="{8C0C0821-24D7-9B48-B890-E098F3F3B2F5}"/>
              </a:ext>
            </a:extLst>
          </p:cNvPr>
          <p:cNvSpPr>
            <a:spLocks noChangeShapeType="1"/>
          </p:cNvSpPr>
          <p:nvPr/>
        </p:nvSpPr>
        <p:spPr bwMode="auto">
          <a:xfrm>
            <a:off x="4824055" y="5532730"/>
            <a:ext cx="1541462" cy="738164"/>
          </a:xfrm>
          <a:prstGeom prst="line">
            <a:avLst/>
          </a:prstGeom>
          <a:noFill/>
          <a:ln w="2857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9" name="Text Box 21">
            <a:extLst>
              <a:ext uri="{FF2B5EF4-FFF2-40B4-BE49-F238E27FC236}">
                <a16:creationId xmlns:a16="http://schemas.microsoft.com/office/drawing/2014/main" id="{7E164E54-B268-A247-AA63-9539F6FF224A}"/>
              </a:ext>
            </a:extLst>
          </p:cNvPr>
          <p:cNvSpPr txBox="1">
            <a:spLocks noChangeArrowheads="1"/>
          </p:cNvSpPr>
          <p:nvPr/>
        </p:nvSpPr>
        <p:spPr bwMode="auto">
          <a:xfrm>
            <a:off x="5560655" y="5312044"/>
            <a:ext cx="742950"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event</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60" name="Text Box 22">
            <a:extLst>
              <a:ext uri="{FF2B5EF4-FFF2-40B4-BE49-F238E27FC236}">
                <a16:creationId xmlns:a16="http://schemas.microsoft.com/office/drawing/2014/main" id="{DE18FED2-1875-864F-91AF-6509DB74229F}"/>
              </a:ext>
            </a:extLst>
          </p:cNvPr>
          <p:cNvSpPr txBox="1">
            <a:spLocks noChangeArrowheads="1"/>
          </p:cNvSpPr>
          <p:nvPr/>
        </p:nvSpPr>
        <p:spPr bwMode="auto">
          <a:xfrm>
            <a:off x="5520967" y="5616844"/>
            <a:ext cx="89058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C0000"/>
                </a:solidFill>
                <a:effectLst/>
                <a:uLnTx/>
                <a:uFillTx/>
                <a:latin typeface="Tahoma" charset="0"/>
                <a:ea typeface="ＭＳ Ｐゴシック" charset="0"/>
                <a:cs typeface="+mn-cs"/>
              </a:rPr>
              <a:t>actions</a:t>
            </a:r>
            <a:endParaRPr kumimoji="0" lang="en-US" sz="24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261" name="Line 23">
            <a:extLst>
              <a:ext uri="{FF2B5EF4-FFF2-40B4-BE49-F238E27FC236}">
                <a16:creationId xmlns:a16="http://schemas.microsoft.com/office/drawing/2014/main" id="{F2E746A2-18BE-7647-9805-C4C76DAACB29}"/>
              </a:ext>
            </a:extLst>
          </p:cNvPr>
          <p:cNvSpPr>
            <a:spLocks noChangeShapeType="1"/>
          </p:cNvSpPr>
          <p:nvPr/>
        </p:nvSpPr>
        <p:spPr bwMode="auto">
          <a:xfrm>
            <a:off x="5470167" y="5670819"/>
            <a:ext cx="942975" cy="0"/>
          </a:xfrm>
          <a:prstGeom prst="line">
            <a:avLst/>
          </a:prstGeom>
          <a:noFill/>
          <a:ln w="2857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3" name="Rectangle 3">
            <a:extLst>
              <a:ext uri="{FF2B5EF4-FFF2-40B4-BE49-F238E27FC236}">
                <a16:creationId xmlns:a16="http://schemas.microsoft.com/office/drawing/2014/main" id="{3081F250-E04F-164D-8093-2C4E84FB9F25}"/>
              </a:ext>
            </a:extLst>
          </p:cNvPr>
          <p:cNvSpPr txBox="1">
            <a:spLocks noChangeArrowheads="1"/>
          </p:cNvSpPr>
          <p:nvPr/>
        </p:nvSpPr>
        <p:spPr bwMode="auto">
          <a:xfrm>
            <a:off x="918939" y="3470275"/>
            <a:ext cx="11056577" cy="542925"/>
          </a:xfrm>
          <a:prstGeom prst="rect">
            <a:avLst/>
          </a:prstGeom>
          <a:noFill/>
          <a:ln>
            <a:noFill/>
          </a:ln>
          <a:effectLst/>
          <a:extLst>
            <a:ext uri="{91240B29-F687-4f45-9708-019B960494DF}">
              <a14:hiddenLine xmlns="" xmlns:a14="http://schemas.microsoft.com/office/drawing/2010/main" w="9525">
                <a:solidFill>
                  <a:srgbClr val="CC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use finite state machines (FSM)  to specify sender, receiver</a:t>
            </a:r>
          </a:p>
        </p:txBody>
      </p:sp>
      <p:sp>
        <p:nvSpPr>
          <p:cNvPr id="22" name="Slide Number Placeholder 2">
            <a:extLst>
              <a:ext uri="{FF2B5EF4-FFF2-40B4-BE49-F238E27FC236}">
                <a16:creationId xmlns:a16="http://schemas.microsoft.com/office/drawing/2014/main" id="{659D8DFE-4F7C-F240-94AE-B357C506057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42</a:t>
            </a:fld>
            <a:endParaRPr lang="en-US" dirty="0"/>
          </a:p>
        </p:txBody>
      </p:sp>
    </p:spTree>
    <p:extLst>
      <p:ext uri="{BB962C8B-B14F-4D97-AF65-F5344CB8AC3E}">
        <p14:creationId xmlns:p14="http://schemas.microsoft.com/office/powerpoint/2010/main" val="159988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dissolve">
                                      <p:cBhvr>
                                        <p:cTn id="7" dur="500"/>
                                        <p:tgtEl>
                                          <p:spTgt spid="19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dissolve">
                                      <p:cBhvr>
                                        <p:cTn id="10" dur="500"/>
                                        <p:tgtEl>
                                          <p:spTgt spid="19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dissolve">
                                      <p:cBhvr>
                                        <p:cTn id="13" dur="500"/>
                                        <p:tgtEl>
                                          <p:spTgt spid="19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34"/>
                                        </p:tgtEl>
                                        <p:attrNameLst>
                                          <p:attrName>style.visibility</p:attrName>
                                        </p:attrNameLst>
                                      </p:cBhvr>
                                      <p:to>
                                        <p:strVal val="visible"/>
                                      </p:to>
                                    </p:set>
                                    <p:animEffect transition="in" filter="dissolve">
                                      <p:cBhvr>
                                        <p:cTn id="16" dur="500"/>
                                        <p:tgtEl>
                                          <p:spTgt spid="23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35"/>
                                        </p:tgtEl>
                                        <p:attrNameLst>
                                          <p:attrName>style.visibility</p:attrName>
                                        </p:attrNameLst>
                                      </p:cBhvr>
                                      <p:to>
                                        <p:strVal val="visible"/>
                                      </p:to>
                                    </p:set>
                                    <p:animEffect transition="in" filter="dissolve">
                                      <p:cBhvr>
                                        <p:cTn id="19" dur="500"/>
                                        <p:tgtEl>
                                          <p:spTgt spid="23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38"/>
                                        </p:tgtEl>
                                        <p:attrNameLst>
                                          <p:attrName>style.visibility</p:attrName>
                                        </p:attrNameLst>
                                      </p:cBhvr>
                                      <p:to>
                                        <p:strVal val="visible"/>
                                      </p:to>
                                    </p:set>
                                    <p:animEffect transition="in" filter="dissolve">
                                      <p:cBhvr>
                                        <p:cTn id="22" dur="500"/>
                                        <p:tgtEl>
                                          <p:spTgt spid="23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39"/>
                                        </p:tgtEl>
                                        <p:attrNameLst>
                                          <p:attrName>style.visibility</p:attrName>
                                        </p:attrNameLst>
                                      </p:cBhvr>
                                      <p:to>
                                        <p:strVal val="visible"/>
                                      </p:to>
                                    </p:set>
                                    <p:animEffect transition="in" filter="dissolve">
                                      <p:cBhvr>
                                        <p:cTn id="25" dur="500"/>
                                        <p:tgtEl>
                                          <p:spTgt spid="23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46"/>
                                        </p:tgtEl>
                                        <p:attrNameLst>
                                          <p:attrName>style.visibility</p:attrName>
                                        </p:attrNameLst>
                                      </p:cBhvr>
                                      <p:to>
                                        <p:strVal val="visible"/>
                                      </p:to>
                                    </p:set>
                                    <p:animEffect transition="in" filter="dissolve">
                                      <p:cBhvr>
                                        <p:cTn id="28" dur="500"/>
                                        <p:tgtEl>
                                          <p:spTgt spid="24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48"/>
                                        </p:tgtEl>
                                        <p:attrNameLst>
                                          <p:attrName>style.visibility</p:attrName>
                                        </p:attrNameLst>
                                      </p:cBhvr>
                                      <p:to>
                                        <p:strVal val="visible"/>
                                      </p:to>
                                    </p:set>
                                    <p:animEffect transition="in" filter="dissolve">
                                      <p:cBhvr>
                                        <p:cTn id="31" dur="500"/>
                                        <p:tgtEl>
                                          <p:spTgt spid="24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54"/>
                                        </p:tgtEl>
                                        <p:attrNameLst>
                                          <p:attrName>style.visibility</p:attrName>
                                        </p:attrNameLst>
                                      </p:cBhvr>
                                      <p:to>
                                        <p:strVal val="visible"/>
                                      </p:to>
                                    </p:set>
                                    <p:animEffect transition="in" filter="dissolve">
                                      <p:cBhvr>
                                        <p:cTn id="34" dur="500"/>
                                        <p:tgtEl>
                                          <p:spTgt spid="25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55"/>
                                        </p:tgtEl>
                                        <p:attrNameLst>
                                          <p:attrName>style.visibility</p:attrName>
                                        </p:attrNameLst>
                                      </p:cBhvr>
                                      <p:to>
                                        <p:strVal val="visible"/>
                                      </p:to>
                                    </p:set>
                                    <p:animEffect transition="in" filter="dissolve">
                                      <p:cBhvr>
                                        <p:cTn id="37" dur="500"/>
                                        <p:tgtEl>
                                          <p:spTgt spid="25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56"/>
                                        </p:tgtEl>
                                        <p:attrNameLst>
                                          <p:attrName>style.visibility</p:attrName>
                                        </p:attrNameLst>
                                      </p:cBhvr>
                                      <p:to>
                                        <p:strVal val="visible"/>
                                      </p:to>
                                    </p:set>
                                    <p:animEffect transition="in" filter="dissolve">
                                      <p:cBhvr>
                                        <p:cTn id="40" dur="500"/>
                                        <p:tgtEl>
                                          <p:spTgt spid="25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57"/>
                                        </p:tgtEl>
                                        <p:attrNameLst>
                                          <p:attrName>style.visibility</p:attrName>
                                        </p:attrNameLst>
                                      </p:cBhvr>
                                      <p:to>
                                        <p:strVal val="visible"/>
                                      </p:to>
                                    </p:set>
                                    <p:animEffect transition="in" filter="dissolve">
                                      <p:cBhvr>
                                        <p:cTn id="43" dur="500"/>
                                        <p:tgtEl>
                                          <p:spTgt spid="25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58"/>
                                        </p:tgtEl>
                                        <p:attrNameLst>
                                          <p:attrName>style.visibility</p:attrName>
                                        </p:attrNameLst>
                                      </p:cBhvr>
                                      <p:to>
                                        <p:strVal val="visible"/>
                                      </p:to>
                                    </p:set>
                                    <p:animEffect transition="in" filter="dissolve">
                                      <p:cBhvr>
                                        <p:cTn id="46" dur="500"/>
                                        <p:tgtEl>
                                          <p:spTgt spid="25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59"/>
                                        </p:tgtEl>
                                        <p:attrNameLst>
                                          <p:attrName>style.visibility</p:attrName>
                                        </p:attrNameLst>
                                      </p:cBhvr>
                                      <p:to>
                                        <p:strVal val="visible"/>
                                      </p:to>
                                    </p:set>
                                    <p:animEffect transition="in" filter="dissolve">
                                      <p:cBhvr>
                                        <p:cTn id="49" dur="500"/>
                                        <p:tgtEl>
                                          <p:spTgt spid="25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60"/>
                                        </p:tgtEl>
                                        <p:attrNameLst>
                                          <p:attrName>style.visibility</p:attrName>
                                        </p:attrNameLst>
                                      </p:cBhvr>
                                      <p:to>
                                        <p:strVal val="visible"/>
                                      </p:to>
                                    </p:set>
                                    <p:animEffect transition="in" filter="dissolve">
                                      <p:cBhvr>
                                        <p:cTn id="52" dur="500"/>
                                        <p:tgtEl>
                                          <p:spTgt spid="26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61"/>
                                        </p:tgtEl>
                                        <p:attrNameLst>
                                          <p:attrName>style.visibility</p:attrName>
                                        </p:attrNameLst>
                                      </p:cBhvr>
                                      <p:to>
                                        <p:strVal val="visible"/>
                                      </p:to>
                                    </p:set>
                                    <p:animEffect transition="in" filter="dissolve">
                                      <p:cBhvr>
                                        <p:cTn id="55" dur="500"/>
                                        <p:tgtEl>
                                          <p:spTgt spid="26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dissolv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animBg="1"/>
      <p:bldP spid="196" grpId="0"/>
      <p:bldP spid="234" grpId="0" animBg="1"/>
      <p:bldP spid="235" grpId="0" animBg="1"/>
      <p:bldP spid="238" grpId="0" animBg="1"/>
      <p:bldP spid="239" grpId="0"/>
      <p:bldP spid="246" grpId="0"/>
      <p:bldP spid="248" grpId="0"/>
      <p:bldP spid="254" grpId="0" animBg="1"/>
      <p:bldP spid="255" grpId="0"/>
      <p:bldP spid="256" grpId="0" animBg="1"/>
      <p:bldP spid="257" grpId="0" animBg="1"/>
      <p:bldP spid="258" grpId="0" animBg="1"/>
      <p:bldP spid="259" grpId="0"/>
      <p:bldP spid="260" grpId="0"/>
      <p:bldP spid="261" grpId="0" animBg="1"/>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rdt1.0: </a:t>
            </a:r>
            <a:r>
              <a:rPr lang="en-US" sz="4400" dirty="0"/>
              <a:t>reliable transfer over a reliable channel</a:t>
            </a:r>
          </a:p>
        </p:txBody>
      </p:sp>
      <p:sp>
        <p:nvSpPr>
          <p:cNvPr id="22" name="Rectangle 3">
            <a:extLst>
              <a:ext uri="{FF2B5EF4-FFF2-40B4-BE49-F238E27FC236}">
                <a16:creationId xmlns:a16="http://schemas.microsoft.com/office/drawing/2014/main" id="{973DDEF7-C28A-F04F-AD65-DE94D6CF205E}"/>
              </a:ext>
            </a:extLst>
          </p:cNvPr>
          <p:cNvSpPr txBox="1">
            <a:spLocks noChangeArrowheads="1"/>
          </p:cNvSpPr>
          <p:nvPr/>
        </p:nvSpPr>
        <p:spPr>
          <a:xfrm>
            <a:off x="798690" y="1370551"/>
            <a:ext cx="7896225" cy="301942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underlying channel perfectly reliable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 bit errors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 loss of packets</a:t>
            </a:r>
          </a:p>
        </p:txBody>
      </p:sp>
      <p:sp>
        <p:nvSpPr>
          <p:cNvPr id="42" name="Freeform 6">
            <a:extLst>
              <a:ext uri="{FF2B5EF4-FFF2-40B4-BE49-F238E27FC236}">
                <a16:creationId xmlns:a16="http://schemas.microsoft.com/office/drawing/2014/main" id="{72679C5D-F3D6-DB4D-B0B3-7D339F36B74D}"/>
              </a:ext>
            </a:extLst>
          </p:cNvPr>
          <p:cNvSpPr>
            <a:spLocks/>
          </p:cNvSpPr>
          <p:nvPr/>
        </p:nvSpPr>
        <p:spPr bwMode="auto">
          <a:xfrm>
            <a:off x="2850759" y="4627024"/>
            <a:ext cx="611187" cy="1027112"/>
          </a:xfrm>
          <a:custGeom>
            <a:avLst/>
            <a:gdLst>
              <a:gd name="T0" fmla="*/ 0 w 735"/>
              <a:gd name="T1" fmla="*/ 2147483647 h 1080"/>
              <a:gd name="T2" fmla="*/ 0 w 735"/>
              <a:gd name="T3" fmla="*/ 2147483647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3" name="Text Box 7">
            <a:extLst>
              <a:ext uri="{FF2B5EF4-FFF2-40B4-BE49-F238E27FC236}">
                <a16:creationId xmlns:a16="http://schemas.microsoft.com/office/drawing/2014/main" id="{9B9E7156-7163-514D-9217-22616724C466}"/>
              </a:ext>
            </a:extLst>
          </p:cNvPr>
          <p:cNvSpPr txBox="1">
            <a:spLocks noChangeArrowheads="1"/>
          </p:cNvSpPr>
          <p:nvPr/>
        </p:nvSpPr>
        <p:spPr bwMode="auto">
          <a:xfrm>
            <a:off x="3251680" y="5048046"/>
            <a:ext cx="26828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packet =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(packet)</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nvGrpSpPr>
          <p:cNvPr id="5" name="Group 4">
            <a:extLst>
              <a:ext uri="{FF2B5EF4-FFF2-40B4-BE49-F238E27FC236}">
                <a16:creationId xmlns:a16="http://schemas.microsoft.com/office/drawing/2014/main" id="{C7585234-D59C-0545-841B-A27D389014BC}"/>
              </a:ext>
            </a:extLst>
          </p:cNvPr>
          <p:cNvGrpSpPr/>
          <p:nvPr/>
        </p:nvGrpSpPr>
        <p:grpSpPr>
          <a:xfrm>
            <a:off x="3261921" y="4671474"/>
            <a:ext cx="2255838" cy="428625"/>
            <a:chOff x="3084121" y="4379374"/>
            <a:chExt cx="2255838" cy="428625"/>
          </a:xfrm>
        </p:grpSpPr>
        <p:sp>
          <p:nvSpPr>
            <p:cNvPr id="44" name="Text Box 8">
              <a:extLst>
                <a:ext uri="{FF2B5EF4-FFF2-40B4-BE49-F238E27FC236}">
                  <a16:creationId xmlns:a16="http://schemas.microsoft.com/office/drawing/2014/main" id="{F76E2421-9F9F-FC42-837C-A6C05CDF5A21}"/>
                </a:ext>
              </a:extLst>
            </p:cNvPr>
            <p:cNvSpPr txBox="1">
              <a:spLocks noChangeArrowheads="1"/>
            </p:cNvSpPr>
            <p:nvPr/>
          </p:nvSpPr>
          <p:spPr bwMode="auto">
            <a:xfrm>
              <a:off x="3084121" y="4379374"/>
              <a:ext cx="22558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rdt_send</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5" name="Line 9">
              <a:extLst>
                <a:ext uri="{FF2B5EF4-FFF2-40B4-BE49-F238E27FC236}">
                  <a16:creationId xmlns:a16="http://schemas.microsoft.com/office/drawing/2014/main" id="{7D992FAD-AF7B-FB47-8AD1-6805A49B2633}"/>
                </a:ext>
              </a:extLst>
            </p:cNvPr>
            <p:cNvSpPr>
              <a:spLocks noChangeShapeType="1"/>
            </p:cNvSpPr>
            <p:nvPr/>
          </p:nvSpPr>
          <p:spPr bwMode="auto">
            <a:xfrm>
              <a:off x="3184134" y="4722274"/>
              <a:ext cx="12969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47" name="Text Box 11">
            <a:extLst>
              <a:ext uri="{FF2B5EF4-FFF2-40B4-BE49-F238E27FC236}">
                <a16:creationId xmlns:a16="http://schemas.microsoft.com/office/drawing/2014/main" id="{3D37D715-DFFD-D144-86D7-84AAD14254C9}"/>
              </a:ext>
            </a:extLst>
          </p:cNvPr>
          <p:cNvSpPr txBox="1">
            <a:spLocks noChangeArrowheads="1"/>
          </p:cNvSpPr>
          <p:nvPr/>
        </p:nvSpPr>
        <p:spPr bwMode="auto">
          <a:xfrm>
            <a:off x="9581566" y="5063272"/>
            <a:ext cx="24876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extract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packet,data</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deliver_data</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0" name="Freeform 14">
            <a:extLst>
              <a:ext uri="{FF2B5EF4-FFF2-40B4-BE49-F238E27FC236}">
                <a16:creationId xmlns:a16="http://schemas.microsoft.com/office/drawing/2014/main" id="{971AF932-17EF-C746-BE92-15D36EC0FFDD}"/>
              </a:ext>
            </a:extLst>
          </p:cNvPr>
          <p:cNvSpPr>
            <a:spLocks/>
          </p:cNvSpPr>
          <p:nvPr/>
        </p:nvSpPr>
        <p:spPr bwMode="auto">
          <a:xfrm>
            <a:off x="9171991" y="4666397"/>
            <a:ext cx="611187" cy="1027113"/>
          </a:xfrm>
          <a:custGeom>
            <a:avLst/>
            <a:gdLst>
              <a:gd name="T0" fmla="*/ 0 w 735"/>
              <a:gd name="T1" fmla="*/ 2147483647 h 1080"/>
              <a:gd name="T2" fmla="*/ 0 w 735"/>
              <a:gd name="T3" fmla="*/ 2147483647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 name="Group 5">
            <a:extLst>
              <a:ext uri="{FF2B5EF4-FFF2-40B4-BE49-F238E27FC236}">
                <a16:creationId xmlns:a16="http://schemas.microsoft.com/office/drawing/2014/main" id="{B8AF4F26-5E6F-8F4D-A612-50842B04E515}"/>
              </a:ext>
            </a:extLst>
          </p:cNvPr>
          <p:cNvGrpSpPr/>
          <p:nvPr/>
        </p:nvGrpSpPr>
        <p:grpSpPr>
          <a:xfrm>
            <a:off x="9597441" y="4742597"/>
            <a:ext cx="1541462" cy="336550"/>
            <a:chOff x="9419641" y="4450497"/>
            <a:chExt cx="1541462" cy="336550"/>
          </a:xfrm>
        </p:grpSpPr>
        <p:sp>
          <p:nvSpPr>
            <p:cNvPr id="52" name="Line 16">
              <a:extLst>
                <a:ext uri="{FF2B5EF4-FFF2-40B4-BE49-F238E27FC236}">
                  <a16:creationId xmlns:a16="http://schemas.microsoft.com/office/drawing/2014/main" id="{755DAE31-6FE9-AA43-BE65-0F2D63F3A75D}"/>
                </a:ext>
              </a:extLst>
            </p:cNvPr>
            <p:cNvSpPr>
              <a:spLocks noChangeShapeType="1"/>
            </p:cNvSpPr>
            <p:nvPr/>
          </p:nvSpPr>
          <p:spPr bwMode="auto">
            <a:xfrm>
              <a:off x="9505366" y="4774347"/>
              <a:ext cx="129698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4" name="Rectangle 18">
              <a:extLst>
                <a:ext uri="{FF2B5EF4-FFF2-40B4-BE49-F238E27FC236}">
                  <a16:creationId xmlns:a16="http://schemas.microsoft.com/office/drawing/2014/main" id="{CC7E66DF-39CF-1142-BEBC-BFB9E33B62F7}"/>
                </a:ext>
              </a:extLst>
            </p:cNvPr>
            <p:cNvSpPr>
              <a:spLocks noChangeArrowheads="1"/>
            </p:cNvSpPr>
            <p:nvPr/>
          </p:nvSpPr>
          <p:spPr bwMode="auto">
            <a:xfrm>
              <a:off x="9419641" y="4450497"/>
              <a:ext cx="154146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rial" charset="0"/>
                  <a:ea typeface="ＭＳ Ｐゴシック" charset="0"/>
                  <a:cs typeface="+mn-cs"/>
                </a:rPr>
                <a:t>rdt_rcv</a:t>
              </a: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(packet)</a:t>
              </a:r>
            </a:p>
          </p:txBody>
        </p:sp>
      </p:grpSp>
      <p:grpSp>
        <p:nvGrpSpPr>
          <p:cNvPr id="10" name="Group 9">
            <a:extLst>
              <a:ext uri="{FF2B5EF4-FFF2-40B4-BE49-F238E27FC236}">
                <a16:creationId xmlns:a16="http://schemas.microsoft.com/office/drawing/2014/main" id="{C6A7B144-988F-3142-A53D-2AD67E7E25EE}"/>
              </a:ext>
            </a:extLst>
          </p:cNvPr>
          <p:cNvGrpSpPr/>
          <p:nvPr/>
        </p:nvGrpSpPr>
        <p:grpSpPr>
          <a:xfrm>
            <a:off x="6812375" y="4666397"/>
            <a:ext cx="2496141" cy="1027113"/>
            <a:chOff x="6075775" y="5479197"/>
            <a:chExt cx="2496141" cy="1027113"/>
          </a:xfrm>
        </p:grpSpPr>
        <p:sp>
          <p:nvSpPr>
            <p:cNvPr id="48" name="Oval 12">
              <a:extLst>
                <a:ext uri="{FF2B5EF4-FFF2-40B4-BE49-F238E27FC236}">
                  <a16:creationId xmlns:a16="http://schemas.microsoft.com/office/drawing/2014/main" id="{15A02CFE-8E15-5B47-955E-884B96AD154D}"/>
                </a:ext>
              </a:extLst>
            </p:cNvPr>
            <p:cNvSpPr>
              <a:spLocks noChangeArrowheads="1"/>
            </p:cNvSpPr>
            <p:nvPr/>
          </p:nvSpPr>
          <p:spPr bwMode="auto">
            <a:xfrm>
              <a:off x="7536866" y="5495072"/>
              <a:ext cx="955675" cy="1011238"/>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9" name="Text Box 13">
              <a:extLst>
                <a:ext uri="{FF2B5EF4-FFF2-40B4-BE49-F238E27FC236}">
                  <a16:creationId xmlns:a16="http://schemas.microsoft.com/office/drawing/2014/main" id="{CBC9B555-6B5C-7741-88F2-5079C590022D}"/>
                </a:ext>
              </a:extLst>
            </p:cNvPr>
            <p:cNvSpPr txBox="1">
              <a:spLocks noChangeArrowheads="1"/>
            </p:cNvSpPr>
            <p:nvPr/>
          </p:nvSpPr>
          <p:spPr bwMode="auto">
            <a:xfrm>
              <a:off x="7473366" y="5580797"/>
              <a:ext cx="10985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call from below</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3" name="Line 17">
              <a:extLst>
                <a:ext uri="{FF2B5EF4-FFF2-40B4-BE49-F238E27FC236}">
                  <a16:creationId xmlns:a16="http://schemas.microsoft.com/office/drawing/2014/main" id="{07806C13-AC0C-744F-A689-B195B8638391}"/>
                </a:ext>
              </a:extLst>
            </p:cNvPr>
            <p:cNvSpPr>
              <a:spLocks noChangeShapeType="1"/>
            </p:cNvSpPr>
            <p:nvPr/>
          </p:nvSpPr>
          <p:spPr bwMode="auto">
            <a:xfrm>
              <a:off x="7213016" y="5479197"/>
              <a:ext cx="385762" cy="242888"/>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6" name="Text Box 20">
              <a:extLst>
                <a:ext uri="{FF2B5EF4-FFF2-40B4-BE49-F238E27FC236}">
                  <a16:creationId xmlns:a16="http://schemas.microsoft.com/office/drawing/2014/main" id="{AD290DCB-DA87-BF46-B9F0-5E8404C38FE9}"/>
                </a:ext>
              </a:extLst>
            </p:cNvPr>
            <p:cNvSpPr txBox="1">
              <a:spLocks noChangeArrowheads="1"/>
            </p:cNvSpPr>
            <p:nvPr/>
          </p:nvSpPr>
          <p:spPr bwMode="auto">
            <a:xfrm>
              <a:off x="6075775" y="5745404"/>
              <a:ext cx="1247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receiver</a:t>
              </a:r>
            </a:p>
          </p:txBody>
        </p:sp>
      </p:grpSp>
      <p:pic>
        <p:nvPicPr>
          <p:cNvPr id="25604" name="Picture 4" descr="Image result for easy button&quot;">
            <a:extLst>
              <a:ext uri="{FF2B5EF4-FFF2-40B4-BE49-F238E27FC236}">
                <a16:creationId xmlns:a16="http://schemas.microsoft.com/office/drawing/2014/main" id="{FD822998-0D59-7945-AC2A-EA37C240B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940" y="1871323"/>
            <a:ext cx="2139751" cy="213975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a:extLst>
              <a:ext uri="{FF2B5EF4-FFF2-40B4-BE49-F238E27FC236}">
                <a16:creationId xmlns:a16="http://schemas.microsoft.com/office/drawing/2014/main" id="{85610A16-2670-7448-8F41-F03B9E524F38}"/>
              </a:ext>
            </a:extLst>
          </p:cNvPr>
          <p:cNvSpPr txBox="1">
            <a:spLocks noChangeArrowheads="1"/>
          </p:cNvSpPr>
          <p:nvPr/>
        </p:nvSpPr>
        <p:spPr>
          <a:xfrm>
            <a:off x="798690" y="2794001"/>
            <a:ext cx="7896225" cy="15113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separate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FSMs for sender, receiver: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sender sends data into underlying channel</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receiver reads data from underlying channel</a:t>
            </a:r>
          </a:p>
        </p:txBody>
      </p:sp>
      <p:grpSp>
        <p:nvGrpSpPr>
          <p:cNvPr id="9" name="Group 8">
            <a:extLst>
              <a:ext uri="{FF2B5EF4-FFF2-40B4-BE49-F238E27FC236}">
                <a16:creationId xmlns:a16="http://schemas.microsoft.com/office/drawing/2014/main" id="{7F2EE118-43B6-9B4F-B323-BCE06C274814}"/>
              </a:ext>
            </a:extLst>
          </p:cNvPr>
          <p:cNvGrpSpPr/>
          <p:nvPr/>
        </p:nvGrpSpPr>
        <p:grpSpPr>
          <a:xfrm>
            <a:off x="706840" y="4601624"/>
            <a:ext cx="2271310" cy="1027112"/>
            <a:chOff x="262340" y="5579524"/>
            <a:chExt cx="2271310" cy="1027112"/>
          </a:xfrm>
        </p:grpSpPr>
        <p:grpSp>
          <p:nvGrpSpPr>
            <p:cNvPr id="8" name="Group 7">
              <a:extLst>
                <a:ext uri="{FF2B5EF4-FFF2-40B4-BE49-F238E27FC236}">
                  <a16:creationId xmlns:a16="http://schemas.microsoft.com/office/drawing/2014/main" id="{685AB00B-9A93-AB4E-B61E-272D7AC641F9}"/>
                </a:ext>
              </a:extLst>
            </p:cNvPr>
            <p:cNvGrpSpPr/>
            <p:nvPr/>
          </p:nvGrpSpPr>
          <p:grpSpPr>
            <a:xfrm>
              <a:off x="262340" y="5579524"/>
              <a:ext cx="2201069" cy="1027112"/>
              <a:chOff x="795740" y="4614324"/>
              <a:chExt cx="2201069" cy="1027112"/>
            </a:xfrm>
          </p:grpSpPr>
          <p:sp>
            <p:nvSpPr>
              <p:cNvPr id="46" name="Line 10">
                <a:extLst>
                  <a:ext uri="{FF2B5EF4-FFF2-40B4-BE49-F238E27FC236}">
                    <a16:creationId xmlns:a16="http://schemas.microsoft.com/office/drawing/2014/main" id="{53CBEB33-D2BE-EA4E-9053-8A4F592B82D6}"/>
                  </a:ext>
                </a:extLst>
              </p:cNvPr>
              <p:cNvSpPr>
                <a:spLocks noChangeShapeType="1"/>
              </p:cNvSpPr>
              <p:nvPr/>
            </p:nvSpPr>
            <p:spPr bwMode="auto">
              <a:xfrm>
                <a:off x="1717284" y="4614324"/>
                <a:ext cx="385762" cy="242887"/>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5" name="Text Box 19">
                <a:extLst>
                  <a:ext uri="{FF2B5EF4-FFF2-40B4-BE49-F238E27FC236}">
                    <a16:creationId xmlns:a16="http://schemas.microsoft.com/office/drawing/2014/main" id="{16E30F35-9D21-5542-B316-8DC5ACBE27DA}"/>
                  </a:ext>
                </a:extLst>
              </p:cNvPr>
              <p:cNvSpPr txBox="1">
                <a:spLocks noChangeArrowheads="1"/>
              </p:cNvSpPr>
              <p:nvPr/>
            </p:nvSpPr>
            <p:spPr bwMode="auto">
              <a:xfrm>
                <a:off x="795740" y="4985781"/>
                <a:ext cx="10890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sender</a:t>
                </a:r>
              </a:p>
            </p:txBody>
          </p:sp>
          <p:sp>
            <p:nvSpPr>
              <p:cNvPr id="40" name="Oval 4">
                <a:extLst>
                  <a:ext uri="{FF2B5EF4-FFF2-40B4-BE49-F238E27FC236}">
                    <a16:creationId xmlns:a16="http://schemas.microsoft.com/office/drawing/2014/main" id="{1B157770-6762-CF45-9B74-7457DBFE2B56}"/>
                  </a:ext>
                </a:extLst>
              </p:cNvPr>
              <p:cNvSpPr>
                <a:spLocks noChangeArrowheads="1"/>
              </p:cNvSpPr>
              <p:nvPr/>
            </p:nvSpPr>
            <p:spPr bwMode="auto">
              <a:xfrm>
                <a:off x="2041134" y="4630199"/>
                <a:ext cx="955675" cy="1011237"/>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41" name="Text Box 5">
              <a:extLst>
                <a:ext uri="{FF2B5EF4-FFF2-40B4-BE49-F238E27FC236}">
                  <a16:creationId xmlns:a16="http://schemas.microsoft.com/office/drawing/2014/main" id="{CE38ECA0-E265-FA4A-950E-CC50EF2CA516}"/>
                </a:ext>
              </a:extLst>
            </p:cNvPr>
            <p:cNvSpPr txBox="1">
              <a:spLocks noChangeArrowheads="1"/>
            </p:cNvSpPr>
            <p:nvPr/>
          </p:nvSpPr>
          <p:spPr bwMode="auto">
            <a:xfrm>
              <a:off x="1435100" y="5693824"/>
              <a:ext cx="10985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call from above</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27" name="Slide Number Placeholder 2">
            <a:extLst>
              <a:ext uri="{FF2B5EF4-FFF2-40B4-BE49-F238E27FC236}">
                <a16:creationId xmlns:a16="http://schemas.microsoft.com/office/drawing/2014/main" id="{4E6AC2D9-3427-7142-95C3-6DF77122338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43</a:t>
            </a:fld>
            <a:endParaRPr lang="en-US" dirty="0"/>
          </a:p>
        </p:txBody>
      </p:sp>
    </p:spTree>
    <p:extLst>
      <p:ext uri="{BB962C8B-B14F-4D97-AF65-F5344CB8AC3E}">
        <p14:creationId xmlns:p14="http://schemas.microsoft.com/office/powerpoint/2010/main" val="85183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dissolve">
                                      <p:cBhvr>
                                        <p:cTn id="17" dur="500"/>
                                        <p:tgtEl>
                                          <p:spTgt spid="4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dissolv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dissolve">
                                      <p:cBhvr>
                                        <p:cTn id="35" dur="500"/>
                                        <p:tgtEl>
                                          <p:spTgt spid="50"/>
                                        </p:tgtEl>
                                      </p:cBhvr>
                                    </p:animEffect>
                                  </p:childTnLst>
                                </p:cTn>
                              </p:par>
                            </p:childTnLst>
                          </p:cTn>
                        </p:par>
                        <p:par>
                          <p:cTn id="36" fill="hold">
                            <p:stCondLst>
                              <p:cond delay="500"/>
                            </p:stCondLst>
                            <p:childTnLst>
                              <p:par>
                                <p:cTn id="37" presetID="9"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childTnLst>
                          </p:cTn>
                        </p:par>
                        <p:par>
                          <p:cTn id="40" fill="hold">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dissolve">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25604"/>
                                        </p:tgtEl>
                                        <p:attrNameLst>
                                          <p:attrName>style.visibility</p:attrName>
                                        </p:attrNameLst>
                                      </p:cBhvr>
                                      <p:to>
                                        <p:strVal val="visible"/>
                                      </p:to>
                                    </p:set>
                                    <p:animEffect transition="in" filter="dissolve">
                                      <p:cBhvr>
                                        <p:cTn id="48"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7" grpId="0"/>
      <p:bldP spid="50" grpId="0" animBg="1"/>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channel with bit errors</a:t>
            </a:r>
            <a:endParaRPr lang="en-US" sz="4400" dirty="0"/>
          </a:p>
        </p:txBody>
      </p:sp>
      <p:sp>
        <p:nvSpPr>
          <p:cNvPr id="23" name="Rectangle 3">
            <a:extLst>
              <a:ext uri="{FF2B5EF4-FFF2-40B4-BE49-F238E27FC236}">
                <a16:creationId xmlns:a16="http://schemas.microsoft.com/office/drawing/2014/main" id="{3E368E9F-FC61-C94B-B4CE-5CA7B0FEB788}"/>
              </a:ext>
            </a:extLst>
          </p:cNvPr>
          <p:cNvSpPr txBox="1">
            <a:spLocks noChangeArrowheads="1"/>
          </p:cNvSpPr>
          <p:nvPr/>
        </p:nvSpPr>
        <p:spPr>
          <a:xfrm>
            <a:off x="673994" y="1482748"/>
            <a:ext cx="11100625" cy="44481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292100"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underlying channel may flip bits in packet</a:t>
            </a:r>
          </a:p>
          <a:p>
            <a:pPr marL="800100" marR="0" lvl="1" indent="-228600" algn="l" defTabSz="914400" rtl="0" eaLnBrk="1" fontAlgn="auto" latinLnBrk="0" hangingPunct="1">
              <a:lnSpc>
                <a:spcPct val="75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checksum (e.g., Internet checksum) to detect bit errors</a:t>
            </a:r>
          </a:p>
          <a:p>
            <a:pPr marL="457200" marR="0" lvl="0" indent="-292100"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question: how to recover from errors?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 Box 10">
            <a:extLst>
              <a:ext uri="{FF2B5EF4-FFF2-40B4-BE49-F238E27FC236}">
                <a16:creationId xmlns:a16="http://schemas.microsoft.com/office/drawing/2014/main" id="{DDD1DAD8-493C-8447-8752-319FA74AD634}"/>
              </a:ext>
            </a:extLst>
          </p:cNvPr>
          <p:cNvSpPr txBox="1">
            <a:spLocks noChangeArrowheads="1"/>
          </p:cNvSpPr>
          <p:nvPr/>
        </p:nvSpPr>
        <p:spPr bwMode="auto">
          <a:xfrm>
            <a:off x="1328236" y="3911182"/>
            <a:ext cx="1004153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How do humans recover from “</a:t>
            </a:r>
            <a:r>
              <a:rPr kumimoji="0" lang="en-US" altLang="ja-JP"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errors” </a:t>
            </a: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during conversation?</a:t>
            </a:r>
          </a:p>
        </p:txBody>
      </p:sp>
      <p:sp>
        <p:nvSpPr>
          <p:cNvPr id="5" name="Slide Number Placeholder 2">
            <a:extLst>
              <a:ext uri="{FF2B5EF4-FFF2-40B4-BE49-F238E27FC236}">
                <a16:creationId xmlns:a16="http://schemas.microsoft.com/office/drawing/2014/main" id="{05B1A153-C333-754C-9249-656206CB5CCF}"/>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44</a:t>
            </a:fld>
            <a:endParaRPr lang="en-US" dirty="0"/>
          </a:p>
        </p:txBody>
      </p:sp>
    </p:spTree>
    <p:extLst>
      <p:ext uri="{BB962C8B-B14F-4D97-AF65-F5344CB8AC3E}">
        <p14:creationId xmlns:p14="http://schemas.microsoft.com/office/powerpoint/2010/main" val="194831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channel with bit errors</a:t>
            </a:r>
            <a:endParaRPr lang="en-US" sz="4400" dirty="0"/>
          </a:p>
        </p:txBody>
      </p:sp>
      <p:sp>
        <p:nvSpPr>
          <p:cNvPr id="23" name="Rectangle 3">
            <a:extLst>
              <a:ext uri="{FF2B5EF4-FFF2-40B4-BE49-F238E27FC236}">
                <a16:creationId xmlns:a16="http://schemas.microsoft.com/office/drawing/2014/main" id="{3E368E9F-FC61-C94B-B4CE-5CA7B0FEB788}"/>
              </a:ext>
            </a:extLst>
          </p:cNvPr>
          <p:cNvSpPr txBox="1">
            <a:spLocks noChangeArrowheads="1"/>
          </p:cNvSpPr>
          <p:nvPr/>
        </p:nvSpPr>
        <p:spPr>
          <a:xfrm>
            <a:off x="673994" y="1274398"/>
            <a:ext cx="11100625" cy="44481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9575" marR="0" lvl="0" indent="-295275"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underlying channel may flip bits in packet</a:t>
            </a:r>
          </a:p>
          <a:p>
            <a:pPr marL="695325" marR="0" lvl="1" indent="-231775" algn="l" defTabSz="914400" rtl="0" eaLnBrk="1" fontAlgn="auto" latinLnBrk="0" hangingPunct="1">
              <a:lnSpc>
                <a:spcPct val="80000"/>
              </a:lnSpc>
              <a:spcBef>
                <a:spcPts val="8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checksum to detect bit errors</a:t>
            </a:r>
          </a:p>
          <a:p>
            <a:pPr marL="409575" marR="0" lvl="0" indent="-279400" algn="l" defTabSz="914400" rtl="0" eaLnBrk="1" fontAlgn="auto" latinLnBrk="0" hangingPunct="1">
              <a:lnSpc>
                <a:spcPct val="75000"/>
              </a:lnSpc>
              <a:spcBef>
                <a:spcPts val="1000"/>
              </a:spcBef>
              <a:spcAft>
                <a:spcPts val="0"/>
              </a:spcAft>
              <a:buClr>
                <a:srgbClr val="0000A3"/>
              </a:buClr>
              <a:buSzTx/>
              <a:buFont typeface="Wingdings" charset="2"/>
              <a:buChar char="§"/>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the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question: how to recover from errors?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
            <a:extLst>
              <a:ext uri="{FF2B5EF4-FFF2-40B4-BE49-F238E27FC236}">
                <a16:creationId xmlns:a16="http://schemas.microsoft.com/office/drawing/2014/main" id="{6EBA4373-2F4E-9C40-8D34-CD4CD038CE07}"/>
              </a:ext>
            </a:extLst>
          </p:cNvPr>
          <p:cNvSpPr txBox="1">
            <a:spLocks noChangeArrowheads="1"/>
          </p:cNvSpPr>
          <p:nvPr/>
        </p:nvSpPr>
        <p:spPr>
          <a:xfrm>
            <a:off x="662419" y="2680738"/>
            <a:ext cx="11004862" cy="215700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5325" marR="0" lvl="1" indent="-231775" algn="l" defTabSz="914400" rtl="0" eaLnBrk="1" fontAlgn="auto" latinLnBrk="0" hangingPunct="1">
              <a:lnSpc>
                <a:spcPct val="90000"/>
              </a:lnSpc>
              <a:spcBef>
                <a:spcPct val="45000"/>
              </a:spcBef>
              <a:spcAft>
                <a:spcPts val="0"/>
              </a:spcAft>
              <a:buClr>
                <a:srgbClr val="0000A8"/>
              </a:buClr>
              <a:buSzTx/>
              <a:buFont typeface="Arial"/>
              <a:buChar char="•"/>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acknowledgements (ACKs):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receiver explicitly tells sender that pkt received OK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negative acknowledgements (NAKs):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receiver explicitly tells sender that pkt had errors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a:t>
            </a: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retransmits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pkt on receipt of NAK</a:t>
            </a:r>
          </a:p>
        </p:txBody>
      </p:sp>
      <p:grpSp>
        <p:nvGrpSpPr>
          <p:cNvPr id="7" name="Group 13">
            <a:extLst>
              <a:ext uri="{FF2B5EF4-FFF2-40B4-BE49-F238E27FC236}">
                <a16:creationId xmlns:a16="http://schemas.microsoft.com/office/drawing/2014/main" id="{0DED2191-7C7B-EA46-AFB1-5A7A4509EEC8}"/>
              </a:ext>
            </a:extLst>
          </p:cNvPr>
          <p:cNvGrpSpPr>
            <a:grpSpLocks/>
          </p:cNvGrpSpPr>
          <p:nvPr/>
        </p:nvGrpSpPr>
        <p:grpSpPr bwMode="auto">
          <a:xfrm>
            <a:off x="937549" y="5087784"/>
            <a:ext cx="10729731" cy="1466850"/>
            <a:chOff x="1552" y="2800"/>
            <a:chExt cx="2578" cy="924"/>
          </a:xfrm>
        </p:grpSpPr>
        <p:sp>
          <p:nvSpPr>
            <p:cNvPr id="8" name="Rectangle 7">
              <a:extLst>
                <a:ext uri="{FF2B5EF4-FFF2-40B4-BE49-F238E27FC236}">
                  <a16:creationId xmlns:a16="http://schemas.microsoft.com/office/drawing/2014/main" id="{CA5C33DB-F1DF-074B-AA2F-B41978703359}"/>
                </a:ext>
              </a:extLst>
            </p:cNvPr>
            <p:cNvSpPr>
              <a:spLocks noChangeArrowheads="1"/>
            </p:cNvSpPr>
            <p:nvPr/>
          </p:nvSpPr>
          <p:spPr bwMode="auto">
            <a:xfrm>
              <a:off x="1552" y="2974"/>
              <a:ext cx="2578" cy="595"/>
            </a:xfrm>
            <a:prstGeom prst="rect">
              <a:avLst/>
            </a:prstGeom>
            <a:noFill/>
            <a:ln w="19050">
              <a:solidFill>
                <a:srgbClr val="CC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9" name="Rectangle 9">
              <a:extLst>
                <a:ext uri="{FF2B5EF4-FFF2-40B4-BE49-F238E27FC236}">
                  <a16:creationId xmlns:a16="http://schemas.microsoft.com/office/drawing/2014/main" id="{CB4139DF-921F-E940-9AD8-677EFA8E24B3}"/>
                </a:ext>
              </a:extLst>
            </p:cNvPr>
            <p:cNvSpPr>
              <a:spLocks noChangeArrowheads="1"/>
            </p:cNvSpPr>
            <p:nvPr/>
          </p:nvSpPr>
          <p:spPr bwMode="auto">
            <a:xfrm>
              <a:off x="2226" y="2864"/>
              <a:ext cx="88" cy="22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 name="Text Box 10">
              <a:extLst>
                <a:ext uri="{FF2B5EF4-FFF2-40B4-BE49-F238E27FC236}">
                  <a16:creationId xmlns:a16="http://schemas.microsoft.com/office/drawing/2014/main" id="{B44BC4A2-14C8-8A47-B1A1-506171B4D389}"/>
                </a:ext>
              </a:extLst>
            </p:cNvPr>
            <p:cNvSpPr txBox="1">
              <a:spLocks noChangeArrowheads="1"/>
            </p:cNvSpPr>
            <p:nvPr/>
          </p:nvSpPr>
          <p:spPr bwMode="auto">
            <a:xfrm>
              <a:off x="1724" y="2800"/>
              <a:ext cx="687" cy="36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stop and wait</a:t>
              </a:r>
            </a:p>
          </p:txBody>
        </p:sp>
        <p:sp>
          <p:nvSpPr>
            <p:cNvPr id="11" name="Text Box 6">
              <a:extLst>
                <a:ext uri="{FF2B5EF4-FFF2-40B4-BE49-F238E27FC236}">
                  <a16:creationId xmlns:a16="http://schemas.microsoft.com/office/drawing/2014/main" id="{EEE47A92-87A4-AD48-8A94-DC9DCFA6DD50}"/>
                </a:ext>
              </a:extLst>
            </p:cNvPr>
            <p:cNvSpPr txBox="1">
              <a:spLocks noChangeArrowheads="1"/>
            </p:cNvSpPr>
            <p:nvPr/>
          </p:nvSpPr>
          <p:spPr bwMode="auto">
            <a:xfrm>
              <a:off x="1678" y="3136"/>
              <a:ext cx="2452" cy="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CC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sender sends one packet,  then waits for receiver  response</a:t>
              </a:r>
            </a:p>
          </p:txBody>
        </p:sp>
      </p:grpSp>
      <p:sp>
        <p:nvSpPr>
          <p:cNvPr id="12" name="Slide Number Placeholder 2">
            <a:extLst>
              <a:ext uri="{FF2B5EF4-FFF2-40B4-BE49-F238E27FC236}">
                <a16:creationId xmlns:a16="http://schemas.microsoft.com/office/drawing/2014/main" id="{8EDA3199-9071-AC4D-8C68-A368602E92B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45</a:t>
            </a:fld>
            <a:endParaRPr lang="en-US" dirty="0"/>
          </a:p>
        </p:txBody>
      </p:sp>
    </p:spTree>
    <p:extLst>
      <p:ext uri="{BB962C8B-B14F-4D97-AF65-F5344CB8AC3E}">
        <p14:creationId xmlns:p14="http://schemas.microsoft.com/office/powerpoint/2010/main" val="15721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dissolv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dissolv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dissolve">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168">
            <a:extLst>
              <a:ext uri="{FF2B5EF4-FFF2-40B4-BE49-F238E27FC236}">
                <a16:creationId xmlns:a16="http://schemas.microsoft.com/office/drawing/2014/main" id="{68EB694D-F4ED-0141-BBB1-034CE4FDF113}"/>
              </a:ext>
            </a:extLst>
          </p:cNvPr>
          <p:cNvSpPr/>
          <p:nvPr/>
        </p:nvSpPr>
        <p:spPr>
          <a:xfrm>
            <a:off x="9870220" y="5077299"/>
            <a:ext cx="1669250" cy="3110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D3935A0A-DEFE-0D4A-A039-8D2F8EDE2B13}"/>
              </a:ext>
            </a:extLst>
          </p:cNvPr>
          <p:cNvSpPr/>
          <p:nvPr/>
        </p:nvSpPr>
        <p:spPr>
          <a:xfrm>
            <a:off x="10103160" y="2734197"/>
            <a:ext cx="1333279" cy="3110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FSM specifications</a:t>
            </a:r>
            <a:endParaRPr lang="en-US" sz="4400" dirty="0"/>
          </a:p>
        </p:txBody>
      </p:sp>
      <p:sp>
        <p:nvSpPr>
          <p:cNvPr id="109" name="Oval 3">
            <a:extLst>
              <a:ext uri="{FF2B5EF4-FFF2-40B4-BE49-F238E27FC236}">
                <a16:creationId xmlns:a16="http://schemas.microsoft.com/office/drawing/2014/main" id="{606B9A69-736A-BE4F-8E57-1E4DD86ADE7D}"/>
              </a:ext>
            </a:extLst>
          </p:cNvPr>
          <p:cNvSpPr>
            <a:spLocks noChangeArrowheads="1"/>
          </p:cNvSpPr>
          <p:nvPr/>
        </p:nvSpPr>
        <p:spPr bwMode="auto">
          <a:xfrm>
            <a:off x="2448951" y="2349843"/>
            <a:ext cx="985837" cy="9620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10" name="Text Box 4">
            <a:extLst>
              <a:ext uri="{FF2B5EF4-FFF2-40B4-BE49-F238E27FC236}">
                <a16:creationId xmlns:a16="http://schemas.microsoft.com/office/drawing/2014/main" id="{9158E582-2053-DB47-8544-5430174AAC29}"/>
              </a:ext>
            </a:extLst>
          </p:cNvPr>
          <p:cNvSpPr txBox="1">
            <a:spLocks noChangeArrowheads="1"/>
          </p:cNvSpPr>
          <p:nvPr/>
        </p:nvSpPr>
        <p:spPr bwMode="auto">
          <a:xfrm>
            <a:off x="2347351" y="2433981"/>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call from above</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nvGrpSpPr>
          <p:cNvPr id="156" name="Group 155">
            <a:extLst>
              <a:ext uri="{FF2B5EF4-FFF2-40B4-BE49-F238E27FC236}">
                <a16:creationId xmlns:a16="http://schemas.microsoft.com/office/drawing/2014/main" id="{1A819A83-E50E-0842-8735-DFC0B065BABA}"/>
              </a:ext>
            </a:extLst>
          </p:cNvPr>
          <p:cNvGrpSpPr/>
          <p:nvPr/>
        </p:nvGrpSpPr>
        <p:grpSpPr>
          <a:xfrm>
            <a:off x="5004826" y="2400535"/>
            <a:ext cx="3673475" cy="919271"/>
            <a:chOff x="5004826" y="2400535"/>
            <a:chExt cx="3673475" cy="919271"/>
          </a:xfrm>
        </p:grpSpPr>
        <p:sp>
          <p:nvSpPr>
            <p:cNvPr id="120" name="Freeform 14">
              <a:extLst>
                <a:ext uri="{FF2B5EF4-FFF2-40B4-BE49-F238E27FC236}">
                  <a16:creationId xmlns:a16="http://schemas.microsoft.com/office/drawing/2014/main" id="{6794142E-E5B8-3F45-81C1-8A8F8E602B04}"/>
                </a:ext>
              </a:extLst>
            </p:cNvPr>
            <p:cNvSpPr>
              <a:spLocks/>
            </p:cNvSpPr>
            <p:nvPr/>
          </p:nvSpPr>
          <p:spPr bwMode="auto">
            <a:xfrm>
              <a:off x="5004826" y="2426043"/>
              <a:ext cx="466725" cy="893763"/>
            </a:xfrm>
            <a:custGeom>
              <a:avLst/>
              <a:gdLst>
                <a:gd name="T0" fmla="*/ 0 w 735"/>
                <a:gd name="T1" fmla="*/ 2147483647 h 1080"/>
                <a:gd name="T2" fmla="*/ 0 w 735"/>
                <a:gd name="T3" fmla="*/ 2147483647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Text Box 15">
              <a:extLst>
                <a:ext uri="{FF2B5EF4-FFF2-40B4-BE49-F238E27FC236}">
                  <a16:creationId xmlns:a16="http://schemas.microsoft.com/office/drawing/2014/main" id="{EBF1463C-CBD7-1049-80A6-FED400C12A10}"/>
                </a:ext>
              </a:extLst>
            </p:cNvPr>
            <p:cNvSpPr txBox="1">
              <a:spLocks noChangeArrowheads="1"/>
            </p:cNvSpPr>
            <p:nvPr/>
          </p:nvSpPr>
          <p:spPr bwMode="auto">
            <a:xfrm>
              <a:off x="5314388" y="2740368"/>
              <a:ext cx="176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2" name="Text Box 16">
              <a:extLst>
                <a:ext uri="{FF2B5EF4-FFF2-40B4-BE49-F238E27FC236}">
                  <a16:creationId xmlns:a16="http://schemas.microsoft.com/office/drawing/2014/main" id="{C1489951-F533-6243-BF54-F4FB192513F6}"/>
                </a:ext>
              </a:extLst>
            </p:cNvPr>
            <p:cNvSpPr txBox="1">
              <a:spLocks noChangeArrowheads="1"/>
            </p:cNvSpPr>
            <p:nvPr/>
          </p:nvSpPr>
          <p:spPr bwMode="auto">
            <a:xfrm>
              <a:off x="5288988" y="2400535"/>
              <a:ext cx="33893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3" name="Line 17">
              <a:extLst>
                <a:ext uri="{FF2B5EF4-FFF2-40B4-BE49-F238E27FC236}">
                  <a16:creationId xmlns:a16="http://schemas.microsoft.com/office/drawing/2014/main" id="{E7CC9AD6-FAA9-474E-B46B-1E603A7D16C8}"/>
                </a:ext>
              </a:extLst>
            </p:cNvPr>
            <p:cNvSpPr>
              <a:spLocks noChangeShapeType="1"/>
            </p:cNvSpPr>
            <p:nvPr/>
          </p:nvSpPr>
          <p:spPr bwMode="auto">
            <a:xfrm>
              <a:off x="5408051" y="2740368"/>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8" name="Group 22">
            <a:extLst>
              <a:ext uri="{FF2B5EF4-FFF2-40B4-BE49-F238E27FC236}">
                <a16:creationId xmlns:a16="http://schemas.microsoft.com/office/drawing/2014/main" id="{6E4E03EB-86D3-824C-9C7B-D6204AA45EF1}"/>
              </a:ext>
            </a:extLst>
          </p:cNvPr>
          <p:cNvGrpSpPr>
            <a:grpSpLocks/>
          </p:cNvGrpSpPr>
          <p:nvPr/>
        </p:nvGrpSpPr>
        <p:grpSpPr bwMode="auto">
          <a:xfrm>
            <a:off x="4044388" y="2362543"/>
            <a:ext cx="1074738" cy="962025"/>
            <a:chOff x="1540" y="2116"/>
            <a:chExt cx="677" cy="606"/>
          </a:xfrm>
        </p:grpSpPr>
        <p:sp>
          <p:nvSpPr>
            <p:cNvPr id="129" name="Oval 23">
              <a:extLst>
                <a:ext uri="{FF2B5EF4-FFF2-40B4-BE49-F238E27FC236}">
                  <a16:creationId xmlns:a16="http://schemas.microsoft.com/office/drawing/2014/main" id="{290478B3-253F-D048-8DE9-187624FD0138}"/>
                </a:ext>
              </a:extLst>
            </p:cNvPr>
            <p:cNvSpPr>
              <a:spLocks noChangeArrowheads="1"/>
            </p:cNvSpPr>
            <p:nvPr/>
          </p:nvSpPr>
          <p:spPr bwMode="auto">
            <a:xfrm>
              <a:off x="1565" y="2116"/>
              <a:ext cx="621" cy="60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30" name="Text Box 24">
              <a:extLst>
                <a:ext uri="{FF2B5EF4-FFF2-40B4-BE49-F238E27FC236}">
                  <a16:creationId xmlns:a16="http://schemas.microsoft.com/office/drawing/2014/main" id="{33128FC3-7340-2B43-998B-4D14B544CCA9}"/>
                </a:ext>
              </a:extLst>
            </p:cNvPr>
            <p:cNvSpPr txBox="1">
              <a:spLocks noChangeArrowheads="1"/>
            </p:cNvSpPr>
            <p:nvPr/>
          </p:nvSpPr>
          <p:spPr bwMode="auto">
            <a:xfrm>
              <a:off x="1540" y="2163"/>
              <a:ext cx="6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ACK or NAK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59" name="Group 158">
            <a:extLst>
              <a:ext uri="{FF2B5EF4-FFF2-40B4-BE49-F238E27FC236}">
                <a16:creationId xmlns:a16="http://schemas.microsoft.com/office/drawing/2014/main" id="{D0E913FD-5AB0-D647-A2DB-C235CF8D718B}"/>
              </a:ext>
            </a:extLst>
          </p:cNvPr>
          <p:cNvGrpSpPr/>
          <p:nvPr/>
        </p:nvGrpSpPr>
        <p:grpSpPr>
          <a:xfrm>
            <a:off x="8325876" y="2721318"/>
            <a:ext cx="3394075" cy="1036638"/>
            <a:chOff x="8325876" y="2721318"/>
            <a:chExt cx="3394075" cy="1036638"/>
          </a:xfrm>
        </p:grpSpPr>
        <p:grpSp>
          <p:nvGrpSpPr>
            <p:cNvPr id="124" name="Group 18">
              <a:extLst>
                <a:ext uri="{FF2B5EF4-FFF2-40B4-BE49-F238E27FC236}">
                  <a16:creationId xmlns:a16="http://schemas.microsoft.com/office/drawing/2014/main" id="{1FD009B5-82D3-A54A-A742-8202ED8CE702}"/>
                </a:ext>
              </a:extLst>
            </p:cNvPr>
            <p:cNvGrpSpPr>
              <a:grpSpLocks/>
            </p:cNvGrpSpPr>
            <p:nvPr/>
          </p:nvGrpSpPr>
          <p:grpSpPr bwMode="auto">
            <a:xfrm>
              <a:off x="8325876" y="2721318"/>
              <a:ext cx="3394075" cy="630238"/>
              <a:chOff x="2222" y="2804"/>
              <a:chExt cx="2138" cy="397"/>
            </a:xfrm>
          </p:grpSpPr>
          <p:sp>
            <p:nvSpPr>
              <p:cNvPr id="125" name="Text Box 19">
                <a:extLst>
                  <a:ext uri="{FF2B5EF4-FFF2-40B4-BE49-F238E27FC236}">
                    <a16:creationId xmlns:a16="http://schemas.microsoft.com/office/drawing/2014/main" id="{A317A424-F2E1-824F-B626-E01E0E2404B1}"/>
                  </a:ext>
                </a:extLst>
              </p:cNvPr>
              <p:cNvSpPr txBox="1">
                <a:spLocks noChangeArrowheads="1"/>
              </p:cNvSpPr>
              <p:nvPr/>
            </p:nvSpPr>
            <p:spPr bwMode="auto">
              <a:xfrm>
                <a:off x="2222" y="3039"/>
                <a:ext cx="115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udt_send(NAK)</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6" name="Text Box 20">
                <a:extLst>
                  <a:ext uri="{FF2B5EF4-FFF2-40B4-BE49-F238E27FC236}">
                    <a16:creationId xmlns:a16="http://schemas.microsoft.com/office/drawing/2014/main" id="{F3C2F2D4-E406-8746-8990-3E5ED0A5CAE1}"/>
                  </a:ext>
                </a:extLst>
              </p:cNvPr>
              <p:cNvSpPr txBox="1">
                <a:spLocks noChangeArrowheads="1"/>
              </p:cNvSpPr>
              <p:nvPr/>
            </p:nvSpPr>
            <p:spPr bwMode="auto">
              <a:xfrm>
                <a:off x="2225" y="2804"/>
                <a:ext cx="213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corrupt(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7" name="Line 21">
                <a:extLst>
                  <a:ext uri="{FF2B5EF4-FFF2-40B4-BE49-F238E27FC236}">
                    <a16:creationId xmlns:a16="http://schemas.microsoft.com/office/drawing/2014/main" id="{BE673EC8-DD07-7A43-8EF8-4AF46E325C31}"/>
                  </a:ext>
                </a:extLst>
              </p:cNvPr>
              <p:cNvSpPr>
                <a:spLocks noChangeShapeType="1"/>
              </p:cNvSpPr>
              <p:nvPr/>
            </p:nvSpPr>
            <p:spPr bwMode="auto">
              <a:xfrm>
                <a:off x="2285" y="3040"/>
                <a:ext cx="62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1" name="Freeform 25">
              <a:extLst>
                <a:ext uri="{FF2B5EF4-FFF2-40B4-BE49-F238E27FC236}">
                  <a16:creationId xmlns:a16="http://schemas.microsoft.com/office/drawing/2014/main" id="{0EE6DE3B-8CC5-4840-9E43-E2F13B451312}"/>
                </a:ext>
              </a:extLst>
            </p:cNvPr>
            <p:cNvSpPr>
              <a:spLocks/>
            </p:cNvSpPr>
            <p:nvPr/>
          </p:nvSpPr>
          <p:spPr bwMode="auto">
            <a:xfrm>
              <a:off x="8424301" y="3288056"/>
              <a:ext cx="12573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2" name="Oval 26">
            <a:extLst>
              <a:ext uri="{FF2B5EF4-FFF2-40B4-BE49-F238E27FC236}">
                <a16:creationId xmlns:a16="http://schemas.microsoft.com/office/drawing/2014/main" id="{D886EFDE-A0BD-234F-9505-E1DFE71A45A0}"/>
              </a:ext>
            </a:extLst>
          </p:cNvPr>
          <p:cNvSpPr>
            <a:spLocks noChangeArrowheads="1"/>
          </p:cNvSpPr>
          <p:nvPr/>
        </p:nvSpPr>
        <p:spPr bwMode="auto">
          <a:xfrm>
            <a:off x="8516376" y="3708743"/>
            <a:ext cx="985837" cy="9620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33" name="Text Box 27">
            <a:extLst>
              <a:ext uri="{FF2B5EF4-FFF2-40B4-BE49-F238E27FC236}">
                <a16:creationId xmlns:a16="http://schemas.microsoft.com/office/drawing/2014/main" id="{7D124EF1-1801-CC41-AA27-4430B21813BF}"/>
              </a:ext>
            </a:extLst>
          </p:cNvPr>
          <p:cNvSpPr txBox="1">
            <a:spLocks noChangeArrowheads="1"/>
          </p:cNvSpPr>
          <p:nvPr/>
        </p:nvSpPr>
        <p:spPr bwMode="auto">
          <a:xfrm>
            <a:off x="8429063" y="3792881"/>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call from below</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nvGrpSpPr>
          <p:cNvPr id="164" name="Group 163">
            <a:extLst>
              <a:ext uri="{FF2B5EF4-FFF2-40B4-BE49-F238E27FC236}">
                <a16:creationId xmlns:a16="http://schemas.microsoft.com/office/drawing/2014/main" id="{311BB54D-2176-2D44-BD7F-B18C9C74D8A4}"/>
              </a:ext>
            </a:extLst>
          </p:cNvPr>
          <p:cNvGrpSpPr/>
          <p:nvPr/>
        </p:nvGrpSpPr>
        <p:grpSpPr>
          <a:xfrm>
            <a:off x="8049650" y="4591214"/>
            <a:ext cx="4142349" cy="1379872"/>
            <a:chOff x="8049650" y="4591214"/>
            <a:chExt cx="4142349" cy="1379872"/>
          </a:xfrm>
        </p:grpSpPr>
        <p:grpSp>
          <p:nvGrpSpPr>
            <p:cNvPr id="163" name="Group 162">
              <a:extLst>
                <a:ext uri="{FF2B5EF4-FFF2-40B4-BE49-F238E27FC236}">
                  <a16:creationId xmlns:a16="http://schemas.microsoft.com/office/drawing/2014/main" id="{E182C09B-F3FC-C340-BB16-737F51CA96BE}"/>
                </a:ext>
              </a:extLst>
            </p:cNvPr>
            <p:cNvGrpSpPr/>
            <p:nvPr/>
          </p:nvGrpSpPr>
          <p:grpSpPr>
            <a:xfrm>
              <a:off x="8049650" y="5037504"/>
              <a:ext cx="4142349" cy="933582"/>
              <a:chOff x="8049650" y="5037504"/>
              <a:chExt cx="4142349" cy="933582"/>
            </a:xfrm>
          </p:grpSpPr>
          <p:sp>
            <p:nvSpPr>
              <p:cNvPr id="113" name="Text Box 7">
                <a:extLst>
                  <a:ext uri="{FF2B5EF4-FFF2-40B4-BE49-F238E27FC236}">
                    <a16:creationId xmlns:a16="http://schemas.microsoft.com/office/drawing/2014/main" id="{60B53257-B255-5D45-9C56-20A5CE5DE77F}"/>
                  </a:ext>
                </a:extLst>
              </p:cNvPr>
              <p:cNvSpPr txBox="1">
                <a:spLocks noChangeArrowheads="1"/>
              </p:cNvSpPr>
              <p:nvPr/>
            </p:nvSpPr>
            <p:spPr bwMode="auto">
              <a:xfrm>
                <a:off x="8071876" y="5351961"/>
                <a:ext cx="2143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extract(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rcvpkt,data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deliver_data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(ACK)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4" name="Text Box 8">
                <a:extLst>
                  <a:ext uri="{FF2B5EF4-FFF2-40B4-BE49-F238E27FC236}">
                    <a16:creationId xmlns:a16="http://schemas.microsoft.com/office/drawing/2014/main" id="{2151DB25-A53F-EF4A-BDBD-C8DD839A6224}"/>
                  </a:ext>
                </a:extLst>
              </p:cNvPr>
              <p:cNvSpPr txBox="1">
                <a:spLocks noChangeArrowheads="1"/>
              </p:cNvSpPr>
              <p:nvPr/>
            </p:nvSpPr>
            <p:spPr bwMode="auto">
              <a:xfrm>
                <a:off x="8049650" y="5037504"/>
                <a:ext cx="414234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notcorrupt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5" name="Line 9">
                <a:extLst>
                  <a:ext uri="{FF2B5EF4-FFF2-40B4-BE49-F238E27FC236}">
                    <a16:creationId xmlns:a16="http://schemas.microsoft.com/office/drawing/2014/main" id="{4797C970-D2E8-AA47-91A6-90DF435C025D}"/>
                  </a:ext>
                </a:extLst>
              </p:cNvPr>
              <p:cNvSpPr>
                <a:spLocks noChangeShapeType="1"/>
              </p:cNvSpPr>
              <p:nvPr/>
            </p:nvSpPr>
            <p:spPr bwMode="auto">
              <a:xfrm>
                <a:off x="8171888" y="5407524"/>
                <a:ext cx="14890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4" name="Freeform 28">
              <a:extLst>
                <a:ext uri="{FF2B5EF4-FFF2-40B4-BE49-F238E27FC236}">
                  <a16:creationId xmlns:a16="http://schemas.microsoft.com/office/drawing/2014/main" id="{8D9E8E7D-01E2-7040-828E-B4AD37E6C50C}"/>
                </a:ext>
              </a:extLst>
            </p:cNvPr>
            <p:cNvSpPr>
              <a:spLocks/>
            </p:cNvSpPr>
            <p:nvPr/>
          </p:nvSpPr>
          <p:spPr bwMode="auto">
            <a:xfrm flipV="1">
              <a:off x="8437001" y="4591214"/>
              <a:ext cx="12573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5" name="Group 154">
            <a:extLst>
              <a:ext uri="{FF2B5EF4-FFF2-40B4-BE49-F238E27FC236}">
                <a16:creationId xmlns:a16="http://schemas.microsoft.com/office/drawing/2014/main" id="{FCAE8B13-78CF-DD4C-AD79-FE70F24547E0}"/>
              </a:ext>
            </a:extLst>
          </p:cNvPr>
          <p:cNvGrpSpPr/>
          <p:nvPr/>
        </p:nvGrpSpPr>
        <p:grpSpPr>
          <a:xfrm>
            <a:off x="2756926" y="1340193"/>
            <a:ext cx="3643312" cy="1027113"/>
            <a:chOff x="2756926" y="1340193"/>
            <a:chExt cx="3643312" cy="1027113"/>
          </a:xfrm>
        </p:grpSpPr>
        <p:sp>
          <p:nvSpPr>
            <p:cNvPr id="111" name="Text Box 5">
              <a:extLst>
                <a:ext uri="{FF2B5EF4-FFF2-40B4-BE49-F238E27FC236}">
                  <a16:creationId xmlns:a16="http://schemas.microsoft.com/office/drawing/2014/main" id="{B4419231-71F9-2847-A8A7-8F91C3BFAD5F}"/>
                </a:ext>
              </a:extLst>
            </p:cNvPr>
            <p:cNvSpPr txBox="1">
              <a:spLocks noChangeArrowheads="1"/>
            </p:cNvSpPr>
            <p:nvPr/>
          </p:nvSpPr>
          <p:spPr bwMode="auto">
            <a:xfrm>
              <a:off x="2756926" y="1630706"/>
              <a:ext cx="3643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snkpkt = make_pkt(data, checksum)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2" name="Line 6">
              <a:extLst>
                <a:ext uri="{FF2B5EF4-FFF2-40B4-BE49-F238E27FC236}">
                  <a16:creationId xmlns:a16="http://schemas.microsoft.com/office/drawing/2014/main" id="{9D8A7D98-AFD4-AA49-B033-1C3F29FDF103}"/>
                </a:ext>
              </a:extLst>
            </p:cNvPr>
            <p:cNvSpPr>
              <a:spLocks noChangeShapeType="1"/>
            </p:cNvSpPr>
            <p:nvPr/>
          </p:nvSpPr>
          <p:spPr bwMode="auto">
            <a:xfrm>
              <a:off x="2861701" y="1675156"/>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10">
              <a:extLst>
                <a:ext uri="{FF2B5EF4-FFF2-40B4-BE49-F238E27FC236}">
                  <a16:creationId xmlns:a16="http://schemas.microsoft.com/office/drawing/2014/main" id="{C65AC33D-DAC6-0248-903C-715D380A05CD}"/>
                </a:ext>
              </a:extLst>
            </p:cNvPr>
            <p:cNvSpPr>
              <a:spLocks/>
            </p:cNvSpPr>
            <p:nvPr/>
          </p:nvSpPr>
          <p:spPr bwMode="auto">
            <a:xfrm flipV="1">
              <a:off x="2809313" y="2119656"/>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Text Box 35">
              <a:extLst>
                <a:ext uri="{FF2B5EF4-FFF2-40B4-BE49-F238E27FC236}">
                  <a16:creationId xmlns:a16="http://schemas.microsoft.com/office/drawing/2014/main" id="{8B2CC675-7409-974B-A183-2AC7E249C391}"/>
                </a:ext>
              </a:extLst>
            </p:cNvPr>
            <p:cNvSpPr txBox="1">
              <a:spLocks noChangeArrowheads="1"/>
            </p:cNvSpPr>
            <p:nvPr/>
          </p:nvSpPr>
          <p:spPr bwMode="auto">
            <a:xfrm>
              <a:off x="2782326" y="1340193"/>
              <a:ext cx="22558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58" name="Group 157">
            <a:extLst>
              <a:ext uri="{FF2B5EF4-FFF2-40B4-BE49-F238E27FC236}">
                <a16:creationId xmlns:a16="http://schemas.microsoft.com/office/drawing/2014/main" id="{02805388-DFB1-CA42-9623-430C96CD0F0B}"/>
              </a:ext>
            </a:extLst>
          </p:cNvPr>
          <p:cNvGrpSpPr/>
          <p:nvPr/>
        </p:nvGrpSpPr>
        <p:grpSpPr>
          <a:xfrm>
            <a:off x="2270357" y="3283338"/>
            <a:ext cx="3548062" cy="989290"/>
            <a:chOff x="2270357" y="3283338"/>
            <a:chExt cx="3548062" cy="989290"/>
          </a:xfrm>
        </p:grpSpPr>
        <p:sp>
          <p:nvSpPr>
            <p:cNvPr id="117" name="Freeform 11">
              <a:extLst>
                <a:ext uri="{FF2B5EF4-FFF2-40B4-BE49-F238E27FC236}">
                  <a16:creationId xmlns:a16="http://schemas.microsoft.com/office/drawing/2014/main" id="{A19E971B-C68E-A549-8D13-4C8364D2B1AA}"/>
                </a:ext>
              </a:extLst>
            </p:cNvPr>
            <p:cNvSpPr>
              <a:spLocks/>
            </p:cNvSpPr>
            <p:nvPr/>
          </p:nvSpPr>
          <p:spPr bwMode="auto">
            <a:xfrm>
              <a:off x="2882338" y="3283338"/>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157" name="Group 156">
              <a:extLst>
                <a:ext uri="{FF2B5EF4-FFF2-40B4-BE49-F238E27FC236}">
                  <a16:creationId xmlns:a16="http://schemas.microsoft.com/office/drawing/2014/main" id="{ABF189C5-1BB2-BC42-81CE-EEB51DB2B907}"/>
                </a:ext>
              </a:extLst>
            </p:cNvPr>
            <p:cNvGrpSpPr/>
            <p:nvPr/>
          </p:nvGrpSpPr>
          <p:grpSpPr>
            <a:xfrm>
              <a:off x="2270357" y="3545923"/>
              <a:ext cx="3548062" cy="726705"/>
              <a:chOff x="2270357" y="3545923"/>
              <a:chExt cx="3548062" cy="726705"/>
            </a:xfrm>
          </p:grpSpPr>
          <p:sp>
            <p:nvSpPr>
              <p:cNvPr id="118" name="Text Box 12">
                <a:extLst>
                  <a:ext uri="{FF2B5EF4-FFF2-40B4-BE49-F238E27FC236}">
                    <a16:creationId xmlns:a16="http://schemas.microsoft.com/office/drawing/2014/main" id="{FCE2965F-754F-364F-B14F-750853FEF20A}"/>
                  </a:ext>
                </a:extLst>
              </p:cNvPr>
              <p:cNvSpPr txBox="1">
                <a:spLocks noChangeArrowheads="1"/>
              </p:cNvSpPr>
              <p:nvPr/>
            </p:nvSpPr>
            <p:spPr bwMode="auto">
              <a:xfrm>
                <a:off x="2270357" y="3545923"/>
                <a:ext cx="35480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isACK</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9" name="Line 13">
                <a:extLst>
                  <a:ext uri="{FF2B5EF4-FFF2-40B4-BE49-F238E27FC236}">
                    <a16:creationId xmlns:a16="http://schemas.microsoft.com/office/drawing/2014/main" id="{0299AD54-1602-364D-808A-ECEE022223FD}"/>
                  </a:ext>
                </a:extLst>
              </p:cNvPr>
              <p:cNvSpPr>
                <a:spLocks noChangeShapeType="1"/>
              </p:cNvSpPr>
              <p:nvPr/>
            </p:nvSpPr>
            <p:spPr bwMode="auto">
              <a:xfrm>
                <a:off x="3330476" y="3919619"/>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Text Box 48">
                <a:extLst>
                  <a:ext uri="{FF2B5EF4-FFF2-40B4-BE49-F238E27FC236}">
                    <a16:creationId xmlns:a16="http://schemas.microsoft.com/office/drawing/2014/main" id="{1FB61FFA-0819-7D46-887F-D92660FD923F}"/>
                  </a:ext>
                </a:extLst>
              </p:cNvPr>
              <p:cNvSpPr txBox="1">
                <a:spLocks noChangeArrowheads="1"/>
              </p:cNvSpPr>
              <p:nvPr/>
            </p:nvSpPr>
            <p:spPr bwMode="auto">
              <a:xfrm>
                <a:off x="3665151" y="3936078"/>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ymbol" charset="0"/>
                    <a:ea typeface="ＭＳ Ｐゴシック" charset="0"/>
                    <a:cs typeface="+mn-cs"/>
                  </a:rPr>
                  <a:t>L</a:t>
                </a:r>
              </a:p>
            </p:txBody>
          </p:sp>
        </p:grpSp>
      </p:grpSp>
      <p:sp>
        <p:nvSpPr>
          <p:cNvPr id="161" name="Text Box 19">
            <a:extLst>
              <a:ext uri="{FF2B5EF4-FFF2-40B4-BE49-F238E27FC236}">
                <a16:creationId xmlns:a16="http://schemas.microsoft.com/office/drawing/2014/main" id="{E3EA8A75-DE92-3B4A-9ED1-2A5CE8EFB2FD}"/>
              </a:ext>
            </a:extLst>
          </p:cNvPr>
          <p:cNvSpPr txBox="1">
            <a:spLocks noChangeArrowheads="1"/>
          </p:cNvSpPr>
          <p:nvPr/>
        </p:nvSpPr>
        <p:spPr bwMode="auto">
          <a:xfrm>
            <a:off x="1163066" y="2517724"/>
            <a:ext cx="10890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sender</a:t>
            </a:r>
          </a:p>
        </p:txBody>
      </p:sp>
      <p:sp>
        <p:nvSpPr>
          <p:cNvPr id="162" name="Text Box 20">
            <a:extLst>
              <a:ext uri="{FF2B5EF4-FFF2-40B4-BE49-F238E27FC236}">
                <a16:creationId xmlns:a16="http://schemas.microsoft.com/office/drawing/2014/main" id="{D2BC55B0-1B2D-D346-8B9C-EC274C2EC352}"/>
              </a:ext>
            </a:extLst>
          </p:cNvPr>
          <p:cNvSpPr txBox="1">
            <a:spLocks noChangeArrowheads="1"/>
          </p:cNvSpPr>
          <p:nvPr/>
        </p:nvSpPr>
        <p:spPr bwMode="auto">
          <a:xfrm>
            <a:off x="9660963" y="3961155"/>
            <a:ext cx="1247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receiver</a:t>
            </a:r>
          </a:p>
        </p:txBody>
      </p:sp>
      <p:sp>
        <p:nvSpPr>
          <p:cNvPr id="43" name="Text Box 16">
            <a:extLst>
              <a:ext uri="{FF2B5EF4-FFF2-40B4-BE49-F238E27FC236}">
                <a16:creationId xmlns:a16="http://schemas.microsoft.com/office/drawing/2014/main" id="{99B9B250-0EDF-9940-8119-8A3858DACA6A}"/>
              </a:ext>
            </a:extLst>
          </p:cNvPr>
          <p:cNvSpPr txBox="1">
            <a:spLocks noChangeArrowheads="1"/>
          </p:cNvSpPr>
          <p:nvPr/>
        </p:nvSpPr>
        <p:spPr bwMode="auto">
          <a:xfrm>
            <a:off x="5288477" y="2154581"/>
            <a:ext cx="2085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isNAK</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 name="Rectangle 3">
            <a:extLst>
              <a:ext uri="{FF2B5EF4-FFF2-40B4-BE49-F238E27FC236}">
                <a16:creationId xmlns:a16="http://schemas.microsoft.com/office/drawing/2014/main" id="{37A227A0-FE6A-9E43-8D11-7C390E9CA534}"/>
              </a:ext>
            </a:extLst>
          </p:cNvPr>
          <p:cNvSpPr/>
          <p:nvPr/>
        </p:nvSpPr>
        <p:spPr>
          <a:xfrm>
            <a:off x="7841292" y="2480153"/>
            <a:ext cx="4246323" cy="400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Slide Number Placeholder 2">
            <a:extLst>
              <a:ext uri="{FF2B5EF4-FFF2-40B4-BE49-F238E27FC236}">
                <a16:creationId xmlns:a16="http://schemas.microsoft.com/office/drawing/2014/main" id="{C5DFF1AE-5E68-A349-98EF-93FDA954903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46</a:t>
            </a:fld>
            <a:endParaRPr lang="en-US" dirty="0"/>
          </a:p>
        </p:txBody>
      </p:sp>
    </p:spTree>
    <p:extLst>
      <p:ext uri="{BB962C8B-B14F-4D97-AF65-F5344CB8AC3E}">
        <p14:creationId xmlns:p14="http://schemas.microsoft.com/office/powerpoint/2010/main" val="300664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wipe(left)">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wipe(right)">
                                      <p:cBhvr>
                                        <p:cTn id="12" dur="5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wipe(up)">
                                      <p:cBhvr>
                                        <p:cTn id="17" dur="500"/>
                                        <p:tgtEl>
                                          <p:spTgt spid="15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dissolve">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9"/>
                                        </p:tgtEl>
                                        <p:attrNameLst>
                                          <p:attrName>style.visibility</p:attrName>
                                        </p:attrNameLst>
                                      </p:cBhvr>
                                      <p:to>
                                        <p:strVal val="visible"/>
                                      </p:to>
                                    </p:set>
                                    <p:animEffect transition="in" filter="wipe(left)">
                                      <p:cBhvr>
                                        <p:cTn id="30" dur="500"/>
                                        <p:tgtEl>
                                          <p:spTgt spid="15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68"/>
                                        </p:tgtEl>
                                        <p:attrNameLst>
                                          <p:attrName>style.visibility</p:attrName>
                                        </p:attrNameLst>
                                      </p:cBhvr>
                                      <p:to>
                                        <p:strVal val="visible"/>
                                      </p:to>
                                    </p:set>
                                    <p:animEffect transition="in" filter="dissolve">
                                      <p:cBhvr>
                                        <p:cTn id="33" dur="500"/>
                                        <p:tgtEl>
                                          <p:spTgt spid="16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64"/>
                                        </p:tgtEl>
                                        <p:attrNameLst>
                                          <p:attrName>style.visibility</p:attrName>
                                        </p:attrNameLst>
                                      </p:cBhvr>
                                      <p:to>
                                        <p:strVal val="visible"/>
                                      </p:to>
                                    </p:set>
                                    <p:animEffect transition="in" filter="wipe(left)">
                                      <p:cBhvr>
                                        <p:cTn id="38" dur="500"/>
                                        <p:tgtEl>
                                          <p:spTgt spid="164"/>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69"/>
                                        </p:tgtEl>
                                        <p:attrNameLst>
                                          <p:attrName>style.visibility</p:attrName>
                                        </p:attrNameLst>
                                      </p:cBhvr>
                                      <p:to>
                                        <p:strVal val="visible"/>
                                      </p:to>
                                    </p:set>
                                    <p:animEffect transition="in" filter="dissolve">
                                      <p:cBhvr>
                                        <p:cTn id="41"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68" grpId="0" animBg="1"/>
      <p:bldP spid="43" grpId="0"/>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FSM specification</a:t>
            </a:r>
            <a:endParaRPr lang="en-US" sz="4400" dirty="0"/>
          </a:p>
        </p:txBody>
      </p:sp>
      <p:sp>
        <p:nvSpPr>
          <p:cNvPr id="109" name="Oval 3">
            <a:extLst>
              <a:ext uri="{FF2B5EF4-FFF2-40B4-BE49-F238E27FC236}">
                <a16:creationId xmlns:a16="http://schemas.microsoft.com/office/drawing/2014/main" id="{606B9A69-736A-BE4F-8E57-1E4DD86ADE7D}"/>
              </a:ext>
            </a:extLst>
          </p:cNvPr>
          <p:cNvSpPr>
            <a:spLocks noChangeArrowheads="1"/>
          </p:cNvSpPr>
          <p:nvPr/>
        </p:nvSpPr>
        <p:spPr bwMode="auto">
          <a:xfrm>
            <a:off x="2448951" y="2349843"/>
            <a:ext cx="985837" cy="9620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10" name="Text Box 4">
            <a:extLst>
              <a:ext uri="{FF2B5EF4-FFF2-40B4-BE49-F238E27FC236}">
                <a16:creationId xmlns:a16="http://schemas.microsoft.com/office/drawing/2014/main" id="{9158E582-2053-DB47-8544-5430174AAC29}"/>
              </a:ext>
            </a:extLst>
          </p:cNvPr>
          <p:cNvSpPr txBox="1">
            <a:spLocks noChangeArrowheads="1"/>
          </p:cNvSpPr>
          <p:nvPr/>
        </p:nvSpPr>
        <p:spPr bwMode="auto">
          <a:xfrm>
            <a:off x="2347351" y="2433981"/>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call from above</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nvGrpSpPr>
          <p:cNvPr id="156" name="Group 155">
            <a:extLst>
              <a:ext uri="{FF2B5EF4-FFF2-40B4-BE49-F238E27FC236}">
                <a16:creationId xmlns:a16="http://schemas.microsoft.com/office/drawing/2014/main" id="{1A819A83-E50E-0842-8735-DFC0B065BABA}"/>
              </a:ext>
            </a:extLst>
          </p:cNvPr>
          <p:cNvGrpSpPr/>
          <p:nvPr/>
        </p:nvGrpSpPr>
        <p:grpSpPr>
          <a:xfrm>
            <a:off x="5004826" y="2400535"/>
            <a:ext cx="3673475" cy="919271"/>
            <a:chOff x="5004826" y="2400535"/>
            <a:chExt cx="3673475" cy="919271"/>
          </a:xfrm>
        </p:grpSpPr>
        <p:sp>
          <p:nvSpPr>
            <p:cNvPr id="120" name="Freeform 14">
              <a:extLst>
                <a:ext uri="{FF2B5EF4-FFF2-40B4-BE49-F238E27FC236}">
                  <a16:creationId xmlns:a16="http://schemas.microsoft.com/office/drawing/2014/main" id="{6794142E-E5B8-3F45-81C1-8A8F8E602B04}"/>
                </a:ext>
              </a:extLst>
            </p:cNvPr>
            <p:cNvSpPr>
              <a:spLocks/>
            </p:cNvSpPr>
            <p:nvPr/>
          </p:nvSpPr>
          <p:spPr bwMode="auto">
            <a:xfrm>
              <a:off x="5004826" y="2426043"/>
              <a:ext cx="466725" cy="893763"/>
            </a:xfrm>
            <a:custGeom>
              <a:avLst/>
              <a:gdLst>
                <a:gd name="T0" fmla="*/ 0 w 735"/>
                <a:gd name="T1" fmla="*/ 2147483647 h 1080"/>
                <a:gd name="T2" fmla="*/ 0 w 735"/>
                <a:gd name="T3" fmla="*/ 2147483647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Text Box 15">
              <a:extLst>
                <a:ext uri="{FF2B5EF4-FFF2-40B4-BE49-F238E27FC236}">
                  <a16:creationId xmlns:a16="http://schemas.microsoft.com/office/drawing/2014/main" id="{EBF1463C-CBD7-1049-80A6-FED400C12A10}"/>
                </a:ext>
              </a:extLst>
            </p:cNvPr>
            <p:cNvSpPr txBox="1">
              <a:spLocks noChangeArrowheads="1"/>
            </p:cNvSpPr>
            <p:nvPr/>
          </p:nvSpPr>
          <p:spPr bwMode="auto">
            <a:xfrm>
              <a:off x="5314388" y="2740368"/>
              <a:ext cx="176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2" name="Text Box 16">
              <a:extLst>
                <a:ext uri="{FF2B5EF4-FFF2-40B4-BE49-F238E27FC236}">
                  <a16:creationId xmlns:a16="http://schemas.microsoft.com/office/drawing/2014/main" id="{C1489951-F533-6243-BF54-F4FB192513F6}"/>
                </a:ext>
              </a:extLst>
            </p:cNvPr>
            <p:cNvSpPr txBox="1">
              <a:spLocks noChangeArrowheads="1"/>
            </p:cNvSpPr>
            <p:nvPr/>
          </p:nvSpPr>
          <p:spPr bwMode="auto">
            <a:xfrm>
              <a:off x="5288988" y="2400535"/>
              <a:ext cx="33893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3" name="Line 17">
              <a:extLst>
                <a:ext uri="{FF2B5EF4-FFF2-40B4-BE49-F238E27FC236}">
                  <a16:creationId xmlns:a16="http://schemas.microsoft.com/office/drawing/2014/main" id="{E7CC9AD6-FAA9-474E-B46B-1E603A7D16C8}"/>
                </a:ext>
              </a:extLst>
            </p:cNvPr>
            <p:cNvSpPr>
              <a:spLocks noChangeShapeType="1"/>
            </p:cNvSpPr>
            <p:nvPr/>
          </p:nvSpPr>
          <p:spPr bwMode="auto">
            <a:xfrm>
              <a:off x="5408051" y="2740368"/>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8" name="Group 22">
            <a:extLst>
              <a:ext uri="{FF2B5EF4-FFF2-40B4-BE49-F238E27FC236}">
                <a16:creationId xmlns:a16="http://schemas.microsoft.com/office/drawing/2014/main" id="{6E4E03EB-86D3-824C-9C7B-D6204AA45EF1}"/>
              </a:ext>
            </a:extLst>
          </p:cNvPr>
          <p:cNvGrpSpPr>
            <a:grpSpLocks/>
          </p:cNvGrpSpPr>
          <p:nvPr/>
        </p:nvGrpSpPr>
        <p:grpSpPr bwMode="auto">
          <a:xfrm>
            <a:off x="4044388" y="2362543"/>
            <a:ext cx="1074738" cy="962025"/>
            <a:chOff x="1540" y="2116"/>
            <a:chExt cx="677" cy="606"/>
          </a:xfrm>
        </p:grpSpPr>
        <p:sp>
          <p:nvSpPr>
            <p:cNvPr id="129" name="Oval 23">
              <a:extLst>
                <a:ext uri="{FF2B5EF4-FFF2-40B4-BE49-F238E27FC236}">
                  <a16:creationId xmlns:a16="http://schemas.microsoft.com/office/drawing/2014/main" id="{290478B3-253F-D048-8DE9-187624FD0138}"/>
                </a:ext>
              </a:extLst>
            </p:cNvPr>
            <p:cNvSpPr>
              <a:spLocks noChangeArrowheads="1"/>
            </p:cNvSpPr>
            <p:nvPr/>
          </p:nvSpPr>
          <p:spPr bwMode="auto">
            <a:xfrm>
              <a:off x="1565" y="2116"/>
              <a:ext cx="621" cy="60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30" name="Text Box 24">
              <a:extLst>
                <a:ext uri="{FF2B5EF4-FFF2-40B4-BE49-F238E27FC236}">
                  <a16:creationId xmlns:a16="http://schemas.microsoft.com/office/drawing/2014/main" id="{33128FC3-7340-2B43-998B-4D14B544CCA9}"/>
                </a:ext>
              </a:extLst>
            </p:cNvPr>
            <p:cNvSpPr txBox="1">
              <a:spLocks noChangeArrowheads="1"/>
            </p:cNvSpPr>
            <p:nvPr/>
          </p:nvSpPr>
          <p:spPr bwMode="auto">
            <a:xfrm>
              <a:off x="1540" y="2163"/>
              <a:ext cx="6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ACK or NAK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59" name="Group 158">
            <a:extLst>
              <a:ext uri="{FF2B5EF4-FFF2-40B4-BE49-F238E27FC236}">
                <a16:creationId xmlns:a16="http://schemas.microsoft.com/office/drawing/2014/main" id="{D0E913FD-5AB0-D647-A2DB-C235CF8D718B}"/>
              </a:ext>
            </a:extLst>
          </p:cNvPr>
          <p:cNvGrpSpPr/>
          <p:nvPr/>
        </p:nvGrpSpPr>
        <p:grpSpPr>
          <a:xfrm>
            <a:off x="8325876" y="2721318"/>
            <a:ext cx="3394075" cy="1036638"/>
            <a:chOff x="8325876" y="2721318"/>
            <a:chExt cx="3394075" cy="1036638"/>
          </a:xfrm>
        </p:grpSpPr>
        <p:grpSp>
          <p:nvGrpSpPr>
            <p:cNvPr id="124" name="Group 18">
              <a:extLst>
                <a:ext uri="{FF2B5EF4-FFF2-40B4-BE49-F238E27FC236}">
                  <a16:creationId xmlns:a16="http://schemas.microsoft.com/office/drawing/2014/main" id="{1FD009B5-82D3-A54A-A742-8202ED8CE702}"/>
                </a:ext>
              </a:extLst>
            </p:cNvPr>
            <p:cNvGrpSpPr>
              <a:grpSpLocks/>
            </p:cNvGrpSpPr>
            <p:nvPr/>
          </p:nvGrpSpPr>
          <p:grpSpPr bwMode="auto">
            <a:xfrm>
              <a:off x="8325876" y="2721318"/>
              <a:ext cx="3394075" cy="630238"/>
              <a:chOff x="2222" y="2804"/>
              <a:chExt cx="2138" cy="397"/>
            </a:xfrm>
          </p:grpSpPr>
          <p:sp>
            <p:nvSpPr>
              <p:cNvPr id="125" name="Text Box 19">
                <a:extLst>
                  <a:ext uri="{FF2B5EF4-FFF2-40B4-BE49-F238E27FC236}">
                    <a16:creationId xmlns:a16="http://schemas.microsoft.com/office/drawing/2014/main" id="{A317A424-F2E1-824F-B626-E01E0E2404B1}"/>
                  </a:ext>
                </a:extLst>
              </p:cNvPr>
              <p:cNvSpPr txBox="1">
                <a:spLocks noChangeArrowheads="1"/>
              </p:cNvSpPr>
              <p:nvPr/>
            </p:nvSpPr>
            <p:spPr bwMode="auto">
              <a:xfrm>
                <a:off x="2222" y="3039"/>
                <a:ext cx="115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udt_send(NAK)</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6" name="Text Box 20">
                <a:extLst>
                  <a:ext uri="{FF2B5EF4-FFF2-40B4-BE49-F238E27FC236}">
                    <a16:creationId xmlns:a16="http://schemas.microsoft.com/office/drawing/2014/main" id="{F3C2F2D4-E406-8746-8990-3E5ED0A5CAE1}"/>
                  </a:ext>
                </a:extLst>
              </p:cNvPr>
              <p:cNvSpPr txBox="1">
                <a:spLocks noChangeArrowheads="1"/>
              </p:cNvSpPr>
              <p:nvPr/>
            </p:nvSpPr>
            <p:spPr bwMode="auto">
              <a:xfrm>
                <a:off x="2225" y="2804"/>
                <a:ext cx="2135"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corrupt(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7" name="Line 21">
                <a:extLst>
                  <a:ext uri="{FF2B5EF4-FFF2-40B4-BE49-F238E27FC236}">
                    <a16:creationId xmlns:a16="http://schemas.microsoft.com/office/drawing/2014/main" id="{BE673EC8-DD07-7A43-8EF8-4AF46E325C31}"/>
                  </a:ext>
                </a:extLst>
              </p:cNvPr>
              <p:cNvSpPr>
                <a:spLocks noChangeShapeType="1"/>
              </p:cNvSpPr>
              <p:nvPr/>
            </p:nvSpPr>
            <p:spPr bwMode="auto">
              <a:xfrm>
                <a:off x="2285" y="3040"/>
                <a:ext cx="62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1" name="Freeform 25">
              <a:extLst>
                <a:ext uri="{FF2B5EF4-FFF2-40B4-BE49-F238E27FC236}">
                  <a16:creationId xmlns:a16="http://schemas.microsoft.com/office/drawing/2014/main" id="{0EE6DE3B-8CC5-4840-9E43-E2F13B451312}"/>
                </a:ext>
              </a:extLst>
            </p:cNvPr>
            <p:cNvSpPr>
              <a:spLocks/>
            </p:cNvSpPr>
            <p:nvPr/>
          </p:nvSpPr>
          <p:spPr bwMode="auto">
            <a:xfrm>
              <a:off x="8424301" y="3288056"/>
              <a:ext cx="12573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2" name="Oval 26">
            <a:extLst>
              <a:ext uri="{FF2B5EF4-FFF2-40B4-BE49-F238E27FC236}">
                <a16:creationId xmlns:a16="http://schemas.microsoft.com/office/drawing/2014/main" id="{D886EFDE-A0BD-234F-9505-E1DFE71A45A0}"/>
              </a:ext>
            </a:extLst>
          </p:cNvPr>
          <p:cNvSpPr>
            <a:spLocks noChangeArrowheads="1"/>
          </p:cNvSpPr>
          <p:nvPr/>
        </p:nvSpPr>
        <p:spPr bwMode="auto">
          <a:xfrm>
            <a:off x="8516376" y="3708743"/>
            <a:ext cx="985837" cy="9620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33" name="Text Box 27">
            <a:extLst>
              <a:ext uri="{FF2B5EF4-FFF2-40B4-BE49-F238E27FC236}">
                <a16:creationId xmlns:a16="http://schemas.microsoft.com/office/drawing/2014/main" id="{7D124EF1-1801-CC41-AA27-4430B21813BF}"/>
              </a:ext>
            </a:extLst>
          </p:cNvPr>
          <p:cNvSpPr txBox="1">
            <a:spLocks noChangeArrowheads="1"/>
          </p:cNvSpPr>
          <p:nvPr/>
        </p:nvSpPr>
        <p:spPr bwMode="auto">
          <a:xfrm>
            <a:off x="8429063" y="3792881"/>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call from below</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nvGrpSpPr>
          <p:cNvPr id="164" name="Group 163">
            <a:extLst>
              <a:ext uri="{FF2B5EF4-FFF2-40B4-BE49-F238E27FC236}">
                <a16:creationId xmlns:a16="http://schemas.microsoft.com/office/drawing/2014/main" id="{311BB54D-2176-2D44-BD7F-B18C9C74D8A4}"/>
              </a:ext>
            </a:extLst>
          </p:cNvPr>
          <p:cNvGrpSpPr/>
          <p:nvPr/>
        </p:nvGrpSpPr>
        <p:grpSpPr>
          <a:xfrm>
            <a:off x="8049650" y="4591214"/>
            <a:ext cx="4142349" cy="1379872"/>
            <a:chOff x="8049650" y="4591214"/>
            <a:chExt cx="4142349" cy="1379872"/>
          </a:xfrm>
        </p:grpSpPr>
        <p:grpSp>
          <p:nvGrpSpPr>
            <p:cNvPr id="163" name="Group 162">
              <a:extLst>
                <a:ext uri="{FF2B5EF4-FFF2-40B4-BE49-F238E27FC236}">
                  <a16:creationId xmlns:a16="http://schemas.microsoft.com/office/drawing/2014/main" id="{E182C09B-F3FC-C340-BB16-737F51CA96BE}"/>
                </a:ext>
              </a:extLst>
            </p:cNvPr>
            <p:cNvGrpSpPr/>
            <p:nvPr/>
          </p:nvGrpSpPr>
          <p:grpSpPr>
            <a:xfrm>
              <a:off x="8049650" y="5037504"/>
              <a:ext cx="4142349" cy="933582"/>
              <a:chOff x="8049650" y="5037504"/>
              <a:chExt cx="4142349" cy="933582"/>
            </a:xfrm>
          </p:grpSpPr>
          <p:sp>
            <p:nvSpPr>
              <p:cNvPr id="113" name="Text Box 7">
                <a:extLst>
                  <a:ext uri="{FF2B5EF4-FFF2-40B4-BE49-F238E27FC236}">
                    <a16:creationId xmlns:a16="http://schemas.microsoft.com/office/drawing/2014/main" id="{60B53257-B255-5D45-9C56-20A5CE5DE77F}"/>
                  </a:ext>
                </a:extLst>
              </p:cNvPr>
              <p:cNvSpPr txBox="1">
                <a:spLocks noChangeArrowheads="1"/>
              </p:cNvSpPr>
              <p:nvPr/>
            </p:nvSpPr>
            <p:spPr bwMode="auto">
              <a:xfrm>
                <a:off x="8071876" y="5351961"/>
                <a:ext cx="2143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extract(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rcvpkt,data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deliver_data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(ACK)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4" name="Text Box 8">
                <a:extLst>
                  <a:ext uri="{FF2B5EF4-FFF2-40B4-BE49-F238E27FC236}">
                    <a16:creationId xmlns:a16="http://schemas.microsoft.com/office/drawing/2014/main" id="{2151DB25-A53F-EF4A-BDBD-C8DD839A6224}"/>
                  </a:ext>
                </a:extLst>
              </p:cNvPr>
              <p:cNvSpPr txBox="1">
                <a:spLocks noChangeArrowheads="1"/>
              </p:cNvSpPr>
              <p:nvPr/>
            </p:nvSpPr>
            <p:spPr bwMode="auto">
              <a:xfrm>
                <a:off x="8049650" y="5037504"/>
                <a:ext cx="414234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notcorrupt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5" name="Line 9">
                <a:extLst>
                  <a:ext uri="{FF2B5EF4-FFF2-40B4-BE49-F238E27FC236}">
                    <a16:creationId xmlns:a16="http://schemas.microsoft.com/office/drawing/2014/main" id="{4797C970-D2E8-AA47-91A6-90DF435C025D}"/>
                  </a:ext>
                </a:extLst>
              </p:cNvPr>
              <p:cNvSpPr>
                <a:spLocks noChangeShapeType="1"/>
              </p:cNvSpPr>
              <p:nvPr/>
            </p:nvSpPr>
            <p:spPr bwMode="auto">
              <a:xfrm>
                <a:off x="8171888" y="5407524"/>
                <a:ext cx="14890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4" name="Freeform 28">
              <a:extLst>
                <a:ext uri="{FF2B5EF4-FFF2-40B4-BE49-F238E27FC236}">
                  <a16:creationId xmlns:a16="http://schemas.microsoft.com/office/drawing/2014/main" id="{8D9E8E7D-01E2-7040-828E-B4AD37E6C50C}"/>
                </a:ext>
              </a:extLst>
            </p:cNvPr>
            <p:cNvSpPr>
              <a:spLocks/>
            </p:cNvSpPr>
            <p:nvPr/>
          </p:nvSpPr>
          <p:spPr bwMode="auto">
            <a:xfrm flipV="1">
              <a:off x="8437001" y="4591214"/>
              <a:ext cx="12573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5" name="Group 154">
            <a:extLst>
              <a:ext uri="{FF2B5EF4-FFF2-40B4-BE49-F238E27FC236}">
                <a16:creationId xmlns:a16="http://schemas.microsoft.com/office/drawing/2014/main" id="{FCAE8B13-78CF-DD4C-AD79-FE70F24547E0}"/>
              </a:ext>
            </a:extLst>
          </p:cNvPr>
          <p:cNvGrpSpPr/>
          <p:nvPr/>
        </p:nvGrpSpPr>
        <p:grpSpPr>
          <a:xfrm>
            <a:off x="2756926" y="1340193"/>
            <a:ext cx="3643312" cy="1027113"/>
            <a:chOff x="2756926" y="1340193"/>
            <a:chExt cx="3643312" cy="1027113"/>
          </a:xfrm>
        </p:grpSpPr>
        <p:sp>
          <p:nvSpPr>
            <p:cNvPr id="111" name="Text Box 5">
              <a:extLst>
                <a:ext uri="{FF2B5EF4-FFF2-40B4-BE49-F238E27FC236}">
                  <a16:creationId xmlns:a16="http://schemas.microsoft.com/office/drawing/2014/main" id="{B4419231-71F9-2847-A8A7-8F91C3BFAD5F}"/>
                </a:ext>
              </a:extLst>
            </p:cNvPr>
            <p:cNvSpPr txBox="1">
              <a:spLocks noChangeArrowheads="1"/>
            </p:cNvSpPr>
            <p:nvPr/>
          </p:nvSpPr>
          <p:spPr bwMode="auto">
            <a:xfrm>
              <a:off x="2756926" y="1630706"/>
              <a:ext cx="3643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snkpkt = make_pkt(data, checksum)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2" name="Line 6">
              <a:extLst>
                <a:ext uri="{FF2B5EF4-FFF2-40B4-BE49-F238E27FC236}">
                  <a16:creationId xmlns:a16="http://schemas.microsoft.com/office/drawing/2014/main" id="{9D8A7D98-AFD4-AA49-B033-1C3F29FDF103}"/>
                </a:ext>
              </a:extLst>
            </p:cNvPr>
            <p:cNvSpPr>
              <a:spLocks noChangeShapeType="1"/>
            </p:cNvSpPr>
            <p:nvPr/>
          </p:nvSpPr>
          <p:spPr bwMode="auto">
            <a:xfrm>
              <a:off x="2861701" y="1675156"/>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10">
              <a:extLst>
                <a:ext uri="{FF2B5EF4-FFF2-40B4-BE49-F238E27FC236}">
                  <a16:creationId xmlns:a16="http://schemas.microsoft.com/office/drawing/2014/main" id="{C65AC33D-DAC6-0248-903C-715D380A05CD}"/>
                </a:ext>
              </a:extLst>
            </p:cNvPr>
            <p:cNvSpPr>
              <a:spLocks/>
            </p:cNvSpPr>
            <p:nvPr/>
          </p:nvSpPr>
          <p:spPr bwMode="auto">
            <a:xfrm flipV="1">
              <a:off x="2809313" y="2119656"/>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Text Box 35">
              <a:extLst>
                <a:ext uri="{FF2B5EF4-FFF2-40B4-BE49-F238E27FC236}">
                  <a16:creationId xmlns:a16="http://schemas.microsoft.com/office/drawing/2014/main" id="{8B2CC675-7409-974B-A183-2AC7E249C391}"/>
                </a:ext>
              </a:extLst>
            </p:cNvPr>
            <p:cNvSpPr txBox="1">
              <a:spLocks noChangeArrowheads="1"/>
            </p:cNvSpPr>
            <p:nvPr/>
          </p:nvSpPr>
          <p:spPr bwMode="auto">
            <a:xfrm>
              <a:off x="2782326" y="1340193"/>
              <a:ext cx="22558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58" name="Group 157">
            <a:extLst>
              <a:ext uri="{FF2B5EF4-FFF2-40B4-BE49-F238E27FC236}">
                <a16:creationId xmlns:a16="http://schemas.microsoft.com/office/drawing/2014/main" id="{02805388-DFB1-CA42-9623-430C96CD0F0B}"/>
              </a:ext>
            </a:extLst>
          </p:cNvPr>
          <p:cNvGrpSpPr/>
          <p:nvPr/>
        </p:nvGrpSpPr>
        <p:grpSpPr>
          <a:xfrm>
            <a:off x="2270357" y="3283338"/>
            <a:ext cx="3548062" cy="989290"/>
            <a:chOff x="2270357" y="3283338"/>
            <a:chExt cx="3548062" cy="989290"/>
          </a:xfrm>
        </p:grpSpPr>
        <p:sp>
          <p:nvSpPr>
            <p:cNvPr id="117" name="Freeform 11">
              <a:extLst>
                <a:ext uri="{FF2B5EF4-FFF2-40B4-BE49-F238E27FC236}">
                  <a16:creationId xmlns:a16="http://schemas.microsoft.com/office/drawing/2014/main" id="{A19E971B-C68E-A549-8D13-4C8364D2B1AA}"/>
                </a:ext>
              </a:extLst>
            </p:cNvPr>
            <p:cNvSpPr>
              <a:spLocks/>
            </p:cNvSpPr>
            <p:nvPr/>
          </p:nvSpPr>
          <p:spPr bwMode="auto">
            <a:xfrm>
              <a:off x="2882338" y="3283338"/>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157" name="Group 156">
              <a:extLst>
                <a:ext uri="{FF2B5EF4-FFF2-40B4-BE49-F238E27FC236}">
                  <a16:creationId xmlns:a16="http://schemas.microsoft.com/office/drawing/2014/main" id="{ABF189C5-1BB2-BC42-81CE-EEB51DB2B907}"/>
                </a:ext>
              </a:extLst>
            </p:cNvPr>
            <p:cNvGrpSpPr/>
            <p:nvPr/>
          </p:nvGrpSpPr>
          <p:grpSpPr>
            <a:xfrm>
              <a:off x="2270357" y="3545923"/>
              <a:ext cx="3548062" cy="726705"/>
              <a:chOff x="2270357" y="3545923"/>
              <a:chExt cx="3548062" cy="726705"/>
            </a:xfrm>
          </p:grpSpPr>
          <p:sp>
            <p:nvSpPr>
              <p:cNvPr id="118" name="Text Box 12">
                <a:extLst>
                  <a:ext uri="{FF2B5EF4-FFF2-40B4-BE49-F238E27FC236}">
                    <a16:creationId xmlns:a16="http://schemas.microsoft.com/office/drawing/2014/main" id="{FCE2965F-754F-364F-B14F-750853FEF20A}"/>
                  </a:ext>
                </a:extLst>
              </p:cNvPr>
              <p:cNvSpPr txBox="1">
                <a:spLocks noChangeArrowheads="1"/>
              </p:cNvSpPr>
              <p:nvPr/>
            </p:nvSpPr>
            <p:spPr bwMode="auto">
              <a:xfrm>
                <a:off x="2270357" y="3545923"/>
                <a:ext cx="35480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isACK</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9" name="Line 13">
                <a:extLst>
                  <a:ext uri="{FF2B5EF4-FFF2-40B4-BE49-F238E27FC236}">
                    <a16:creationId xmlns:a16="http://schemas.microsoft.com/office/drawing/2014/main" id="{0299AD54-1602-364D-808A-ECEE022223FD}"/>
                  </a:ext>
                </a:extLst>
              </p:cNvPr>
              <p:cNvSpPr>
                <a:spLocks noChangeShapeType="1"/>
              </p:cNvSpPr>
              <p:nvPr/>
            </p:nvSpPr>
            <p:spPr bwMode="auto">
              <a:xfrm>
                <a:off x="3330476" y="3919619"/>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Text Box 48">
                <a:extLst>
                  <a:ext uri="{FF2B5EF4-FFF2-40B4-BE49-F238E27FC236}">
                    <a16:creationId xmlns:a16="http://schemas.microsoft.com/office/drawing/2014/main" id="{1FB61FFA-0819-7D46-887F-D92660FD923F}"/>
                  </a:ext>
                </a:extLst>
              </p:cNvPr>
              <p:cNvSpPr txBox="1">
                <a:spLocks noChangeArrowheads="1"/>
              </p:cNvSpPr>
              <p:nvPr/>
            </p:nvSpPr>
            <p:spPr bwMode="auto">
              <a:xfrm>
                <a:off x="3665151" y="3936078"/>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ymbol" charset="0"/>
                    <a:ea typeface="ＭＳ Ｐゴシック" charset="0"/>
                    <a:cs typeface="+mn-cs"/>
                  </a:rPr>
                  <a:t>L</a:t>
                </a:r>
              </a:p>
            </p:txBody>
          </p:sp>
        </p:grpSp>
      </p:grpSp>
      <p:sp>
        <p:nvSpPr>
          <p:cNvPr id="161" name="Text Box 19">
            <a:extLst>
              <a:ext uri="{FF2B5EF4-FFF2-40B4-BE49-F238E27FC236}">
                <a16:creationId xmlns:a16="http://schemas.microsoft.com/office/drawing/2014/main" id="{E3EA8A75-DE92-3B4A-9ED1-2A5CE8EFB2FD}"/>
              </a:ext>
            </a:extLst>
          </p:cNvPr>
          <p:cNvSpPr txBox="1">
            <a:spLocks noChangeArrowheads="1"/>
          </p:cNvSpPr>
          <p:nvPr/>
        </p:nvSpPr>
        <p:spPr bwMode="auto">
          <a:xfrm>
            <a:off x="1163066" y="2517724"/>
            <a:ext cx="10890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sender</a:t>
            </a:r>
          </a:p>
        </p:txBody>
      </p:sp>
      <p:sp>
        <p:nvSpPr>
          <p:cNvPr id="162" name="Text Box 20">
            <a:extLst>
              <a:ext uri="{FF2B5EF4-FFF2-40B4-BE49-F238E27FC236}">
                <a16:creationId xmlns:a16="http://schemas.microsoft.com/office/drawing/2014/main" id="{D2BC55B0-1B2D-D346-8B9C-EC274C2EC352}"/>
              </a:ext>
            </a:extLst>
          </p:cNvPr>
          <p:cNvSpPr txBox="1">
            <a:spLocks noChangeArrowheads="1"/>
          </p:cNvSpPr>
          <p:nvPr/>
        </p:nvSpPr>
        <p:spPr bwMode="auto">
          <a:xfrm>
            <a:off x="9660963" y="3961155"/>
            <a:ext cx="1247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receiver</a:t>
            </a:r>
          </a:p>
        </p:txBody>
      </p:sp>
      <p:sp>
        <p:nvSpPr>
          <p:cNvPr id="4" name="TextBox 3">
            <a:extLst>
              <a:ext uri="{FF2B5EF4-FFF2-40B4-BE49-F238E27FC236}">
                <a16:creationId xmlns:a16="http://schemas.microsoft.com/office/drawing/2014/main" id="{6FA53170-F7EC-A34D-8A41-984A3AC85C5B}"/>
              </a:ext>
            </a:extLst>
          </p:cNvPr>
          <p:cNvSpPr txBox="1"/>
          <p:nvPr/>
        </p:nvSpPr>
        <p:spPr>
          <a:xfrm>
            <a:off x="965915" y="4680633"/>
            <a:ext cx="653281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Note: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“state” of receiver (did the receiver get my message correctly?) isn’t known to sender unless somehow communicated from receiver to sender</a:t>
            </a:r>
          </a:p>
          <a:p>
            <a:pPr marL="342900" marR="0" lvl="0" indent="-228600" algn="l" defTabSz="914400" rtl="0" eaLnBrk="1" fontAlgn="auto" latinLnBrk="0" hangingPunct="1">
              <a:lnSpc>
                <a:spcPct val="100000"/>
              </a:lnSpc>
              <a:spcBef>
                <a:spcPts val="0"/>
              </a:spcBef>
              <a:spcAft>
                <a:spcPts val="0"/>
              </a:spcAft>
              <a:buClr>
                <a:srgbClr val="0000A8"/>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that’s why we need a protocol!</a:t>
            </a:r>
          </a:p>
        </p:txBody>
      </p:sp>
      <p:sp>
        <p:nvSpPr>
          <p:cNvPr id="43" name="Text Box 16">
            <a:extLst>
              <a:ext uri="{FF2B5EF4-FFF2-40B4-BE49-F238E27FC236}">
                <a16:creationId xmlns:a16="http://schemas.microsoft.com/office/drawing/2014/main" id="{ADA65A1F-AF0E-7A4E-89E8-DE7816681B41}"/>
              </a:ext>
            </a:extLst>
          </p:cNvPr>
          <p:cNvSpPr txBox="1">
            <a:spLocks noChangeArrowheads="1"/>
          </p:cNvSpPr>
          <p:nvPr/>
        </p:nvSpPr>
        <p:spPr bwMode="auto">
          <a:xfrm>
            <a:off x="5288477" y="2154581"/>
            <a:ext cx="2085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isNAK</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pic>
        <p:nvPicPr>
          <p:cNvPr id="44" name="Picture 43" descr="A shower curtain&#10;&#10;Description automatically generated">
            <a:extLst>
              <a:ext uri="{FF2B5EF4-FFF2-40B4-BE49-F238E27FC236}">
                <a16:creationId xmlns:a16="http://schemas.microsoft.com/office/drawing/2014/main" id="{AC45B1FA-8BA1-4648-AD93-40677902A5F6}"/>
              </a:ext>
            </a:extLst>
          </p:cNvPr>
          <p:cNvPicPr>
            <a:picLocks noChangeAspect="1"/>
          </p:cNvPicPr>
          <p:nvPr/>
        </p:nvPicPr>
        <p:blipFill>
          <a:blip r:embed="rId3"/>
          <a:stretch>
            <a:fillRect/>
          </a:stretch>
        </p:blipFill>
        <p:spPr>
          <a:xfrm>
            <a:off x="7333303" y="2155771"/>
            <a:ext cx="4642797" cy="4579749"/>
          </a:xfrm>
          <a:prstGeom prst="rect">
            <a:avLst/>
          </a:prstGeom>
        </p:spPr>
      </p:pic>
      <p:sp>
        <p:nvSpPr>
          <p:cNvPr id="46" name="Text Box 16">
            <a:extLst>
              <a:ext uri="{FF2B5EF4-FFF2-40B4-BE49-F238E27FC236}">
                <a16:creationId xmlns:a16="http://schemas.microsoft.com/office/drawing/2014/main" id="{D6DB0EA5-C28C-5D47-A606-CB6349A9853F}"/>
              </a:ext>
            </a:extLst>
          </p:cNvPr>
          <p:cNvSpPr txBox="1">
            <a:spLocks noChangeArrowheads="1"/>
          </p:cNvSpPr>
          <p:nvPr/>
        </p:nvSpPr>
        <p:spPr bwMode="auto">
          <a:xfrm>
            <a:off x="5459797" y="2400795"/>
            <a:ext cx="2085975" cy="39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highlight>
                  <a:srgbClr val="FFFF00"/>
                </a:highlight>
                <a:uLnTx/>
                <a:uFillTx/>
                <a:latin typeface="Arial" panose="020B0604020202020204" pitchFamily="34" charset="0"/>
                <a:ea typeface="ＭＳ Ｐゴシック" panose="020B0600070205080204" pitchFamily="34" charset="-128"/>
                <a:cs typeface="+mn-cs"/>
              </a:rPr>
              <a:t>isNAK</a:t>
            </a:r>
            <a:r>
              <a:rPr kumimoji="0" lang="en-US" alt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highlight>
                  <a:srgbClr val="FFFF00"/>
                </a:highligh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ＭＳ Ｐゴシック" panose="020B0600070205080204" pitchFamily="34" charset="-128"/>
              <a:cs typeface="+mn-cs"/>
            </a:endParaRPr>
          </a:p>
        </p:txBody>
      </p:sp>
      <p:sp>
        <p:nvSpPr>
          <p:cNvPr id="47" name="Text Box 16">
            <a:extLst>
              <a:ext uri="{FF2B5EF4-FFF2-40B4-BE49-F238E27FC236}">
                <a16:creationId xmlns:a16="http://schemas.microsoft.com/office/drawing/2014/main" id="{C8AFC91C-B2AA-274D-BDE6-DBE3D808D252}"/>
              </a:ext>
            </a:extLst>
          </p:cNvPr>
          <p:cNvSpPr txBox="1">
            <a:spLocks noChangeArrowheads="1"/>
          </p:cNvSpPr>
          <p:nvPr/>
        </p:nvSpPr>
        <p:spPr bwMode="auto">
          <a:xfrm>
            <a:off x="3949171" y="3557373"/>
            <a:ext cx="2085975" cy="39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highlight>
                  <a:srgbClr val="FFFF00"/>
                </a:highlight>
                <a:uLnTx/>
                <a:uFillTx/>
                <a:latin typeface="Arial" panose="020B0604020202020204" pitchFamily="34" charset="0"/>
                <a:ea typeface="ＭＳ Ｐゴシック" panose="020B0600070205080204" pitchFamily="34" charset="-128"/>
                <a:cs typeface="+mn-cs"/>
              </a:rPr>
              <a:t>isACK</a:t>
            </a:r>
            <a:r>
              <a:rPr kumimoji="0" lang="en-US" alt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highlight>
                  <a:srgbClr val="FFFF00"/>
                </a:highligh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ＭＳ Ｐゴシック" panose="020B0600070205080204" pitchFamily="34" charset="-128"/>
              <a:cs typeface="+mn-cs"/>
            </a:endParaRPr>
          </a:p>
        </p:txBody>
      </p:sp>
      <p:sp>
        <p:nvSpPr>
          <p:cNvPr id="45" name="Slide Number Placeholder 2">
            <a:extLst>
              <a:ext uri="{FF2B5EF4-FFF2-40B4-BE49-F238E27FC236}">
                <a16:creationId xmlns:a16="http://schemas.microsoft.com/office/drawing/2014/main" id="{74821291-B2F1-5248-8BEE-C21E2CB0970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47</a:t>
            </a:fld>
            <a:endParaRPr lang="en-US" dirty="0"/>
          </a:p>
        </p:txBody>
      </p:sp>
    </p:spTree>
    <p:extLst>
      <p:ext uri="{BB962C8B-B14F-4D97-AF65-F5344CB8AC3E}">
        <p14:creationId xmlns:p14="http://schemas.microsoft.com/office/powerpoint/2010/main" val="157285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dissolve">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operation with no errors</a:t>
            </a:r>
            <a:endParaRPr lang="en-US" sz="4400" dirty="0"/>
          </a:p>
        </p:txBody>
      </p:sp>
      <p:sp>
        <p:nvSpPr>
          <p:cNvPr id="37" name="Oval 3">
            <a:extLst>
              <a:ext uri="{FF2B5EF4-FFF2-40B4-BE49-F238E27FC236}">
                <a16:creationId xmlns:a16="http://schemas.microsoft.com/office/drawing/2014/main" id="{20368D61-C8F9-C64D-9076-63AF0503E0F6}"/>
              </a:ext>
            </a:extLst>
          </p:cNvPr>
          <p:cNvSpPr>
            <a:spLocks noChangeArrowheads="1"/>
          </p:cNvSpPr>
          <p:nvPr/>
        </p:nvSpPr>
        <p:spPr bwMode="auto">
          <a:xfrm>
            <a:off x="2448951" y="2349843"/>
            <a:ext cx="985837" cy="9620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38" name="Text Box 4">
            <a:extLst>
              <a:ext uri="{FF2B5EF4-FFF2-40B4-BE49-F238E27FC236}">
                <a16:creationId xmlns:a16="http://schemas.microsoft.com/office/drawing/2014/main" id="{229D572B-0C64-BC4F-9787-CFDFDB4AFDBE}"/>
              </a:ext>
            </a:extLst>
          </p:cNvPr>
          <p:cNvSpPr txBox="1">
            <a:spLocks noChangeArrowheads="1"/>
          </p:cNvSpPr>
          <p:nvPr/>
        </p:nvSpPr>
        <p:spPr bwMode="auto">
          <a:xfrm>
            <a:off x="2347351" y="2433981"/>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call from above</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39" name="Text Box 5">
            <a:extLst>
              <a:ext uri="{FF2B5EF4-FFF2-40B4-BE49-F238E27FC236}">
                <a16:creationId xmlns:a16="http://schemas.microsoft.com/office/drawing/2014/main" id="{7E93FFA4-44C6-0E4F-ABD0-1688475EEC2D}"/>
              </a:ext>
            </a:extLst>
          </p:cNvPr>
          <p:cNvSpPr txBox="1">
            <a:spLocks noChangeArrowheads="1"/>
          </p:cNvSpPr>
          <p:nvPr/>
        </p:nvSpPr>
        <p:spPr bwMode="auto">
          <a:xfrm>
            <a:off x="2756926" y="1630706"/>
            <a:ext cx="3643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snkpkt = make_pkt(data, checksum)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40" name="Line 6">
            <a:extLst>
              <a:ext uri="{FF2B5EF4-FFF2-40B4-BE49-F238E27FC236}">
                <a16:creationId xmlns:a16="http://schemas.microsoft.com/office/drawing/2014/main" id="{AAE6181D-40C5-4947-8D16-192C2CC21901}"/>
              </a:ext>
            </a:extLst>
          </p:cNvPr>
          <p:cNvSpPr>
            <a:spLocks noChangeShapeType="1"/>
          </p:cNvSpPr>
          <p:nvPr/>
        </p:nvSpPr>
        <p:spPr bwMode="auto">
          <a:xfrm>
            <a:off x="2861701" y="1675156"/>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10">
            <a:extLst>
              <a:ext uri="{FF2B5EF4-FFF2-40B4-BE49-F238E27FC236}">
                <a16:creationId xmlns:a16="http://schemas.microsoft.com/office/drawing/2014/main" id="{C49AAF37-6767-EA4A-BCF2-2730B5DAFFCF}"/>
              </a:ext>
            </a:extLst>
          </p:cNvPr>
          <p:cNvSpPr>
            <a:spLocks/>
          </p:cNvSpPr>
          <p:nvPr/>
        </p:nvSpPr>
        <p:spPr bwMode="auto">
          <a:xfrm flipV="1">
            <a:off x="2809313" y="2119656"/>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11">
            <a:extLst>
              <a:ext uri="{FF2B5EF4-FFF2-40B4-BE49-F238E27FC236}">
                <a16:creationId xmlns:a16="http://schemas.microsoft.com/office/drawing/2014/main" id="{F2665E42-05D1-2742-9715-0A7AB328CC68}"/>
              </a:ext>
            </a:extLst>
          </p:cNvPr>
          <p:cNvSpPr>
            <a:spLocks/>
          </p:cNvSpPr>
          <p:nvPr/>
        </p:nvSpPr>
        <p:spPr bwMode="auto">
          <a:xfrm>
            <a:off x="2856938" y="3280118"/>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14">
            <a:extLst>
              <a:ext uri="{FF2B5EF4-FFF2-40B4-BE49-F238E27FC236}">
                <a16:creationId xmlns:a16="http://schemas.microsoft.com/office/drawing/2014/main" id="{FF5156B3-5F3E-7247-9787-81C01F98AADA}"/>
              </a:ext>
            </a:extLst>
          </p:cNvPr>
          <p:cNvSpPr>
            <a:spLocks/>
          </p:cNvSpPr>
          <p:nvPr/>
        </p:nvSpPr>
        <p:spPr bwMode="auto">
          <a:xfrm>
            <a:off x="5004826" y="2426043"/>
            <a:ext cx="466725" cy="893763"/>
          </a:xfrm>
          <a:custGeom>
            <a:avLst/>
            <a:gdLst>
              <a:gd name="T0" fmla="*/ 0 w 735"/>
              <a:gd name="T1" fmla="*/ 2147483647 h 1080"/>
              <a:gd name="T2" fmla="*/ 0 w 735"/>
              <a:gd name="T3" fmla="*/ 2147483647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Text Box 15">
            <a:extLst>
              <a:ext uri="{FF2B5EF4-FFF2-40B4-BE49-F238E27FC236}">
                <a16:creationId xmlns:a16="http://schemas.microsoft.com/office/drawing/2014/main" id="{2F0C4339-9749-3E4B-AEF3-DFBC5861C0E1}"/>
              </a:ext>
            </a:extLst>
          </p:cNvPr>
          <p:cNvSpPr txBox="1">
            <a:spLocks noChangeArrowheads="1"/>
          </p:cNvSpPr>
          <p:nvPr/>
        </p:nvSpPr>
        <p:spPr bwMode="auto">
          <a:xfrm>
            <a:off x="5314388" y="2740368"/>
            <a:ext cx="176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sndpkt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51" name="Line 17">
            <a:extLst>
              <a:ext uri="{FF2B5EF4-FFF2-40B4-BE49-F238E27FC236}">
                <a16:creationId xmlns:a16="http://schemas.microsoft.com/office/drawing/2014/main" id="{B12405C6-9FEC-A645-ABAA-32067C853440}"/>
              </a:ext>
            </a:extLst>
          </p:cNvPr>
          <p:cNvSpPr>
            <a:spLocks noChangeShapeType="1"/>
          </p:cNvSpPr>
          <p:nvPr/>
        </p:nvSpPr>
        <p:spPr bwMode="auto">
          <a:xfrm>
            <a:off x="5408051" y="2740368"/>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 name="Group 18">
            <a:extLst>
              <a:ext uri="{FF2B5EF4-FFF2-40B4-BE49-F238E27FC236}">
                <a16:creationId xmlns:a16="http://schemas.microsoft.com/office/drawing/2014/main" id="{6469EBCB-9365-8146-9A22-EA4BFBF0E079}"/>
              </a:ext>
            </a:extLst>
          </p:cNvPr>
          <p:cNvGrpSpPr>
            <a:grpSpLocks/>
          </p:cNvGrpSpPr>
          <p:nvPr/>
        </p:nvGrpSpPr>
        <p:grpSpPr bwMode="auto">
          <a:xfrm>
            <a:off x="8325876" y="3094378"/>
            <a:ext cx="1828800" cy="257175"/>
            <a:chOff x="2222" y="3039"/>
            <a:chExt cx="1152" cy="162"/>
          </a:xfrm>
        </p:grpSpPr>
        <p:sp>
          <p:nvSpPr>
            <p:cNvPr id="53" name="Text Box 19">
              <a:extLst>
                <a:ext uri="{FF2B5EF4-FFF2-40B4-BE49-F238E27FC236}">
                  <a16:creationId xmlns:a16="http://schemas.microsoft.com/office/drawing/2014/main" id="{3A6C17B0-3CB8-BD4F-82A3-F8BBBF7760BF}"/>
                </a:ext>
              </a:extLst>
            </p:cNvPr>
            <p:cNvSpPr txBox="1">
              <a:spLocks noChangeArrowheads="1"/>
            </p:cNvSpPr>
            <p:nvPr/>
          </p:nvSpPr>
          <p:spPr bwMode="auto">
            <a:xfrm>
              <a:off x="2222" y="3039"/>
              <a:ext cx="115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(NAK)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55" name="Line 21">
              <a:extLst>
                <a:ext uri="{FF2B5EF4-FFF2-40B4-BE49-F238E27FC236}">
                  <a16:creationId xmlns:a16="http://schemas.microsoft.com/office/drawing/2014/main" id="{7262AE28-C6B2-7A4B-B2BF-40A0797B4995}"/>
                </a:ext>
              </a:extLst>
            </p:cNvPr>
            <p:cNvSpPr>
              <a:spLocks noChangeShapeType="1"/>
            </p:cNvSpPr>
            <p:nvPr/>
          </p:nvSpPr>
          <p:spPr bwMode="auto">
            <a:xfrm>
              <a:off x="2285" y="3040"/>
              <a:ext cx="62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22">
            <a:extLst>
              <a:ext uri="{FF2B5EF4-FFF2-40B4-BE49-F238E27FC236}">
                <a16:creationId xmlns:a16="http://schemas.microsoft.com/office/drawing/2014/main" id="{E9E74661-52F5-5E48-982A-52E52A35DC45}"/>
              </a:ext>
            </a:extLst>
          </p:cNvPr>
          <p:cNvGrpSpPr>
            <a:grpSpLocks/>
          </p:cNvGrpSpPr>
          <p:nvPr/>
        </p:nvGrpSpPr>
        <p:grpSpPr bwMode="auto">
          <a:xfrm>
            <a:off x="4044388" y="2362543"/>
            <a:ext cx="1074738" cy="962025"/>
            <a:chOff x="1540" y="2116"/>
            <a:chExt cx="677" cy="606"/>
          </a:xfrm>
        </p:grpSpPr>
        <p:sp>
          <p:nvSpPr>
            <p:cNvPr id="57" name="Oval 23">
              <a:extLst>
                <a:ext uri="{FF2B5EF4-FFF2-40B4-BE49-F238E27FC236}">
                  <a16:creationId xmlns:a16="http://schemas.microsoft.com/office/drawing/2014/main" id="{8D34CBBE-DA94-E64E-9580-4F3F4131C86A}"/>
                </a:ext>
              </a:extLst>
            </p:cNvPr>
            <p:cNvSpPr>
              <a:spLocks noChangeArrowheads="1"/>
            </p:cNvSpPr>
            <p:nvPr/>
          </p:nvSpPr>
          <p:spPr bwMode="auto">
            <a:xfrm>
              <a:off x="1565" y="2116"/>
              <a:ext cx="621" cy="60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58" name="Text Box 24">
              <a:extLst>
                <a:ext uri="{FF2B5EF4-FFF2-40B4-BE49-F238E27FC236}">
                  <a16:creationId xmlns:a16="http://schemas.microsoft.com/office/drawing/2014/main" id="{1B4A0021-CFA3-4E40-B284-73C34108A342}"/>
                </a:ext>
              </a:extLst>
            </p:cNvPr>
            <p:cNvSpPr txBox="1">
              <a:spLocks noChangeArrowheads="1"/>
            </p:cNvSpPr>
            <p:nvPr/>
          </p:nvSpPr>
          <p:spPr bwMode="auto">
            <a:xfrm>
              <a:off x="1540" y="2163"/>
              <a:ext cx="6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ACK or NAK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sp>
        <p:nvSpPr>
          <p:cNvPr id="59" name="Freeform 25">
            <a:extLst>
              <a:ext uri="{FF2B5EF4-FFF2-40B4-BE49-F238E27FC236}">
                <a16:creationId xmlns:a16="http://schemas.microsoft.com/office/drawing/2014/main" id="{3DB66570-2E6B-DB42-959E-FB21F91FD83C}"/>
              </a:ext>
            </a:extLst>
          </p:cNvPr>
          <p:cNvSpPr>
            <a:spLocks/>
          </p:cNvSpPr>
          <p:nvPr/>
        </p:nvSpPr>
        <p:spPr bwMode="auto">
          <a:xfrm>
            <a:off x="8424301" y="3288056"/>
            <a:ext cx="12573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Oval 26">
            <a:extLst>
              <a:ext uri="{FF2B5EF4-FFF2-40B4-BE49-F238E27FC236}">
                <a16:creationId xmlns:a16="http://schemas.microsoft.com/office/drawing/2014/main" id="{8A47B34C-876C-9A40-BB81-39CFF157E854}"/>
              </a:ext>
            </a:extLst>
          </p:cNvPr>
          <p:cNvSpPr>
            <a:spLocks noChangeArrowheads="1"/>
          </p:cNvSpPr>
          <p:nvPr/>
        </p:nvSpPr>
        <p:spPr bwMode="auto">
          <a:xfrm>
            <a:off x="8516376" y="3708743"/>
            <a:ext cx="985837" cy="9620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61" name="Text Box 27">
            <a:extLst>
              <a:ext uri="{FF2B5EF4-FFF2-40B4-BE49-F238E27FC236}">
                <a16:creationId xmlns:a16="http://schemas.microsoft.com/office/drawing/2014/main" id="{D69029E6-5338-FD44-BC15-0BA8A98F15B0}"/>
              </a:ext>
            </a:extLst>
          </p:cNvPr>
          <p:cNvSpPr txBox="1">
            <a:spLocks noChangeArrowheads="1"/>
          </p:cNvSpPr>
          <p:nvPr/>
        </p:nvSpPr>
        <p:spPr bwMode="auto">
          <a:xfrm>
            <a:off x="8429063" y="3792881"/>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Wait for call from below</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62" name="Freeform 28">
            <a:extLst>
              <a:ext uri="{FF2B5EF4-FFF2-40B4-BE49-F238E27FC236}">
                <a16:creationId xmlns:a16="http://schemas.microsoft.com/office/drawing/2014/main" id="{062C8ABB-D477-0442-96DB-AF4A7A380558}"/>
              </a:ext>
            </a:extLst>
          </p:cNvPr>
          <p:cNvSpPr>
            <a:spLocks/>
          </p:cNvSpPr>
          <p:nvPr/>
        </p:nvSpPr>
        <p:spPr bwMode="auto">
          <a:xfrm flipV="1">
            <a:off x="8437001" y="4591214"/>
            <a:ext cx="12573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3" name="Group 29">
            <a:extLst>
              <a:ext uri="{FF2B5EF4-FFF2-40B4-BE49-F238E27FC236}">
                <a16:creationId xmlns:a16="http://schemas.microsoft.com/office/drawing/2014/main" id="{824EB22B-3441-BB4C-9908-EA5200566BEF}"/>
              </a:ext>
            </a:extLst>
          </p:cNvPr>
          <p:cNvGrpSpPr>
            <a:grpSpLocks/>
          </p:cNvGrpSpPr>
          <p:nvPr/>
        </p:nvGrpSpPr>
        <p:grpSpPr bwMode="auto">
          <a:xfrm>
            <a:off x="2101288" y="2306981"/>
            <a:ext cx="1333500" cy="1004887"/>
            <a:chOff x="220" y="1365"/>
            <a:chExt cx="840" cy="633"/>
          </a:xfrm>
        </p:grpSpPr>
        <p:sp>
          <p:nvSpPr>
            <p:cNvPr id="64" name="Line 30">
              <a:extLst>
                <a:ext uri="{FF2B5EF4-FFF2-40B4-BE49-F238E27FC236}">
                  <a16:creationId xmlns:a16="http://schemas.microsoft.com/office/drawing/2014/main" id="{E482CA24-27A0-084A-87D9-E941B0A259BA}"/>
                </a:ext>
              </a:extLst>
            </p:cNvPr>
            <p:cNvSpPr>
              <a:spLocks noChangeShapeType="1"/>
            </p:cNvSpPr>
            <p:nvPr/>
          </p:nvSpPr>
          <p:spPr bwMode="auto">
            <a:xfrm>
              <a:off x="220" y="1365"/>
              <a:ext cx="273" cy="154"/>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Oval 31">
              <a:extLst>
                <a:ext uri="{FF2B5EF4-FFF2-40B4-BE49-F238E27FC236}">
                  <a16:creationId xmlns:a16="http://schemas.microsoft.com/office/drawing/2014/main" id="{B1FC38D6-025E-7842-ADA7-35FDE217EA4E}"/>
                </a:ext>
              </a:extLst>
            </p:cNvPr>
            <p:cNvSpPr>
              <a:spLocks noChangeArrowheads="1"/>
            </p:cNvSpPr>
            <p:nvPr/>
          </p:nvSpPr>
          <p:spPr bwMode="auto">
            <a:xfrm>
              <a:off x="439" y="1392"/>
              <a:ext cx="621" cy="6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grpSp>
      <p:grpSp>
        <p:nvGrpSpPr>
          <p:cNvPr id="66" name="Group 32">
            <a:extLst>
              <a:ext uri="{FF2B5EF4-FFF2-40B4-BE49-F238E27FC236}">
                <a16:creationId xmlns:a16="http://schemas.microsoft.com/office/drawing/2014/main" id="{5BBC5929-B4AB-D94E-9C05-8B8E4E50A932}"/>
              </a:ext>
            </a:extLst>
          </p:cNvPr>
          <p:cNvGrpSpPr>
            <a:grpSpLocks/>
          </p:cNvGrpSpPr>
          <p:nvPr/>
        </p:nvGrpSpPr>
        <p:grpSpPr bwMode="auto">
          <a:xfrm>
            <a:off x="8086163" y="3637306"/>
            <a:ext cx="1414463" cy="1033462"/>
            <a:chOff x="3990" y="2203"/>
            <a:chExt cx="891" cy="651"/>
          </a:xfrm>
        </p:grpSpPr>
        <p:sp>
          <p:nvSpPr>
            <p:cNvPr id="67" name="Line 33">
              <a:extLst>
                <a:ext uri="{FF2B5EF4-FFF2-40B4-BE49-F238E27FC236}">
                  <a16:creationId xmlns:a16="http://schemas.microsoft.com/office/drawing/2014/main" id="{C8C95C30-694C-3343-9A2B-29D823BB5369}"/>
                </a:ext>
              </a:extLst>
            </p:cNvPr>
            <p:cNvSpPr>
              <a:spLocks noChangeShapeType="1"/>
            </p:cNvSpPr>
            <p:nvPr/>
          </p:nvSpPr>
          <p:spPr bwMode="auto">
            <a:xfrm>
              <a:off x="3990" y="2203"/>
              <a:ext cx="273" cy="154"/>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Oval 34">
              <a:extLst>
                <a:ext uri="{FF2B5EF4-FFF2-40B4-BE49-F238E27FC236}">
                  <a16:creationId xmlns:a16="http://schemas.microsoft.com/office/drawing/2014/main" id="{9CF26F83-62A4-774B-95EC-D614996A7AD6}"/>
                </a:ext>
              </a:extLst>
            </p:cNvPr>
            <p:cNvSpPr>
              <a:spLocks noChangeArrowheads="1"/>
            </p:cNvSpPr>
            <p:nvPr/>
          </p:nvSpPr>
          <p:spPr bwMode="auto">
            <a:xfrm>
              <a:off x="4260" y="2248"/>
              <a:ext cx="621" cy="6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grpSp>
      <p:sp>
        <p:nvSpPr>
          <p:cNvPr id="69" name="Text Box 35">
            <a:extLst>
              <a:ext uri="{FF2B5EF4-FFF2-40B4-BE49-F238E27FC236}">
                <a16:creationId xmlns:a16="http://schemas.microsoft.com/office/drawing/2014/main" id="{4F145C19-20CA-7145-8B2A-77BEB54A39E8}"/>
              </a:ext>
            </a:extLst>
          </p:cNvPr>
          <p:cNvSpPr txBox="1">
            <a:spLocks noChangeArrowheads="1"/>
          </p:cNvSpPr>
          <p:nvPr/>
        </p:nvSpPr>
        <p:spPr bwMode="auto">
          <a:xfrm>
            <a:off x="2782326" y="1340193"/>
            <a:ext cx="22558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6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70" name="Line 36">
            <a:extLst>
              <a:ext uri="{FF2B5EF4-FFF2-40B4-BE49-F238E27FC236}">
                <a16:creationId xmlns:a16="http://schemas.microsoft.com/office/drawing/2014/main" id="{26143F76-F1DE-F740-8D25-07F17B3B05D6}"/>
              </a:ext>
            </a:extLst>
          </p:cNvPr>
          <p:cNvSpPr>
            <a:spLocks noChangeShapeType="1"/>
          </p:cNvSpPr>
          <p:nvPr/>
        </p:nvSpPr>
        <p:spPr bwMode="auto">
          <a:xfrm>
            <a:off x="2763276" y="1429093"/>
            <a:ext cx="12700" cy="747713"/>
          </a:xfrm>
          <a:prstGeom prst="line">
            <a:avLst/>
          </a:prstGeom>
          <a:noFill/>
          <a:ln w="762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71" name="Freeform 37">
            <a:extLst>
              <a:ext uri="{FF2B5EF4-FFF2-40B4-BE49-F238E27FC236}">
                <a16:creationId xmlns:a16="http://schemas.microsoft.com/office/drawing/2014/main" id="{58B7878D-57FD-8A41-8E7B-6BF34CB3A771}"/>
              </a:ext>
            </a:extLst>
          </p:cNvPr>
          <p:cNvSpPr>
            <a:spLocks/>
          </p:cNvSpPr>
          <p:nvPr/>
        </p:nvSpPr>
        <p:spPr bwMode="auto">
          <a:xfrm>
            <a:off x="2763276" y="2146642"/>
            <a:ext cx="7148415" cy="2944699"/>
          </a:xfrm>
          <a:custGeom>
            <a:avLst/>
            <a:gdLst>
              <a:gd name="T0" fmla="*/ 0 w 4219"/>
              <a:gd name="T1" fmla="*/ 2147483647 h 1928"/>
              <a:gd name="T2" fmla="*/ 2147483647 w 4219"/>
              <a:gd name="T3" fmla="*/ 0 h 1928"/>
              <a:gd name="T4" fmla="*/ 2147483647 w 4219"/>
              <a:gd name="T5" fmla="*/ 2147483647 h 1928"/>
              <a:gd name="T6" fmla="*/ 2147483647 w 4219"/>
              <a:gd name="T7" fmla="*/ 2147483647 h 1928"/>
              <a:gd name="T8" fmla="*/ 0 60000 65536"/>
              <a:gd name="T9" fmla="*/ 0 60000 65536"/>
              <a:gd name="T10" fmla="*/ 0 60000 65536"/>
              <a:gd name="T11" fmla="*/ 0 60000 65536"/>
              <a:gd name="connsiteX0" fmla="*/ 0 w 10000"/>
              <a:gd name="connsiteY0" fmla="*/ 52 h 10000"/>
              <a:gd name="connsiteX1" fmla="*/ 2377 w 10000"/>
              <a:gd name="connsiteY1" fmla="*/ 0 h 10000"/>
              <a:gd name="connsiteX2" fmla="*/ 8009 w 10000"/>
              <a:gd name="connsiteY2" fmla="*/ 9621 h 10000"/>
              <a:gd name="connsiteX3" fmla="*/ 10000 w 10000"/>
              <a:gd name="connsiteY3" fmla="*/ 10000 h 10000"/>
              <a:gd name="connsiteX0" fmla="*/ 0 w 10673"/>
              <a:gd name="connsiteY0" fmla="*/ 52 h 9621"/>
              <a:gd name="connsiteX1" fmla="*/ 2377 w 10673"/>
              <a:gd name="connsiteY1" fmla="*/ 0 h 9621"/>
              <a:gd name="connsiteX2" fmla="*/ 8009 w 10673"/>
              <a:gd name="connsiteY2" fmla="*/ 9621 h 9621"/>
              <a:gd name="connsiteX3" fmla="*/ 10673 w 10673"/>
              <a:gd name="connsiteY3" fmla="*/ 9621 h 9621"/>
            </a:gdLst>
            <a:ahLst/>
            <a:cxnLst>
              <a:cxn ang="0">
                <a:pos x="connsiteX0" y="connsiteY0"/>
              </a:cxn>
              <a:cxn ang="0">
                <a:pos x="connsiteX1" y="connsiteY1"/>
              </a:cxn>
              <a:cxn ang="0">
                <a:pos x="connsiteX2" y="connsiteY2"/>
              </a:cxn>
              <a:cxn ang="0">
                <a:pos x="connsiteX3" y="connsiteY3"/>
              </a:cxn>
            </a:cxnLst>
            <a:rect l="l" t="t" r="r" b="b"/>
            <a:pathLst>
              <a:path w="10673" h="9621">
                <a:moveTo>
                  <a:pt x="0" y="52"/>
                </a:moveTo>
                <a:lnTo>
                  <a:pt x="2377" y="0"/>
                </a:lnTo>
                <a:lnTo>
                  <a:pt x="8009" y="9621"/>
                </a:lnTo>
                <a:lnTo>
                  <a:pt x="10673" y="9621"/>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Group 38">
            <a:extLst>
              <a:ext uri="{FF2B5EF4-FFF2-40B4-BE49-F238E27FC236}">
                <a16:creationId xmlns:a16="http://schemas.microsoft.com/office/drawing/2014/main" id="{81979E69-43B0-224E-AEE7-932D8FB25EC5}"/>
              </a:ext>
            </a:extLst>
          </p:cNvPr>
          <p:cNvGrpSpPr>
            <a:grpSpLocks/>
          </p:cNvGrpSpPr>
          <p:nvPr/>
        </p:nvGrpSpPr>
        <p:grpSpPr bwMode="auto">
          <a:xfrm>
            <a:off x="2099701" y="2306981"/>
            <a:ext cx="1333500" cy="1004887"/>
            <a:chOff x="220" y="1365"/>
            <a:chExt cx="840" cy="633"/>
          </a:xfrm>
        </p:grpSpPr>
        <p:sp>
          <p:nvSpPr>
            <p:cNvPr id="73" name="Line 39">
              <a:extLst>
                <a:ext uri="{FF2B5EF4-FFF2-40B4-BE49-F238E27FC236}">
                  <a16:creationId xmlns:a16="http://schemas.microsoft.com/office/drawing/2014/main" id="{021756D2-A025-CF41-A055-C96F4929A19F}"/>
                </a:ext>
              </a:extLst>
            </p:cNvPr>
            <p:cNvSpPr>
              <a:spLocks noChangeShapeType="1"/>
            </p:cNvSpPr>
            <p:nvPr/>
          </p:nvSpPr>
          <p:spPr bwMode="auto">
            <a:xfrm>
              <a:off x="220" y="1365"/>
              <a:ext cx="273" cy="154"/>
            </a:xfrm>
            <a:prstGeom prst="line">
              <a:avLst/>
            </a:prstGeom>
            <a:noFill/>
            <a:ln w="28575">
              <a:solidFill>
                <a:schemeClr val="tx2"/>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Oval 40">
              <a:extLst>
                <a:ext uri="{FF2B5EF4-FFF2-40B4-BE49-F238E27FC236}">
                  <a16:creationId xmlns:a16="http://schemas.microsoft.com/office/drawing/2014/main" id="{34F50062-00A1-4541-B9F4-BEF323F05F2D}"/>
                </a:ext>
              </a:extLst>
            </p:cNvPr>
            <p:cNvSpPr>
              <a:spLocks noChangeArrowheads="1"/>
            </p:cNvSpPr>
            <p:nvPr/>
          </p:nvSpPr>
          <p:spPr bwMode="auto">
            <a:xfrm>
              <a:off x="439" y="1392"/>
              <a:ext cx="621" cy="606"/>
            </a:xfrm>
            <a:prstGeom prst="ellipse">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grpSp>
      <p:sp>
        <p:nvSpPr>
          <p:cNvPr id="108" name="Oval 41">
            <a:extLst>
              <a:ext uri="{FF2B5EF4-FFF2-40B4-BE49-F238E27FC236}">
                <a16:creationId xmlns:a16="http://schemas.microsoft.com/office/drawing/2014/main" id="{9AEB6601-DAB8-A041-9DF0-30C886DDBE6D}"/>
              </a:ext>
            </a:extLst>
          </p:cNvPr>
          <p:cNvSpPr>
            <a:spLocks noChangeArrowheads="1"/>
          </p:cNvSpPr>
          <p:nvPr/>
        </p:nvSpPr>
        <p:spPr bwMode="auto">
          <a:xfrm>
            <a:off x="4084076" y="2362543"/>
            <a:ext cx="985837" cy="9620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09" name="Line 42">
            <a:extLst>
              <a:ext uri="{FF2B5EF4-FFF2-40B4-BE49-F238E27FC236}">
                <a16:creationId xmlns:a16="http://schemas.microsoft.com/office/drawing/2014/main" id="{2CE2B382-7E31-324B-8E6C-07DE61767B89}"/>
              </a:ext>
            </a:extLst>
          </p:cNvPr>
          <p:cNvSpPr>
            <a:spLocks noChangeShapeType="1"/>
          </p:cNvSpPr>
          <p:nvPr/>
        </p:nvSpPr>
        <p:spPr bwMode="auto">
          <a:xfrm flipH="1">
            <a:off x="8013138" y="5042243"/>
            <a:ext cx="12700" cy="1193800"/>
          </a:xfrm>
          <a:prstGeom prst="line">
            <a:avLst/>
          </a:prstGeom>
          <a:noFill/>
          <a:ln w="762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0" name="Freeform 43">
            <a:extLst>
              <a:ext uri="{FF2B5EF4-FFF2-40B4-BE49-F238E27FC236}">
                <a16:creationId xmlns:a16="http://schemas.microsoft.com/office/drawing/2014/main" id="{A4E624BD-18B7-E144-8B12-E9F34C001BC1}"/>
              </a:ext>
            </a:extLst>
          </p:cNvPr>
          <p:cNvSpPr>
            <a:spLocks/>
          </p:cNvSpPr>
          <p:nvPr/>
        </p:nvSpPr>
        <p:spPr bwMode="auto">
          <a:xfrm>
            <a:off x="2122306" y="3871617"/>
            <a:ext cx="7452932" cy="2415225"/>
          </a:xfrm>
          <a:custGeom>
            <a:avLst/>
            <a:gdLst>
              <a:gd name="T0" fmla="*/ 2147483647 w 4200"/>
              <a:gd name="T1" fmla="*/ 2147483647 h 1424"/>
              <a:gd name="T2" fmla="*/ 2147483647 w 4200"/>
              <a:gd name="T3" fmla="*/ 2147483647 h 1424"/>
              <a:gd name="T4" fmla="*/ 2147483647 w 4200"/>
              <a:gd name="T5" fmla="*/ 0 h 1424"/>
              <a:gd name="T6" fmla="*/ 0 w 4200"/>
              <a:gd name="T7" fmla="*/ 0 h 1424"/>
              <a:gd name="T8" fmla="*/ 0 60000 65536"/>
              <a:gd name="T9" fmla="*/ 0 60000 65536"/>
              <a:gd name="T10" fmla="*/ 0 60000 65536"/>
              <a:gd name="T11" fmla="*/ 0 60000 65536"/>
              <a:gd name="connsiteX0" fmla="*/ 10000 w 10000"/>
              <a:gd name="connsiteY0" fmla="*/ 10684 h 10684"/>
              <a:gd name="connsiteX1" fmla="*/ 7676 w 10000"/>
              <a:gd name="connsiteY1" fmla="*/ 10684 h 10684"/>
              <a:gd name="connsiteX2" fmla="*/ 4167 w 10000"/>
              <a:gd name="connsiteY2" fmla="*/ 0 h 10684"/>
              <a:gd name="connsiteX3" fmla="*/ 0 w 10000"/>
              <a:gd name="connsiteY3" fmla="*/ 684 h 10684"/>
              <a:gd name="connsiteX0" fmla="*/ 11178 w 11178"/>
              <a:gd name="connsiteY0" fmla="*/ 10684 h 10684"/>
              <a:gd name="connsiteX1" fmla="*/ 8854 w 11178"/>
              <a:gd name="connsiteY1" fmla="*/ 10684 h 10684"/>
              <a:gd name="connsiteX2" fmla="*/ 5345 w 11178"/>
              <a:gd name="connsiteY2" fmla="*/ 0 h 10684"/>
              <a:gd name="connsiteX3" fmla="*/ 0 w 11178"/>
              <a:gd name="connsiteY3" fmla="*/ 0 h 10684"/>
            </a:gdLst>
            <a:ahLst/>
            <a:cxnLst>
              <a:cxn ang="0">
                <a:pos x="connsiteX0" y="connsiteY0"/>
              </a:cxn>
              <a:cxn ang="0">
                <a:pos x="connsiteX1" y="connsiteY1"/>
              </a:cxn>
              <a:cxn ang="0">
                <a:pos x="connsiteX2" y="connsiteY2"/>
              </a:cxn>
              <a:cxn ang="0">
                <a:pos x="connsiteX3" y="connsiteY3"/>
              </a:cxn>
            </a:cxnLst>
            <a:rect l="l" t="t" r="r" b="b"/>
            <a:pathLst>
              <a:path w="11178" h="10684">
                <a:moveTo>
                  <a:pt x="11178" y="10684"/>
                </a:moveTo>
                <a:lnTo>
                  <a:pt x="8854" y="10684"/>
                </a:lnTo>
                <a:lnTo>
                  <a:pt x="5345" y="0"/>
                </a:lnTo>
                <a:lnTo>
                  <a:pt x="0" y="0"/>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1" name="Group 44">
            <a:extLst>
              <a:ext uri="{FF2B5EF4-FFF2-40B4-BE49-F238E27FC236}">
                <a16:creationId xmlns:a16="http://schemas.microsoft.com/office/drawing/2014/main" id="{433B53F6-3987-AD43-823C-811301531A05}"/>
              </a:ext>
            </a:extLst>
          </p:cNvPr>
          <p:cNvGrpSpPr>
            <a:grpSpLocks/>
          </p:cNvGrpSpPr>
          <p:nvPr/>
        </p:nvGrpSpPr>
        <p:grpSpPr bwMode="auto">
          <a:xfrm>
            <a:off x="2099701" y="2306981"/>
            <a:ext cx="1333500" cy="1004887"/>
            <a:chOff x="220" y="1365"/>
            <a:chExt cx="840" cy="633"/>
          </a:xfrm>
        </p:grpSpPr>
        <p:sp>
          <p:nvSpPr>
            <p:cNvPr id="112" name="Line 45">
              <a:extLst>
                <a:ext uri="{FF2B5EF4-FFF2-40B4-BE49-F238E27FC236}">
                  <a16:creationId xmlns:a16="http://schemas.microsoft.com/office/drawing/2014/main" id="{4591E5D8-8C29-B847-85FE-27EBA5053B7E}"/>
                </a:ext>
              </a:extLst>
            </p:cNvPr>
            <p:cNvSpPr>
              <a:spLocks noChangeShapeType="1"/>
            </p:cNvSpPr>
            <p:nvPr/>
          </p:nvSpPr>
          <p:spPr bwMode="auto">
            <a:xfrm>
              <a:off x="220" y="1365"/>
              <a:ext cx="273" cy="154"/>
            </a:xfrm>
            <a:prstGeom prst="line">
              <a:avLst/>
            </a:prstGeom>
            <a:noFill/>
            <a:ln w="28575">
              <a:solidFill>
                <a:schemeClr val="tx2"/>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Oval 46">
              <a:extLst>
                <a:ext uri="{FF2B5EF4-FFF2-40B4-BE49-F238E27FC236}">
                  <a16:creationId xmlns:a16="http://schemas.microsoft.com/office/drawing/2014/main" id="{611A2C5D-AEE6-DD42-9AF5-7922552584D9}"/>
                </a:ext>
              </a:extLst>
            </p:cNvPr>
            <p:cNvSpPr>
              <a:spLocks noChangeArrowheads="1"/>
            </p:cNvSpPr>
            <p:nvPr/>
          </p:nvSpPr>
          <p:spPr bwMode="auto">
            <a:xfrm>
              <a:off x="439" y="1392"/>
              <a:ext cx="621" cy="6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grpSp>
      <p:sp>
        <p:nvSpPr>
          <p:cNvPr id="114" name="Oval 47">
            <a:extLst>
              <a:ext uri="{FF2B5EF4-FFF2-40B4-BE49-F238E27FC236}">
                <a16:creationId xmlns:a16="http://schemas.microsoft.com/office/drawing/2014/main" id="{14740803-52CF-044E-A44B-1C3382FD69A9}"/>
              </a:ext>
            </a:extLst>
          </p:cNvPr>
          <p:cNvSpPr>
            <a:spLocks noChangeArrowheads="1"/>
          </p:cNvSpPr>
          <p:nvPr/>
        </p:nvSpPr>
        <p:spPr bwMode="auto">
          <a:xfrm>
            <a:off x="4080901" y="2367306"/>
            <a:ext cx="985837" cy="9620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endParaRPr>
          </a:p>
        </p:txBody>
      </p:sp>
      <p:sp>
        <p:nvSpPr>
          <p:cNvPr id="117" name="Text Box 16">
            <a:extLst>
              <a:ext uri="{FF2B5EF4-FFF2-40B4-BE49-F238E27FC236}">
                <a16:creationId xmlns:a16="http://schemas.microsoft.com/office/drawing/2014/main" id="{4960424F-A39C-9F48-B10B-6B92058EBF56}"/>
              </a:ext>
            </a:extLst>
          </p:cNvPr>
          <p:cNvSpPr txBox="1">
            <a:spLocks noChangeArrowheads="1"/>
          </p:cNvSpPr>
          <p:nvPr/>
        </p:nvSpPr>
        <p:spPr bwMode="auto">
          <a:xfrm>
            <a:off x="5288988" y="2400535"/>
            <a:ext cx="33893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18" name="Text Box 20">
            <a:extLst>
              <a:ext uri="{FF2B5EF4-FFF2-40B4-BE49-F238E27FC236}">
                <a16:creationId xmlns:a16="http://schemas.microsoft.com/office/drawing/2014/main" id="{F83C8E12-3B9E-D846-B39E-2D62F350B930}"/>
              </a:ext>
            </a:extLst>
          </p:cNvPr>
          <p:cNvSpPr txBox="1">
            <a:spLocks noChangeArrowheads="1"/>
          </p:cNvSpPr>
          <p:nvPr/>
        </p:nvSpPr>
        <p:spPr bwMode="auto">
          <a:xfrm>
            <a:off x="8327563" y="2720534"/>
            <a:ext cx="33893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corrupt(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nvGrpSpPr>
          <p:cNvPr id="124" name="Group 123">
            <a:extLst>
              <a:ext uri="{FF2B5EF4-FFF2-40B4-BE49-F238E27FC236}">
                <a16:creationId xmlns:a16="http://schemas.microsoft.com/office/drawing/2014/main" id="{CC5AC3F7-1DB3-CE4F-B0C7-F20072FBA703}"/>
              </a:ext>
            </a:extLst>
          </p:cNvPr>
          <p:cNvGrpSpPr/>
          <p:nvPr/>
        </p:nvGrpSpPr>
        <p:grpSpPr>
          <a:xfrm>
            <a:off x="2271408" y="3285357"/>
            <a:ext cx="3548062" cy="989290"/>
            <a:chOff x="2270357" y="3283338"/>
            <a:chExt cx="3548062" cy="989290"/>
          </a:xfrm>
        </p:grpSpPr>
        <p:sp>
          <p:nvSpPr>
            <p:cNvPr id="125" name="Freeform 11">
              <a:extLst>
                <a:ext uri="{FF2B5EF4-FFF2-40B4-BE49-F238E27FC236}">
                  <a16:creationId xmlns:a16="http://schemas.microsoft.com/office/drawing/2014/main" id="{1ECBB11C-9731-AE49-85C4-CC54A9C37108}"/>
                </a:ext>
              </a:extLst>
            </p:cNvPr>
            <p:cNvSpPr>
              <a:spLocks/>
            </p:cNvSpPr>
            <p:nvPr/>
          </p:nvSpPr>
          <p:spPr bwMode="auto">
            <a:xfrm>
              <a:off x="2882338" y="3283338"/>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126" name="Group 125">
              <a:extLst>
                <a:ext uri="{FF2B5EF4-FFF2-40B4-BE49-F238E27FC236}">
                  <a16:creationId xmlns:a16="http://schemas.microsoft.com/office/drawing/2014/main" id="{803199FB-D06E-3542-B988-7EB9CD9168D8}"/>
                </a:ext>
              </a:extLst>
            </p:cNvPr>
            <p:cNvGrpSpPr/>
            <p:nvPr/>
          </p:nvGrpSpPr>
          <p:grpSpPr>
            <a:xfrm>
              <a:off x="2270357" y="3545923"/>
              <a:ext cx="3548062" cy="726705"/>
              <a:chOff x="2270357" y="3545923"/>
              <a:chExt cx="3548062" cy="726705"/>
            </a:xfrm>
          </p:grpSpPr>
          <p:sp>
            <p:nvSpPr>
              <p:cNvPr id="127" name="Text Box 12">
                <a:extLst>
                  <a:ext uri="{FF2B5EF4-FFF2-40B4-BE49-F238E27FC236}">
                    <a16:creationId xmlns:a16="http://schemas.microsoft.com/office/drawing/2014/main" id="{E0CFEDE3-2A91-2845-ABA4-C03E7492EE81}"/>
                  </a:ext>
                </a:extLst>
              </p:cNvPr>
              <p:cNvSpPr txBox="1">
                <a:spLocks noChangeArrowheads="1"/>
              </p:cNvSpPr>
              <p:nvPr/>
            </p:nvSpPr>
            <p:spPr bwMode="auto">
              <a:xfrm>
                <a:off x="2270357" y="3545923"/>
                <a:ext cx="35480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isACK</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28" name="Line 13">
                <a:extLst>
                  <a:ext uri="{FF2B5EF4-FFF2-40B4-BE49-F238E27FC236}">
                    <a16:creationId xmlns:a16="http://schemas.microsoft.com/office/drawing/2014/main" id="{332EC257-20A6-9B48-A641-8E69142E58DC}"/>
                  </a:ext>
                </a:extLst>
              </p:cNvPr>
              <p:cNvSpPr>
                <a:spLocks noChangeShapeType="1"/>
              </p:cNvSpPr>
              <p:nvPr/>
            </p:nvSpPr>
            <p:spPr bwMode="auto">
              <a:xfrm>
                <a:off x="3330476" y="3919619"/>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Text Box 48">
                <a:extLst>
                  <a:ext uri="{FF2B5EF4-FFF2-40B4-BE49-F238E27FC236}">
                    <a16:creationId xmlns:a16="http://schemas.microsoft.com/office/drawing/2014/main" id="{BC7A4A01-571A-C94B-BAEC-EA73E5A39295}"/>
                  </a:ext>
                </a:extLst>
              </p:cNvPr>
              <p:cNvSpPr txBox="1">
                <a:spLocks noChangeArrowheads="1"/>
              </p:cNvSpPr>
              <p:nvPr/>
            </p:nvSpPr>
            <p:spPr bwMode="auto">
              <a:xfrm>
                <a:off x="3665151" y="3936078"/>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ymbol" charset="0"/>
                    <a:ea typeface="ＭＳ Ｐゴシック" charset="0"/>
                    <a:cs typeface="+mn-cs"/>
                  </a:rPr>
                  <a:t>L</a:t>
                </a:r>
              </a:p>
            </p:txBody>
          </p:sp>
        </p:grpSp>
      </p:grpSp>
      <p:grpSp>
        <p:nvGrpSpPr>
          <p:cNvPr id="130" name="Group 129">
            <a:extLst>
              <a:ext uri="{FF2B5EF4-FFF2-40B4-BE49-F238E27FC236}">
                <a16:creationId xmlns:a16="http://schemas.microsoft.com/office/drawing/2014/main" id="{5E324CA8-B37F-8C4E-9533-D4557801C16E}"/>
              </a:ext>
            </a:extLst>
          </p:cNvPr>
          <p:cNvGrpSpPr/>
          <p:nvPr/>
        </p:nvGrpSpPr>
        <p:grpSpPr>
          <a:xfrm>
            <a:off x="8049650" y="5037504"/>
            <a:ext cx="4142349" cy="933582"/>
            <a:chOff x="8049650" y="5037504"/>
            <a:chExt cx="4142349" cy="933582"/>
          </a:xfrm>
        </p:grpSpPr>
        <p:sp>
          <p:nvSpPr>
            <p:cNvPr id="131" name="Text Box 7">
              <a:extLst>
                <a:ext uri="{FF2B5EF4-FFF2-40B4-BE49-F238E27FC236}">
                  <a16:creationId xmlns:a16="http://schemas.microsoft.com/office/drawing/2014/main" id="{723DBA89-E099-1146-9344-FD97D358659B}"/>
                </a:ext>
              </a:extLst>
            </p:cNvPr>
            <p:cNvSpPr txBox="1">
              <a:spLocks noChangeArrowheads="1"/>
            </p:cNvSpPr>
            <p:nvPr/>
          </p:nvSpPr>
          <p:spPr bwMode="auto">
            <a:xfrm>
              <a:off x="8071876" y="5351961"/>
              <a:ext cx="2143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extract(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rcvpkt,data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deliver_data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(ACK)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32" name="Text Box 8">
              <a:extLst>
                <a:ext uri="{FF2B5EF4-FFF2-40B4-BE49-F238E27FC236}">
                  <a16:creationId xmlns:a16="http://schemas.microsoft.com/office/drawing/2014/main" id="{05CEFA42-064E-3142-841C-4AC47C36BCC4}"/>
                </a:ext>
              </a:extLst>
            </p:cNvPr>
            <p:cNvSpPr txBox="1">
              <a:spLocks noChangeArrowheads="1"/>
            </p:cNvSpPr>
            <p:nvPr/>
          </p:nvSpPr>
          <p:spPr bwMode="auto">
            <a:xfrm>
              <a:off x="8049650" y="5037504"/>
              <a:ext cx="414234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notcorrupt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33" name="Line 9">
              <a:extLst>
                <a:ext uri="{FF2B5EF4-FFF2-40B4-BE49-F238E27FC236}">
                  <a16:creationId xmlns:a16="http://schemas.microsoft.com/office/drawing/2014/main" id="{0872816E-A3BC-B14C-B375-097293AE6178}"/>
                </a:ext>
              </a:extLst>
            </p:cNvPr>
            <p:cNvSpPr>
              <a:spLocks noChangeShapeType="1"/>
            </p:cNvSpPr>
            <p:nvPr/>
          </p:nvSpPr>
          <p:spPr bwMode="auto">
            <a:xfrm>
              <a:off x="8171888" y="5407524"/>
              <a:ext cx="14890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4" name="Text Box 19">
            <a:extLst>
              <a:ext uri="{FF2B5EF4-FFF2-40B4-BE49-F238E27FC236}">
                <a16:creationId xmlns:a16="http://schemas.microsoft.com/office/drawing/2014/main" id="{55D8DBB5-D62B-EB4E-B678-676582C50DB5}"/>
              </a:ext>
            </a:extLst>
          </p:cNvPr>
          <p:cNvSpPr txBox="1">
            <a:spLocks noChangeArrowheads="1"/>
          </p:cNvSpPr>
          <p:nvPr/>
        </p:nvSpPr>
        <p:spPr bwMode="auto">
          <a:xfrm>
            <a:off x="1163066" y="2517724"/>
            <a:ext cx="10890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sender</a:t>
            </a:r>
          </a:p>
        </p:txBody>
      </p:sp>
      <p:sp>
        <p:nvSpPr>
          <p:cNvPr id="135" name="Text Box 20">
            <a:extLst>
              <a:ext uri="{FF2B5EF4-FFF2-40B4-BE49-F238E27FC236}">
                <a16:creationId xmlns:a16="http://schemas.microsoft.com/office/drawing/2014/main" id="{6A4DBB19-70E8-BE4F-86ED-46D7FF5489BB}"/>
              </a:ext>
            </a:extLst>
          </p:cNvPr>
          <p:cNvSpPr txBox="1">
            <a:spLocks noChangeArrowheads="1"/>
          </p:cNvSpPr>
          <p:nvPr/>
        </p:nvSpPr>
        <p:spPr bwMode="auto">
          <a:xfrm>
            <a:off x="9660963" y="3961155"/>
            <a:ext cx="1247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receiver</a:t>
            </a:r>
          </a:p>
        </p:txBody>
      </p:sp>
      <p:sp>
        <p:nvSpPr>
          <p:cNvPr id="74" name="Text Box 16">
            <a:extLst>
              <a:ext uri="{FF2B5EF4-FFF2-40B4-BE49-F238E27FC236}">
                <a16:creationId xmlns:a16="http://schemas.microsoft.com/office/drawing/2014/main" id="{312C203B-3A0A-BD4E-8578-6F37A2E7EB80}"/>
              </a:ext>
            </a:extLst>
          </p:cNvPr>
          <p:cNvSpPr txBox="1">
            <a:spLocks noChangeArrowheads="1"/>
          </p:cNvSpPr>
          <p:nvPr/>
        </p:nvSpPr>
        <p:spPr bwMode="auto">
          <a:xfrm>
            <a:off x="5288477" y="2154581"/>
            <a:ext cx="2085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isNAK</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5" name="Slide Number Placeholder 2">
            <a:extLst>
              <a:ext uri="{FF2B5EF4-FFF2-40B4-BE49-F238E27FC236}">
                <a16:creationId xmlns:a16="http://schemas.microsoft.com/office/drawing/2014/main" id="{70847C17-240C-8943-BAC9-8DEDA07FFF59}"/>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48</a:t>
            </a:fld>
            <a:endParaRPr lang="en-US" dirty="0"/>
          </a:p>
        </p:txBody>
      </p:sp>
    </p:spTree>
    <p:extLst>
      <p:ext uri="{BB962C8B-B14F-4D97-AF65-F5344CB8AC3E}">
        <p14:creationId xmlns:p14="http://schemas.microsoft.com/office/powerpoint/2010/main" val="74147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dissolv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up)">
                                      <p:cBhvr>
                                        <p:cTn id="17" dur="1000"/>
                                        <p:tgtEl>
                                          <p:spTgt spid="70"/>
                                        </p:tgtEl>
                                      </p:cBhvr>
                                    </p:animEffect>
                                  </p:childTnLst>
                                  <p:subTnLst>
                                    <p:set>
                                      <p:cBhvr override="childStyle">
                                        <p:cTn dur="1" fill="hold" display="0" masterRel="nextClick" afterEffect="1"/>
                                        <p:tgtEl>
                                          <p:spTgt spid="7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left)">
                                      <p:cBhvr>
                                        <p:cTn id="22" dur="1000"/>
                                        <p:tgtEl>
                                          <p:spTgt spid="71"/>
                                        </p:tgtEl>
                                      </p:cBhvr>
                                    </p:animEffect>
                                  </p:childTnLst>
                                  <p:subTnLst>
                                    <p:set>
                                      <p:cBhvr override="childStyle">
                                        <p:cTn dur="1" fill="hold" display="0" masterRel="nextClick" afterEffect="1"/>
                                        <p:tgtEl>
                                          <p:spTgt spid="71"/>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wipe(up)">
                                      <p:cBhvr>
                                        <p:cTn id="31" dur="1000"/>
                                        <p:tgtEl>
                                          <p:spTgt spid="109"/>
                                        </p:tgtEl>
                                      </p:cBhvr>
                                    </p:animEffect>
                                  </p:childTnLst>
                                  <p:subTnLst>
                                    <p:set>
                                      <p:cBhvr override="childStyle">
                                        <p:cTn dur="1" fill="hold" display="0" masterRel="nextClick" afterEffect="1"/>
                                        <p:tgtEl>
                                          <p:spTgt spid="109"/>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wipe(right)">
                                      <p:cBhvr>
                                        <p:cTn id="36" dur="1000"/>
                                        <p:tgtEl>
                                          <p:spTgt spid="110"/>
                                        </p:tgtEl>
                                      </p:cBhvr>
                                    </p:animEffect>
                                  </p:childTnLst>
                                  <p:subTnLst>
                                    <p:set>
                                      <p:cBhvr override="childStyle">
                                        <p:cTn dur="1" fill="hold" display="0" masterRel="sameClick" afterEffect="1">
                                          <p:stCondLst>
                                            <p:cond evt="end" delay="0">
                                              <p:tn val="34"/>
                                            </p:cond>
                                          </p:stCondLst>
                                        </p:cTn>
                                        <p:tgtEl>
                                          <p:spTgt spid="110"/>
                                        </p:tgtEl>
                                        <p:attrNameLst>
                                          <p:attrName>style.visibility</p:attrName>
                                        </p:attrNameLst>
                                      </p:cBhvr>
                                      <p:to>
                                        <p:strVal val="hidden"/>
                                      </p:to>
                                    </p:set>
                                  </p:sub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1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14"/>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4" grpId="0" animBg="1"/>
      <p:bldP spid="11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corrupted packet scenario</a:t>
            </a:r>
            <a:endParaRPr lang="en-US" sz="4400" dirty="0"/>
          </a:p>
        </p:txBody>
      </p:sp>
      <p:sp>
        <p:nvSpPr>
          <p:cNvPr id="133" name="Oval 3">
            <a:extLst>
              <a:ext uri="{FF2B5EF4-FFF2-40B4-BE49-F238E27FC236}">
                <a16:creationId xmlns:a16="http://schemas.microsoft.com/office/drawing/2014/main" id="{69A00FB9-348A-D448-9793-795F22B57161}"/>
              </a:ext>
            </a:extLst>
          </p:cNvPr>
          <p:cNvSpPr>
            <a:spLocks noChangeArrowheads="1"/>
          </p:cNvSpPr>
          <p:nvPr/>
        </p:nvSpPr>
        <p:spPr bwMode="auto">
          <a:xfrm>
            <a:off x="2448440" y="2349843"/>
            <a:ext cx="985837" cy="9620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4" name="Text Box 4">
            <a:extLst>
              <a:ext uri="{FF2B5EF4-FFF2-40B4-BE49-F238E27FC236}">
                <a16:creationId xmlns:a16="http://schemas.microsoft.com/office/drawing/2014/main" id="{77096BA8-8AE7-EA4F-B0FD-7469803EAB64}"/>
              </a:ext>
            </a:extLst>
          </p:cNvPr>
          <p:cNvSpPr txBox="1">
            <a:spLocks noChangeArrowheads="1"/>
          </p:cNvSpPr>
          <p:nvPr/>
        </p:nvSpPr>
        <p:spPr bwMode="auto">
          <a:xfrm>
            <a:off x="2346840" y="2433981"/>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call from above</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35" name="Text Box 5">
            <a:extLst>
              <a:ext uri="{FF2B5EF4-FFF2-40B4-BE49-F238E27FC236}">
                <a16:creationId xmlns:a16="http://schemas.microsoft.com/office/drawing/2014/main" id="{D6DC2F34-5901-DE44-A6E9-F9649709412A}"/>
              </a:ext>
            </a:extLst>
          </p:cNvPr>
          <p:cNvSpPr txBox="1">
            <a:spLocks noChangeArrowheads="1"/>
          </p:cNvSpPr>
          <p:nvPr/>
        </p:nvSpPr>
        <p:spPr bwMode="auto">
          <a:xfrm>
            <a:off x="2756415" y="1630706"/>
            <a:ext cx="3643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snkpkt = make_pkt(data,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36" name="Line 6">
            <a:extLst>
              <a:ext uri="{FF2B5EF4-FFF2-40B4-BE49-F238E27FC236}">
                <a16:creationId xmlns:a16="http://schemas.microsoft.com/office/drawing/2014/main" id="{D357F502-19B9-7A40-B1E5-CD7250CA97C6}"/>
              </a:ext>
            </a:extLst>
          </p:cNvPr>
          <p:cNvSpPr>
            <a:spLocks noChangeShapeType="1"/>
          </p:cNvSpPr>
          <p:nvPr/>
        </p:nvSpPr>
        <p:spPr bwMode="auto">
          <a:xfrm>
            <a:off x="2861190" y="1675156"/>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0" name="Freeform 10">
            <a:extLst>
              <a:ext uri="{FF2B5EF4-FFF2-40B4-BE49-F238E27FC236}">
                <a16:creationId xmlns:a16="http://schemas.microsoft.com/office/drawing/2014/main" id="{3ADC35A3-77A4-3D42-9882-FB506CCCFA61}"/>
              </a:ext>
            </a:extLst>
          </p:cNvPr>
          <p:cNvSpPr>
            <a:spLocks/>
          </p:cNvSpPr>
          <p:nvPr/>
        </p:nvSpPr>
        <p:spPr bwMode="auto">
          <a:xfrm flipV="1">
            <a:off x="2808802" y="2119656"/>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1" name="Freeform 11">
            <a:extLst>
              <a:ext uri="{FF2B5EF4-FFF2-40B4-BE49-F238E27FC236}">
                <a16:creationId xmlns:a16="http://schemas.microsoft.com/office/drawing/2014/main" id="{3907903E-8186-0B48-B29F-40C6FD559F99}"/>
              </a:ext>
            </a:extLst>
          </p:cNvPr>
          <p:cNvSpPr>
            <a:spLocks/>
          </p:cNvSpPr>
          <p:nvPr/>
        </p:nvSpPr>
        <p:spPr bwMode="auto">
          <a:xfrm>
            <a:off x="2856427" y="3280118"/>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4" name="Freeform 14">
            <a:extLst>
              <a:ext uri="{FF2B5EF4-FFF2-40B4-BE49-F238E27FC236}">
                <a16:creationId xmlns:a16="http://schemas.microsoft.com/office/drawing/2014/main" id="{C5D67D61-82E5-5642-B2D5-452A20671145}"/>
              </a:ext>
            </a:extLst>
          </p:cNvPr>
          <p:cNvSpPr>
            <a:spLocks/>
          </p:cNvSpPr>
          <p:nvPr/>
        </p:nvSpPr>
        <p:spPr bwMode="auto">
          <a:xfrm>
            <a:off x="5004315" y="2426043"/>
            <a:ext cx="466725" cy="893763"/>
          </a:xfrm>
          <a:custGeom>
            <a:avLst/>
            <a:gdLst>
              <a:gd name="T0" fmla="*/ 0 w 735"/>
              <a:gd name="T1" fmla="*/ 2147483647 h 1080"/>
              <a:gd name="T2" fmla="*/ 0 w 735"/>
              <a:gd name="T3" fmla="*/ 2147483647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Text Box 15">
            <a:extLst>
              <a:ext uri="{FF2B5EF4-FFF2-40B4-BE49-F238E27FC236}">
                <a16:creationId xmlns:a16="http://schemas.microsoft.com/office/drawing/2014/main" id="{7BABC5B8-9BD6-F145-8E9A-0912B8AEEF10}"/>
              </a:ext>
            </a:extLst>
          </p:cNvPr>
          <p:cNvSpPr txBox="1">
            <a:spLocks noChangeArrowheads="1"/>
          </p:cNvSpPr>
          <p:nvPr/>
        </p:nvSpPr>
        <p:spPr bwMode="auto">
          <a:xfrm>
            <a:off x="5313877" y="2740368"/>
            <a:ext cx="176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Text Box 16">
            <a:extLst>
              <a:ext uri="{FF2B5EF4-FFF2-40B4-BE49-F238E27FC236}">
                <a16:creationId xmlns:a16="http://schemas.microsoft.com/office/drawing/2014/main" id="{BE38BF73-5EF1-6B42-B012-9E244200F5F0}"/>
              </a:ext>
            </a:extLst>
          </p:cNvPr>
          <p:cNvSpPr txBox="1">
            <a:spLocks noChangeArrowheads="1"/>
          </p:cNvSpPr>
          <p:nvPr/>
        </p:nvSpPr>
        <p:spPr bwMode="auto">
          <a:xfrm>
            <a:off x="5288477" y="2154581"/>
            <a:ext cx="2085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isNAK</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17">
            <a:extLst>
              <a:ext uri="{FF2B5EF4-FFF2-40B4-BE49-F238E27FC236}">
                <a16:creationId xmlns:a16="http://schemas.microsoft.com/office/drawing/2014/main" id="{6082D473-667E-D744-BD55-1C35E0FE8710}"/>
              </a:ext>
            </a:extLst>
          </p:cNvPr>
          <p:cNvSpPr>
            <a:spLocks noChangeShapeType="1"/>
          </p:cNvSpPr>
          <p:nvPr/>
        </p:nvSpPr>
        <p:spPr bwMode="auto">
          <a:xfrm>
            <a:off x="5407540" y="2740368"/>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52" name="Group 22">
            <a:extLst>
              <a:ext uri="{FF2B5EF4-FFF2-40B4-BE49-F238E27FC236}">
                <a16:creationId xmlns:a16="http://schemas.microsoft.com/office/drawing/2014/main" id="{DCE40CB4-F0AE-734E-AA44-08F29CD02D52}"/>
              </a:ext>
            </a:extLst>
          </p:cNvPr>
          <p:cNvGrpSpPr>
            <a:grpSpLocks/>
          </p:cNvGrpSpPr>
          <p:nvPr/>
        </p:nvGrpSpPr>
        <p:grpSpPr bwMode="auto">
          <a:xfrm>
            <a:off x="4043877" y="2362543"/>
            <a:ext cx="1074738" cy="962025"/>
            <a:chOff x="1540" y="2116"/>
            <a:chExt cx="677" cy="606"/>
          </a:xfrm>
        </p:grpSpPr>
        <p:sp>
          <p:nvSpPr>
            <p:cNvPr id="153" name="Oval 23">
              <a:extLst>
                <a:ext uri="{FF2B5EF4-FFF2-40B4-BE49-F238E27FC236}">
                  <a16:creationId xmlns:a16="http://schemas.microsoft.com/office/drawing/2014/main" id="{D3BB9C31-5D9C-684A-BB70-14F20480A9BA}"/>
                </a:ext>
              </a:extLst>
            </p:cNvPr>
            <p:cNvSpPr>
              <a:spLocks noChangeArrowheads="1"/>
            </p:cNvSpPr>
            <p:nvPr/>
          </p:nvSpPr>
          <p:spPr bwMode="auto">
            <a:xfrm>
              <a:off x="1565" y="2116"/>
              <a:ext cx="621" cy="60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4" name="Text Box 24">
              <a:extLst>
                <a:ext uri="{FF2B5EF4-FFF2-40B4-BE49-F238E27FC236}">
                  <a16:creationId xmlns:a16="http://schemas.microsoft.com/office/drawing/2014/main" id="{7290D8CF-233C-DA4F-8144-17F1D181B533}"/>
                </a:ext>
              </a:extLst>
            </p:cNvPr>
            <p:cNvSpPr txBox="1">
              <a:spLocks noChangeArrowheads="1"/>
            </p:cNvSpPr>
            <p:nvPr/>
          </p:nvSpPr>
          <p:spPr bwMode="auto">
            <a:xfrm>
              <a:off x="1540" y="2163"/>
              <a:ext cx="6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 or NAK</a:t>
              </a:r>
              <a:endParaRPr kumimoji="0" lang="en-US" altLang="en-US" sz="1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155" name="Freeform 25">
            <a:extLst>
              <a:ext uri="{FF2B5EF4-FFF2-40B4-BE49-F238E27FC236}">
                <a16:creationId xmlns:a16="http://schemas.microsoft.com/office/drawing/2014/main" id="{1FC9F4AC-60DA-664B-8892-94963AC43A62}"/>
              </a:ext>
            </a:extLst>
          </p:cNvPr>
          <p:cNvSpPr>
            <a:spLocks/>
          </p:cNvSpPr>
          <p:nvPr/>
        </p:nvSpPr>
        <p:spPr bwMode="auto">
          <a:xfrm>
            <a:off x="8423790" y="3288056"/>
            <a:ext cx="12573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Oval 26">
            <a:extLst>
              <a:ext uri="{FF2B5EF4-FFF2-40B4-BE49-F238E27FC236}">
                <a16:creationId xmlns:a16="http://schemas.microsoft.com/office/drawing/2014/main" id="{C6A7C088-049A-2642-9A7F-7E6B3149EB38}"/>
              </a:ext>
            </a:extLst>
          </p:cNvPr>
          <p:cNvSpPr>
            <a:spLocks noChangeArrowheads="1"/>
          </p:cNvSpPr>
          <p:nvPr/>
        </p:nvSpPr>
        <p:spPr bwMode="auto">
          <a:xfrm>
            <a:off x="8515865" y="3708743"/>
            <a:ext cx="985837" cy="96202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7" name="Text Box 27">
            <a:extLst>
              <a:ext uri="{FF2B5EF4-FFF2-40B4-BE49-F238E27FC236}">
                <a16:creationId xmlns:a16="http://schemas.microsoft.com/office/drawing/2014/main" id="{579E5E2D-B23D-BF43-A731-1D8C59C74825}"/>
              </a:ext>
            </a:extLst>
          </p:cNvPr>
          <p:cNvSpPr txBox="1">
            <a:spLocks noChangeArrowheads="1"/>
          </p:cNvSpPr>
          <p:nvPr/>
        </p:nvSpPr>
        <p:spPr bwMode="auto">
          <a:xfrm>
            <a:off x="8428552" y="3792881"/>
            <a:ext cx="120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call from below</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58" name="Freeform 28">
            <a:extLst>
              <a:ext uri="{FF2B5EF4-FFF2-40B4-BE49-F238E27FC236}">
                <a16:creationId xmlns:a16="http://schemas.microsoft.com/office/drawing/2014/main" id="{82DEFCAC-19A6-8E44-8FD1-83883629ABA7}"/>
              </a:ext>
            </a:extLst>
          </p:cNvPr>
          <p:cNvSpPr>
            <a:spLocks/>
          </p:cNvSpPr>
          <p:nvPr/>
        </p:nvSpPr>
        <p:spPr bwMode="auto">
          <a:xfrm flipV="1">
            <a:off x="8436490" y="4591214"/>
            <a:ext cx="12573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59" name="Group 29">
            <a:extLst>
              <a:ext uri="{FF2B5EF4-FFF2-40B4-BE49-F238E27FC236}">
                <a16:creationId xmlns:a16="http://schemas.microsoft.com/office/drawing/2014/main" id="{C486E2AA-5514-8349-8774-4B86574332CB}"/>
              </a:ext>
            </a:extLst>
          </p:cNvPr>
          <p:cNvGrpSpPr>
            <a:grpSpLocks/>
          </p:cNvGrpSpPr>
          <p:nvPr/>
        </p:nvGrpSpPr>
        <p:grpSpPr bwMode="auto">
          <a:xfrm>
            <a:off x="2100777" y="2306981"/>
            <a:ext cx="1333500" cy="1004887"/>
            <a:chOff x="220" y="1365"/>
            <a:chExt cx="840" cy="633"/>
          </a:xfrm>
        </p:grpSpPr>
        <p:sp>
          <p:nvSpPr>
            <p:cNvPr id="160" name="Line 30">
              <a:extLst>
                <a:ext uri="{FF2B5EF4-FFF2-40B4-BE49-F238E27FC236}">
                  <a16:creationId xmlns:a16="http://schemas.microsoft.com/office/drawing/2014/main" id="{C0CC58D1-8C84-3E47-909F-D82E63AA1223}"/>
                </a:ext>
              </a:extLst>
            </p:cNvPr>
            <p:cNvSpPr>
              <a:spLocks noChangeShapeType="1"/>
            </p:cNvSpPr>
            <p:nvPr/>
          </p:nvSpPr>
          <p:spPr bwMode="auto">
            <a:xfrm>
              <a:off x="220" y="1365"/>
              <a:ext cx="273" cy="154"/>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1" name="Oval 31">
              <a:extLst>
                <a:ext uri="{FF2B5EF4-FFF2-40B4-BE49-F238E27FC236}">
                  <a16:creationId xmlns:a16="http://schemas.microsoft.com/office/drawing/2014/main" id="{852C29BD-DA30-1D45-9733-0851CEB0A1B7}"/>
                </a:ext>
              </a:extLst>
            </p:cNvPr>
            <p:cNvSpPr>
              <a:spLocks noChangeArrowheads="1"/>
            </p:cNvSpPr>
            <p:nvPr/>
          </p:nvSpPr>
          <p:spPr bwMode="auto">
            <a:xfrm>
              <a:off x="439" y="1392"/>
              <a:ext cx="621" cy="6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2" name="Group 32">
            <a:extLst>
              <a:ext uri="{FF2B5EF4-FFF2-40B4-BE49-F238E27FC236}">
                <a16:creationId xmlns:a16="http://schemas.microsoft.com/office/drawing/2014/main" id="{A05DCA54-BB9F-EB48-8E9C-19DBD5FE15BE}"/>
              </a:ext>
            </a:extLst>
          </p:cNvPr>
          <p:cNvGrpSpPr>
            <a:grpSpLocks/>
          </p:cNvGrpSpPr>
          <p:nvPr/>
        </p:nvGrpSpPr>
        <p:grpSpPr bwMode="auto">
          <a:xfrm>
            <a:off x="8085652" y="3637306"/>
            <a:ext cx="1414463" cy="1033462"/>
            <a:chOff x="3990" y="2203"/>
            <a:chExt cx="891" cy="651"/>
          </a:xfrm>
        </p:grpSpPr>
        <p:sp>
          <p:nvSpPr>
            <p:cNvPr id="163" name="Line 33">
              <a:extLst>
                <a:ext uri="{FF2B5EF4-FFF2-40B4-BE49-F238E27FC236}">
                  <a16:creationId xmlns:a16="http://schemas.microsoft.com/office/drawing/2014/main" id="{E80E2DDF-EEB5-964A-90BC-641CEA2AE378}"/>
                </a:ext>
              </a:extLst>
            </p:cNvPr>
            <p:cNvSpPr>
              <a:spLocks noChangeShapeType="1"/>
            </p:cNvSpPr>
            <p:nvPr/>
          </p:nvSpPr>
          <p:spPr bwMode="auto">
            <a:xfrm>
              <a:off x="3990" y="2203"/>
              <a:ext cx="273" cy="154"/>
            </a:xfrm>
            <a:prstGeom prst="line">
              <a:avLst/>
            </a:prstGeom>
            <a:noFill/>
            <a:ln w="2857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4" name="Oval 34">
              <a:extLst>
                <a:ext uri="{FF2B5EF4-FFF2-40B4-BE49-F238E27FC236}">
                  <a16:creationId xmlns:a16="http://schemas.microsoft.com/office/drawing/2014/main" id="{1AD65A4C-E940-0B4D-BFA8-963C7F4DFAD4}"/>
                </a:ext>
              </a:extLst>
            </p:cNvPr>
            <p:cNvSpPr>
              <a:spLocks noChangeArrowheads="1"/>
            </p:cNvSpPr>
            <p:nvPr/>
          </p:nvSpPr>
          <p:spPr bwMode="auto">
            <a:xfrm>
              <a:off x="4260" y="2248"/>
              <a:ext cx="621" cy="6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65" name="Text Box 35">
            <a:extLst>
              <a:ext uri="{FF2B5EF4-FFF2-40B4-BE49-F238E27FC236}">
                <a16:creationId xmlns:a16="http://schemas.microsoft.com/office/drawing/2014/main" id="{EB12FDE8-F0FD-FF44-9743-6CC34031C13C}"/>
              </a:ext>
            </a:extLst>
          </p:cNvPr>
          <p:cNvSpPr txBox="1">
            <a:spLocks noChangeArrowheads="1"/>
          </p:cNvSpPr>
          <p:nvPr/>
        </p:nvSpPr>
        <p:spPr bwMode="auto">
          <a:xfrm>
            <a:off x="2781815" y="1340193"/>
            <a:ext cx="22558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6" name="Line 36">
            <a:extLst>
              <a:ext uri="{FF2B5EF4-FFF2-40B4-BE49-F238E27FC236}">
                <a16:creationId xmlns:a16="http://schemas.microsoft.com/office/drawing/2014/main" id="{EC5F8159-C72E-AD42-9E10-261F73F1A7D7}"/>
              </a:ext>
            </a:extLst>
          </p:cNvPr>
          <p:cNvSpPr>
            <a:spLocks noChangeShapeType="1"/>
          </p:cNvSpPr>
          <p:nvPr/>
        </p:nvSpPr>
        <p:spPr bwMode="auto">
          <a:xfrm>
            <a:off x="2762765" y="1429093"/>
            <a:ext cx="12700" cy="747713"/>
          </a:xfrm>
          <a:prstGeom prst="line">
            <a:avLst/>
          </a:prstGeom>
          <a:noFill/>
          <a:ln w="762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Freeform 37">
            <a:extLst>
              <a:ext uri="{FF2B5EF4-FFF2-40B4-BE49-F238E27FC236}">
                <a16:creationId xmlns:a16="http://schemas.microsoft.com/office/drawing/2014/main" id="{35077D8E-9690-5846-914B-870B57CBFFC1}"/>
              </a:ext>
            </a:extLst>
          </p:cNvPr>
          <p:cNvSpPr>
            <a:spLocks/>
          </p:cNvSpPr>
          <p:nvPr/>
        </p:nvSpPr>
        <p:spPr bwMode="auto">
          <a:xfrm>
            <a:off x="2762765" y="2146643"/>
            <a:ext cx="6940550" cy="654050"/>
          </a:xfrm>
          <a:custGeom>
            <a:avLst/>
            <a:gdLst>
              <a:gd name="T0" fmla="*/ 0 w 4372"/>
              <a:gd name="T1" fmla="*/ 2147483647 h 412"/>
              <a:gd name="T2" fmla="*/ 2147483647 w 4372"/>
              <a:gd name="T3" fmla="*/ 0 h 412"/>
              <a:gd name="T4" fmla="*/ 2147483647 w 4372"/>
              <a:gd name="T5" fmla="*/ 2147483647 h 412"/>
              <a:gd name="T6" fmla="*/ 2147483647 w 4372"/>
              <a:gd name="T7" fmla="*/ 2147483647 h 4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72" h="412">
                <a:moveTo>
                  <a:pt x="0" y="10"/>
                </a:moveTo>
                <a:lnTo>
                  <a:pt x="1003" y="0"/>
                </a:lnTo>
                <a:lnTo>
                  <a:pt x="3508" y="412"/>
                </a:lnTo>
                <a:lnTo>
                  <a:pt x="4372" y="412"/>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68" name="Group 38">
            <a:extLst>
              <a:ext uri="{FF2B5EF4-FFF2-40B4-BE49-F238E27FC236}">
                <a16:creationId xmlns:a16="http://schemas.microsoft.com/office/drawing/2014/main" id="{39365D95-8B18-AE4F-9CEC-9330CADCC26B}"/>
              </a:ext>
            </a:extLst>
          </p:cNvPr>
          <p:cNvGrpSpPr>
            <a:grpSpLocks/>
          </p:cNvGrpSpPr>
          <p:nvPr/>
        </p:nvGrpSpPr>
        <p:grpSpPr bwMode="auto">
          <a:xfrm>
            <a:off x="2099190" y="2306981"/>
            <a:ext cx="1333500" cy="1004887"/>
            <a:chOff x="220" y="1365"/>
            <a:chExt cx="840" cy="633"/>
          </a:xfrm>
        </p:grpSpPr>
        <p:sp>
          <p:nvSpPr>
            <p:cNvPr id="169" name="Line 39">
              <a:extLst>
                <a:ext uri="{FF2B5EF4-FFF2-40B4-BE49-F238E27FC236}">
                  <a16:creationId xmlns:a16="http://schemas.microsoft.com/office/drawing/2014/main" id="{68593BDB-565B-C544-A698-EAB1100890B7}"/>
                </a:ext>
              </a:extLst>
            </p:cNvPr>
            <p:cNvSpPr>
              <a:spLocks noChangeShapeType="1"/>
            </p:cNvSpPr>
            <p:nvPr/>
          </p:nvSpPr>
          <p:spPr bwMode="auto">
            <a:xfrm>
              <a:off x="220" y="1365"/>
              <a:ext cx="273" cy="154"/>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Oval 40">
              <a:extLst>
                <a:ext uri="{FF2B5EF4-FFF2-40B4-BE49-F238E27FC236}">
                  <a16:creationId xmlns:a16="http://schemas.microsoft.com/office/drawing/2014/main" id="{99432816-2BCC-7742-BBCC-636611297B08}"/>
                </a:ext>
              </a:extLst>
            </p:cNvPr>
            <p:cNvSpPr>
              <a:spLocks noChangeArrowheads="1"/>
            </p:cNvSpPr>
            <p:nvPr/>
          </p:nvSpPr>
          <p:spPr bwMode="auto">
            <a:xfrm>
              <a:off x="439" y="1392"/>
              <a:ext cx="621" cy="606"/>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71" name="Oval 41">
            <a:extLst>
              <a:ext uri="{FF2B5EF4-FFF2-40B4-BE49-F238E27FC236}">
                <a16:creationId xmlns:a16="http://schemas.microsoft.com/office/drawing/2014/main" id="{2992E4B8-7EF2-1A40-9095-9F4F00D2899A}"/>
              </a:ext>
            </a:extLst>
          </p:cNvPr>
          <p:cNvSpPr>
            <a:spLocks noChangeArrowheads="1"/>
          </p:cNvSpPr>
          <p:nvPr/>
        </p:nvSpPr>
        <p:spPr bwMode="auto">
          <a:xfrm>
            <a:off x="4083565" y="2362543"/>
            <a:ext cx="985837" cy="9620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2" name="Line 42">
            <a:extLst>
              <a:ext uri="{FF2B5EF4-FFF2-40B4-BE49-F238E27FC236}">
                <a16:creationId xmlns:a16="http://schemas.microsoft.com/office/drawing/2014/main" id="{FBE55EA3-B145-414B-A6FF-0F0EE400CF3B}"/>
              </a:ext>
            </a:extLst>
          </p:cNvPr>
          <p:cNvSpPr>
            <a:spLocks noChangeShapeType="1"/>
          </p:cNvSpPr>
          <p:nvPr/>
        </p:nvSpPr>
        <p:spPr bwMode="auto">
          <a:xfrm flipH="1">
            <a:off x="8012627" y="5042243"/>
            <a:ext cx="12700" cy="1193800"/>
          </a:xfrm>
          <a:prstGeom prst="line">
            <a:avLst/>
          </a:prstGeom>
          <a:noFill/>
          <a:ln w="762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3" name="Freeform 43">
            <a:extLst>
              <a:ext uri="{FF2B5EF4-FFF2-40B4-BE49-F238E27FC236}">
                <a16:creationId xmlns:a16="http://schemas.microsoft.com/office/drawing/2014/main" id="{59879249-0649-F24B-B236-6C80F47AAC2E}"/>
              </a:ext>
            </a:extLst>
          </p:cNvPr>
          <p:cNvSpPr>
            <a:spLocks/>
          </p:cNvSpPr>
          <p:nvPr/>
        </p:nvSpPr>
        <p:spPr bwMode="auto">
          <a:xfrm>
            <a:off x="2353297" y="3858893"/>
            <a:ext cx="7272844" cy="2363522"/>
          </a:xfrm>
          <a:custGeom>
            <a:avLst/>
            <a:gdLst>
              <a:gd name="T0" fmla="*/ 2147483647 w 4200"/>
              <a:gd name="T1" fmla="*/ 2147483647 h 1424"/>
              <a:gd name="T2" fmla="*/ 2147483647 w 4200"/>
              <a:gd name="T3" fmla="*/ 2147483647 h 1424"/>
              <a:gd name="T4" fmla="*/ 2147483647 w 4200"/>
              <a:gd name="T5" fmla="*/ 0 h 1424"/>
              <a:gd name="T6" fmla="*/ 0 w 4200"/>
              <a:gd name="T7" fmla="*/ 0 h 1424"/>
              <a:gd name="T8" fmla="*/ 0 60000 65536"/>
              <a:gd name="T9" fmla="*/ 0 60000 65536"/>
              <a:gd name="T10" fmla="*/ 0 60000 65536"/>
              <a:gd name="T11" fmla="*/ 0 60000 65536"/>
              <a:gd name="connsiteX0" fmla="*/ 10000 w 10000"/>
              <a:gd name="connsiteY0" fmla="*/ 10000 h 10000"/>
              <a:gd name="connsiteX1" fmla="*/ 7637 w 10000"/>
              <a:gd name="connsiteY1" fmla="*/ 9715 h 10000"/>
              <a:gd name="connsiteX2" fmla="*/ 4476 w 10000"/>
              <a:gd name="connsiteY2" fmla="*/ 0 h 10000"/>
              <a:gd name="connsiteX3" fmla="*/ 0 w 10000"/>
              <a:gd name="connsiteY3" fmla="*/ 0 h 10000"/>
              <a:gd name="connsiteX0" fmla="*/ 10058 w 10058"/>
              <a:gd name="connsiteY0" fmla="*/ 9601 h 9715"/>
              <a:gd name="connsiteX1" fmla="*/ 7637 w 10058"/>
              <a:gd name="connsiteY1" fmla="*/ 9715 h 9715"/>
              <a:gd name="connsiteX2" fmla="*/ 4476 w 10058"/>
              <a:gd name="connsiteY2" fmla="*/ 0 h 9715"/>
              <a:gd name="connsiteX3" fmla="*/ 0 w 10058"/>
              <a:gd name="connsiteY3" fmla="*/ 0 h 9715"/>
              <a:gd name="connsiteX0" fmla="*/ 10000 w 10000"/>
              <a:gd name="connsiteY0" fmla="*/ 10059 h 10059"/>
              <a:gd name="connsiteX1" fmla="*/ 7593 w 10000"/>
              <a:gd name="connsiteY1" fmla="*/ 10000 h 10059"/>
              <a:gd name="connsiteX2" fmla="*/ 4450 w 10000"/>
              <a:gd name="connsiteY2" fmla="*/ 0 h 10059"/>
              <a:gd name="connsiteX3" fmla="*/ 0 w 10000"/>
              <a:gd name="connsiteY3" fmla="*/ 0 h 10059"/>
              <a:gd name="connsiteX0" fmla="*/ 10019 w 10019"/>
              <a:gd name="connsiteY0" fmla="*/ 10000 h 10000"/>
              <a:gd name="connsiteX1" fmla="*/ 7593 w 10019"/>
              <a:gd name="connsiteY1" fmla="*/ 10000 h 10000"/>
              <a:gd name="connsiteX2" fmla="*/ 4450 w 10019"/>
              <a:gd name="connsiteY2" fmla="*/ 0 h 10000"/>
              <a:gd name="connsiteX3" fmla="*/ 0 w 10019"/>
              <a:gd name="connsiteY3" fmla="*/ 0 h 10000"/>
              <a:gd name="connsiteX0" fmla="*/ 10019 w 10019"/>
              <a:gd name="connsiteY0" fmla="*/ 10586 h 10586"/>
              <a:gd name="connsiteX1" fmla="*/ 7593 w 10019"/>
              <a:gd name="connsiteY1" fmla="*/ 10586 h 10586"/>
              <a:gd name="connsiteX2" fmla="*/ 3989 w 10019"/>
              <a:gd name="connsiteY2" fmla="*/ 0 h 10586"/>
              <a:gd name="connsiteX3" fmla="*/ 0 w 10019"/>
              <a:gd name="connsiteY3" fmla="*/ 586 h 10586"/>
              <a:gd name="connsiteX0" fmla="*/ 10845 w 10845"/>
              <a:gd name="connsiteY0" fmla="*/ 10762 h 10762"/>
              <a:gd name="connsiteX1" fmla="*/ 8419 w 10845"/>
              <a:gd name="connsiteY1" fmla="*/ 10762 h 10762"/>
              <a:gd name="connsiteX2" fmla="*/ 4815 w 10845"/>
              <a:gd name="connsiteY2" fmla="*/ 176 h 10762"/>
              <a:gd name="connsiteX3" fmla="*/ 0 w 10845"/>
              <a:gd name="connsiteY3" fmla="*/ 0 h 10762"/>
              <a:gd name="connsiteX0" fmla="*/ 10845 w 10845"/>
              <a:gd name="connsiteY0" fmla="*/ 10762 h 10762"/>
              <a:gd name="connsiteX1" fmla="*/ 8419 w 10845"/>
              <a:gd name="connsiteY1" fmla="*/ 10762 h 10762"/>
              <a:gd name="connsiteX2" fmla="*/ 4911 w 10845"/>
              <a:gd name="connsiteY2" fmla="*/ 0 h 10762"/>
              <a:gd name="connsiteX3" fmla="*/ 0 w 10845"/>
              <a:gd name="connsiteY3" fmla="*/ 0 h 10762"/>
            </a:gdLst>
            <a:ahLst/>
            <a:cxnLst>
              <a:cxn ang="0">
                <a:pos x="connsiteX0" y="connsiteY0"/>
              </a:cxn>
              <a:cxn ang="0">
                <a:pos x="connsiteX1" y="connsiteY1"/>
              </a:cxn>
              <a:cxn ang="0">
                <a:pos x="connsiteX2" y="connsiteY2"/>
              </a:cxn>
              <a:cxn ang="0">
                <a:pos x="connsiteX3" y="connsiteY3"/>
              </a:cxn>
            </a:cxnLst>
            <a:rect l="l" t="t" r="r" b="b"/>
            <a:pathLst>
              <a:path w="10845" h="10762">
                <a:moveTo>
                  <a:pt x="10845" y="10762"/>
                </a:moveTo>
                <a:lnTo>
                  <a:pt x="8419" y="10762"/>
                </a:lnTo>
                <a:lnTo>
                  <a:pt x="4911" y="0"/>
                </a:lnTo>
                <a:lnTo>
                  <a:pt x="0" y="0"/>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74" name="Group 44">
            <a:extLst>
              <a:ext uri="{FF2B5EF4-FFF2-40B4-BE49-F238E27FC236}">
                <a16:creationId xmlns:a16="http://schemas.microsoft.com/office/drawing/2014/main" id="{4CB3F7B7-A92F-9B44-92D1-D6DEC5F500AB}"/>
              </a:ext>
            </a:extLst>
          </p:cNvPr>
          <p:cNvGrpSpPr>
            <a:grpSpLocks/>
          </p:cNvGrpSpPr>
          <p:nvPr/>
        </p:nvGrpSpPr>
        <p:grpSpPr bwMode="auto">
          <a:xfrm>
            <a:off x="2099190" y="2306981"/>
            <a:ext cx="1333500" cy="1004887"/>
            <a:chOff x="220" y="1365"/>
            <a:chExt cx="840" cy="633"/>
          </a:xfrm>
        </p:grpSpPr>
        <p:sp>
          <p:nvSpPr>
            <p:cNvPr id="175" name="Line 45">
              <a:extLst>
                <a:ext uri="{FF2B5EF4-FFF2-40B4-BE49-F238E27FC236}">
                  <a16:creationId xmlns:a16="http://schemas.microsoft.com/office/drawing/2014/main" id="{DA8F54E3-D3E2-5B44-B37B-20E7E272BF11}"/>
                </a:ext>
              </a:extLst>
            </p:cNvPr>
            <p:cNvSpPr>
              <a:spLocks noChangeShapeType="1"/>
            </p:cNvSpPr>
            <p:nvPr/>
          </p:nvSpPr>
          <p:spPr bwMode="auto">
            <a:xfrm>
              <a:off x="220" y="1365"/>
              <a:ext cx="273" cy="154"/>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6" name="Oval 46">
              <a:extLst>
                <a:ext uri="{FF2B5EF4-FFF2-40B4-BE49-F238E27FC236}">
                  <a16:creationId xmlns:a16="http://schemas.microsoft.com/office/drawing/2014/main" id="{33BDD6FC-64CC-2347-921C-94F2A9140CAE}"/>
                </a:ext>
              </a:extLst>
            </p:cNvPr>
            <p:cNvSpPr>
              <a:spLocks noChangeArrowheads="1"/>
            </p:cNvSpPr>
            <p:nvPr/>
          </p:nvSpPr>
          <p:spPr bwMode="auto">
            <a:xfrm>
              <a:off x="439" y="1392"/>
              <a:ext cx="621" cy="60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77" name="Oval 47">
            <a:extLst>
              <a:ext uri="{FF2B5EF4-FFF2-40B4-BE49-F238E27FC236}">
                <a16:creationId xmlns:a16="http://schemas.microsoft.com/office/drawing/2014/main" id="{2345AD26-ED57-8F45-B85E-B4144CC9753D}"/>
              </a:ext>
            </a:extLst>
          </p:cNvPr>
          <p:cNvSpPr>
            <a:spLocks noChangeArrowheads="1"/>
          </p:cNvSpPr>
          <p:nvPr/>
        </p:nvSpPr>
        <p:spPr bwMode="auto">
          <a:xfrm>
            <a:off x="4080390" y="2367306"/>
            <a:ext cx="985837" cy="962025"/>
          </a:xfrm>
          <a:prstGeom prst="ellipse">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8" name="Line 48">
            <a:extLst>
              <a:ext uri="{FF2B5EF4-FFF2-40B4-BE49-F238E27FC236}">
                <a16:creationId xmlns:a16="http://schemas.microsoft.com/office/drawing/2014/main" id="{99C86BB6-8396-7A4F-A95C-226EFE593D74}"/>
              </a:ext>
            </a:extLst>
          </p:cNvPr>
          <p:cNvSpPr>
            <a:spLocks noChangeShapeType="1"/>
          </p:cNvSpPr>
          <p:nvPr/>
        </p:nvSpPr>
        <p:spPr bwMode="auto">
          <a:xfrm>
            <a:off x="8304727" y="2634006"/>
            <a:ext cx="0" cy="817562"/>
          </a:xfrm>
          <a:prstGeom prst="line">
            <a:avLst/>
          </a:prstGeom>
          <a:noFill/>
          <a:ln w="762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9" name="Freeform 49">
            <a:extLst>
              <a:ext uri="{FF2B5EF4-FFF2-40B4-BE49-F238E27FC236}">
                <a16:creationId xmlns:a16="http://schemas.microsoft.com/office/drawing/2014/main" id="{A524866B-F3C3-0047-A24A-49C2FB7D032D}"/>
              </a:ext>
            </a:extLst>
          </p:cNvPr>
          <p:cNvSpPr>
            <a:spLocks/>
          </p:cNvSpPr>
          <p:nvPr/>
        </p:nvSpPr>
        <p:spPr bwMode="auto">
          <a:xfrm>
            <a:off x="5409127" y="2356193"/>
            <a:ext cx="4378325" cy="1025525"/>
          </a:xfrm>
          <a:custGeom>
            <a:avLst/>
            <a:gdLst>
              <a:gd name="T0" fmla="*/ 2147483647 w 2758"/>
              <a:gd name="T1" fmla="*/ 2147483647 h 646"/>
              <a:gd name="T2" fmla="*/ 2147483647 w 2758"/>
              <a:gd name="T3" fmla="*/ 2147483647 h 646"/>
              <a:gd name="T4" fmla="*/ 2147483647 w 2758"/>
              <a:gd name="T5" fmla="*/ 0 h 646"/>
              <a:gd name="T6" fmla="*/ 0 w 2758"/>
              <a:gd name="T7" fmla="*/ 0 h 6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58" h="646">
                <a:moveTo>
                  <a:pt x="2758" y="646"/>
                </a:moveTo>
                <a:lnTo>
                  <a:pt x="1763" y="629"/>
                </a:lnTo>
                <a:lnTo>
                  <a:pt x="1039" y="0"/>
                </a:lnTo>
                <a:lnTo>
                  <a:pt x="0" y="0"/>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0" name="Line 50">
            <a:extLst>
              <a:ext uri="{FF2B5EF4-FFF2-40B4-BE49-F238E27FC236}">
                <a16:creationId xmlns:a16="http://schemas.microsoft.com/office/drawing/2014/main" id="{E379A4B3-232E-9D4E-A4C6-40DC647EE314}"/>
              </a:ext>
            </a:extLst>
          </p:cNvPr>
          <p:cNvSpPr>
            <a:spLocks noChangeShapeType="1"/>
          </p:cNvSpPr>
          <p:nvPr/>
        </p:nvSpPr>
        <p:spPr bwMode="auto">
          <a:xfrm>
            <a:off x="5299590" y="2230781"/>
            <a:ext cx="0" cy="846137"/>
          </a:xfrm>
          <a:prstGeom prst="line">
            <a:avLst/>
          </a:prstGeom>
          <a:noFill/>
          <a:ln w="762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81" name="Freeform 51">
            <a:extLst>
              <a:ext uri="{FF2B5EF4-FFF2-40B4-BE49-F238E27FC236}">
                <a16:creationId xmlns:a16="http://schemas.microsoft.com/office/drawing/2014/main" id="{7739BB93-5816-A945-B555-C2290DB78FDA}"/>
              </a:ext>
            </a:extLst>
          </p:cNvPr>
          <p:cNvSpPr>
            <a:spLocks/>
          </p:cNvSpPr>
          <p:nvPr/>
        </p:nvSpPr>
        <p:spPr bwMode="auto">
          <a:xfrm>
            <a:off x="5394840" y="3091206"/>
            <a:ext cx="5464750" cy="1966367"/>
          </a:xfrm>
          <a:custGeom>
            <a:avLst/>
            <a:gdLst>
              <a:gd name="T0" fmla="*/ 0 w 2566"/>
              <a:gd name="T1" fmla="*/ 0 h 1344"/>
              <a:gd name="T2" fmla="*/ 2147483647 w 2566"/>
              <a:gd name="T3" fmla="*/ 0 h 1344"/>
              <a:gd name="T4" fmla="*/ 2147483647 w 2566"/>
              <a:gd name="T5" fmla="*/ 2147483647 h 1344"/>
              <a:gd name="T6" fmla="*/ 2147483647 w 2566"/>
              <a:gd name="T7" fmla="*/ 2147483647 h 1344"/>
              <a:gd name="T8" fmla="*/ 0 60000 65536"/>
              <a:gd name="T9" fmla="*/ 0 60000 65536"/>
              <a:gd name="T10" fmla="*/ 0 60000 65536"/>
              <a:gd name="T11" fmla="*/ 0 60000 65536"/>
              <a:gd name="connsiteX0" fmla="*/ 0 w 10000"/>
              <a:gd name="connsiteY0" fmla="*/ 0 h 10000"/>
              <a:gd name="connsiteX1" fmla="*/ 3948 w 10000"/>
              <a:gd name="connsiteY1" fmla="*/ 0 h 10000"/>
              <a:gd name="connsiteX2" fmla="*/ 6367 w 10000"/>
              <a:gd name="connsiteY2" fmla="*/ 9215 h 10000"/>
              <a:gd name="connsiteX3" fmla="*/ 10000 w 10000"/>
              <a:gd name="connsiteY3" fmla="*/ 10000 h 10000"/>
              <a:gd name="connsiteX0" fmla="*/ 0 w 13541"/>
              <a:gd name="connsiteY0" fmla="*/ 0 h 9215"/>
              <a:gd name="connsiteX1" fmla="*/ 3948 w 13541"/>
              <a:gd name="connsiteY1" fmla="*/ 0 h 9215"/>
              <a:gd name="connsiteX2" fmla="*/ 6367 w 13541"/>
              <a:gd name="connsiteY2" fmla="*/ 9215 h 9215"/>
              <a:gd name="connsiteX3" fmla="*/ 13541 w 13541"/>
              <a:gd name="connsiteY3" fmla="*/ 9155 h 9215"/>
              <a:gd name="connsiteX0" fmla="*/ 0 w 9977"/>
              <a:gd name="connsiteY0" fmla="*/ 0 h 10132"/>
              <a:gd name="connsiteX1" fmla="*/ 2916 w 9977"/>
              <a:gd name="connsiteY1" fmla="*/ 0 h 10132"/>
              <a:gd name="connsiteX2" fmla="*/ 4702 w 9977"/>
              <a:gd name="connsiteY2" fmla="*/ 10000 h 10132"/>
              <a:gd name="connsiteX3" fmla="*/ 9977 w 9977"/>
              <a:gd name="connsiteY3" fmla="*/ 10132 h 10132"/>
              <a:gd name="connsiteX0" fmla="*/ 0 w 9930"/>
              <a:gd name="connsiteY0" fmla="*/ 0 h 9871"/>
              <a:gd name="connsiteX1" fmla="*/ 2923 w 9930"/>
              <a:gd name="connsiteY1" fmla="*/ 0 h 9871"/>
              <a:gd name="connsiteX2" fmla="*/ 4713 w 9930"/>
              <a:gd name="connsiteY2" fmla="*/ 9870 h 9871"/>
              <a:gd name="connsiteX3" fmla="*/ 9930 w 9930"/>
              <a:gd name="connsiteY3" fmla="*/ 9871 h 9871"/>
            </a:gdLst>
            <a:ahLst/>
            <a:cxnLst>
              <a:cxn ang="0">
                <a:pos x="connsiteX0" y="connsiteY0"/>
              </a:cxn>
              <a:cxn ang="0">
                <a:pos x="connsiteX1" y="connsiteY1"/>
              </a:cxn>
              <a:cxn ang="0">
                <a:pos x="connsiteX2" y="connsiteY2"/>
              </a:cxn>
              <a:cxn ang="0">
                <a:pos x="connsiteX3" y="connsiteY3"/>
              </a:cxn>
            </a:cxnLst>
            <a:rect l="l" t="t" r="r" b="b"/>
            <a:pathLst>
              <a:path w="9930" h="9871">
                <a:moveTo>
                  <a:pt x="0" y="0"/>
                </a:moveTo>
                <a:lnTo>
                  <a:pt x="2923" y="0"/>
                </a:lnTo>
                <a:lnTo>
                  <a:pt x="4713" y="9870"/>
                </a:lnTo>
                <a:lnTo>
                  <a:pt x="9930" y="9871"/>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83" name="Group 18">
            <a:extLst>
              <a:ext uri="{FF2B5EF4-FFF2-40B4-BE49-F238E27FC236}">
                <a16:creationId xmlns:a16="http://schemas.microsoft.com/office/drawing/2014/main" id="{E284CB69-9F56-5447-BEF7-41A6F2097E8E}"/>
              </a:ext>
            </a:extLst>
          </p:cNvPr>
          <p:cNvGrpSpPr>
            <a:grpSpLocks/>
          </p:cNvGrpSpPr>
          <p:nvPr/>
        </p:nvGrpSpPr>
        <p:grpSpPr bwMode="auto">
          <a:xfrm>
            <a:off x="8325876" y="3094378"/>
            <a:ext cx="1828800" cy="257175"/>
            <a:chOff x="2222" y="3039"/>
            <a:chExt cx="1152" cy="162"/>
          </a:xfrm>
        </p:grpSpPr>
        <p:sp>
          <p:nvSpPr>
            <p:cNvPr id="184" name="Text Box 19">
              <a:extLst>
                <a:ext uri="{FF2B5EF4-FFF2-40B4-BE49-F238E27FC236}">
                  <a16:creationId xmlns:a16="http://schemas.microsoft.com/office/drawing/2014/main" id="{678874A7-3358-5245-A855-DD7E0879D4F7}"/>
                </a:ext>
              </a:extLst>
            </p:cNvPr>
            <p:cNvSpPr txBox="1">
              <a:spLocks noChangeArrowheads="1"/>
            </p:cNvSpPr>
            <p:nvPr/>
          </p:nvSpPr>
          <p:spPr bwMode="auto">
            <a:xfrm>
              <a:off x="2222" y="3039"/>
              <a:ext cx="115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(NAK)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85" name="Line 21">
              <a:extLst>
                <a:ext uri="{FF2B5EF4-FFF2-40B4-BE49-F238E27FC236}">
                  <a16:creationId xmlns:a16="http://schemas.microsoft.com/office/drawing/2014/main" id="{56F7C457-03D8-8D48-AA90-B8A469907EAC}"/>
                </a:ext>
              </a:extLst>
            </p:cNvPr>
            <p:cNvSpPr>
              <a:spLocks noChangeShapeType="1"/>
            </p:cNvSpPr>
            <p:nvPr/>
          </p:nvSpPr>
          <p:spPr bwMode="auto">
            <a:xfrm>
              <a:off x="2285" y="3040"/>
              <a:ext cx="62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6" name="Text Box 20">
            <a:extLst>
              <a:ext uri="{FF2B5EF4-FFF2-40B4-BE49-F238E27FC236}">
                <a16:creationId xmlns:a16="http://schemas.microsoft.com/office/drawing/2014/main" id="{69FC3B3A-305F-9B42-8C7E-1C83075E3B36}"/>
              </a:ext>
            </a:extLst>
          </p:cNvPr>
          <p:cNvSpPr txBox="1">
            <a:spLocks noChangeArrowheads="1"/>
          </p:cNvSpPr>
          <p:nvPr/>
        </p:nvSpPr>
        <p:spPr bwMode="auto">
          <a:xfrm>
            <a:off x="8327563" y="2720534"/>
            <a:ext cx="33893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corrupt(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grpSp>
        <p:nvGrpSpPr>
          <p:cNvPr id="187" name="Group 186">
            <a:extLst>
              <a:ext uri="{FF2B5EF4-FFF2-40B4-BE49-F238E27FC236}">
                <a16:creationId xmlns:a16="http://schemas.microsoft.com/office/drawing/2014/main" id="{5E98E9E8-48DD-2748-A76A-B86C9C5E697C}"/>
              </a:ext>
            </a:extLst>
          </p:cNvPr>
          <p:cNvGrpSpPr/>
          <p:nvPr/>
        </p:nvGrpSpPr>
        <p:grpSpPr>
          <a:xfrm>
            <a:off x="8049650" y="5037504"/>
            <a:ext cx="4142349" cy="933582"/>
            <a:chOff x="8049650" y="5037504"/>
            <a:chExt cx="4142349" cy="933582"/>
          </a:xfrm>
        </p:grpSpPr>
        <p:sp>
          <p:nvSpPr>
            <p:cNvPr id="188" name="Text Box 7">
              <a:extLst>
                <a:ext uri="{FF2B5EF4-FFF2-40B4-BE49-F238E27FC236}">
                  <a16:creationId xmlns:a16="http://schemas.microsoft.com/office/drawing/2014/main" id="{547ACF72-ABFE-F64D-A037-06CF279C9791}"/>
                </a:ext>
              </a:extLst>
            </p:cNvPr>
            <p:cNvSpPr txBox="1">
              <a:spLocks noChangeArrowheads="1"/>
            </p:cNvSpPr>
            <p:nvPr/>
          </p:nvSpPr>
          <p:spPr bwMode="auto">
            <a:xfrm>
              <a:off x="8071876" y="5351961"/>
              <a:ext cx="2143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extract(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rcvpkt,data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deliver_data</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(ACK)</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89" name="Text Box 8">
              <a:extLst>
                <a:ext uri="{FF2B5EF4-FFF2-40B4-BE49-F238E27FC236}">
                  <a16:creationId xmlns:a16="http://schemas.microsoft.com/office/drawing/2014/main" id="{ECD6AB09-3FC5-E94A-8358-34E4DEA2C45B}"/>
                </a:ext>
              </a:extLst>
            </p:cNvPr>
            <p:cNvSpPr txBox="1">
              <a:spLocks noChangeArrowheads="1"/>
            </p:cNvSpPr>
            <p:nvPr/>
          </p:nvSpPr>
          <p:spPr bwMode="auto">
            <a:xfrm>
              <a:off x="8049650" y="5037504"/>
              <a:ext cx="414234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notcorrupt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90" name="Line 9">
              <a:extLst>
                <a:ext uri="{FF2B5EF4-FFF2-40B4-BE49-F238E27FC236}">
                  <a16:creationId xmlns:a16="http://schemas.microsoft.com/office/drawing/2014/main" id="{7D4185C1-C6BE-C246-B80B-AE0463D5FBCE}"/>
                </a:ext>
              </a:extLst>
            </p:cNvPr>
            <p:cNvSpPr>
              <a:spLocks noChangeShapeType="1"/>
            </p:cNvSpPr>
            <p:nvPr/>
          </p:nvSpPr>
          <p:spPr bwMode="auto">
            <a:xfrm>
              <a:off x="8171888" y="5407524"/>
              <a:ext cx="14890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2" name="Group 191">
            <a:extLst>
              <a:ext uri="{FF2B5EF4-FFF2-40B4-BE49-F238E27FC236}">
                <a16:creationId xmlns:a16="http://schemas.microsoft.com/office/drawing/2014/main" id="{72958F88-7074-B842-A46E-481DB4E01207}"/>
              </a:ext>
            </a:extLst>
          </p:cNvPr>
          <p:cNvGrpSpPr/>
          <p:nvPr/>
        </p:nvGrpSpPr>
        <p:grpSpPr>
          <a:xfrm>
            <a:off x="2271408" y="3285357"/>
            <a:ext cx="3548062" cy="989290"/>
            <a:chOff x="2270357" y="3283338"/>
            <a:chExt cx="3548062" cy="989290"/>
          </a:xfrm>
        </p:grpSpPr>
        <p:sp>
          <p:nvSpPr>
            <p:cNvPr id="193" name="Freeform 11">
              <a:extLst>
                <a:ext uri="{FF2B5EF4-FFF2-40B4-BE49-F238E27FC236}">
                  <a16:creationId xmlns:a16="http://schemas.microsoft.com/office/drawing/2014/main" id="{52733FCF-77DF-9549-96B3-58AA1212641C}"/>
                </a:ext>
              </a:extLst>
            </p:cNvPr>
            <p:cNvSpPr>
              <a:spLocks/>
            </p:cNvSpPr>
            <p:nvPr/>
          </p:nvSpPr>
          <p:spPr bwMode="auto">
            <a:xfrm>
              <a:off x="2882338" y="3283338"/>
              <a:ext cx="1800225"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28575"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pSp>
          <p:nvGrpSpPr>
            <p:cNvPr id="194" name="Group 193">
              <a:extLst>
                <a:ext uri="{FF2B5EF4-FFF2-40B4-BE49-F238E27FC236}">
                  <a16:creationId xmlns:a16="http://schemas.microsoft.com/office/drawing/2014/main" id="{C96D5C38-D258-7844-A167-A26AFEEF24DC}"/>
                </a:ext>
              </a:extLst>
            </p:cNvPr>
            <p:cNvGrpSpPr/>
            <p:nvPr/>
          </p:nvGrpSpPr>
          <p:grpSpPr>
            <a:xfrm>
              <a:off x="2270357" y="3545923"/>
              <a:ext cx="3548062" cy="726705"/>
              <a:chOff x="2270357" y="3545923"/>
              <a:chExt cx="3548062" cy="726705"/>
            </a:xfrm>
          </p:grpSpPr>
          <p:sp>
            <p:nvSpPr>
              <p:cNvPr id="195" name="Text Box 12">
                <a:extLst>
                  <a:ext uri="{FF2B5EF4-FFF2-40B4-BE49-F238E27FC236}">
                    <a16:creationId xmlns:a16="http://schemas.microsoft.com/office/drawing/2014/main" id="{3746DB42-5771-AD4D-9F11-055A2239F8EA}"/>
                  </a:ext>
                </a:extLst>
              </p:cNvPr>
              <p:cNvSpPr txBox="1">
                <a:spLocks noChangeArrowheads="1"/>
              </p:cNvSpPr>
              <p:nvPr/>
            </p:nvSpPr>
            <p:spPr bwMode="auto">
              <a:xfrm>
                <a:off x="2270357" y="3545923"/>
                <a:ext cx="35480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isACK</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196" name="Line 13">
                <a:extLst>
                  <a:ext uri="{FF2B5EF4-FFF2-40B4-BE49-F238E27FC236}">
                    <a16:creationId xmlns:a16="http://schemas.microsoft.com/office/drawing/2014/main" id="{F8840150-1E50-BA43-88E4-6F9188C56B55}"/>
                  </a:ext>
                </a:extLst>
              </p:cNvPr>
              <p:cNvSpPr>
                <a:spLocks noChangeShapeType="1"/>
              </p:cNvSpPr>
              <p:nvPr/>
            </p:nvSpPr>
            <p:spPr bwMode="auto">
              <a:xfrm>
                <a:off x="3330476" y="3919619"/>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Text Box 48">
                <a:extLst>
                  <a:ext uri="{FF2B5EF4-FFF2-40B4-BE49-F238E27FC236}">
                    <a16:creationId xmlns:a16="http://schemas.microsoft.com/office/drawing/2014/main" id="{13B3F6FD-1B58-2540-B908-71B7D9EFB8FD}"/>
                  </a:ext>
                </a:extLst>
              </p:cNvPr>
              <p:cNvSpPr txBox="1">
                <a:spLocks noChangeArrowheads="1"/>
              </p:cNvSpPr>
              <p:nvPr/>
            </p:nvSpPr>
            <p:spPr bwMode="auto">
              <a:xfrm>
                <a:off x="3665151" y="3936078"/>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ymbol" charset="0"/>
                    <a:ea typeface="ＭＳ Ｐゴシック" charset="0"/>
                    <a:cs typeface="+mn-cs"/>
                  </a:rPr>
                  <a:t>L</a:t>
                </a:r>
              </a:p>
            </p:txBody>
          </p:sp>
        </p:grpSp>
      </p:grpSp>
      <p:sp>
        <p:nvSpPr>
          <p:cNvPr id="198" name="Text Box 19">
            <a:extLst>
              <a:ext uri="{FF2B5EF4-FFF2-40B4-BE49-F238E27FC236}">
                <a16:creationId xmlns:a16="http://schemas.microsoft.com/office/drawing/2014/main" id="{A11F89D9-6E4B-F142-B680-CA9246FEB5B1}"/>
              </a:ext>
            </a:extLst>
          </p:cNvPr>
          <p:cNvSpPr txBox="1">
            <a:spLocks noChangeArrowheads="1"/>
          </p:cNvSpPr>
          <p:nvPr/>
        </p:nvSpPr>
        <p:spPr bwMode="auto">
          <a:xfrm>
            <a:off x="1163066" y="2517724"/>
            <a:ext cx="10890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sender</a:t>
            </a:r>
          </a:p>
        </p:txBody>
      </p:sp>
      <p:sp>
        <p:nvSpPr>
          <p:cNvPr id="199" name="Text Box 20">
            <a:extLst>
              <a:ext uri="{FF2B5EF4-FFF2-40B4-BE49-F238E27FC236}">
                <a16:creationId xmlns:a16="http://schemas.microsoft.com/office/drawing/2014/main" id="{F9D8503E-DBC4-144B-9DCA-064A69A8F4DF}"/>
              </a:ext>
            </a:extLst>
          </p:cNvPr>
          <p:cNvSpPr txBox="1">
            <a:spLocks noChangeArrowheads="1"/>
          </p:cNvSpPr>
          <p:nvPr/>
        </p:nvSpPr>
        <p:spPr bwMode="auto">
          <a:xfrm>
            <a:off x="9660963" y="3961155"/>
            <a:ext cx="12477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C0000"/>
                </a:solidFill>
                <a:effectLst/>
                <a:uLnTx/>
                <a:uFillTx/>
                <a:latin typeface="Tahoma" charset="0"/>
                <a:ea typeface="ＭＳ Ｐゴシック" charset="0"/>
                <a:cs typeface="+mn-cs"/>
              </a:rPr>
              <a:t>receiver</a:t>
            </a:r>
          </a:p>
        </p:txBody>
      </p:sp>
      <p:sp>
        <p:nvSpPr>
          <p:cNvPr id="59" name="Slide Number Placeholder 2">
            <a:extLst>
              <a:ext uri="{FF2B5EF4-FFF2-40B4-BE49-F238E27FC236}">
                <a16:creationId xmlns:a16="http://schemas.microsoft.com/office/drawing/2014/main" id="{4C651C60-2DE4-0846-A035-0E312850CE3C}"/>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49</a:t>
            </a:fld>
            <a:endParaRPr lang="en-US" dirty="0"/>
          </a:p>
        </p:txBody>
      </p:sp>
    </p:spTree>
    <p:extLst>
      <p:ext uri="{BB962C8B-B14F-4D97-AF65-F5344CB8AC3E}">
        <p14:creationId xmlns:p14="http://schemas.microsoft.com/office/powerpoint/2010/main" val="381530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dissolve">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dissolve">
                                      <p:cBhvr>
                                        <p:cTn id="12" dur="500"/>
                                        <p:tgtEl>
                                          <p:spTgt spid="1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wipe(up)">
                                      <p:cBhvr>
                                        <p:cTn id="17" dur="1000"/>
                                        <p:tgtEl>
                                          <p:spTgt spid="166"/>
                                        </p:tgtEl>
                                      </p:cBhvr>
                                    </p:animEffect>
                                  </p:childTnLst>
                                  <p:subTnLst>
                                    <p:set>
                                      <p:cBhvr override="childStyle">
                                        <p:cTn dur="1" fill="hold" display="0" masterRel="nextClick" afterEffect="1"/>
                                        <p:tgtEl>
                                          <p:spTgt spid="16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7"/>
                                        </p:tgtEl>
                                        <p:attrNameLst>
                                          <p:attrName>style.visibility</p:attrName>
                                        </p:attrNameLst>
                                      </p:cBhvr>
                                      <p:to>
                                        <p:strVal val="visible"/>
                                      </p:to>
                                    </p:set>
                                    <p:animEffect transition="in" filter="wipe(left)">
                                      <p:cBhvr>
                                        <p:cTn id="22" dur="1000"/>
                                        <p:tgtEl>
                                          <p:spTgt spid="167"/>
                                        </p:tgtEl>
                                      </p:cBhvr>
                                    </p:animEffect>
                                  </p:childTnLst>
                                  <p:subTnLst>
                                    <p:set>
                                      <p:cBhvr override="childStyle">
                                        <p:cTn dur="1" fill="hold" display="0" masterRel="nextClick" afterEffect="1"/>
                                        <p:tgtEl>
                                          <p:spTgt spid="167"/>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1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78"/>
                                        </p:tgtEl>
                                        <p:attrNameLst>
                                          <p:attrName>style.visibility</p:attrName>
                                        </p:attrNameLst>
                                      </p:cBhvr>
                                      <p:to>
                                        <p:strVal val="visible"/>
                                      </p:to>
                                    </p:set>
                                    <p:animEffect transition="in" filter="wipe(up)">
                                      <p:cBhvr>
                                        <p:cTn id="31" dur="1000"/>
                                        <p:tgtEl>
                                          <p:spTgt spid="178"/>
                                        </p:tgtEl>
                                      </p:cBhvr>
                                    </p:animEffect>
                                  </p:childTnLst>
                                  <p:subTnLst>
                                    <p:set>
                                      <p:cBhvr override="childStyle">
                                        <p:cTn dur="1" fill="hold" display="0" masterRel="nextClick" afterEffect="1"/>
                                        <p:tgtEl>
                                          <p:spTgt spid="178"/>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79"/>
                                        </p:tgtEl>
                                        <p:attrNameLst>
                                          <p:attrName>style.visibility</p:attrName>
                                        </p:attrNameLst>
                                      </p:cBhvr>
                                      <p:to>
                                        <p:strVal val="visible"/>
                                      </p:to>
                                    </p:set>
                                    <p:animEffect transition="in" filter="wipe(right)">
                                      <p:cBhvr>
                                        <p:cTn id="36" dur="1000"/>
                                        <p:tgtEl>
                                          <p:spTgt spid="179"/>
                                        </p:tgtEl>
                                      </p:cBhvr>
                                    </p:animEffect>
                                  </p:childTnLst>
                                  <p:subTnLst>
                                    <p:set>
                                      <p:cBhvr override="childStyle">
                                        <p:cTn dur="1" fill="hold" display="0" masterRel="nextClick" afterEffect="1"/>
                                        <p:tgtEl>
                                          <p:spTgt spid="17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80"/>
                                        </p:tgtEl>
                                        <p:attrNameLst>
                                          <p:attrName>style.visibility</p:attrName>
                                        </p:attrNameLst>
                                      </p:cBhvr>
                                      <p:to>
                                        <p:strVal val="visible"/>
                                      </p:to>
                                    </p:set>
                                    <p:animEffect transition="in" filter="wipe(up)">
                                      <p:cBhvr>
                                        <p:cTn id="41" dur="1000"/>
                                        <p:tgtEl>
                                          <p:spTgt spid="180"/>
                                        </p:tgtEl>
                                      </p:cBhvr>
                                    </p:animEffect>
                                  </p:childTnLst>
                                  <p:subTnLst>
                                    <p:set>
                                      <p:cBhvr override="childStyle">
                                        <p:cTn dur="1" fill="hold" display="0" masterRel="nextClick" afterEffect="1"/>
                                        <p:tgtEl>
                                          <p:spTgt spid="180"/>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81"/>
                                        </p:tgtEl>
                                        <p:attrNameLst>
                                          <p:attrName>style.visibility</p:attrName>
                                        </p:attrNameLst>
                                      </p:cBhvr>
                                      <p:to>
                                        <p:strVal val="visible"/>
                                      </p:to>
                                    </p:set>
                                    <p:animEffect transition="in" filter="wipe(left)">
                                      <p:cBhvr>
                                        <p:cTn id="46" dur="2000"/>
                                        <p:tgtEl>
                                          <p:spTgt spid="181"/>
                                        </p:tgtEl>
                                      </p:cBhvr>
                                    </p:animEffect>
                                  </p:childTnLst>
                                  <p:subTnLst>
                                    <p:set>
                                      <p:cBhvr override="childStyle">
                                        <p:cTn dur="1" fill="hold" display="0" masterRel="nextClick" afterEffect="1"/>
                                        <p:tgtEl>
                                          <p:spTgt spid="181"/>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72"/>
                                        </p:tgtEl>
                                        <p:attrNameLst>
                                          <p:attrName>style.visibility</p:attrName>
                                        </p:attrNameLst>
                                      </p:cBhvr>
                                      <p:to>
                                        <p:strVal val="visible"/>
                                      </p:to>
                                    </p:set>
                                    <p:animEffect transition="in" filter="wipe(up)">
                                      <p:cBhvr>
                                        <p:cTn id="51" dur="1000"/>
                                        <p:tgtEl>
                                          <p:spTgt spid="172"/>
                                        </p:tgtEl>
                                      </p:cBhvr>
                                    </p:animEffect>
                                  </p:childTnLst>
                                  <p:subTnLst>
                                    <p:set>
                                      <p:cBhvr override="childStyle">
                                        <p:cTn dur="1" fill="hold" display="0" masterRel="nextClick" afterEffect="1"/>
                                        <p:tgtEl>
                                          <p:spTgt spid="172"/>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73"/>
                                        </p:tgtEl>
                                        <p:attrNameLst>
                                          <p:attrName>style.visibility</p:attrName>
                                        </p:attrNameLst>
                                      </p:cBhvr>
                                      <p:to>
                                        <p:strVal val="visible"/>
                                      </p:to>
                                    </p:set>
                                    <p:animEffect transition="in" filter="wipe(down)">
                                      <p:cBhvr>
                                        <p:cTn id="56" dur="1000"/>
                                        <p:tgtEl>
                                          <p:spTgt spid="173"/>
                                        </p:tgtEl>
                                      </p:cBhvr>
                                    </p:animEffect>
                                  </p:childTnLst>
                                </p:cTn>
                              </p:par>
                            </p:childTnLst>
                          </p:cTn>
                        </p:par>
                        <p:par>
                          <p:cTn id="57" fill="hold">
                            <p:stCondLst>
                              <p:cond delay="1000"/>
                            </p:stCondLst>
                            <p:childTnLst>
                              <p:par>
                                <p:cTn id="58" presetID="1" presetClass="entr" presetSubtype="0" fill="hold" nodeType="afterEffect">
                                  <p:stCondLst>
                                    <p:cond delay="0"/>
                                  </p:stCondLst>
                                  <p:childTnLst>
                                    <p:set>
                                      <p:cBhvr>
                                        <p:cTn id="59" dur="1" fill="hold">
                                          <p:stCondLst>
                                            <p:cond delay="0"/>
                                          </p:stCondLst>
                                        </p:cTn>
                                        <p:tgtEl>
                                          <p:spTgt spid="17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77"/>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7" grpId="0" animBg="1"/>
      <p:bldP spid="17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fontScale="90000"/>
          </a:bodyPr>
          <a:lstStyle/>
          <a:p>
            <a:r>
              <a:rPr lang="en-US" altLang="en-US" dirty="0">
                <a:cs typeface="Calibri" panose="020F0502020204030204" pitchFamily="34" charset="0"/>
              </a:rPr>
              <a:t>Transport vs. network layer services and protocols</a:t>
            </a:r>
            <a:endParaRPr lang="en-US" dirty="0"/>
          </a:p>
        </p:txBody>
      </p:sp>
      <p:grpSp>
        <p:nvGrpSpPr>
          <p:cNvPr id="4" name="Group 3">
            <a:extLst>
              <a:ext uri="{FF2B5EF4-FFF2-40B4-BE49-F238E27FC236}">
                <a16:creationId xmlns:a16="http://schemas.microsoft.com/office/drawing/2014/main" id="{31CEA1E0-276F-284D-BD4E-42C8F1EBF3F6}"/>
              </a:ext>
            </a:extLst>
          </p:cNvPr>
          <p:cNvGrpSpPr/>
          <p:nvPr/>
        </p:nvGrpSpPr>
        <p:grpSpPr>
          <a:xfrm>
            <a:off x="6278709" y="1094882"/>
            <a:ext cx="5468536" cy="5077175"/>
            <a:chOff x="6430780" y="1365914"/>
            <a:chExt cx="5468536" cy="5077175"/>
          </a:xfrm>
        </p:grpSpPr>
        <p:sp>
          <p:nvSpPr>
            <p:cNvPr id="444" name="Rectangle 443">
              <a:extLst>
                <a:ext uri="{FF2B5EF4-FFF2-40B4-BE49-F238E27FC236}">
                  <a16:creationId xmlns:a16="http://schemas.microsoft.com/office/drawing/2014/main" id="{C47118FD-7A98-6943-B3A3-B578E5FB9F06}"/>
                </a:ext>
              </a:extLst>
            </p:cNvPr>
            <p:cNvSpPr/>
            <p:nvPr/>
          </p:nvSpPr>
          <p:spPr>
            <a:xfrm>
              <a:off x="6539916" y="1365914"/>
              <a:ext cx="5359400" cy="495462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8" name="Rectangle 7">
              <a:extLst>
                <a:ext uri="{FF2B5EF4-FFF2-40B4-BE49-F238E27FC236}">
                  <a16:creationId xmlns:a16="http://schemas.microsoft.com/office/drawing/2014/main" id="{9123CC0F-084C-694A-973E-DDF8B74DBB3C}"/>
                </a:ext>
              </a:extLst>
            </p:cNvPr>
            <p:cNvSpPr>
              <a:spLocks noChangeArrowheads="1"/>
            </p:cNvSpPr>
            <p:nvPr/>
          </p:nvSpPr>
          <p:spPr bwMode="auto">
            <a:xfrm>
              <a:off x="6430780" y="1910777"/>
              <a:ext cx="5230917" cy="4409765"/>
            </a:xfrm>
            <a:prstGeom prst="rect">
              <a:avLst/>
            </a:prstGeom>
            <a:noFill/>
            <a:ln w="19050">
              <a:solidFill>
                <a:srgbClr val="CC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526" name="Text Box 11">
              <a:extLst>
                <a:ext uri="{FF2B5EF4-FFF2-40B4-BE49-F238E27FC236}">
                  <a16:creationId xmlns:a16="http://schemas.microsoft.com/office/drawing/2014/main" id="{8933385F-1349-114E-8950-59CB886F3A0E}"/>
                </a:ext>
              </a:extLst>
            </p:cNvPr>
            <p:cNvSpPr txBox="1">
              <a:spLocks noChangeArrowheads="1"/>
            </p:cNvSpPr>
            <p:nvPr/>
          </p:nvSpPr>
          <p:spPr bwMode="auto">
            <a:xfrm>
              <a:off x="7104167" y="1686939"/>
              <a:ext cx="3025187" cy="44563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0000"/>
                </a:lnSpc>
                <a:spcBef>
                  <a:spcPct val="45000"/>
                </a:spcBef>
                <a:spcAft>
                  <a:spcPts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000099"/>
                  </a:solidFill>
                  <a:effectLst/>
                  <a:uLnTx/>
                  <a:uFillTx/>
                  <a:latin typeface="Calibri" panose="020F0502020204030204"/>
                  <a:ea typeface="ＭＳ Ｐゴシック" charset="0"/>
                  <a:cs typeface="+mn-cs"/>
                </a:rPr>
                <a:t>household analogy:</a:t>
              </a:r>
              <a:endParaRPr kumimoji="0" lang="en-US" sz="28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527" name="Rectangle 4">
              <a:extLst>
                <a:ext uri="{FF2B5EF4-FFF2-40B4-BE49-F238E27FC236}">
                  <a16:creationId xmlns:a16="http://schemas.microsoft.com/office/drawing/2014/main" id="{D8394745-F660-7141-9DD3-60B497C3EBAB}"/>
                </a:ext>
              </a:extLst>
            </p:cNvPr>
            <p:cNvSpPr txBox="1">
              <a:spLocks noChangeArrowheads="1"/>
            </p:cNvSpPr>
            <p:nvPr/>
          </p:nvSpPr>
          <p:spPr>
            <a:xfrm>
              <a:off x="6539915" y="2193352"/>
              <a:ext cx="4916773" cy="4249737"/>
            </a:xfrm>
            <a:prstGeom prst="rect">
              <a:avLst/>
            </a:prstGeom>
            <a:extLst>
              <a:ext uri="{91240B29-F687-4f45-9708-019B960494DF}">
                <a14:hiddenLine xmlns="" xmlns:a14="http://schemas.microsoft.com/office/drawing/2010/main" w="19050" cmpd="sng">
                  <a:solidFill>
                    <a:srgbClr val="FF0000"/>
                  </a:solidFill>
                  <a:miter lim="800000"/>
                  <a:headEnd/>
                  <a:tailEnd/>
                </a14:hiddenLine>
              </a:ext>
            </a:extLst>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None/>
                <a:tabLst/>
                <a:defRPr/>
              </a:pPr>
              <a:r>
                <a:rPr kumimoji="0" lang="en-US" altLang="en-US" sz="3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12 kids in Ann’</a:t>
              </a:r>
              <a:r>
                <a:rPr kumimoji="0" lang="en-US" altLang="ja-JP" sz="3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house sending letters to 12 kids in Bill’s house:</a:t>
              </a:r>
              <a:endParaRPr kumimoji="0" lang="en-US" altLang="ja-JP"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hosts = houses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processes = kids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 messages = letters in envelopes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transport protocol = Ann and Bill who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demux</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to in-house siblings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network-layer protocol = postal service</a:t>
              </a: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pic>
        <p:nvPicPr>
          <p:cNvPr id="5" name="Picture 4">
            <a:extLst>
              <a:ext uri="{FF2B5EF4-FFF2-40B4-BE49-F238E27FC236}">
                <a16:creationId xmlns:a16="http://schemas.microsoft.com/office/drawing/2014/main" id="{6CFAA90E-01F6-9442-8C29-5980D20B9F2E}"/>
              </a:ext>
            </a:extLst>
          </p:cNvPr>
          <p:cNvPicPr>
            <a:picLocks noChangeAspect="1"/>
          </p:cNvPicPr>
          <p:nvPr/>
        </p:nvPicPr>
        <p:blipFill>
          <a:blip r:embed="rId3"/>
          <a:stretch>
            <a:fillRect/>
          </a:stretch>
        </p:blipFill>
        <p:spPr>
          <a:xfrm>
            <a:off x="1423754" y="1415907"/>
            <a:ext cx="3622416" cy="5035158"/>
          </a:xfrm>
          <a:prstGeom prst="rect">
            <a:avLst/>
          </a:prstGeom>
        </p:spPr>
      </p:pic>
      <p:sp>
        <p:nvSpPr>
          <p:cNvPr id="6" name="Rectangle 5">
            <a:extLst>
              <a:ext uri="{FF2B5EF4-FFF2-40B4-BE49-F238E27FC236}">
                <a16:creationId xmlns:a16="http://schemas.microsoft.com/office/drawing/2014/main" id="{0C49E7E9-FAA1-6B4E-871E-EA23858B60C6}"/>
              </a:ext>
            </a:extLst>
          </p:cNvPr>
          <p:cNvSpPr/>
          <p:nvPr/>
        </p:nvSpPr>
        <p:spPr>
          <a:xfrm>
            <a:off x="6387844" y="4452079"/>
            <a:ext cx="5121782" cy="1364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Slide Number Placeholder 2">
            <a:extLst>
              <a:ext uri="{FF2B5EF4-FFF2-40B4-BE49-F238E27FC236}">
                <a16:creationId xmlns:a16="http://schemas.microsoft.com/office/drawing/2014/main" id="{3D98765B-6EC7-864F-8A48-2FBCD8212BD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a:t>
            </a:fld>
            <a:endParaRPr lang="en-US" dirty="0"/>
          </a:p>
        </p:txBody>
      </p:sp>
    </p:spTree>
    <p:extLst>
      <p:ext uri="{BB962C8B-B14F-4D97-AF65-F5344CB8AC3E}">
        <p14:creationId xmlns:p14="http://schemas.microsoft.com/office/powerpoint/2010/main" val="19276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rdt2.0 has a fatal flaw!</a:t>
            </a:r>
            <a:endParaRPr lang="en-US" sz="4400" dirty="0"/>
          </a:p>
        </p:txBody>
      </p:sp>
      <p:sp>
        <p:nvSpPr>
          <p:cNvPr id="54" name="Rectangle 3">
            <a:extLst>
              <a:ext uri="{FF2B5EF4-FFF2-40B4-BE49-F238E27FC236}">
                <a16:creationId xmlns:a16="http://schemas.microsoft.com/office/drawing/2014/main" id="{24A7E6D3-44BD-F44B-9E30-860EE5046FF6}"/>
              </a:ext>
            </a:extLst>
          </p:cNvPr>
          <p:cNvSpPr txBox="1">
            <a:spLocks noChangeArrowheads="1"/>
          </p:cNvSpPr>
          <p:nvPr/>
        </p:nvSpPr>
        <p:spPr>
          <a:xfrm>
            <a:off x="691480" y="1384568"/>
            <a:ext cx="582523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what happens if ACK/NAK corrupted</a:t>
            </a: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460375" marR="0" lvl="0" indent="-217488"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doesn’</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know what happened at receiver!</a:t>
            </a:r>
          </a:p>
          <a:p>
            <a:pPr marL="460375" marR="0" lvl="0" indent="-217488"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can’</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just retransmit: possible duplicate</a:t>
            </a:r>
            <a:endPar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80000"/>
              </a:lnSpc>
              <a:spcBef>
                <a:spcPct val="60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5" name="Rectangle 4">
            <a:extLst>
              <a:ext uri="{FF2B5EF4-FFF2-40B4-BE49-F238E27FC236}">
                <a16:creationId xmlns:a16="http://schemas.microsoft.com/office/drawing/2014/main" id="{A5980F19-9541-754D-B1F9-A97DD6E77B8E}"/>
              </a:ext>
            </a:extLst>
          </p:cNvPr>
          <p:cNvSpPr txBox="1">
            <a:spLocks noChangeArrowheads="1"/>
          </p:cNvSpPr>
          <p:nvPr/>
        </p:nvSpPr>
        <p:spPr>
          <a:xfrm>
            <a:off x="6207334" y="1371689"/>
            <a:ext cx="5293186" cy="3063891"/>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5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handling duplicates</a:t>
            </a:r>
            <a:r>
              <a:rPr kumimoji="0" lang="en-US" altLang="en-US" sz="35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p>
          <a:p>
            <a:pPr marL="460375" marR="0" lvl="0" indent="-2174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retransmits current pkt if ACK/NAK corrupted</a:t>
            </a:r>
          </a:p>
          <a:p>
            <a:pPr marL="460375" marR="0" lvl="0" indent="-2174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adds </a:t>
            </a:r>
            <a:r>
              <a:rPr kumimoji="0" lang="en-US" altLang="en-US" sz="2800" b="0" i="1"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sequence number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to each pkt</a:t>
            </a:r>
          </a:p>
          <a:p>
            <a:pPr marL="460375" marR="0" lvl="0" indent="-2174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discards (doesn’</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deliver up) duplicate pkt</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56" name="Group 13">
            <a:extLst>
              <a:ext uri="{FF2B5EF4-FFF2-40B4-BE49-F238E27FC236}">
                <a16:creationId xmlns:a16="http://schemas.microsoft.com/office/drawing/2014/main" id="{DD203542-E210-7447-A332-31A71101B61E}"/>
              </a:ext>
            </a:extLst>
          </p:cNvPr>
          <p:cNvGrpSpPr>
            <a:grpSpLocks/>
          </p:cNvGrpSpPr>
          <p:nvPr/>
        </p:nvGrpSpPr>
        <p:grpSpPr bwMode="auto">
          <a:xfrm>
            <a:off x="3103667" y="4578498"/>
            <a:ext cx="5984666" cy="1603375"/>
            <a:chOff x="1552" y="2800"/>
            <a:chExt cx="2578" cy="1010"/>
          </a:xfrm>
        </p:grpSpPr>
        <p:sp>
          <p:nvSpPr>
            <p:cNvPr id="57" name="Rectangle 7">
              <a:extLst>
                <a:ext uri="{FF2B5EF4-FFF2-40B4-BE49-F238E27FC236}">
                  <a16:creationId xmlns:a16="http://schemas.microsoft.com/office/drawing/2014/main" id="{7263B3B4-235C-B144-9AEF-471ED41D188E}"/>
                </a:ext>
              </a:extLst>
            </p:cNvPr>
            <p:cNvSpPr>
              <a:spLocks noChangeArrowheads="1"/>
            </p:cNvSpPr>
            <p:nvPr/>
          </p:nvSpPr>
          <p:spPr bwMode="auto">
            <a:xfrm>
              <a:off x="1552" y="2974"/>
              <a:ext cx="2578" cy="836"/>
            </a:xfrm>
            <a:prstGeom prst="rect">
              <a:avLst/>
            </a:prstGeom>
            <a:noFill/>
            <a:ln w="19050">
              <a:solidFill>
                <a:srgbClr val="CC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58" name="Rectangle 9">
              <a:extLst>
                <a:ext uri="{FF2B5EF4-FFF2-40B4-BE49-F238E27FC236}">
                  <a16:creationId xmlns:a16="http://schemas.microsoft.com/office/drawing/2014/main" id="{2C183582-BCD6-964F-9986-EC99BBA65A9F}"/>
                </a:ext>
              </a:extLst>
            </p:cNvPr>
            <p:cNvSpPr>
              <a:spLocks noChangeArrowheads="1"/>
            </p:cNvSpPr>
            <p:nvPr/>
          </p:nvSpPr>
          <p:spPr bwMode="auto">
            <a:xfrm>
              <a:off x="2226" y="2864"/>
              <a:ext cx="596" cy="223"/>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59" name="Text Box 10">
              <a:extLst>
                <a:ext uri="{FF2B5EF4-FFF2-40B4-BE49-F238E27FC236}">
                  <a16:creationId xmlns:a16="http://schemas.microsoft.com/office/drawing/2014/main" id="{51B6B572-EC0D-AF4F-816C-095262254C5F}"/>
                </a:ext>
              </a:extLst>
            </p:cNvPr>
            <p:cNvSpPr txBox="1">
              <a:spLocks noChangeArrowheads="1"/>
            </p:cNvSpPr>
            <p:nvPr/>
          </p:nvSpPr>
          <p:spPr bwMode="auto">
            <a:xfrm>
              <a:off x="1724" y="2800"/>
              <a:ext cx="1052" cy="36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stop and wait</a:t>
              </a:r>
            </a:p>
          </p:txBody>
        </p:sp>
        <p:sp>
          <p:nvSpPr>
            <p:cNvPr id="60" name="Text Box 6">
              <a:extLst>
                <a:ext uri="{FF2B5EF4-FFF2-40B4-BE49-F238E27FC236}">
                  <a16:creationId xmlns:a16="http://schemas.microsoft.com/office/drawing/2014/main" id="{76C910B9-5EA9-F245-95E8-43CDADF70A45}"/>
                </a:ext>
              </a:extLst>
            </p:cNvPr>
            <p:cNvSpPr txBox="1">
              <a:spLocks noChangeArrowheads="1"/>
            </p:cNvSpPr>
            <p:nvPr/>
          </p:nvSpPr>
          <p:spPr bwMode="auto">
            <a:xfrm>
              <a:off x="1678" y="3136"/>
              <a:ext cx="2452" cy="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CC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sender sends one packet,  then waits for receiver  response</a:t>
              </a:r>
            </a:p>
          </p:txBody>
        </p:sp>
      </p:grpSp>
      <p:sp>
        <p:nvSpPr>
          <p:cNvPr id="10" name="Slide Number Placeholder 2">
            <a:extLst>
              <a:ext uri="{FF2B5EF4-FFF2-40B4-BE49-F238E27FC236}">
                <a16:creationId xmlns:a16="http://schemas.microsoft.com/office/drawing/2014/main" id="{85301A5D-98A1-5549-8702-D978C38EA8B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50</a:t>
            </a:fld>
            <a:endParaRPr lang="en-US" dirty="0"/>
          </a:p>
        </p:txBody>
      </p:sp>
    </p:spTree>
    <p:extLst>
      <p:ext uri="{BB962C8B-B14F-4D97-AF65-F5344CB8AC3E}">
        <p14:creationId xmlns:p14="http://schemas.microsoft.com/office/powerpoint/2010/main" val="396730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dissolv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dissolve">
                                      <p:cBhvr>
                                        <p:cTn id="1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rdt2.1: sender, handling garbled ACK/NAKs</a:t>
            </a:r>
            <a:endParaRPr lang="en-US" sz="4400" dirty="0"/>
          </a:p>
        </p:txBody>
      </p:sp>
      <p:sp>
        <p:nvSpPr>
          <p:cNvPr id="47" name="Oval 3">
            <a:extLst>
              <a:ext uri="{FF2B5EF4-FFF2-40B4-BE49-F238E27FC236}">
                <a16:creationId xmlns:a16="http://schemas.microsoft.com/office/drawing/2014/main" id="{F4C9F03D-E67B-234E-BA55-D7E8F7DDDD11}"/>
              </a:ext>
            </a:extLst>
          </p:cNvPr>
          <p:cNvSpPr>
            <a:spLocks noChangeArrowheads="1"/>
          </p:cNvSpPr>
          <p:nvPr/>
        </p:nvSpPr>
        <p:spPr bwMode="auto">
          <a:xfrm>
            <a:off x="4658777" y="2435427"/>
            <a:ext cx="901700" cy="836612"/>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8" name="Text Box 4">
            <a:extLst>
              <a:ext uri="{FF2B5EF4-FFF2-40B4-BE49-F238E27FC236}">
                <a16:creationId xmlns:a16="http://schemas.microsoft.com/office/drawing/2014/main" id="{512826EB-423D-0E49-8FDB-270557859D99}"/>
              </a:ext>
            </a:extLst>
          </p:cNvPr>
          <p:cNvSpPr txBox="1">
            <a:spLocks noChangeArrowheads="1"/>
          </p:cNvSpPr>
          <p:nvPr/>
        </p:nvSpPr>
        <p:spPr bwMode="auto">
          <a:xfrm>
            <a:off x="4567752" y="2511448"/>
            <a:ext cx="10906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call 0 from above</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2" name="Line 8">
            <a:extLst>
              <a:ext uri="{FF2B5EF4-FFF2-40B4-BE49-F238E27FC236}">
                <a16:creationId xmlns:a16="http://schemas.microsoft.com/office/drawing/2014/main" id="{6251CAAF-59B3-6049-8269-0136EB3BA476}"/>
              </a:ext>
            </a:extLst>
          </p:cNvPr>
          <p:cNvSpPr>
            <a:spLocks noChangeShapeType="1"/>
          </p:cNvSpPr>
          <p:nvPr/>
        </p:nvSpPr>
        <p:spPr bwMode="auto">
          <a:xfrm>
            <a:off x="4384139" y="2390977"/>
            <a:ext cx="377825" cy="190500"/>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1" name="Group 10">
            <a:extLst>
              <a:ext uri="{FF2B5EF4-FFF2-40B4-BE49-F238E27FC236}">
                <a16:creationId xmlns:a16="http://schemas.microsoft.com/office/drawing/2014/main" id="{BA1E332A-47D4-2B43-8C9F-38C21B1C7E8C}"/>
              </a:ext>
            </a:extLst>
          </p:cNvPr>
          <p:cNvGrpSpPr>
            <a:grpSpLocks/>
          </p:cNvGrpSpPr>
          <p:nvPr/>
        </p:nvGrpSpPr>
        <p:grpSpPr bwMode="auto">
          <a:xfrm>
            <a:off x="6492339" y="2383039"/>
            <a:ext cx="1089025" cy="865188"/>
            <a:chOff x="2848" y="1499"/>
            <a:chExt cx="660" cy="510"/>
          </a:xfrm>
        </p:grpSpPr>
        <p:sp>
          <p:nvSpPr>
            <p:cNvPr id="62" name="Oval 11">
              <a:extLst>
                <a:ext uri="{FF2B5EF4-FFF2-40B4-BE49-F238E27FC236}">
                  <a16:creationId xmlns:a16="http://schemas.microsoft.com/office/drawing/2014/main" id="{9DE4F784-AF0C-E34C-81A2-913DC58F10E2}"/>
                </a:ext>
              </a:extLst>
            </p:cNvPr>
            <p:cNvSpPr>
              <a:spLocks noChangeArrowheads="1"/>
            </p:cNvSpPr>
            <p:nvPr/>
          </p:nvSpPr>
          <p:spPr bwMode="auto">
            <a:xfrm>
              <a:off x="2893" y="1499"/>
              <a:ext cx="568" cy="510"/>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 name="Text Box 12">
              <a:extLst>
                <a:ext uri="{FF2B5EF4-FFF2-40B4-BE49-F238E27FC236}">
                  <a16:creationId xmlns:a16="http://schemas.microsoft.com/office/drawing/2014/main" id="{0E862915-5D53-444E-973B-D7C43BF97183}"/>
                </a:ext>
              </a:extLst>
            </p:cNvPr>
            <p:cNvSpPr txBox="1">
              <a:spLocks noChangeArrowheads="1"/>
            </p:cNvSpPr>
            <p:nvPr/>
          </p:nvSpPr>
          <p:spPr bwMode="auto">
            <a:xfrm>
              <a:off x="2848" y="1551"/>
              <a:ext cx="66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 or NAK 0</a:t>
              </a:r>
              <a:endPar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7BA1DA02-294B-934E-8385-25257F63BA6D}"/>
              </a:ext>
            </a:extLst>
          </p:cNvPr>
          <p:cNvGrpSpPr/>
          <p:nvPr/>
        </p:nvGrpSpPr>
        <p:grpSpPr>
          <a:xfrm>
            <a:off x="4914364" y="1394027"/>
            <a:ext cx="3694113" cy="1087437"/>
            <a:chOff x="4914364" y="1394027"/>
            <a:chExt cx="3694113" cy="1087437"/>
          </a:xfrm>
        </p:grpSpPr>
        <p:sp>
          <p:nvSpPr>
            <p:cNvPr id="49" name="Text Box 5">
              <a:extLst>
                <a:ext uri="{FF2B5EF4-FFF2-40B4-BE49-F238E27FC236}">
                  <a16:creationId xmlns:a16="http://schemas.microsoft.com/office/drawing/2014/main" id="{87E331C0-8956-B94A-9617-A05FF5ABFB5A}"/>
                </a:ext>
              </a:extLst>
            </p:cNvPr>
            <p:cNvSpPr txBox="1">
              <a:spLocks noChangeArrowheads="1"/>
            </p:cNvSpPr>
            <p:nvPr/>
          </p:nvSpPr>
          <p:spPr bwMode="auto">
            <a:xfrm>
              <a:off x="4914364" y="1706764"/>
              <a:ext cx="3694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nvGrpSpPr>
            <p:cNvPr id="4" name="Group 3">
              <a:extLst>
                <a:ext uri="{FF2B5EF4-FFF2-40B4-BE49-F238E27FC236}">
                  <a16:creationId xmlns:a16="http://schemas.microsoft.com/office/drawing/2014/main" id="{A70C87B1-30A2-CF4B-8F5E-B415D876E20D}"/>
                </a:ext>
              </a:extLst>
            </p:cNvPr>
            <p:cNvGrpSpPr/>
            <p:nvPr/>
          </p:nvGrpSpPr>
          <p:grpSpPr>
            <a:xfrm>
              <a:off x="4928652" y="1394027"/>
              <a:ext cx="2852737" cy="1087437"/>
              <a:chOff x="4928652" y="1394027"/>
              <a:chExt cx="2852737" cy="1087437"/>
            </a:xfrm>
          </p:grpSpPr>
          <p:sp>
            <p:nvSpPr>
              <p:cNvPr id="50" name="Text Box 6">
                <a:extLst>
                  <a:ext uri="{FF2B5EF4-FFF2-40B4-BE49-F238E27FC236}">
                    <a16:creationId xmlns:a16="http://schemas.microsoft.com/office/drawing/2014/main" id="{8B74C9CA-A3E5-1442-BBC9-D8DC3707E24B}"/>
                  </a:ext>
                </a:extLst>
              </p:cNvPr>
              <p:cNvSpPr txBox="1">
                <a:spLocks noChangeArrowheads="1"/>
              </p:cNvSpPr>
              <p:nvPr/>
            </p:nvSpPr>
            <p:spPr bwMode="auto">
              <a:xfrm>
                <a:off x="4928652" y="1394027"/>
                <a:ext cx="21113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1" name="Line 7">
                <a:extLst>
                  <a:ext uri="{FF2B5EF4-FFF2-40B4-BE49-F238E27FC236}">
                    <a16:creationId xmlns:a16="http://schemas.microsoft.com/office/drawing/2014/main" id="{70072A5C-7BD3-1347-8EE9-8CEAFBB1A8C6}"/>
                  </a:ext>
                </a:extLst>
              </p:cNvPr>
              <p:cNvSpPr>
                <a:spLocks noChangeShapeType="1"/>
              </p:cNvSpPr>
              <p:nvPr/>
            </p:nvSpPr>
            <p:spPr bwMode="auto">
              <a:xfrm>
                <a:off x="5046127" y="1759152"/>
                <a:ext cx="273526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4" name="Freeform 13">
                <a:extLst>
                  <a:ext uri="{FF2B5EF4-FFF2-40B4-BE49-F238E27FC236}">
                    <a16:creationId xmlns:a16="http://schemas.microsoft.com/office/drawing/2014/main" id="{0B9BE592-AD70-2042-904B-EEC5293B290D}"/>
                  </a:ext>
                </a:extLst>
              </p:cNvPr>
              <p:cNvSpPr>
                <a:spLocks/>
              </p:cNvSpPr>
              <p:nvPr/>
            </p:nvSpPr>
            <p:spPr bwMode="auto">
              <a:xfrm flipV="1">
                <a:off x="5215989" y="2260802"/>
                <a:ext cx="1482725" cy="220662"/>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grpSp>
        <p:nvGrpSpPr>
          <p:cNvPr id="6" name="Group 5">
            <a:extLst>
              <a:ext uri="{FF2B5EF4-FFF2-40B4-BE49-F238E27FC236}">
                <a16:creationId xmlns:a16="http://schemas.microsoft.com/office/drawing/2014/main" id="{39449F5B-E30E-EB4E-8D88-CA2F8497E472}"/>
              </a:ext>
            </a:extLst>
          </p:cNvPr>
          <p:cNvGrpSpPr/>
          <p:nvPr/>
        </p:nvGrpSpPr>
        <p:grpSpPr>
          <a:xfrm>
            <a:off x="7379752" y="1999849"/>
            <a:ext cx="3513428" cy="1207103"/>
            <a:chOff x="7379752" y="1999849"/>
            <a:chExt cx="3513428" cy="1207103"/>
          </a:xfrm>
        </p:grpSpPr>
        <p:sp>
          <p:nvSpPr>
            <p:cNvPr id="65" name="Freeform 14">
              <a:extLst>
                <a:ext uri="{FF2B5EF4-FFF2-40B4-BE49-F238E27FC236}">
                  <a16:creationId xmlns:a16="http://schemas.microsoft.com/office/drawing/2014/main" id="{441BD95E-662D-EC44-934A-74A441B70166}"/>
                </a:ext>
              </a:extLst>
            </p:cNvPr>
            <p:cNvSpPr>
              <a:spLocks/>
            </p:cNvSpPr>
            <p:nvPr/>
          </p:nvSpPr>
          <p:spPr bwMode="auto">
            <a:xfrm rot="20242820">
              <a:off x="7379752" y="2244927"/>
              <a:ext cx="466725" cy="685800"/>
            </a:xfrm>
            <a:custGeom>
              <a:avLst/>
              <a:gdLst>
                <a:gd name="T0" fmla="*/ 0 w 735"/>
                <a:gd name="T1" fmla="*/ 2147483647 h 1080"/>
                <a:gd name="T2" fmla="*/ 0 w 735"/>
                <a:gd name="T3" fmla="*/ 2147483647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6" name="Text Box 15">
              <a:extLst>
                <a:ext uri="{FF2B5EF4-FFF2-40B4-BE49-F238E27FC236}">
                  <a16:creationId xmlns:a16="http://schemas.microsoft.com/office/drawing/2014/main" id="{4B2E9E68-BA62-3348-B352-724365F815A2}"/>
                </a:ext>
              </a:extLst>
            </p:cNvPr>
            <p:cNvSpPr txBox="1">
              <a:spLocks noChangeArrowheads="1"/>
            </p:cNvSpPr>
            <p:nvPr/>
          </p:nvSpPr>
          <p:spPr bwMode="auto">
            <a:xfrm>
              <a:off x="7742239" y="2806902"/>
              <a:ext cx="2262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7" name="Text Box 16">
              <a:extLst>
                <a:ext uri="{FF2B5EF4-FFF2-40B4-BE49-F238E27FC236}">
                  <a16:creationId xmlns:a16="http://schemas.microsoft.com/office/drawing/2014/main" id="{8B1473FF-396D-124F-BBF5-94242E43AC72}"/>
                </a:ext>
              </a:extLst>
            </p:cNvPr>
            <p:cNvSpPr txBox="1">
              <a:spLocks noChangeArrowheads="1"/>
            </p:cNvSpPr>
            <p:nvPr/>
          </p:nvSpPr>
          <p:spPr bwMode="auto">
            <a:xfrm>
              <a:off x="7714671" y="1999849"/>
              <a:ext cx="317850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(corrupt(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isNAK</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8" name="Line 17">
              <a:extLst>
                <a:ext uri="{FF2B5EF4-FFF2-40B4-BE49-F238E27FC236}">
                  <a16:creationId xmlns:a16="http://schemas.microsoft.com/office/drawing/2014/main" id="{9508C46B-C13D-114D-A7F0-B0645626527A}"/>
                </a:ext>
              </a:extLst>
            </p:cNvPr>
            <p:cNvSpPr>
              <a:spLocks noChangeShapeType="1"/>
            </p:cNvSpPr>
            <p:nvPr/>
          </p:nvSpPr>
          <p:spPr bwMode="auto">
            <a:xfrm>
              <a:off x="7835364" y="2846589"/>
              <a:ext cx="1433513"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8" name="Group 7">
            <a:extLst>
              <a:ext uri="{FF2B5EF4-FFF2-40B4-BE49-F238E27FC236}">
                <a16:creationId xmlns:a16="http://schemas.microsoft.com/office/drawing/2014/main" id="{27D86620-4FC8-1B4F-B3F3-482BB43DB050}"/>
              </a:ext>
            </a:extLst>
          </p:cNvPr>
          <p:cNvGrpSpPr/>
          <p:nvPr/>
        </p:nvGrpSpPr>
        <p:grpSpPr>
          <a:xfrm>
            <a:off x="5155664" y="4908752"/>
            <a:ext cx="3763963" cy="984250"/>
            <a:chOff x="5155664" y="4908752"/>
            <a:chExt cx="3763963" cy="984250"/>
          </a:xfrm>
        </p:grpSpPr>
        <p:sp>
          <p:nvSpPr>
            <p:cNvPr id="70" name="Freeform 19">
              <a:extLst>
                <a:ext uri="{FF2B5EF4-FFF2-40B4-BE49-F238E27FC236}">
                  <a16:creationId xmlns:a16="http://schemas.microsoft.com/office/drawing/2014/main" id="{BD6C0BB1-99C8-4749-986C-88E4780E3782}"/>
                </a:ext>
              </a:extLst>
            </p:cNvPr>
            <p:cNvSpPr>
              <a:spLocks/>
            </p:cNvSpPr>
            <p:nvPr/>
          </p:nvSpPr>
          <p:spPr bwMode="auto">
            <a:xfrm>
              <a:off x="5390614" y="4908752"/>
              <a:ext cx="1606550" cy="247650"/>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2" name="Text Box 21">
              <a:extLst>
                <a:ext uri="{FF2B5EF4-FFF2-40B4-BE49-F238E27FC236}">
                  <a16:creationId xmlns:a16="http://schemas.microsoft.com/office/drawing/2014/main" id="{71FAC561-AE6B-3048-917F-15508B28AAB6}"/>
                </a:ext>
              </a:extLst>
            </p:cNvPr>
            <p:cNvSpPr txBox="1">
              <a:spLocks noChangeArrowheads="1"/>
            </p:cNvSpPr>
            <p:nvPr/>
          </p:nvSpPr>
          <p:spPr bwMode="auto">
            <a:xfrm>
              <a:off x="5155664" y="5492952"/>
              <a:ext cx="3763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make_pkt(1,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3" name="Text Box 22">
              <a:extLst>
                <a:ext uri="{FF2B5EF4-FFF2-40B4-BE49-F238E27FC236}">
                  <a16:creationId xmlns:a16="http://schemas.microsoft.com/office/drawing/2014/main" id="{15BBCB1C-B6A9-344E-9CA2-0BBB0CAD20E4}"/>
                </a:ext>
              </a:extLst>
            </p:cNvPr>
            <p:cNvSpPr txBox="1">
              <a:spLocks noChangeArrowheads="1"/>
            </p:cNvSpPr>
            <p:nvPr/>
          </p:nvSpPr>
          <p:spPr bwMode="auto">
            <a:xfrm>
              <a:off x="5225514" y="5154814"/>
              <a:ext cx="2389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4" name="Line 23">
              <a:extLst>
                <a:ext uri="{FF2B5EF4-FFF2-40B4-BE49-F238E27FC236}">
                  <a16:creationId xmlns:a16="http://schemas.microsoft.com/office/drawing/2014/main" id="{0C2DB497-B042-9046-9811-10519C1E7B1C}"/>
                </a:ext>
              </a:extLst>
            </p:cNvPr>
            <p:cNvSpPr>
              <a:spLocks noChangeShapeType="1"/>
            </p:cNvSpPr>
            <p:nvPr/>
          </p:nvSpPr>
          <p:spPr bwMode="auto">
            <a:xfrm>
              <a:off x="5273139" y="5507239"/>
              <a:ext cx="29035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98CECDF8-D246-4049-B950-BA60CB64C4FE}"/>
              </a:ext>
            </a:extLst>
          </p:cNvPr>
          <p:cNvGrpSpPr/>
          <p:nvPr/>
        </p:nvGrpSpPr>
        <p:grpSpPr>
          <a:xfrm>
            <a:off x="1859796" y="4491239"/>
            <a:ext cx="2821206" cy="1349375"/>
            <a:chOff x="1859796" y="4491239"/>
            <a:chExt cx="2821206" cy="1349375"/>
          </a:xfrm>
        </p:grpSpPr>
        <p:sp>
          <p:nvSpPr>
            <p:cNvPr id="53" name="Freeform 9">
              <a:extLst>
                <a:ext uri="{FF2B5EF4-FFF2-40B4-BE49-F238E27FC236}">
                  <a16:creationId xmlns:a16="http://schemas.microsoft.com/office/drawing/2014/main" id="{5AA1EA36-A375-E043-A8A6-573B3CDB17AB}"/>
                </a:ext>
              </a:extLst>
            </p:cNvPr>
            <p:cNvSpPr>
              <a:spLocks/>
            </p:cNvSpPr>
            <p:nvPr/>
          </p:nvSpPr>
          <p:spPr bwMode="auto">
            <a:xfrm rot="14610547">
              <a:off x="3969802" y="4732539"/>
              <a:ext cx="952500" cy="469900"/>
            </a:xfrm>
            <a:custGeom>
              <a:avLst/>
              <a:gdLst>
                <a:gd name="T0" fmla="*/ 2147483647 w 1500"/>
                <a:gd name="T1" fmla="*/ 2147483647 h 740"/>
                <a:gd name="T2" fmla="*/ 2147483647 w 1500"/>
                <a:gd name="T3" fmla="*/ 2147483647 h 740"/>
                <a:gd name="T4" fmla="*/ 0 60000 65536"/>
                <a:gd name="T5" fmla="*/ 0 60000 65536"/>
              </a:gdLst>
              <a:ahLst/>
              <a:cxnLst>
                <a:cxn ang="T4">
                  <a:pos x="T0" y="T1"/>
                </a:cxn>
                <a:cxn ang="T5">
                  <a:pos x="T2" y="T3"/>
                </a:cxn>
              </a:cxnLst>
              <a:rect l="0" t="0" r="r" b="b"/>
              <a:pathLst>
                <a:path w="1500" h="740">
                  <a:moveTo>
                    <a:pt x="361" y="671"/>
                  </a:moveTo>
                  <a:cubicBezTo>
                    <a:pt x="0" y="0"/>
                    <a:pt x="1500" y="90"/>
                    <a:pt x="1017" y="74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7" name="Text Box 26">
              <a:extLst>
                <a:ext uri="{FF2B5EF4-FFF2-40B4-BE49-F238E27FC236}">
                  <a16:creationId xmlns:a16="http://schemas.microsoft.com/office/drawing/2014/main" id="{C0C2767A-6838-D340-B9F9-D72D920A7DC7}"/>
                </a:ext>
              </a:extLst>
            </p:cNvPr>
            <p:cNvSpPr txBox="1">
              <a:spLocks noChangeArrowheads="1"/>
            </p:cNvSpPr>
            <p:nvPr/>
          </p:nvSpPr>
          <p:spPr bwMode="auto">
            <a:xfrm>
              <a:off x="2510889" y="5564389"/>
              <a:ext cx="1819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Text Box 27">
              <a:extLst>
                <a:ext uri="{FF2B5EF4-FFF2-40B4-BE49-F238E27FC236}">
                  <a16:creationId xmlns:a16="http://schemas.microsoft.com/office/drawing/2014/main" id="{28A57471-B5B0-D741-A10E-89210112FB35}"/>
                </a:ext>
              </a:extLst>
            </p:cNvPr>
            <p:cNvSpPr txBox="1">
              <a:spLocks noChangeArrowheads="1"/>
            </p:cNvSpPr>
            <p:nvPr/>
          </p:nvSpPr>
          <p:spPr bwMode="auto">
            <a:xfrm>
              <a:off x="1859796" y="4726939"/>
              <a:ext cx="2391034"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(corrupt(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isNAK</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8">
              <a:extLst>
                <a:ext uri="{FF2B5EF4-FFF2-40B4-BE49-F238E27FC236}">
                  <a16:creationId xmlns:a16="http://schemas.microsoft.com/office/drawing/2014/main" id="{5E70559D-E25D-834D-BB11-04C3EEB77E6D}"/>
                </a:ext>
              </a:extLst>
            </p:cNvPr>
            <p:cNvSpPr>
              <a:spLocks noChangeShapeType="1"/>
            </p:cNvSpPr>
            <p:nvPr/>
          </p:nvSpPr>
          <p:spPr bwMode="auto">
            <a:xfrm>
              <a:off x="2601377" y="5572327"/>
              <a:ext cx="155733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82" name="Group 31">
            <a:extLst>
              <a:ext uri="{FF2B5EF4-FFF2-40B4-BE49-F238E27FC236}">
                <a16:creationId xmlns:a16="http://schemas.microsoft.com/office/drawing/2014/main" id="{81C031FC-110D-E943-BFA4-8F8C747060C6}"/>
              </a:ext>
            </a:extLst>
          </p:cNvPr>
          <p:cNvGrpSpPr>
            <a:grpSpLocks/>
          </p:cNvGrpSpPr>
          <p:nvPr/>
        </p:nvGrpSpPr>
        <p:grpSpPr bwMode="auto">
          <a:xfrm>
            <a:off x="6643152" y="4329314"/>
            <a:ext cx="1117600" cy="823913"/>
            <a:chOff x="4156" y="2812"/>
            <a:chExt cx="704" cy="519"/>
          </a:xfrm>
        </p:grpSpPr>
        <p:sp>
          <p:nvSpPr>
            <p:cNvPr id="83" name="Oval 32">
              <a:extLst>
                <a:ext uri="{FF2B5EF4-FFF2-40B4-BE49-F238E27FC236}">
                  <a16:creationId xmlns:a16="http://schemas.microsoft.com/office/drawing/2014/main" id="{DBC13DE2-6448-6042-A76F-1AA9FA583930}"/>
                </a:ext>
              </a:extLst>
            </p:cNvPr>
            <p:cNvSpPr>
              <a:spLocks noChangeArrowheads="1"/>
            </p:cNvSpPr>
            <p:nvPr/>
          </p:nvSpPr>
          <p:spPr bwMode="auto">
            <a:xfrm>
              <a:off x="4242" y="2812"/>
              <a:ext cx="567" cy="519"/>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4" name="Text Box 33">
              <a:extLst>
                <a:ext uri="{FF2B5EF4-FFF2-40B4-BE49-F238E27FC236}">
                  <a16:creationId xmlns:a16="http://schemas.microsoft.com/office/drawing/2014/main" id="{E29BDAD6-5FEC-F24F-BE6F-CD21C3CA8FB1}"/>
                </a:ext>
              </a:extLst>
            </p:cNvPr>
            <p:cNvSpPr txBox="1">
              <a:spLocks noChangeArrowheads="1"/>
            </p:cNvSpPr>
            <p:nvPr/>
          </p:nvSpPr>
          <p:spPr bwMode="auto">
            <a:xfrm>
              <a:off x="4156" y="2870"/>
              <a:ext cx="70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call 1 from above</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85" name="Group 34">
            <a:extLst>
              <a:ext uri="{FF2B5EF4-FFF2-40B4-BE49-F238E27FC236}">
                <a16:creationId xmlns:a16="http://schemas.microsoft.com/office/drawing/2014/main" id="{A719D103-2F81-5E46-A5A0-A41FEB02DBAE}"/>
              </a:ext>
            </a:extLst>
          </p:cNvPr>
          <p:cNvGrpSpPr>
            <a:grpSpLocks/>
          </p:cNvGrpSpPr>
          <p:nvPr/>
        </p:nvGrpSpPr>
        <p:grpSpPr bwMode="auto">
          <a:xfrm>
            <a:off x="4453989" y="4275339"/>
            <a:ext cx="1046163" cy="823913"/>
            <a:chOff x="4916" y="3266"/>
            <a:chExt cx="659" cy="519"/>
          </a:xfrm>
        </p:grpSpPr>
        <p:sp>
          <p:nvSpPr>
            <p:cNvPr id="86" name="Oval 35">
              <a:extLst>
                <a:ext uri="{FF2B5EF4-FFF2-40B4-BE49-F238E27FC236}">
                  <a16:creationId xmlns:a16="http://schemas.microsoft.com/office/drawing/2014/main" id="{452B4C18-F351-424F-9F61-578D01454D2C}"/>
                </a:ext>
              </a:extLst>
            </p:cNvPr>
            <p:cNvSpPr>
              <a:spLocks noChangeArrowheads="1"/>
            </p:cNvSpPr>
            <p:nvPr/>
          </p:nvSpPr>
          <p:spPr bwMode="auto">
            <a:xfrm>
              <a:off x="4957" y="3266"/>
              <a:ext cx="567" cy="519"/>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36">
              <a:extLst>
                <a:ext uri="{FF2B5EF4-FFF2-40B4-BE49-F238E27FC236}">
                  <a16:creationId xmlns:a16="http://schemas.microsoft.com/office/drawing/2014/main" id="{6D1F24C4-2629-794A-B55E-60C945FDCEA3}"/>
                </a:ext>
              </a:extLst>
            </p:cNvPr>
            <p:cNvSpPr txBox="1">
              <a:spLocks noChangeArrowheads="1"/>
            </p:cNvSpPr>
            <p:nvPr/>
          </p:nvSpPr>
          <p:spPr bwMode="auto">
            <a:xfrm>
              <a:off x="4916" y="3319"/>
              <a:ext cx="65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 or NAK 1</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7" name="Group 6">
            <a:extLst>
              <a:ext uri="{FF2B5EF4-FFF2-40B4-BE49-F238E27FC236}">
                <a16:creationId xmlns:a16="http://schemas.microsoft.com/office/drawing/2014/main" id="{1A5D53C9-4BB8-5043-8DC5-F0E5CF4CABAD}"/>
              </a:ext>
            </a:extLst>
          </p:cNvPr>
          <p:cNvGrpSpPr/>
          <p:nvPr/>
        </p:nvGrpSpPr>
        <p:grpSpPr>
          <a:xfrm>
            <a:off x="7340064" y="2989464"/>
            <a:ext cx="3184984" cy="1470025"/>
            <a:chOff x="7340064" y="2989464"/>
            <a:chExt cx="3184984" cy="1470025"/>
          </a:xfrm>
        </p:grpSpPr>
        <p:sp>
          <p:nvSpPr>
            <p:cNvPr id="71" name="Freeform 20">
              <a:extLst>
                <a:ext uri="{FF2B5EF4-FFF2-40B4-BE49-F238E27FC236}">
                  <a16:creationId xmlns:a16="http://schemas.microsoft.com/office/drawing/2014/main" id="{9CD05C47-D1BA-A640-9C82-600A98940CDA}"/>
                </a:ext>
              </a:extLst>
            </p:cNvPr>
            <p:cNvSpPr>
              <a:spLocks/>
            </p:cNvSpPr>
            <p:nvPr/>
          </p:nvSpPr>
          <p:spPr bwMode="auto">
            <a:xfrm rot="5400000" flipH="1" flipV="1">
              <a:off x="6760626" y="3568902"/>
              <a:ext cx="1363663" cy="204788"/>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5" name="Text Box 24">
              <a:extLst>
                <a:ext uri="{FF2B5EF4-FFF2-40B4-BE49-F238E27FC236}">
                  <a16:creationId xmlns:a16="http://schemas.microsoft.com/office/drawing/2014/main" id="{F253FA80-34F7-E440-9662-0A8A9E206D8C}"/>
                </a:ext>
              </a:extLst>
            </p:cNvPr>
            <p:cNvSpPr txBox="1">
              <a:spLocks noChangeArrowheads="1"/>
            </p:cNvSpPr>
            <p:nvPr/>
          </p:nvSpPr>
          <p:spPr bwMode="auto">
            <a:xfrm>
              <a:off x="7529435" y="3255707"/>
              <a:ext cx="29956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notcorrupt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isACK</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p:txBody>
        </p:sp>
        <p:sp>
          <p:nvSpPr>
            <p:cNvPr id="76" name="Line 25">
              <a:extLst>
                <a:ext uri="{FF2B5EF4-FFF2-40B4-BE49-F238E27FC236}">
                  <a16:creationId xmlns:a16="http://schemas.microsoft.com/office/drawing/2014/main" id="{66DBD07B-79D8-0F4A-A6FF-59EB09F7736C}"/>
                </a:ext>
              </a:extLst>
            </p:cNvPr>
            <p:cNvSpPr>
              <a:spLocks noChangeShapeType="1"/>
            </p:cNvSpPr>
            <p:nvPr/>
          </p:nvSpPr>
          <p:spPr bwMode="auto">
            <a:xfrm>
              <a:off x="7611527" y="4113414"/>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8" name="Text Box 37">
              <a:extLst>
                <a:ext uri="{FF2B5EF4-FFF2-40B4-BE49-F238E27FC236}">
                  <a16:creationId xmlns:a16="http://schemas.microsoft.com/office/drawing/2014/main" id="{3EF62ED3-CC68-F04E-85DE-74B808ECDB5D}"/>
                </a:ext>
              </a:extLst>
            </p:cNvPr>
            <p:cNvSpPr txBox="1">
              <a:spLocks noChangeArrowheads="1"/>
            </p:cNvSpPr>
            <p:nvPr/>
          </p:nvSpPr>
          <p:spPr bwMode="auto">
            <a:xfrm>
              <a:off x="7994114" y="412293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grpSp>
      <p:grpSp>
        <p:nvGrpSpPr>
          <p:cNvPr id="10" name="Group 9">
            <a:extLst>
              <a:ext uri="{FF2B5EF4-FFF2-40B4-BE49-F238E27FC236}">
                <a16:creationId xmlns:a16="http://schemas.microsoft.com/office/drawing/2014/main" id="{41D39DAE-4584-FA45-975F-927834C99F4E}"/>
              </a:ext>
            </a:extLst>
          </p:cNvPr>
          <p:cNvGrpSpPr/>
          <p:nvPr/>
        </p:nvGrpSpPr>
        <p:grpSpPr>
          <a:xfrm>
            <a:off x="768495" y="3049789"/>
            <a:ext cx="3918857" cy="1284288"/>
            <a:chOff x="768495" y="3049789"/>
            <a:chExt cx="3918857" cy="1284288"/>
          </a:xfrm>
        </p:grpSpPr>
        <p:sp>
          <p:nvSpPr>
            <p:cNvPr id="69" name="Freeform 18">
              <a:extLst>
                <a:ext uri="{FF2B5EF4-FFF2-40B4-BE49-F238E27FC236}">
                  <a16:creationId xmlns:a16="http://schemas.microsoft.com/office/drawing/2014/main" id="{E4C63A38-513E-6D46-AD73-8B315DEB4A90}"/>
                </a:ext>
              </a:extLst>
            </p:cNvPr>
            <p:cNvSpPr>
              <a:spLocks/>
            </p:cNvSpPr>
            <p:nvPr/>
          </p:nvSpPr>
          <p:spPr bwMode="auto">
            <a:xfrm rot="16200000" flipV="1">
              <a:off x="3992027" y="3621289"/>
              <a:ext cx="1266825" cy="123825"/>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0" name="Text Box 29">
              <a:extLst>
                <a:ext uri="{FF2B5EF4-FFF2-40B4-BE49-F238E27FC236}">
                  <a16:creationId xmlns:a16="http://schemas.microsoft.com/office/drawing/2014/main" id="{10C84F04-9916-C447-98C1-9B431D5078A3}"/>
                </a:ext>
              </a:extLst>
            </p:cNvPr>
            <p:cNvSpPr txBox="1">
              <a:spLocks noChangeArrowheads="1"/>
            </p:cNvSpPr>
            <p:nvPr/>
          </p:nvSpPr>
          <p:spPr bwMode="auto">
            <a:xfrm>
              <a:off x="768495" y="3141125"/>
              <a:ext cx="362372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notcorrupt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isACK</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1" name="Line 30">
              <a:extLst>
                <a:ext uri="{FF2B5EF4-FFF2-40B4-BE49-F238E27FC236}">
                  <a16:creationId xmlns:a16="http://schemas.microsoft.com/office/drawing/2014/main" id="{3CE13E4F-EE16-CD4F-B855-807B9A4D3AC5}"/>
                </a:ext>
              </a:extLst>
            </p:cNvPr>
            <p:cNvSpPr>
              <a:spLocks noChangeShapeType="1"/>
            </p:cNvSpPr>
            <p:nvPr/>
          </p:nvSpPr>
          <p:spPr bwMode="auto">
            <a:xfrm>
              <a:off x="2572802" y="3983239"/>
              <a:ext cx="173831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9" name="Text Box 38">
              <a:extLst>
                <a:ext uri="{FF2B5EF4-FFF2-40B4-BE49-F238E27FC236}">
                  <a16:creationId xmlns:a16="http://schemas.microsoft.com/office/drawing/2014/main" id="{82E244E2-C5AE-4445-BF1E-C90A2091B07F}"/>
                </a:ext>
              </a:extLst>
            </p:cNvPr>
            <p:cNvSpPr txBox="1">
              <a:spLocks noChangeArrowheads="1"/>
            </p:cNvSpPr>
            <p:nvPr/>
          </p:nvSpPr>
          <p:spPr bwMode="auto">
            <a:xfrm>
              <a:off x="3144302" y="3997527"/>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grpSp>
      <p:sp>
        <p:nvSpPr>
          <p:cNvPr id="46" name="Slide Number Placeholder 2">
            <a:extLst>
              <a:ext uri="{FF2B5EF4-FFF2-40B4-BE49-F238E27FC236}">
                <a16:creationId xmlns:a16="http://schemas.microsoft.com/office/drawing/2014/main" id="{B69BA466-748A-4F41-808A-2B33C515BE9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51</a:t>
            </a:fld>
            <a:endParaRPr lang="en-US" dirty="0"/>
          </a:p>
        </p:txBody>
      </p:sp>
    </p:spTree>
    <p:extLst>
      <p:ext uri="{BB962C8B-B14F-4D97-AF65-F5344CB8AC3E}">
        <p14:creationId xmlns:p14="http://schemas.microsoft.com/office/powerpoint/2010/main" val="64101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rdt2.1: receiver, handling garbled ACK/NAKs</a:t>
            </a:r>
            <a:endParaRPr lang="en-US" sz="4400" dirty="0"/>
          </a:p>
        </p:txBody>
      </p:sp>
      <p:grpSp>
        <p:nvGrpSpPr>
          <p:cNvPr id="138" name="Group 3">
            <a:extLst>
              <a:ext uri="{FF2B5EF4-FFF2-40B4-BE49-F238E27FC236}">
                <a16:creationId xmlns:a16="http://schemas.microsoft.com/office/drawing/2014/main" id="{C1CD05A1-04E4-FC48-B0C5-45F2AACDECEF}"/>
              </a:ext>
            </a:extLst>
          </p:cNvPr>
          <p:cNvGrpSpPr>
            <a:grpSpLocks/>
          </p:cNvGrpSpPr>
          <p:nvPr/>
        </p:nvGrpSpPr>
        <p:grpSpPr bwMode="auto">
          <a:xfrm>
            <a:off x="4764244" y="3345999"/>
            <a:ext cx="817563" cy="795338"/>
            <a:chOff x="963" y="1131"/>
            <a:chExt cx="515" cy="501"/>
          </a:xfrm>
        </p:grpSpPr>
        <p:sp>
          <p:nvSpPr>
            <p:cNvPr id="139" name="Oval 4">
              <a:extLst>
                <a:ext uri="{FF2B5EF4-FFF2-40B4-BE49-F238E27FC236}">
                  <a16:creationId xmlns:a16="http://schemas.microsoft.com/office/drawing/2014/main" id="{1AA1B3B3-9BE5-B941-861C-6A95AE615AE0}"/>
                </a:ext>
              </a:extLst>
            </p:cNvPr>
            <p:cNvSpPr>
              <a:spLocks noChangeArrowheads="1"/>
            </p:cNvSpPr>
            <p:nvPr/>
          </p:nvSpPr>
          <p:spPr bwMode="auto">
            <a:xfrm>
              <a:off x="963" y="1131"/>
              <a:ext cx="490" cy="501"/>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0" name="Text Box 5">
              <a:extLst>
                <a:ext uri="{FF2B5EF4-FFF2-40B4-BE49-F238E27FC236}">
                  <a16:creationId xmlns:a16="http://schemas.microsoft.com/office/drawing/2014/main" id="{E4E7D8C2-369B-AA4D-BFEC-61A1CB9BBDF5}"/>
                </a:ext>
              </a:extLst>
            </p:cNvPr>
            <p:cNvSpPr txBox="1">
              <a:spLocks noChangeArrowheads="1"/>
            </p:cNvSpPr>
            <p:nvPr/>
          </p:nvSpPr>
          <p:spPr bwMode="auto">
            <a:xfrm>
              <a:off x="974" y="1153"/>
              <a:ext cx="50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0 from below</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141" name="Line 6">
            <a:extLst>
              <a:ext uri="{FF2B5EF4-FFF2-40B4-BE49-F238E27FC236}">
                <a16:creationId xmlns:a16="http://schemas.microsoft.com/office/drawing/2014/main" id="{8BBFC15E-678E-0147-A56E-4A3A32B91FBE}"/>
              </a:ext>
            </a:extLst>
          </p:cNvPr>
          <p:cNvSpPr>
            <a:spLocks noChangeShapeType="1"/>
          </p:cNvSpPr>
          <p:nvPr/>
        </p:nvSpPr>
        <p:spPr bwMode="auto">
          <a:xfrm>
            <a:off x="4600732" y="2276024"/>
            <a:ext cx="419100" cy="1079500"/>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 name="Group 5">
            <a:extLst>
              <a:ext uri="{FF2B5EF4-FFF2-40B4-BE49-F238E27FC236}">
                <a16:creationId xmlns:a16="http://schemas.microsoft.com/office/drawing/2014/main" id="{E6FABB75-14DE-C74F-9D57-A9DEB7587596}"/>
              </a:ext>
            </a:extLst>
          </p:cNvPr>
          <p:cNvGrpSpPr/>
          <p:nvPr/>
        </p:nvGrpSpPr>
        <p:grpSpPr>
          <a:xfrm>
            <a:off x="4688044" y="4161974"/>
            <a:ext cx="3862388" cy="2187575"/>
            <a:chOff x="4688044" y="4161974"/>
            <a:chExt cx="3862388" cy="2187575"/>
          </a:xfrm>
        </p:grpSpPr>
        <p:sp>
          <p:nvSpPr>
            <p:cNvPr id="146" name="Freeform 11">
              <a:extLst>
                <a:ext uri="{FF2B5EF4-FFF2-40B4-BE49-F238E27FC236}">
                  <a16:creationId xmlns:a16="http://schemas.microsoft.com/office/drawing/2014/main" id="{57F6D8C5-C177-EA4A-8A0D-C9ECA2E44CD8}"/>
                </a:ext>
              </a:extLst>
            </p:cNvPr>
            <p:cNvSpPr>
              <a:spLocks/>
            </p:cNvSpPr>
            <p:nvPr/>
          </p:nvSpPr>
          <p:spPr bwMode="auto">
            <a:xfrm>
              <a:off x="5299232" y="4161974"/>
              <a:ext cx="1590675" cy="688975"/>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7" name="Text Box 12">
              <a:extLst>
                <a:ext uri="{FF2B5EF4-FFF2-40B4-BE49-F238E27FC236}">
                  <a16:creationId xmlns:a16="http://schemas.microsoft.com/office/drawing/2014/main" id="{39FBA62B-425E-884D-B8D0-53837C7194C3}"/>
                </a:ext>
              </a:extLst>
            </p:cNvPr>
            <p:cNvSpPr txBox="1">
              <a:spLocks noChangeArrowheads="1"/>
            </p:cNvSpPr>
            <p:nvPr/>
          </p:nvSpPr>
          <p:spPr bwMode="auto">
            <a:xfrm>
              <a:off x="4688044" y="4742999"/>
              <a:ext cx="3581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&amp;&amp; has_seq1(rcvpkt)</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8" name="Line 13">
              <a:extLst>
                <a:ext uri="{FF2B5EF4-FFF2-40B4-BE49-F238E27FC236}">
                  <a16:creationId xmlns:a16="http://schemas.microsoft.com/office/drawing/2014/main" id="{1082C30A-F447-2048-A881-DB90328221D2}"/>
                </a:ext>
              </a:extLst>
            </p:cNvPr>
            <p:cNvSpPr>
              <a:spLocks noChangeShapeType="1"/>
            </p:cNvSpPr>
            <p:nvPr/>
          </p:nvSpPr>
          <p:spPr bwMode="auto">
            <a:xfrm>
              <a:off x="4754719" y="5300212"/>
              <a:ext cx="28987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9" name="Text Box 14">
              <a:extLst>
                <a:ext uri="{FF2B5EF4-FFF2-40B4-BE49-F238E27FC236}">
                  <a16:creationId xmlns:a16="http://schemas.microsoft.com/office/drawing/2014/main" id="{29182A79-7B96-1B4E-B5FE-E02DEA7CEAB7}"/>
                </a:ext>
              </a:extLst>
            </p:cNvPr>
            <p:cNvSpPr txBox="1">
              <a:spLocks noChangeArrowheads="1"/>
            </p:cNvSpPr>
            <p:nvPr/>
          </p:nvSpPr>
          <p:spPr bwMode="auto">
            <a:xfrm>
              <a:off x="4697569" y="5355774"/>
              <a:ext cx="385286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extract(rcvpkt,data)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deliver_data(data)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make_pkt(ACK, chksum)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50" name="Group 15">
            <a:extLst>
              <a:ext uri="{FF2B5EF4-FFF2-40B4-BE49-F238E27FC236}">
                <a16:creationId xmlns:a16="http://schemas.microsoft.com/office/drawing/2014/main" id="{A479FFEA-FE33-2B4E-8918-3A674DE0585E}"/>
              </a:ext>
            </a:extLst>
          </p:cNvPr>
          <p:cNvGrpSpPr>
            <a:grpSpLocks/>
          </p:cNvGrpSpPr>
          <p:nvPr/>
        </p:nvGrpSpPr>
        <p:grpSpPr bwMode="auto">
          <a:xfrm>
            <a:off x="6462869" y="3380924"/>
            <a:ext cx="825500" cy="796925"/>
            <a:chOff x="4398" y="3133"/>
            <a:chExt cx="520" cy="502"/>
          </a:xfrm>
        </p:grpSpPr>
        <p:sp>
          <p:nvSpPr>
            <p:cNvPr id="151" name="Oval 16">
              <a:extLst>
                <a:ext uri="{FF2B5EF4-FFF2-40B4-BE49-F238E27FC236}">
                  <a16:creationId xmlns:a16="http://schemas.microsoft.com/office/drawing/2014/main" id="{6D36849B-325C-BB44-97CF-6F19DE4D9B84}"/>
                </a:ext>
              </a:extLst>
            </p:cNvPr>
            <p:cNvSpPr>
              <a:spLocks noChangeArrowheads="1"/>
            </p:cNvSpPr>
            <p:nvPr/>
          </p:nvSpPr>
          <p:spPr bwMode="auto">
            <a:xfrm>
              <a:off x="4398" y="3133"/>
              <a:ext cx="507" cy="502"/>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2" name="Text Box 17">
              <a:extLst>
                <a:ext uri="{FF2B5EF4-FFF2-40B4-BE49-F238E27FC236}">
                  <a16:creationId xmlns:a16="http://schemas.microsoft.com/office/drawing/2014/main" id="{B8F092A3-F065-5542-858A-5CCD8650616E}"/>
                </a:ext>
              </a:extLst>
            </p:cNvPr>
            <p:cNvSpPr txBox="1">
              <a:spLocks noChangeArrowheads="1"/>
            </p:cNvSpPr>
            <p:nvPr/>
          </p:nvSpPr>
          <p:spPr bwMode="auto">
            <a:xfrm>
              <a:off x="4414" y="3163"/>
              <a:ext cx="50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 from below</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FB3EE5B1-79C6-6A42-B7CC-0473574A8080}"/>
              </a:ext>
            </a:extLst>
          </p:cNvPr>
          <p:cNvGrpSpPr/>
          <p:nvPr/>
        </p:nvGrpSpPr>
        <p:grpSpPr>
          <a:xfrm>
            <a:off x="4849969" y="1277487"/>
            <a:ext cx="3981450" cy="2101850"/>
            <a:chOff x="4849969" y="1277487"/>
            <a:chExt cx="3981450" cy="2101850"/>
          </a:xfrm>
        </p:grpSpPr>
        <p:sp>
          <p:nvSpPr>
            <p:cNvPr id="142" name="Freeform 7">
              <a:extLst>
                <a:ext uri="{FF2B5EF4-FFF2-40B4-BE49-F238E27FC236}">
                  <a16:creationId xmlns:a16="http://schemas.microsoft.com/office/drawing/2014/main" id="{5956BEBC-4701-3244-B0E2-D13AA47CCD93}"/>
                </a:ext>
              </a:extLst>
            </p:cNvPr>
            <p:cNvSpPr>
              <a:spLocks/>
            </p:cNvSpPr>
            <p:nvPr/>
          </p:nvSpPr>
          <p:spPr bwMode="auto">
            <a:xfrm flipV="1">
              <a:off x="5281769" y="2593524"/>
              <a:ext cx="1590675" cy="785813"/>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4" name="Group 3">
              <a:extLst>
                <a:ext uri="{FF2B5EF4-FFF2-40B4-BE49-F238E27FC236}">
                  <a16:creationId xmlns:a16="http://schemas.microsoft.com/office/drawing/2014/main" id="{6F2A2B9E-82C1-DF40-942B-E0130357CCCD}"/>
                </a:ext>
              </a:extLst>
            </p:cNvPr>
            <p:cNvGrpSpPr/>
            <p:nvPr/>
          </p:nvGrpSpPr>
          <p:grpSpPr>
            <a:xfrm>
              <a:off x="4849969" y="1277487"/>
              <a:ext cx="3981450" cy="1231900"/>
              <a:chOff x="4849969" y="1277487"/>
              <a:chExt cx="3981450" cy="1231900"/>
            </a:xfrm>
          </p:grpSpPr>
          <p:sp>
            <p:nvSpPr>
              <p:cNvPr id="154" name="Text Box 19">
                <a:extLst>
                  <a:ext uri="{FF2B5EF4-FFF2-40B4-BE49-F238E27FC236}">
                    <a16:creationId xmlns:a16="http://schemas.microsoft.com/office/drawing/2014/main" id="{CCF30C45-BBF0-FD4D-9104-16CC43E990C6}"/>
                  </a:ext>
                </a:extLst>
              </p:cNvPr>
              <p:cNvSpPr txBox="1">
                <a:spLocks noChangeArrowheads="1"/>
              </p:cNvSpPr>
              <p:nvPr/>
            </p:nvSpPr>
            <p:spPr bwMode="auto">
              <a:xfrm>
                <a:off x="4849969" y="1277487"/>
                <a:ext cx="39814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&amp;&amp; has_seq0(rcvpkt) </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55" name="Line 20">
                <a:extLst>
                  <a:ext uri="{FF2B5EF4-FFF2-40B4-BE49-F238E27FC236}">
                    <a16:creationId xmlns:a16="http://schemas.microsoft.com/office/drawing/2014/main" id="{C92F6C31-A846-0748-B2A3-BB4C9B51951C}"/>
                  </a:ext>
                </a:extLst>
              </p:cNvPr>
              <p:cNvSpPr>
                <a:spLocks noChangeShapeType="1"/>
              </p:cNvSpPr>
              <p:nvPr/>
            </p:nvSpPr>
            <p:spPr bwMode="auto">
              <a:xfrm>
                <a:off x="4959507" y="1847399"/>
                <a:ext cx="19145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Text Box 21">
                <a:extLst>
                  <a:ext uri="{FF2B5EF4-FFF2-40B4-BE49-F238E27FC236}">
                    <a16:creationId xmlns:a16="http://schemas.microsoft.com/office/drawing/2014/main" id="{2563B9BF-FC09-7947-B99A-A4DD70E1D75B}"/>
                  </a:ext>
                </a:extLst>
              </p:cNvPr>
              <p:cNvSpPr txBox="1">
                <a:spLocks noChangeArrowheads="1"/>
              </p:cNvSpPr>
              <p:nvPr/>
            </p:nvSpPr>
            <p:spPr bwMode="auto">
              <a:xfrm>
                <a:off x="4862669" y="1804537"/>
                <a:ext cx="347503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extract(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rcvpkt,data</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deliver_data</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(ACK,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chksum</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grpSp>
        <p:nvGrpSpPr>
          <p:cNvPr id="7" name="Group 6">
            <a:extLst>
              <a:ext uri="{FF2B5EF4-FFF2-40B4-BE49-F238E27FC236}">
                <a16:creationId xmlns:a16="http://schemas.microsoft.com/office/drawing/2014/main" id="{02B61178-E4F0-604F-AB5E-F5831FB7128A}"/>
              </a:ext>
            </a:extLst>
          </p:cNvPr>
          <p:cNvGrpSpPr/>
          <p:nvPr/>
        </p:nvGrpSpPr>
        <p:grpSpPr>
          <a:xfrm>
            <a:off x="7162957" y="2655437"/>
            <a:ext cx="3706812" cy="1181100"/>
            <a:chOff x="7162957" y="2655437"/>
            <a:chExt cx="3706812" cy="1181100"/>
          </a:xfrm>
        </p:grpSpPr>
        <p:sp>
          <p:nvSpPr>
            <p:cNvPr id="143" name="Text Box 8">
              <a:extLst>
                <a:ext uri="{FF2B5EF4-FFF2-40B4-BE49-F238E27FC236}">
                  <a16:creationId xmlns:a16="http://schemas.microsoft.com/office/drawing/2014/main" id="{A21CD6E7-B2BE-A349-915D-B57A67904863}"/>
                </a:ext>
              </a:extLst>
            </p:cNvPr>
            <p:cNvSpPr txBox="1">
              <a:spLocks noChangeArrowheads="1"/>
            </p:cNvSpPr>
            <p:nvPr/>
          </p:nvSpPr>
          <p:spPr bwMode="auto">
            <a:xfrm>
              <a:off x="7842407" y="2952299"/>
              <a:ext cx="30273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make_pkt(NAK, chksum)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53" name="Freeform 18">
              <a:extLst>
                <a:ext uri="{FF2B5EF4-FFF2-40B4-BE49-F238E27FC236}">
                  <a16:creationId xmlns:a16="http://schemas.microsoft.com/office/drawing/2014/main" id="{3D087F38-543B-C34D-B7BE-6B89BE2E7B5B}"/>
                </a:ext>
              </a:extLst>
            </p:cNvPr>
            <p:cNvSpPr>
              <a:spLocks/>
            </p:cNvSpPr>
            <p:nvPr/>
          </p:nvSpPr>
          <p:spPr bwMode="auto">
            <a:xfrm rot="20238987">
              <a:off x="7162957" y="2972937"/>
              <a:ext cx="839787" cy="863600"/>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8" name="Text Box 23">
              <a:extLst>
                <a:ext uri="{FF2B5EF4-FFF2-40B4-BE49-F238E27FC236}">
                  <a16:creationId xmlns:a16="http://schemas.microsoft.com/office/drawing/2014/main" id="{DDF68430-2E9C-884F-8086-CA60927C1761}"/>
                </a:ext>
              </a:extLst>
            </p:cNvPr>
            <p:cNvSpPr txBox="1">
              <a:spLocks noChangeArrowheads="1"/>
            </p:cNvSpPr>
            <p:nvPr/>
          </p:nvSpPr>
          <p:spPr bwMode="auto">
            <a:xfrm>
              <a:off x="7793194" y="2655437"/>
              <a:ext cx="2871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(corrupt(rcvpkt)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59" name="Line 24">
              <a:extLst>
                <a:ext uri="{FF2B5EF4-FFF2-40B4-BE49-F238E27FC236}">
                  <a16:creationId xmlns:a16="http://schemas.microsoft.com/office/drawing/2014/main" id="{D2CC787C-2255-A845-AD3E-70CEB47CFB2A}"/>
                </a:ext>
              </a:extLst>
            </p:cNvPr>
            <p:cNvSpPr>
              <a:spLocks noChangeShapeType="1"/>
            </p:cNvSpPr>
            <p:nvPr/>
          </p:nvSpPr>
          <p:spPr bwMode="auto">
            <a:xfrm>
              <a:off x="7931307" y="2966587"/>
              <a:ext cx="193833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8" name="Group 7">
            <a:extLst>
              <a:ext uri="{FF2B5EF4-FFF2-40B4-BE49-F238E27FC236}">
                <a16:creationId xmlns:a16="http://schemas.microsoft.com/office/drawing/2014/main" id="{576F6D3B-6D30-394F-ADF3-836AA573CD16}"/>
              </a:ext>
            </a:extLst>
          </p:cNvPr>
          <p:cNvGrpSpPr/>
          <p:nvPr/>
        </p:nvGrpSpPr>
        <p:grpSpPr>
          <a:xfrm>
            <a:off x="7186769" y="3665087"/>
            <a:ext cx="3554413" cy="1162050"/>
            <a:chOff x="7186769" y="3665087"/>
            <a:chExt cx="3554413" cy="1162050"/>
          </a:xfrm>
        </p:grpSpPr>
        <p:sp>
          <p:nvSpPr>
            <p:cNvPr id="144" name="Text Box 9">
              <a:extLst>
                <a:ext uri="{FF2B5EF4-FFF2-40B4-BE49-F238E27FC236}">
                  <a16:creationId xmlns:a16="http://schemas.microsoft.com/office/drawing/2014/main" id="{863BE306-B92E-0D41-8022-3AC94A1F0327}"/>
                </a:ext>
              </a:extLst>
            </p:cNvPr>
            <p:cNvSpPr txBox="1">
              <a:spLocks noChangeArrowheads="1"/>
            </p:cNvSpPr>
            <p:nvPr/>
          </p:nvSpPr>
          <p:spPr bwMode="auto">
            <a:xfrm>
              <a:off x="7845582" y="3665087"/>
              <a:ext cx="26241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not corrupt(rcvpkt) &amp;&amp;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has_seq0(rcvpkt)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5" name="Line 10">
              <a:extLst>
                <a:ext uri="{FF2B5EF4-FFF2-40B4-BE49-F238E27FC236}">
                  <a16:creationId xmlns:a16="http://schemas.microsoft.com/office/drawing/2014/main" id="{4D8DB833-9730-9A45-AE05-260A7F50D391}"/>
                </a:ext>
              </a:extLst>
            </p:cNvPr>
            <p:cNvSpPr>
              <a:spLocks noChangeShapeType="1"/>
            </p:cNvSpPr>
            <p:nvPr/>
          </p:nvSpPr>
          <p:spPr bwMode="auto">
            <a:xfrm>
              <a:off x="7929719" y="4363587"/>
              <a:ext cx="19383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7" name="Freeform 22">
              <a:extLst>
                <a:ext uri="{FF2B5EF4-FFF2-40B4-BE49-F238E27FC236}">
                  <a16:creationId xmlns:a16="http://schemas.microsoft.com/office/drawing/2014/main" id="{44226EF2-4DB5-4A44-84C3-50A9A97F405E}"/>
                </a:ext>
              </a:extLst>
            </p:cNvPr>
            <p:cNvSpPr>
              <a:spLocks/>
            </p:cNvSpPr>
            <p:nvPr/>
          </p:nvSpPr>
          <p:spPr bwMode="auto">
            <a:xfrm rot="1020547">
              <a:off x="7186769" y="3696837"/>
              <a:ext cx="839788" cy="863600"/>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0" name="Text Box 25">
              <a:extLst>
                <a:ext uri="{FF2B5EF4-FFF2-40B4-BE49-F238E27FC236}">
                  <a16:creationId xmlns:a16="http://schemas.microsoft.com/office/drawing/2014/main" id="{389C4316-C6A1-6149-8DFC-130B841DAC29}"/>
                </a:ext>
              </a:extLst>
            </p:cNvPr>
            <p:cNvSpPr txBox="1">
              <a:spLocks noChangeArrowheads="1"/>
            </p:cNvSpPr>
            <p:nvPr/>
          </p:nvSpPr>
          <p:spPr bwMode="auto">
            <a:xfrm>
              <a:off x="7801132" y="4417562"/>
              <a:ext cx="29400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make_pkt(ACK, chksum)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B8256823-0B67-DD4E-A7B9-605255FA34C2}"/>
              </a:ext>
            </a:extLst>
          </p:cNvPr>
          <p:cNvGrpSpPr/>
          <p:nvPr/>
        </p:nvGrpSpPr>
        <p:grpSpPr>
          <a:xfrm>
            <a:off x="1919444" y="3633337"/>
            <a:ext cx="2971800" cy="1150937"/>
            <a:chOff x="1919444" y="3633337"/>
            <a:chExt cx="2971800" cy="1150937"/>
          </a:xfrm>
        </p:grpSpPr>
        <p:sp>
          <p:nvSpPr>
            <p:cNvPr id="161" name="Text Box 26">
              <a:extLst>
                <a:ext uri="{FF2B5EF4-FFF2-40B4-BE49-F238E27FC236}">
                  <a16:creationId xmlns:a16="http://schemas.microsoft.com/office/drawing/2014/main" id="{ACB1E596-56BD-034F-BB66-4DA583949941}"/>
                </a:ext>
              </a:extLst>
            </p:cNvPr>
            <p:cNvSpPr txBox="1">
              <a:spLocks noChangeArrowheads="1"/>
            </p:cNvSpPr>
            <p:nvPr/>
          </p:nvSpPr>
          <p:spPr bwMode="auto">
            <a:xfrm>
              <a:off x="1919444" y="3644449"/>
              <a:ext cx="2624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not corrupt(rcvpkt) &amp;&amp;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has_seq1(rcvpkt)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2" name="Line 27">
              <a:extLst>
                <a:ext uri="{FF2B5EF4-FFF2-40B4-BE49-F238E27FC236}">
                  <a16:creationId xmlns:a16="http://schemas.microsoft.com/office/drawing/2014/main" id="{67A0F00F-84BF-E042-8147-9C34AABEE9CA}"/>
                </a:ext>
              </a:extLst>
            </p:cNvPr>
            <p:cNvSpPr>
              <a:spLocks noChangeShapeType="1"/>
            </p:cNvSpPr>
            <p:nvPr/>
          </p:nvSpPr>
          <p:spPr bwMode="auto">
            <a:xfrm>
              <a:off x="2003582" y="4352474"/>
              <a:ext cx="193833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5" name="Text Box 30">
              <a:extLst>
                <a:ext uri="{FF2B5EF4-FFF2-40B4-BE49-F238E27FC236}">
                  <a16:creationId xmlns:a16="http://schemas.microsoft.com/office/drawing/2014/main" id="{2795743C-B771-D245-AED8-771117828B64}"/>
                </a:ext>
              </a:extLst>
            </p:cNvPr>
            <p:cNvSpPr txBox="1">
              <a:spLocks noChangeArrowheads="1"/>
            </p:cNvSpPr>
            <p:nvPr/>
          </p:nvSpPr>
          <p:spPr bwMode="auto">
            <a:xfrm>
              <a:off x="1951194" y="4374699"/>
              <a:ext cx="29400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make_pkt(ACK, chksum)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7" name="Freeform 32">
              <a:extLst>
                <a:ext uri="{FF2B5EF4-FFF2-40B4-BE49-F238E27FC236}">
                  <a16:creationId xmlns:a16="http://schemas.microsoft.com/office/drawing/2014/main" id="{1E683D9A-8417-BA48-A53B-EEFB96D0B5CE}"/>
                </a:ext>
              </a:extLst>
            </p:cNvPr>
            <p:cNvSpPr>
              <a:spLocks/>
            </p:cNvSpPr>
            <p:nvPr/>
          </p:nvSpPr>
          <p:spPr bwMode="auto">
            <a:xfrm rot="20579453" flipH="1">
              <a:off x="3960969" y="3633337"/>
              <a:ext cx="839788" cy="863600"/>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 name="Group 9">
            <a:extLst>
              <a:ext uri="{FF2B5EF4-FFF2-40B4-BE49-F238E27FC236}">
                <a16:creationId xmlns:a16="http://schemas.microsoft.com/office/drawing/2014/main" id="{8D1AF017-5F2C-A146-BF02-EC8C570DCE87}"/>
              </a:ext>
            </a:extLst>
          </p:cNvPr>
          <p:cNvGrpSpPr/>
          <p:nvPr/>
        </p:nvGrpSpPr>
        <p:grpSpPr>
          <a:xfrm>
            <a:off x="1867057" y="2591937"/>
            <a:ext cx="3087687" cy="1257300"/>
            <a:chOff x="1867057" y="2591937"/>
            <a:chExt cx="3087687" cy="1257300"/>
          </a:xfrm>
        </p:grpSpPr>
        <p:sp>
          <p:nvSpPr>
            <p:cNvPr id="163" name="Text Box 28">
              <a:extLst>
                <a:ext uri="{FF2B5EF4-FFF2-40B4-BE49-F238E27FC236}">
                  <a16:creationId xmlns:a16="http://schemas.microsoft.com/office/drawing/2014/main" id="{9D2A8CCC-BEB9-A242-89C2-1A10D7FDB422}"/>
                </a:ext>
              </a:extLst>
            </p:cNvPr>
            <p:cNvSpPr txBox="1">
              <a:spLocks noChangeArrowheads="1"/>
            </p:cNvSpPr>
            <p:nvPr/>
          </p:nvSpPr>
          <p:spPr bwMode="auto">
            <a:xfrm>
              <a:off x="1867057" y="2591937"/>
              <a:ext cx="28717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(corrupt(rcvpkt)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4" name="Line 29">
              <a:extLst>
                <a:ext uri="{FF2B5EF4-FFF2-40B4-BE49-F238E27FC236}">
                  <a16:creationId xmlns:a16="http://schemas.microsoft.com/office/drawing/2014/main" id="{78EDC414-17DA-964B-A17F-A1BDC2DCE547}"/>
                </a:ext>
              </a:extLst>
            </p:cNvPr>
            <p:cNvSpPr>
              <a:spLocks noChangeShapeType="1"/>
            </p:cNvSpPr>
            <p:nvPr/>
          </p:nvSpPr>
          <p:spPr bwMode="auto">
            <a:xfrm>
              <a:off x="2005169" y="2966587"/>
              <a:ext cx="19383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6" name="Text Box 31">
              <a:extLst>
                <a:ext uri="{FF2B5EF4-FFF2-40B4-BE49-F238E27FC236}">
                  <a16:creationId xmlns:a16="http://schemas.microsoft.com/office/drawing/2014/main" id="{CAC3A516-419E-4F4A-95ED-4CF413F4D203}"/>
                </a:ext>
              </a:extLst>
            </p:cNvPr>
            <p:cNvSpPr txBox="1">
              <a:spLocks noChangeArrowheads="1"/>
            </p:cNvSpPr>
            <p:nvPr/>
          </p:nvSpPr>
          <p:spPr bwMode="auto">
            <a:xfrm>
              <a:off x="1927382" y="2933249"/>
              <a:ext cx="30273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make_pkt(NAK, chksum)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68" name="Freeform 33">
              <a:extLst>
                <a:ext uri="{FF2B5EF4-FFF2-40B4-BE49-F238E27FC236}">
                  <a16:creationId xmlns:a16="http://schemas.microsoft.com/office/drawing/2014/main" id="{C9A1B12C-9183-8C4D-9DF0-A7E0C472A15B}"/>
                </a:ext>
              </a:extLst>
            </p:cNvPr>
            <p:cNvSpPr>
              <a:spLocks/>
            </p:cNvSpPr>
            <p:nvPr/>
          </p:nvSpPr>
          <p:spPr bwMode="auto">
            <a:xfrm rot="1361013" flipH="1">
              <a:off x="3948269" y="2985637"/>
              <a:ext cx="839788" cy="863600"/>
            </a:xfrm>
            <a:custGeom>
              <a:avLst/>
              <a:gdLst>
                <a:gd name="T0" fmla="*/ 2147483647 w 619"/>
                <a:gd name="T1" fmla="*/ 2147483647 h 1815"/>
                <a:gd name="T2" fmla="*/ 0 w 619"/>
                <a:gd name="T3" fmla="*/ 2147483647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41" name="Slide Number Placeholder 2">
            <a:extLst>
              <a:ext uri="{FF2B5EF4-FFF2-40B4-BE49-F238E27FC236}">
                <a16:creationId xmlns:a16="http://schemas.microsoft.com/office/drawing/2014/main" id="{AEE3DD85-1A48-8443-9ED5-CEDD24C7FA99}"/>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52</a:t>
            </a:fld>
            <a:endParaRPr lang="en-US" dirty="0"/>
          </a:p>
        </p:txBody>
      </p:sp>
    </p:spTree>
    <p:extLst>
      <p:ext uri="{BB962C8B-B14F-4D97-AF65-F5344CB8AC3E}">
        <p14:creationId xmlns:p14="http://schemas.microsoft.com/office/powerpoint/2010/main" val="345434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rdt2.1: discussion</a:t>
            </a:r>
            <a:endParaRPr lang="en-US" sz="4400" dirty="0"/>
          </a:p>
        </p:txBody>
      </p:sp>
      <p:sp>
        <p:nvSpPr>
          <p:cNvPr id="44" name="Rectangle 3">
            <a:extLst>
              <a:ext uri="{FF2B5EF4-FFF2-40B4-BE49-F238E27FC236}">
                <a16:creationId xmlns:a16="http://schemas.microsoft.com/office/drawing/2014/main" id="{4DBF4802-B282-F141-BA7A-BF4F98FB2E8F}"/>
              </a:ext>
            </a:extLst>
          </p:cNvPr>
          <p:cNvSpPr txBox="1">
            <a:spLocks noChangeArrowheads="1"/>
          </p:cNvSpPr>
          <p:nvPr/>
        </p:nvSpPr>
        <p:spPr>
          <a:xfrm>
            <a:off x="798690" y="1355502"/>
            <a:ext cx="529731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sng"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sender:</a:t>
            </a:r>
            <a:endPar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 added to pkt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two seq.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(0,1) will suffice.  Why?</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must check if received ACK/NAK corrupted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twice as many states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state must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remember” whether “expected” pkt should have seq # of 0 or 1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5" name="Rectangle 4">
            <a:extLst>
              <a:ext uri="{FF2B5EF4-FFF2-40B4-BE49-F238E27FC236}">
                <a16:creationId xmlns:a16="http://schemas.microsoft.com/office/drawing/2014/main" id="{BEBB060B-A254-E240-9526-00C3EB96E136}"/>
              </a:ext>
            </a:extLst>
          </p:cNvPr>
          <p:cNvSpPr txBox="1">
            <a:spLocks noChangeArrowheads="1"/>
          </p:cNvSpPr>
          <p:nvPr/>
        </p:nvSpPr>
        <p:spPr>
          <a:xfrm>
            <a:off x="6543540" y="1355502"/>
            <a:ext cx="4849769"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sng" strike="noStrike" kern="1200" cap="none" spc="0" normalizeH="0" baseline="0" noProof="0" dirty="0">
                <a:ln>
                  <a:noFill/>
                </a:ln>
                <a:solidFill>
                  <a:srgbClr val="CC0000"/>
                </a:solidFill>
                <a:effectLst/>
                <a:uLnTx/>
                <a:uFillTx/>
                <a:latin typeface="Calibri" panose="020F0502020204030204"/>
                <a:ea typeface="+mn-ea"/>
                <a:cs typeface="+mn-cs"/>
              </a:rPr>
              <a:t>receiver:</a:t>
            </a:r>
            <a:endParaRPr kumimoji="0" lang="en-US" sz="3200" b="0" i="0" u="none" strike="noStrike" kern="1200" cap="none" spc="0" normalizeH="0" baseline="0" noProof="0" dirty="0">
              <a:ln>
                <a:noFill/>
              </a:ln>
              <a:solidFill>
                <a:srgbClr val="CC0000"/>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must check if received packet is duplicate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state indicates whether 0 or 1 is expected pkt seq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note: receiver can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know if its last ACK/NAK received OK at sender</a:t>
            </a:r>
          </a:p>
        </p:txBody>
      </p:sp>
      <p:sp>
        <p:nvSpPr>
          <p:cNvPr id="5" name="Slide Number Placeholder 2">
            <a:extLst>
              <a:ext uri="{FF2B5EF4-FFF2-40B4-BE49-F238E27FC236}">
                <a16:creationId xmlns:a16="http://schemas.microsoft.com/office/drawing/2014/main" id="{ADBE880F-C2E4-0642-AE62-E70C2E89903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53</a:t>
            </a:fld>
            <a:endParaRPr lang="en-US" dirty="0"/>
          </a:p>
        </p:txBody>
      </p:sp>
    </p:spTree>
    <p:extLst>
      <p:ext uri="{BB962C8B-B14F-4D97-AF65-F5344CB8AC3E}">
        <p14:creationId xmlns:p14="http://schemas.microsoft.com/office/powerpoint/2010/main" val="396400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rdt2.2: a NAK-free protocol</a:t>
            </a:r>
            <a:endParaRPr lang="en-US" sz="4400" dirty="0"/>
          </a:p>
        </p:txBody>
      </p:sp>
      <p:sp>
        <p:nvSpPr>
          <p:cNvPr id="8" name="Rectangle 3">
            <a:extLst>
              <a:ext uri="{FF2B5EF4-FFF2-40B4-BE49-F238E27FC236}">
                <a16:creationId xmlns:a16="http://schemas.microsoft.com/office/drawing/2014/main" id="{1BA8C5E8-28A5-424A-B91B-D36BE3AFCEC5}"/>
              </a:ext>
            </a:extLst>
          </p:cNvPr>
          <p:cNvSpPr txBox="1">
            <a:spLocks noChangeArrowheads="1"/>
          </p:cNvSpPr>
          <p:nvPr/>
        </p:nvSpPr>
        <p:spPr>
          <a:xfrm>
            <a:off x="606648" y="1714500"/>
            <a:ext cx="10978703" cy="338553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marR="0" lvl="0" indent="-28098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same functionality as rdt2.1, using ACKs only</a:t>
            </a:r>
          </a:p>
          <a:p>
            <a:pPr marL="460375" marR="0" lvl="0" indent="-28098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instead of NAK, receiver sends ACK for last pkt received OK</a:t>
            </a:r>
          </a:p>
          <a:p>
            <a:pPr marL="808038" marR="0" lvl="1" indent="-2190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receiver must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explicitly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include seq # of pkt being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ACKed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60375" marR="0" lvl="0" indent="-280988"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duplicate ACK at sender results in same action as NAK: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retransmit current pkt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D1719ED-B423-3644-A6E8-F9BF7FA75BB0}"/>
              </a:ext>
            </a:extLst>
          </p:cNvPr>
          <p:cNvSpPr txBox="1"/>
          <p:nvPr/>
        </p:nvSpPr>
        <p:spPr>
          <a:xfrm>
            <a:off x="798690" y="4623515"/>
            <a:ext cx="90637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As we will see, TCP uses this approach to be NAK-free</a:t>
            </a:r>
          </a:p>
        </p:txBody>
      </p:sp>
      <p:sp>
        <p:nvSpPr>
          <p:cNvPr id="5" name="Slide Number Placeholder 2">
            <a:extLst>
              <a:ext uri="{FF2B5EF4-FFF2-40B4-BE49-F238E27FC236}">
                <a16:creationId xmlns:a16="http://schemas.microsoft.com/office/drawing/2014/main" id="{27705518-50B7-6645-9746-6EF1FD05E89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54</a:t>
            </a:fld>
            <a:endParaRPr lang="en-US" dirty="0"/>
          </a:p>
        </p:txBody>
      </p:sp>
    </p:spTree>
    <p:extLst>
      <p:ext uri="{BB962C8B-B14F-4D97-AF65-F5344CB8AC3E}">
        <p14:creationId xmlns:p14="http://schemas.microsoft.com/office/powerpoint/2010/main" val="1046636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rdt2.2: sender, receiver fragments</a:t>
            </a:r>
            <a:endParaRPr lang="en-US" sz="4400" dirty="0"/>
          </a:p>
        </p:txBody>
      </p:sp>
      <p:grpSp>
        <p:nvGrpSpPr>
          <p:cNvPr id="45" name="Group 3">
            <a:extLst>
              <a:ext uri="{FF2B5EF4-FFF2-40B4-BE49-F238E27FC236}">
                <a16:creationId xmlns:a16="http://schemas.microsoft.com/office/drawing/2014/main" id="{44C8BE99-8D47-E84F-BBFA-C24F85149C9B}"/>
              </a:ext>
            </a:extLst>
          </p:cNvPr>
          <p:cNvGrpSpPr>
            <a:grpSpLocks/>
          </p:cNvGrpSpPr>
          <p:nvPr/>
        </p:nvGrpSpPr>
        <p:grpSpPr bwMode="auto">
          <a:xfrm>
            <a:off x="3740933" y="1183947"/>
            <a:ext cx="6508750" cy="2841625"/>
            <a:chOff x="1529" y="780"/>
            <a:chExt cx="4100" cy="1790"/>
          </a:xfrm>
        </p:grpSpPr>
        <p:grpSp>
          <p:nvGrpSpPr>
            <p:cNvPr id="46" name="Group 4">
              <a:extLst>
                <a:ext uri="{FF2B5EF4-FFF2-40B4-BE49-F238E27FC236}">
                  <a16:creationId xmlns:a16="http://schemas.microsoft.com/office/drawing/2014/main" id="{B559F62B-A8CC-314C-9FFF-E4BE95186DBA}"/>
                </a:ext>
              </a:extLst>
            </p:cNvPr>
            <p:cNvGrpSpPr>
              <a:grpSpLocks/>
            </p:cNvGrpSpPr>
            <p:nvPr/>
          </p:nvGrpSpPr>
          <p:grpSpPr bwMode="auto">
            <a:xfrm>
              <a:off x="1651" y="1399"/>
              <a:ext cx="669" cy="528"/>
              <a:chOff x="1441" y="2062"/>
              <a:chExt cx="669" cy="528"/>
            </a:xfrm>
          </p:grpSpPr>
          <p:sp>
            <p:nvSpPr>
              <p:cNvPr id="63" name="Oval 5">
                <a:extLst>
                  <a:ext uri="{FF2B5EF4-FFF2-40B4-BE49-F238E27FC236}">
                    <a16:creationId xmlns:a16="http://schemas.microsoft.com/office/drawing/2014/main" id="{62508AC8-0382-1842-A725-28AD6849BC18}"/>
                  </a:ext>
                </a:extLst>
              </p:cNvPr>
              <p:cNvSpPr>
                <a:spLocks noChangeArrowheads="1"/>
              </p:cNvSpPr>
              <p:nvPr/>
            </p:nvSpPr>
            <p:spPr bwMode="auto">
              <a:xfrm>
                <a:off x="1483" y="2062"/>
                <a:ext cx="578" cy="528"/>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4" name="Text Box 6">
                <a:extLst>
                  <a:ext uri="{FF2B5EF4-FFF2-40B4-BE49-F238E27FC236}">
                    <a16:creationId xmlns:a16="http://schemas.microsoft.com/office/drawing/2014/main" id="{1C6CF7DE-4208-0546-B6D6-E98910387184}"/>
                  </a:ext>
                </a:extLst>
              </p:cNvPr>
              <p:cNvSpPr txBox="1">
                <a:spLocks noChangeArrowheads="1"/>
              </p:cNvSpPr>
              <p:nvPr/>
            </p:nvSpPr>
            <p:spPr bwMode="auto">
              <a:xfrm>
                <a:off x="1441" y="2110"/>
                <a:ext cx="66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call 0 from above</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47" name="Text Box 7">
              <a:extLst>
                <a:ext uri="{FF2B5EF4-FFF2-40B4-BE49-F238E27FC236}">
                  <a16:creationId xmlns:a16="http://schemas.microsoft.com/office/drawing/2014/main" id="{487FB5C4-F933-D746-9E6B-EB36683D91FA}"/>
                </a:ext>
              </a:extLst>
            </p:cNvPr>
            <p:cNvSpPr txBox="1">
              <a:spLocks noChangeArrowheads="1"/>
            </p:cNvSpPr>
            <p:nvPr/>
          </p:nvSpPr>
          <p:spPr bwMode="auto">
            <a:xfrm>
              <a:off x="1863" y="957"/>
              <a:ext cx="234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make_pkt(0,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8" name="Text Box 8">
              <a:extLst>
                <a:ext uri="{FF2B5EF4-FFF2-40B4-BE49-F238E27FC236}">
                  <a16:creationId xmlns:a16="http://schemas.microsoft.com/office/drawing/2014/main" id="{3AA6880E-F456-D948-8214-9C93DC52D9A7}"/>
                </a:ext>
              </a:extLst>
            </p:cNvPr>
            <p:cNvSpPr txBox="1">
              <a:spLocks noChangeArrowheads="1"/>
            </p:cNvSpPr>
            <p:nvPr/>
          </p:nvSpPr>
          <p:spPr bwMode="auto">
            <a:xfrm>
              <a:off x="1871" y="780"/>
              <a:ext cx="108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9" name="Line 9">
              <a:extLst>
                <a:ext uri="{FF2B5EF4-FFF2-40B4-BE49-F238E27FC236}">
                  <a16:creationId xmlns:a16="http://schemas.microsoft.com/office/drawing/2014/main" id="{7356AE7C-383F-CD4D-A8D4-0D863BECC90E}"/>
                </a:ext>
              </a:extLst>
            </p:cNvPr>
            <p:cNvSpPr>
              <a:spLocks noChangeShapeType="1"/>
            </p:cNvSpPr>
            <p:nvPr/>
          </p:nvSpPr>
          <p:spPr bwMode="auto">
            <a:xfrm>
              <a:off x="1910" y="992"/>
              <a:ext cx="22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0" name="Line 10">
              <a:extLst>
                <a:ext uri="{FF2B5EF4-FFF2-40B4-BE49-F238E27FC236}">
                  <a16:creationId xmlns:a16="http://schemas.microsoft.com/office/drawing/2014/main" id="{AABAA468-88B5-FD4A-933F-BEE3E0E800E0}"/>
                </a:ext>
              </a:extLst>
            </p:cNvPr>
            <p:cNvSpPr>
              <a:spLocks noChangeShapeType="1"/>
            </p:cNvSpPr>
            <p:nvPr/>
          </p:nvSpPr>
          <p:spPr bwMode="auto">
            <a:xfrm>
              <a:off x="1529" y="1313"/>
              <a:ext cx="264" cy="145"/>
            </a:xfrm>
            <a:prstGeom prst="line">
              <a:avLst/>
            </a:prstGeom>
            <a:noFill/>
            <a:ln w="1905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1" name="Freeform 11">
              <a:extLst>
                <a:ext uri="{FF2B5EF4-FFF2-40B4-BE49-F238E27FC236}">
                  <a16:creationId xmlns:a16="http://schemas.microsoft.com/office/drawing/2014/main" id="{1B01ED8E-ABE5-DB46-A6A7-6A5FF2599E94}"/>
                </a:ext>
              </a:extLst>
            </p:cNvPr>
            <p:cNvSpPr>
              <a:spLocks/>
            </p:cNvSpPr>
            <p:nvPr/>
          </p:nvSpPr>
          <p:spPr bwMode="auto">
            <a:xfrm flipV="1">
              <a:off x="2096" y="1272"/>
              <a:ext cx="1195" cy="130"/>
            </a:xfrm>
            <a:custGeom>
              <a:avLst/>
              <a:gdLst>
                <a:gd name="T0" fmla="*/ 0 w 2835"/>
                <a:gd name="T1" fmla="*/ 0 h 525"/>
                <a:gd name="T2" fmla="*/ 0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2" name="Freeform 12">
              <a:extLst>
                <a:ext uri="{FF2B5EF4-FFF2-40B4-BE49-F238E27FC236}">
                  <a16:creationId xmlns:a16="http://schemas.microsoft.com/office/drawing/2014/main" id="{09A24A5A-3284-ED40-94E5-9F6FD9D580F8}"/>
                </a:ext>
              </a:extLst>
            </p:cNvPr>
            <p:cNvSpPr>
              <a:spLocks/>
            </p:cNvSpPr>
            <p:nvPr/>
          </p:nvSpPr>
          <p:spPr bwMode="auto">
            <a:xfrm rot="-1357180">
              <a:off x="3655" y="1225"/>
              <a:ext cx="285" cy="542"/>
            </a:xfrm>
            <a:custGeom>
              <a:avLst/>
              <a:gdLst>
                <a:gd name="T0" fmla="*/ 0 w 735"/>
                <a:gd name="T1" fmla="*/ 1 h 1080"/>
                <a:gd name="T2" fmla="*/ 0 w 735"/>
                <a:gd name="T3" fmla="*/ 1 h 1080"/>
                <a:gd name="T4" fmla="*/ 0 60000 65536"/>
                <a:gd name="T5" fmla="*/ 0 60000 65536"/>
              </a:gdLst>
              <a:ahLst/>
              <a:cxnLst>
                <a:cxn ang="T4">
                  <a:pos x="T0" y="T1"/>
                </a:cxn>
                <a:cxn ang="T5">
                  <a:pos x="T2" y="T3"/>
                </a:cxn>
              </a:cxnLst>
              <a:rect l="0" t="0" r="r" b="b"/>
              <a:pathLst>
                <a:path w="735" h="1080">
                  <a:moveTo>
                    <a:pt x="0" y="195"/>
                  </a:moveTo>
                  <a:cubicBezTo>
                    <a:pt x="690" y="0"/>
                    <a:pt x="735" y="1080"/>
                    <a:pt x="0" y="8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 name="Text Box 13">
              <a:extLst>
                <a:ext uri="{FF2B5EF4-FFF2-40B4-BE49-F238E27FC236}">
                  <a16:creationId xmlns:a16="http://schemas.microsoft.com/office/drawing/2014/main" id="{735F1B93-CE98-BB48-B7B4-F46E52A4B8B0}"/>
                </a:ext>
              </a:extLst>
            </p:cNvPr>
            <p:cNvSpPr txBox="1">
              <a:spLocks noChangeArrowheads="1"/>
            </p:cNvSpPr>
            <p:nvPr/>
          </p:nvSpPr>
          <p:spPr bwMode="auto">
            <a:xfrm>
              <a:off x="3978" y="1670"/>
              <a:ext cx="133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1" i="0" u="none" strike="noStrike" kern="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
          <p:nvSpPr>
            <p:cNvPr id="54" name="Text Box 14">
              <a:extLst>
                <a:ext uri="{FF2B5EF4-FFF2-40B4-BE49-F238E27FC236}">
                  <a16:creationId xmlns:a16="http://schemas.microsoft.com/office/drawing/2014/main" id="{1358189F-C49B-9547-B76A-603CC6295715}"/>
                </a:ext>
              </a:extLst>
            </p:cNvPr>
            <p:cNvSpPr txBox="1">
              <a:spLocks noChangeArrowheads="1"/>
            </p:cNvSpPr>
            <p:nvPr/>
          </p:nvSpPr>
          <p:spPr bwMode="auto">
            <a:xfrm>
              <a:off x="3917" y="1174"/>
              <a:ext cx="171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6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isACK(rcvpkt,1)</a:t>
              </a: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1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 name="Line 15">
              <a:extLst>
                <a:ext uri="{FF2B5EF4-FFF2-40B4-BE49-F238E27FC236}">
                  <a16:creationId xmlns:a16="http://schemas.microsoft.com/office/drawing/2014/main" id="{96FCE930-1E3E-9749-A456-2BE07EE342E4}"/>
                </a:ext>
              </a:extLst>
            </p:cNvPr>
            <p:cNvSpPr>
              <a:spLocks noChangeShapeType="1"/>
            </p:cNvSpPr>
            <p:nvPr/>
          </p:nvSpPr>
          <p:spPr bwMode="auto">
            <a:xfrm flipV="1">
              <a:off x="4043" y="1666"/>
              <a:ext cx="89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6" name="Freeform 16">
              <a:extLst>
                <a:ext uri="{FF2B5EF4-FFF2-40B4-BE49-F238E27FC236}">
                  <a16:creationId xmlns:a16="http://schemas.microsoft.com/office/drawing/2014/main" id="{FF0C2363-5AAB-A541-81DC-66A1639302B9}"/>
                </a:ext>
              </a:extLst>
            </p:cNvPr>
            <p:cNvSpPr>
              <a:spLocks/>
            </p:cNvSpPr>
            <p:nvPr/>
          </p:nvSpPr>
          <p:spPr bwMode="auto">
            <a:xfrm>
              <a:off x="3747" y="1792"/>
              <a:ext cx="128" cy="774"/>
            </a:xfrm>
            <a:custGeom>
              <a:avLst/>
              <a:gdLst>
                <a:gd name="T0" fmla="*/ 67 w 128"/>
                <a:gd name="T1" fmla="*/ 774 h 774"/>
                <a:gd name="T2" fmla="*/ 0 w 128"/>
                <a:gd name="T3" fmla="*/ 0 h 774"/>
                <a:gd name="T4" fmla="*/ 0 60000 65536"/>
                <a:gd name="T5" fmla="*/ 0 60000 65536"/>
              </a:gdLst>
              <a:ahLst/>
              <a:cxnLst>
                <a:cxn ang="T4">
                  <a:pos x="T0" y="T1"/>
                </a:cxn>
                <a:cxn ang="T5">
                  <a:pos x="T2" y="T3"/>
                </a:cxn>
              </a:cxnLst>
              <a:rect l="0" t="0" r="r" b="b"/>
              <a:pathLst>
                <a:path w="128" h="774">
                  <a:moveTo>
                    <a:pt x="67" y="774"/>
                  </a:moveTo>
                  <a:cubicBezTo>
                    <a:pt x="128" y="425"/>
                    <a:pt x="81" y="0"/>
                    <a:pt x="0"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7" name="Text Box 17">
              <a:extLst>
                <a:ext uri="{FF2B5EF4-FFF2-40B4-BE49-F238E27FC236}">
                  <a16:creationId xmlns:a16="http://schemas.microsoft.com/office/drawing/2014/main" id="{A50A3675-BB4B-2C49-9E0C-E3B6864FCDC4}"/>
                </a:ext>
              </a:extLst>
            </p:cNvPr>
            <p:cNvSpPr txBox="1">
              <a:spLocks noChangeArrowheads="1"/>
            </p:cNvSpPr>
            <p:nvPr/>
          </p:nvSpPr>
          <p:spPr bwMode="auto">
            <a:xfrm>
              <a:off x="3838" y="2051"/>
              <a:ext cx="15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6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isACK(rcvpkt,0)</a:t>
              </a: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8" name="Line 18">
              <a:extLst>
                <a:ext uri="{FF2B5EF4-FFF2-40B4-BE49-F238E27FC236}">
                  <a16:creationId xmlns:a16="http://schemas.microsoft.com/office/drawing/2014/main" id="{398A4307-79FC-E54C-B8A4-CCE6DE226EAE}"/>
                </a:ext>
              </a:extLst>
            </p:cNvPr>
            <p:cNvSpPr>
              <a:spLocks noChangeShapeType="1"/>
            </p:cNvSpPr>
            <p:nvPr/>
          </p:nvSpPr>
          <p:spPr bwMode="auto">
            <a:xfrm>
              <a:off x="3894" y="2570"/>
              <a:ext cx="1174"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59" name="Group 19">
              <a:extLst>
                <a:ext uri="{FF2B5EF4-FFF2-40B4-BE49-F238E27FC236}">
                  <a16:creationId xmlns:a16="http://schemas.microsoft.com/office/drawing/2014/main" id="{C0094035-BD90-5741-A641-F8D8DD3C7B8B}"/>
                </a:ext>
              </a:extLst>
            </p:cNvPr>
            <p:cNvGrpSpPr>
              <a:grpSpLocks/>
            </p:cNvGrpSpPr>
            <p:nvPr/>
          </p:nvGrpSpPr>
          <p:grpSpPr bwMode="auto">
            <a:xfrm>
              <a:off x="3135" y="1365"/>
              <a:ext cx="669" cy="528"/>
              <a:chOff x="1441" y="2062"/>
              <a:chExt cx="669" cy="528"/>
            </a:xfrm>
          </p:grpSpPr>
          <p:sp>
            <p:nvSpPr>
              <p:cNvPr id="61" name="Oval 20">
                <a:extLst>
                  <a:ext uri="{FF2B5EF4-FFF2-40B4-BE49-F238E27FC236}">
                    <a16:creationId xmlns:a16="http://schemas.microsoft.com/office/drawing/2014/main" id="{86E2B18C-13F1-BA46-BE50-CDE79E0D47C8}"/>
                  </a:ext>
                </a:extLst>
              </p:cNvPr>
              <p:cNvSpPr>
                <a:spLocks noChangeArrowheads="1"/>
              </p:cNvSpPr>
              <p:nvPr/>
            </p:nvSpPr>
            <p:spPr bwMode="auto">
              <a:xfrm>
                <a:off x="1483" y="2062"/>
                <a:ext cx="578" cy="528"/>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 name="Text Box 21">
                <a:extLst>
                  <a:ext uri="{FF2B5EF4-FFF2-40B4-BE49-F238E27FC236}">
                    <a16:creationId xmlns:a16="http://schemas.microsoft.com/office/drawing/2014/main" id="{26734C2A-3109-3D4C-BAB8-AB1B111CE996}"/>
                  </a:ext>
                </a:extLst>
              </p:cNvPr>
              <p:cNvSpPr txBox="1">
                <a:spLocks noChangeArrowheads="1"/>
              </p:cNvSpPr>
              <p:nvPr/>
            </p:nvSpPr>
            <p:spPr bwMode="auto">
              <a:xfrm>
                <a:off x="1441" y="2110"/>
                <a:ext cx="66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0</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60" name="Text Box 22">
              <a:extLst>
                <a:ext uri="{FF2B5EF4-FFF2-40B4-BE49-F238E27FC236}">
                  <a16:creationId xmlns:a16="http://schemas.microsoft.com/office/drawing/2014/main" id="{A3A125D1-1D1E-2E4D-AE79-0DE766971E4B}"/>
                </a:ext>
              </a:extLst>
            </p:cNvPr>
            <p:cNvSpPr txBox="1">
              <a:spLocks noChangeArrowheads="1"/>
            </p:cNvSpPr>
            <p:nvPr/>
          </p:nvSpPr>
          <p:spPr bwMode="auto">
            <a:xfrm>
              <a:off x="2363" y="1810"/>
              <a:ext cx="935"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99"/>
                  </a:solidFill>
                  <a:effectLst/>
                  <a:uLnTx/>
                  <a:uFillTx/>
                  <a:latin typeface="Tahoma" charset="0"/>
                  <a:ea typeface="ＭＳ Ｐゴシック" charset="0"/>
                  <a:cs typeface="+mn-cs"/>
                </a:rPr>
                <a:t>sender FSM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99"/>
                  </a:solidFill>
                  <a:effectLst/>
                  <a:uLnTx/>
                  <a:uFillTx/>
                  <a:latin typeface="Tahoma" charset="0"/>
                  <a:ea typeface="ＭＳ Ｐゴシック" charset="0"/>
                  <a:cs typeface="+mn-cs"/>
                </a:rPr>
                <a:t>fragment</a:t>
              </a:r>
            </a:p>
          </p:txBody>
        </p:sp>
      </p:grpSp>
      <p:sp>
        <p:nvSpPr>
          <p:cNvPr id="65" name="Line 23">
            <a:extLst>
              <a:ext uri="{FF2B5EF4-FFF2-40B4-BE49-F238E27FC236}">
                <a16:creationId xmlns:a16="http://schemas.microsoft.com/office/drawing/2014/main" id="{E71BBDED-78BE-4142-9E45-4E7E4B24FCA8}"/>
              </a:ext>
            </a:extLst>
          </p:cNvPr>
          <p:cNvSpPr>
            <a:spLocks noChangeShapeType="1"/>
          </p:cNvSpPr>
          <p:nvPr/>
        </p:nvSpPr>
        <p:spPr bwMode="auto">
          <a:xfrm>
            <a:off x="1978808" y="2549197"/>
            <a:ext cx="7883525" cy="2757488"/>
          </a:xfrm>
          <a:prstGeom prst="line">
            <a:avLst/>
          </a:prstGeom>
          <a:noFill/>
          <a:ln w="9525">
            <a:solidFill>
              <a:srgbClr val="00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6" name="Group 24">
            <a:extLst>
              <a:ext uri="{FF2B5EF4-FFF2-40B4-BE49-F238E27FC236}">
                <a16:creationId xmlns:a16="http://schemas.microsoft.com/office/drawing/2014/main" id="{2E138519-EBF4-3B44-AD97-E2407D82A043}"/>
              </a:ext>
            </a:extLst>
          </p:cNvPr>
          <p:cNvGrpSpPr>
            <a:grpSpLocks/>
          </p:cNvGrpSpPr>
          <p:nvPr/>
        </p:nvGrpSpPr>
        <p:grpSpPr bwMode="auto">
          <a:xfrm>
            <a:off x="1313645" y="3769985"/>
            <a:ext cx="7234238" cy="2535237"/>
            <a:chOff x="0" y="2409"/>
            <a:chExt cx="4557" cy="1597"/>
          </a:xfrm>
        </p:grpSpPr>
        <p:sp>
          <p:nvSpPr>
            <p:cNvPr id="67" name="Text Box 25">
              <a:extLst>
                <a:ext uri="{FF2B5EF4-FFF2-40B4-BE49-F238E27FC236}">
                  <a16:creationId xmlns:a16="http://schemas.microsoft.com/office/drawing/2014/main" id="{C7F7CA42-D362-5647-A3B4-192876672E60}"/>
                </a:ext>
              </a:extLst>
            </p:cNvPr>
            <p:cNvSpPr txBox="1">
              <a:spLocks noChangeArrowheads="1"/>
            </p:cNvSpPr>
            <p:nvPr/>
          </p:nvSpPr>
          <p:spPr bwMode="auto">
            <a:xfrm>
              <a:off x="1849" y="3217"/>
              <a:ext cx="248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&amp;&amp; has_seq1(rcvpkt) </a:t>
              </a:r>
              <a:endParaRPr kumimoji="0" lang="en-US" altLang="en-US" sz="1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8" name="Text Box 26">
              <a:extLst>
                <a:ext uri="{FF2B5EF4-FFF2-40B4-BE49-F238E27FC236}">
                  <a16:creationId xmlns:a16="http://schemas.microsoft.com/office/drawing/2014/main" id="{2AC2EAAE-2D47-A740-B364-15C85D65C9FB}"/>
                </a:ext>
              </a:extLst>
            </p:cNvPr>
            <p:cNvSpPr txBox="1">
              <a:spLocks noChangeArrowheads="1"/>
            </p:cNvSpPr>
            <p:nvPr/>
          </p:nvSpPr>
          <p:spPr bwMode="auto">
            <a:xfrm>
              <a:off x="1829" y="3568"/>
              <a:ext cx="2630"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extract(rcvpkt,data)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deliver_data(data)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sndpkt = make_pkt(ACK1, chksum)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nvGrpSpPr>
            <p:cNvPr id="69" name="Group 27">
              <a:extLst>
                <a:ext uri="{FF2B5EF4-FFF2-40B4-BE49-F238E27FC236}">
                  <a16:creationId xmlns:a16="http://schemas.microsoft.com/office/drawing/2014/main" id="{D8482BD5-532F-3042-8803-E3C8BD739DC0}"/>
                </a:ext>
              </a:extLst>
            </p:cNvPr>
            <p:cNvGrpSpPr>
              <a:grpSpLocks/>
            </p:cNvGrpSpPr>
            <p:nvPr/>
          </p:nvGrpSpPr>
          <p:grpSpPr bwMode="auto">
            <a:xfrm>
              <a:off x="0" y="2409"/>
              <a:ext cx="3510" cy="1168"/>
              <a:chOff x="0" y="2409"/>
              <a:chExt cx="3510" cy="1168"/>
            </a:xfrm>
          </p:grpSpPr>
          <p:grpSp>
            <p:nvGrpSpPr>
              <p:cNvPr id="71" name="Group 28">
                <a:extLst>
                  <a:ext uri="{FF2B5EF4-FFF2-40B4-BE49-F238E27FC236}">
                    <a16:creationId xmlns:a16="http://schemas.microsoft.com/office/drawing/2014/main" id="{67FF8A8B-97EA-7D4F-A57C-A7614B5802ED}"/>
                  </a:ext>
                </a:extLst>
              </p:cNvPr>
              <p:cNvGrpSpPr>
                <a:grpSpLocks/>
              </p:cNvGrpSpPr>
              <p:nvPr/>
            </p:nvGrpSpPr>
            <p:grpSpPr bwMode="auto">
              <a:xfrm>
                <a:off x="1529" y="2687"/>
                <a:ext cx="534" cy="501"/>
                <a:chOff x="3570" y="3063"/>
                <a:chExt cx="534" cy="501"/>
              </a:xfrm>
            </p:grpSpPr>
            <p:sp>
              <p:nvSpPr>
                <p:cNvPr id="80" name="Oval 29">
                  <a:extLst>
                    <a:ext uri="{FF2B5EF4-FFF2-40B4-BE49-F238E27FC236}">
                      <a16:creationId xmlns:a16="http://schemas.microsoft.com/office/drawing/2014/main" id="{8D4E849D-9AF8-FC4F-B5E6-691ACC1951D1}"/>
                    </a:ext>
                  </a:extLst>
                </p:cNvPr>
                <p:cNvSpPr>
                  <a:spLocks noChangeArrowheads="1"/>
                </p:cNvSpPr>
                <p:nvPr/>
              </p:nvSpPr>
              <p:spPr bwMode="auto">
                <a:xfrm>
                  <a:off x="3570" y="3063"/>
                  <a:ext cx="534" cy="501"/>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1" name="Text Box 30">
                  <a:extLst>
                    <a:ext uri="{FF2B5EF4-FFF2-40B4-BE49-F238E27FC236}">
                      <a16:creationId xmlns:a16="http://schemas.microsoft.com/office/drawing/2014/main" id="{E4385747-A861-0E4B-AF7E-71CAF80ED148}"/>
                    </a:ext>
                  </a:extLst>
                </p:cNvPr>
                <p:cNvSpPr txBox="1">
                  <a:spLocks noChangeArrowheads="1"/>
                </p:cNvSpPr>
                <p:nvPr/>
              </p:nvSpPr>
              <p:spPr bwMode="auto">
                <a:xfrm>
                  <a:off x="3597" y="3085"/>
                  <a:ext cx="50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0 from below</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72" name="Freeform 31">
                <a:extLst>
                  <a:ext uri="{FF2B5EF4-FFF2-40B4-BE49-F238E27FC236}">
                    <a16:creationId xmlns:a16="http://schemas.microsoft.com/office/drawing/2014/main" id="{9115FE32-46F2-A847-8603-43A0C0E7C982}"/>
                  </a:ext>
                </a:extLst>
              </p:cNvPr>
              <p:cNvSpPr>
                <a:spLocks/>
              </p:cNvSpPr>
              <p:nvPr/>
            </p:nvSpPr>
            <p:spPr bwMode="auto">
              <a:xfrm>
                <a:off x="1925" y="2618"/>
                <a:ext cx="520" cy="117"/>
              </a:xfrm>
              <a:custGeom>
                <a:avLst/>
                <a:gdLst>
                  <a:gd name="T0" fmla="*/ 0 w 520"/>
                  <a:gd name="T1" fmla="*/ 117 h 117"/>
                  <a:gd name="T2" fmla="*/ 520 w 520"/>
                  <a:gd name="T3" fmla="*/ 17 h 117"/>
                  <a:gd name="T4" fmla="*/ 0 60000 65536"/>
                  <a:gd name="T5" fmla="*/ 0 60000 65536"/>
                </a:gdLst>
                <a:ahLst/>
                <a:cxnLst>
                  <a:cxn ang="T4">
                    <a:pos x="T0" y="T1"/>
                  </a:cxn>
                  <a:cxn ang="T5">
                    <a:pos x="T2" y="T3"/>
                  </a:cxn>
                </a:cxnLst>
                <a:rect l="0" t="0" r="r" b="b"/>
                <a:pathLst>
                  <a:path w="520" h="117">
                    <a:moveTo>
                      <a:pt x="0" y="117"/>
                    </a:moveTo>
                    <a:cubicBezTo>
                      <a:pt x="136" y="17"/>
                      <a:pt x="276" y="0"/>
                      <a:pt x="520" y="17"/>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3" name="Freeform 32">
                <a:extLst>
                  <a:ext uri="{FF2B5EF4-FFF2-40B4-BE49-F238E27FC236}">
                    <a16:creationId xmlns:a16="http://schemas.microsoft.com/office/drawing/2014/main" id="{A33629C7-E28A-5043-8973-73B06C05D8D9}"/>
                  </a:ext>
                </a:extLst>
              </p:cNvPr>
              <p:cNvSpPr>
                <a:spLocks/>
              </p:cNvSpPr>
              <p:nvPr/>
            </p:nvSpPr>
            <p:spPr bwMode="auto">
              <a:xfrm>
                <a:off x="1996" y="3125"/>
                <a:ext cx="1514" cy="130"/>
              </a:xfrm>
              <a:custGeom>
                <a:avLst/>
                <a:gdLst>
                  <a:gd name="T0" fmla="*/ 0 w 1514"/>
                  <a:gd name="T1" fmla="*/ 0 h 130"/>
                  <a:gd name="T2" fmla="*/ 1514 w 1514"/>
                  <a:gd name="T3" fmla="*/ 17 h 130"/>
                  <a:gd name="T4" fmla="*/ 0 60000 65536"/>
                  <a:gd name="T5" fmla="*/ 0 60000 65536"/>
                </a:gdLst>
                <a:ahLst/>
                <a:cxnLst>
                  <a:cxn ang="T4">
                    <a:pos x="T0" y="T1"/>
                  </a:cxn>
                  <a:cxn ang="T5">
                    <a:pos x="T2" y="T3"/>
                  </a:cxn>
                </a:cxnLst>
                <a:rect l="0" t="0" r="r" b="b"/>
                <a:pathLst>
                  <a:path w="1514" h="130">
                    <a:moveTo>
                      <a:pt x="0" y="0"/>
                    </a:moveTo>
                    <a:cubicBezTo>
                      <a:pt x="266" y="130"/>
                      <a:pt x="1322" y="113"/>
                      <a:pt x="1514" y="17"/>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Line 33">
                <a:extLst>
                  <a:ext uri="{FF2B5EF4-FFF2-40B4-BE49-F238E27FC236}">
                    <a16:creationId xmlns:a16="http://schemas.microsoft.com/office/drawing/2014/main" id="{7DAE0056-F522-6A47-87C1-BE5D09A7B6D3}"/>
                  </a:ext>
                </a:extLst>
              </p:cNvPr>
              <p:cNvSpPr>
                <a:spLocks noChangeShapeType="1"/>
              </p:cNvSpPr>
              <p:nvPr/>
            </p:nvSpPr>
            <p:spPr bwMode="auto">
              <a:xfrm>
                <a:off x="1919" y="3577"/>
                <a:ext cx="1206"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5" name="Freeform 34">
                <a:extLst>
                  <a:ext uri="{FF2B5EF4-FFF2-40B4-BE49-F238E27FC236}">
                    <a16:creationId xmlns:a16="http://schemas.microsoft.com/office/drawing/2014/main" id="{D3183506-C985-AE4B-8786-2BF1733F19C1}"/>
                  </a:ext>
                </a:extLst>
              </p:cNvPr>
              <p:cNvSpPr>
                <a:spLocks/>
              </p:cNvSpPr>
              <p:nvPr/>
            </p:nvSpPr>
            <p:spPr bwMode="auto">
              <a:xfrm flipH="1">
                <a:off x="1237" y="2468"/>
                <a:ext cx="309" cy="856"/>
              </a:xfrm>
              <a:custGeom>
                <a:avLst/>
                <a:gdLst>
                  <a:gd name="T0" fmla="*/ 0 w 619"/>
                  <a:gd name="T1" fmla="*/ 0 h 1815"/>
                  <a:gd name="T2" fmla="*/ 0 w 619"/>
                  <a:gd name="T3" fmla="*/ 0 h 1815"/>
                  <a:gd name="T4" fmla="*/ 0 60000 65536"/>
                  <a:gd name="T5" fmla="*/ 0 60000 65536"/>
                </a:gdLst>
                <a:ahLst/>
                <a:cxnLst>
                  <a:cxn ang="T4">
                    <a:pos x="T0" y="T1"/>
                  </a:cxn>
                  <a:cxn ang="T5">
                    <a:pos x="T2" y="T3"/>
                  </a:cxn>
                </a:cxnLst>
                <a:rect l="0" t="0" r="r" b="b"/>
                <a:pathLst>
                  <a:path w="619" h="1815">
                    <a:moveTo>
                      <a:pt x="39" y="1136"/>
                    </a:moveTo>
                    <a:cubicBezTo>
                      <a:pt x="619" y="1815"/>
                      <a:pt x="484" y="0"/>
                      <a:pt x="0" y="77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6" name="Line 35">
                <a:extLst>
                  <a:ext uri="{FF2B5EF4-FFF2-40B4-BE49-F238E27FC236}">
                    <a16:creationId xmlns:a16="http://schemas.microsoft.com/office/drawing/2014/main" id="{3B7207C5-2DDB-A74F-9227-55920F12AA9A}"/>
                  </a:ext>
                </a:extLst>
              </p:cNvPr>
              <p:cNvSpPr>
                <a:spLocks noChangeShapeType="1"/>
              </p:cNvSpPr>
              <p:nvPr/>
            </p:nvSpPr>
            <p:spPr bwMode="auto">
              <a:xfrm>
                <a:off x="57" y="2936"/>
                <a:ext cx="121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7" name="Text Box 36">
                <a:extLst>
                  <a:ext uri="{FF2B5EF4-FFF2-40B4-BE49-F238E27FC236}">
                    <a16:creationId xmlns:a16="http://schemas.microsoft.com/office/drawing/2014/main" id="{10D86368-959C-734B-8A29-22BE54E9BF11}"/>
                  </a:ext>
                </a:extLst>
              </p:cNvPr>
              <p:cNvSpPr txBox="1">
                <a:spLocks noChangeArrowheads="1"/>
              </p:cNvSpPr>
              <p:nvPr/>
            </p:nvSpPr>
            <p:spPr bwMode="auto">
              <a:xfrm>
                <a:off x="6" y="2409"/>
                <a:ext cx="148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0" lang="en-US" altLang="en-US" sz="16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has_seq1(rcvpkt))</a:t>
                </a:r>
                <a:endParaRPr kumimoji="0" lang="en-US" altLang="en-US" sz="1600" b="1" i="0" u="none" strike="noStrike" kern="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Text Box 37">
                <a:extLst>
                  <a:ext uri="{FF2B5EF4-FFF2-40B4-BE49-F238E27FC236}">
                    <a16:creationId xmlns:a16="http://schemas.microsoft.com/office/drawing/2014/main" id="{18F09FB4-D9AF-AD4C-B898-09D2838B6D97}"/>
                  </a:ext>
                </a:extLst>
              </p:cNvPr>
              <p:cNvSpPr txBox="1">
                <a:spLocks noChangeArrowheads="1"/>
              </p:cNvSpPr>
              <p:nvPr/>
            </p:nvSpPr>
            <p:spPr bwMode="auto">
              <a:xfrm>
                <a:off x="0" y="2954"/>
                <a:ext cx="128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udt_send(sndpkt)</a:t>
                </a:r>
                <a:endParaRPr kumimoji="0" lang="en-US" altLang="en-US" sz="1600" b="1" i="0" u="none" strike="noStrike" kern="0" cap="none" spc="0" normalizeH="0" baseline="0" noProof="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Text Box 38">
                <a:extLst>
                  <a:ext uri="{FF2B5EF4-FFF2-40B4-BE49-F238E27FC236}">
                    <a16:creationId xmlns:a16="http://schemas.microsoft.com/office/drawing/2014/main" id="{E0B6922C-3192-A443-B72C-6BA385FDE71D}"/>
                  </a:ext>
                </a:extLst>
              </p:cNvPr>
              <p:cNvSpPr txBox="1">
                <a:spLocks noChangeArrowheads="1"/>
              </p:cNvSpPr>
              <p:nvPr/>
            </p:nvSpPr>
            <p:spPr bwMode="auto">
              <a:xfrm>
                <a:off x="2166" y="2709"/>
                <a:ext cx="1020" cy="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99"/>
                    </a:solidFill>
                    <a:effectLst/>
                    <a:uLnTx/>
                    <a:uFillTx/>
                    <a:latin typeface="Tahoma" charset="0"/>
                    <a:ea typeface="ＭＳ Ｐゴシック" charset="0"/>
                    <a:cs typeface="+mn-cs"/>
                  </a:rPr>
                  <a:t>receiver FSM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99"/>
                    </a:solidFill>
                    <a:effectLst/>
                    <a:uLnTx/>
                    <a:uFillTx/>
                    <a:latin typeface="Tahoma" charset="0"/>
                    <a:ea typeface="ＭＳ Ｐゴシック" charset="0"/>
                    <a:cs typeface="+mn-cs"/>
                  </a:rPr>
                  <a:t>fragment</a:t>
                </a:r>
              </a:p>
            </p:txBody>
          </p:sp>
        </p:grpSp>
        <p:sp>
          <p:nvSpPr>
            <p:cNvPr id="70" name="Text Box 39">
              <a:extLst>
                <a:ext uri="{FF2B5EF4-FFF2-40B4-BE49-F238E27FC236}">
                  <a16:creationId xmlns:a16="http://schemas.microsoft.com/office/drawing/2014/main" id="{60BFA42A-F9D1-AB4D-86F4-23CB7F278388}"/>
                </a:ext>
              </a:extLst>
            </p:cNvPr>
            <p:cNvSpPr txBox="1">
              <a:spLocks noChangeArrowheads="1"/>
            </p:cNvSpPr>
            <p:nvPr/>
          </p:nvSpPr>
          <p:spPr bwMode="auto">
            <a:xfrm>
              <a:off x="4318" y="2585"/>
              <a:ext cx="239"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Symbol" charset="0"/>
                  <a:ea typeface="ＭＳ Ｐゴシック" charset="0"/>
                  <a:cs typeface="+mn-cs"/>
                </a:rPr>
                <a:t>L</a:t>
              </a:r>
            </a:p>
          </p:txBody>
        </p:sp>
      </p:grpSp>
      <p:sp>
        <p:nvSpPr>
          <p:cNvPr id="40" name="Slide Number Placeholder 2">
            <a:extLst>
              <a:ext uri="{FF2B5EF4-FFF2-40B4-BE49-F238E27FC236}">
                <a16:creationId xmlns:a16="http://schemas.microsoft.com/office/drawing/2014/main" id="{F6D97494-9500-EB4E-A367-8D096797D41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55</a:t>
            </a:fld>
            <a:endParaRPr lang="en-US" dirty="0"/>
          </a:p>
        </p:txBody>
      </p:sp>
    </p:spTree>
    <p:extLst>
      <p:ext uri="{BB962C8B-B14F-4D97-AF65-F5344CB8AC3E}">
        <p14:creationId xmlns:p14="http://schemas.microsoft.com/office/powerpoint/2010/main" val="203383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dirty="0"/>
              <a:t>rdt3.0: channels with errors </a:t>
            </a:r>
            <a:r>
              <a:rPr lang="en-US" i="1" dirty="0"/>
              <a:t>and</a:t>
            </a:r>
            <a:r>
              <a:rPr lang="en-US" dirty="0"/>
              <a:t> loss</a:t>
            </a:r>
            <a:endParaRPr lang="en-US" sz="4000" dirty="0"/>
          </a:p>
        </p:txBody>
      </p:sp>
      <p:sp>
        <p:nvSpPr>
          <p:cNvPr id="41" name="Rectangle 3">
            <a:extLst>
              <a:ext uri="{FF2B5EF4-FFF2-40B4-BE49-F238E27FC236}">
                <a16:creationId xmlns:a16="http://schemas.microsoft.com/office/drawing/2014/main" id="{55B826DE-FC00-8F40-8016-039FCFE597E4}"/>
              </a:ext>
            </a:extLst>
          </p:cNvPr>
          <p:cNvSpPr txBox="1">
            <a:spLocks noChangeArrowheads="1"/>
          </p:cNvSpPr>
          <p:nvPr/>
        </p:nvSpPr>
        <p:spPr>
          <a:xfrm>
            <a:off x="700825" y="1291107"/>
            <a:ext cx="10533232"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marR="0" lvl="0" indent="-1270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New channel assumption:</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underlying channel can also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lose</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packets (data, ACKs)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checksum, sequence #s, ACKs, retransmissions will be of help … but not quite enough</a:t>
            </a:r>
          </a:p>
        </p:txBody>
      </p:sp>
      <p:sp>
        <p:nvSpPr>
          <p:cNvPr id="4" name="TextBox 3">
            <a:extLst>
              <a:ext uri="{FF2B5EF4-FFF2-40B4-BE49-F238E27FC236}">
                <a16:creationId xmlns:a16="http://schemas.microsoft.com/office/drawing/2014/main" id="{96D30AFD-5483-8F4A-8353-70CF76EDD8F5}"/>
              </a:ext>
            </a:extLst>
          </p:cNvPr>
          <p:cNvSpPr txBox="1"/>
          <p:nvPr/>
        </p:nvSpPr>
        <p:spPr>
          <a:xfrm>
            <a:off x="1351723" y="4023238"/>
            <a:ext cx="9435547" cy="1323439"/>
          </a:xfrm>
          <a:prstGeom prst="rect">
            <a:avLst/>
          </a:prstGeom>
          <a:noFill/>
        </p:spPr>
        <p:txBody>
          <a:bodyPr wrap="square" rtlCol="0">
            <a:spAutoFit/>
          </a:bodyPr>
          <a:lstStyle/>
          <a:p>
            <a:pPr marL="581025" marR="0" lvl="0" indent="-568325"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How do </a:t>
            </a:r>
            <a:r>
              <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rPr>
              <a:t>humans</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handle lost sender-to-receiver words in conversation?</a:t>
            </a:r>
          </a:p>
        </p:txBody>
      </p:sp>
      <p:sp>
        <p:nvSpPr>
          <p:cNvPr id="5" name="Slide Number Placeholder 2">
            <a:extLst>
              <a:ext uri="{FF2B5EF4-FFF2-40B4-BE49-F238E27FC236}">
                <a16:creationId xmlns:a16="http://schemas.microsoft.com/office/drawing/2014/main" id="{B81C8263-652B-B54F-A380-A9D05ECA037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56</a:t>
            </a:fld>
            <a:endParaRPr lang="en-US" dirty="0"/>
          </a:p>
        </p:txBody>
      </p:sp>
    </p:spTree>
    <p:extLst>
      <p:ext uri="{BB962C8B-B14F-4D97-AF65-F5344CB8AC3E}">
        <p14:creationId xmlns:p14="http://schemas.microsoft.com/office/powerpoint/2010/main" val="14110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dirty="0"/>
              <a:t>rdt3.0: channels with errors </a:t>
            </a:r>
            <a:r>
              <a:rPr lang="en-US" i="1" dirty="0"/>
              <a:t>and</a:t>
            </a:r>
            <a:r>
              <a:rPr lang="en-US" dirty="0"/>
              <a:t> loss</a:t>
            </a:r>
            <a:endParaRPr lang="en-US" sz="4000" dirty="0"/>
          </a:p>
        </p:txBody>
      </p:sp>
      <p:sp>
        <p:nvSpPr>
          <p:cNvPr id="42" name="Rectangle 4">
            <a:extLst>
              <a:ext uri="{FF2B5EF4-FFF2-40B4-BE49-F238E27FC236}">
                <a16:creationId xmlns:a16="http://schemas.microsoft.com/office/drawing/2014/main" id="{709A56B0-0263-BE46-AEA5-8771DC7625B6}"/>
              </a:ext>
            </a:extLst>
          </p:cNvPr>
          <p:cNvSpPr txBox="1">
            <a:spLocks noChangeArrowheads="1"/>
          </p:cNvSpPr>
          <p:nvPr/>
        </p:nvSpPr>
        <p:spPr>
          <a:xfrm>
            <a:off x="751114" y="1355502"/>
            <a:ext cx="10924659" cy="507470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Approach:</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waits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“reasonable” amount of time for ACK </a:t>
            </a:r>
          </a:p>
          <a:p>
            <a:pPr marL="406400" marR="0" lvl="0" indent="-341313" algn="l" defTabSz="914400" rtl="0" eaLnBrk="1" fontAlgn="auto" latinLnBrk="0" hangingPunct="1">
              <a:lnSpc>
                <a:spcPct val="80000"/>
              </a:lnSpc>
              <a:spcBef>
                <a:spcPts val="12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retransmits if no ACK received in this time</a:t>
            </a:r>
          </a:p>
          <a:p>
            <a:pPr marL="406400" marR="0" lvl="0" indent="-341313" algn="l" defTabSz="914400" rtl="0" eaLnBrk="1" fontAlgn="auto" latinLnBrk="0" hangingPunct="1">
              <a:lnSpc>
                <a:spcPct val="70000"/>
              </a:lnSpc>
              <a:spcBef>
                <a:spcPts val="12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if pkt (or ACK) just delayed (not lost):</a:t>
            </a:r>
          </a:p>
          <a:p>
            <a:pPr marL="747713" marR="0" lvl="2" indent="-374650" algn="l" defTabSz="914400" rtl="0" eaLnBrk="1" fontAlgn="auto" latinLnBrk="0" hangingPunct="1">
              <a:lnSpc>
                <a:spcPct val="90000"/>
              </a:lnSpc>
              <a:spcBef>
                <a:spcPts val="12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retransmission will be  duplicate, but seq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already handles this!</a:t>
            </a:r>
          </a:p>
          <a:p>
            <a:pPr marL="747713" marR="0" lvl="2" indent="-374650" algn="l" defTabSz="914400" rtl="0" eaLnBrk="1" fontAlgn="auto" latinLnBrk="0" hangingPunct="1">
              <a:lnSpc>
                <a:spcPct val="90000"/>
              </a:lnSpc>
              <a:spcBef>
                <a:spcPts val="12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must specify seq # of packet being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ACKed</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3" name="Group 2">
            <a:extLst>
              <a:ext uri="{FF2B5EF4-FFF2-40B4-BE49-F238E27FC236}">
                <a16:creationId xmlns:a16="http://schemas.microsoft.com/office/drawing/2014/main" id="{67B4DB3B-FB87-7B42-8ADE-E098B4B1CDD9}"/>
              </a:ext>
            </a:extLst>
          </p:cNvPr>
          <p:cNvGrpSpPr/>
          <p:nvPr/>
        </p:nvGrpSpPr>
        <p:grpSpPr>
          <a:xfrm>
            <a:off x="3852654" y="4876800"/>
            <a:ext cx="3484723" cy="1905000"/>
            <a:chOff x="3667124" y="4359729"/>
            <a:chExt cx="3484723" cy="1905000"/>
          </a:xfrm>
        </p:grpSpPr>
        <p:pic>
          <p:nvPicPr>
            <p:cNvPr id="7170" name="Picture 2" descr="Image result for red alarm clock">
              <a:extLst>
                <a:ext uri="{FF2B5EF4-FFF2-40B4-BE49-F238E27FC236}">
                  <a16:creationId xmlns:a16="http://schemas.microsoft.com/office/drawing/2014/main" id="{78FD9079-5EFC-D744-A2EF-B55FD834C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4" y="4359729"/>
              <a:ext cx="3381375"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1">
              <a:extLst>
                <a:ext uri="{FF2B5EF4-FFF2-40B4-BE49-F238E27FC236}">
                  <a16:creationId xmlns:a16="http://schemas.microsoft.com/office/drawing/2014/main" id="{62219A32-C5B7-4A41-B560-B3B62A39F92F}"/>
                </a:ext>
              </a:extLst>
            </p:cNvPr>
            <p:cNvSpPr txBox="1">
              <a:spLocks noChangeArrowheads="1"/>
            </p:cNvSpPr>
            <p:nvPr/>
          </p:nvSpPr>
          <p:spPr bwMode="auto">
            <a:xfrm>
              <a:off x="5932303" y="4757575"/>
              <a:ext cx="1219544" cy="3703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sz="2400" b="0" i="1" u="none" strike="noStrike" kern="0" cap="none" spc="0" normalizeH="0" baseline="0" noProof="0" dirty="0">
                  <a:ln>
                    <a:noFill/>
                  </a:ln>
                  <a:solidFill>
                    <a:srgbClr val="C00000"/>
                  </a:solidFill>
                  <a:effectLst/>
                  <a:uLnTx/>
                  <a:uFillTx/>
                  <a:latin typeface="Tahoma" charset="0"/>
                  <a:ea typeface="ＭＳ Ｐゴシック" charset="0"/>
                  <a:cs typeface="+mn-cs"/>
                </a:rPr>
                <a:t>timeout</a:t>
              </a:r>
            </a:p>
          </p:txBody>
        </p:sp>
      </p:grpSp>
      <p:sp>
        <p:nvSpPr>
          <p:cNvPr id="10" name="Rectangle 4">
            <a:extLst>
              <a:ext uri="{FF2B5EF4-FFF2-40B4-BE49-F238E27FC236}">
                <a16:creationId xmlns:a16="http://schemas.microsoft.com/office/drawing/2014/main" id="{C21F0D09-350B-0D4B-B0F1-02B4E8F5DB35}"/>
              </a:ext>
            </a:extLst>
          </p:cNvPr>
          <p:cNvSpPr txBox="1">
            <a:spLocks noChangeArrowheads="1"/>
          </p:cNvSpPr>
          <p:nvPr/>
        </p:nvSpPr>
        <p:spPr>
          <a:xfrm>
            <a:off x="808619" y="4059181"/>
            <a:ext cx="10924659" cy="1016402"/>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6400" marR="0" lvl="0" indent="-341313" algn="l" defTabSz="914400" rtl="0" eaLnBrk="1" fontAlgn="auto" latinLnBrk="0" hangingPunct="1">
              <a:lnSpc>
                <a:spcPct val="100000"/>
              </a:lnSpc>
              <a:spcBef>
                <a:spcPts val="12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use countdown timer to interrupt after “reasonable” amount of time</a:t>
            </a:r>
          </a:p>
        </p:txBody>
      </p:sp>
      <p:sp>
        <p:nvSpPr>
          <p:cNvPr id="9" name="Slide Number Placeholder 2">
            <a:extLst>
              <a:ext uri="{FF2B5EF4-FFF2-40B4-BE49-F238E27FC236}">
                <a16:creationId xmlns:a16="http://schemas.microsoft.com/office/drawing/2014/main" id="{BA1AE1C8-34DA-8649-8588-05545644E51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57</a:t>
            </a:fld>
            <a:endParaRPr lang="en-US" dirty="0"/>
          </a:p>
        </p:txBody>
      </p:sp>
    </p:spTree>
    <p:extLst>
      <p:ext uri="{BB962C8B-B14F-4D97-AF65-F5344CB8AC3E}">
        <p14:creationId xmlns:p14="http://schemas.microsoft.com/office/powerpoint/2010/main" val="112676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animEffect transition="in" filter="dissolve">
                                      <p:cBhvr>
                                        <p:cTn id="11" dur="500"/>
                                        <p:tgtEl>
                                          <p:spTgt spid="42">
                                            <p:txEl>
                                              <p:pRg st="1" end="1"/>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42">
                                            <p:txEl>
                                              <p:pRg st="2" end="2"/>
                                            </p:txEl>
                                          </p:spTgt>
                                        </p:tgtEl>
                                        <p:attrNameLst>
                                          <p:attrName>style.visibility</p:attrName>
                                        </p:attrNameLst>
                                      </p:cBhvr>
                                      <p:to>
                                        <p:strVal val="visible"/>
                                      </p:to>
                                    </p:set>
                                    <p:animEffect transition="in" filter="dissolve">
                                      <p:cBhvr>
                                        <p:cTn id="14" dur="500"/>
                                        <p:tgtEl>
                                          <p:spTgt spid="42">
                                            <p:txEl>
                                              <p:pRg st="2" end="2"/>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42">
                                            <p:txEl>
                                              <p:pRg st="3" end="3"/>
                                            </p:txEl>
                                          </p:spTgt>
                                        </p:tgtEl>
                                        <p:attrNameLst>
                                          <p:attrName>style.visibility</p:attrName>
                                        </p:attrNameLst>
                                      </p:cBhvr>
                                      <p:to>
                                        <p:strVal val="visible"/>
                                      </p:to>
                                    </p:set>
                                    <p:animEffect transition="in" filter="dissolve">
                                      <p:cBhvr>
                                        <p:cTn id="17" dur="500"/>
                                        <p:tgtEl>
                                          <p:spTgt spid="42">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2">
                                            <p:txEl>
                                              <p:pRg st="4" end="4"/>
                                            </p:txEl>
                                          </p:spTgt>
                                        </p:tgtEl>
                                        <p:attrNameLst>
                                          <p:attrName>style.visibility</p:attrName>
                                        </p:attrNameLst>
                                      </p:cBhvr>
                                      <p:to>
                                        <p:strVal val="visible"/>
                                      </p:to>
                                    </p:set>
                                    <p:animEffect transition="in" filter="dissolve">
                                      <p:cBhvr>
                                        <p:cTn id="20" dur="500"/>
                                        <p:tgtEl>
                                          <p:spTgt spid="4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9" presetClass="entr" presetSubtype="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5C125732-5AF8-DA4B-817C-FBB3A5B32FC1}"/>
              </a:ext>
            </a:extLst>
          </p:cNvPr>
          <p:cNvSpPr/>
          <p:nvPr/>
        </p:nvSpPr>
        <p:spPr>
          <a:xfrm>
            <a:off x="2666162" y="3735852"/>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0D8C866A-2C1E-EA49-9FEE-17BE0B5EB65D}"/>
              </a:ext>
            </a:extLst>
          </p:cNvPr>
          <p:cNvSpPr/>
          <p:nvPr/>
        </p:nvSpPr>
        <p:spPr>
          <a:xfrm>
            <a:off x="5108911" y="5798809"/>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B8F8E4F3-FCCE-BB46-816F-BE18AA10AA87}"/>
              </a:ext>
            </a:extLst>
          </p:cNvPr>
          <p:cNvSpPr/>
          <p:nvPr/>
        </p:nvSpPr>
        <p:spPr>
          <a:xfrm>
            <a:off x="8105934" y="3949220"/>
            <a:ext cx="944562"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DEEC5A2E-CAFB-BA43-A154-13F98FBF8642}"/>
              </a:ext>
            </a:extLst>
          </p:cNvPr>
          <p:cNvSpPr/>
          <p:nvPr/>
        </p:nvSpPr>
        <p:spPr>
          <a:xfrm>
            <a:off x="4772033" y="1955144"/>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sender</a:t>
            </a:r>
            <a:endParaRPr lang="en-US" sz="4400" dirty="0"/>
          </a:p>
        </p:txBody>
      </p:sp>
      <p:sp>
        <p:nvSpPr>
          <p:cNvPr id="64" name="Line 6">
            <a:extLst>
              <a:ext uri="{FF2B5EF4-FFF2-40B4-BE49-F238E27FC236}">
                <a16:creationId xmlns:a16="http://schemas.microsoft.com/office/drawing/2014/main" id="{78C37AB9-8D5F-A34A-A2BE-A05DFB4E8756}"/>
              </a:ext>
            </a:extLst>
          </p:cNvPr>
          <p:cNvSpPr>
            <a:spLocks noChangeShapeType="1"/>
          </p:cNvSpPr>
          <p:nvPr/>
        </p:nvSpPr>
        <p:spPr bwMode="auto">
          <a:xfrm>
            <a:off x="4488198" y="1637972"/>
            <a:ext cx="157163" cy="576262"/>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5" name="Group 7">
            <a:extLst>
              <a:ext uri="{FF2B5EF4-FFF2-40B4-BE49-F238E27FC236}">
                <a16:creationId xmlns:a16="http://schemas.microsoft.com/office/drawing/2014/main" id="{096872AC-5A50-874A-AB4F-3FB6FDD33CA8}"/>
              </a:ext>
            </a:extLst>
          </p:cNvPr>
          <p:cNvGrpSpPr>
            <a:grpSpLocks/>
          </p:cNvGrpSpPr>
          <p:nvPr/>
        </p:nvGrpSpPr>
        <p:grpSpPr bwMode="auto">
          <a:xfrm>
            <a:off x="7099636" y="2184072"/>
            <a:ext cx="889000" cy="865187"/>
            <a:chOff x="445" y="1273"/>
            <a:chExt cx="560" cy="545"/>
          </a:xfrm>
        </p:grpSpPr>
        <p:sp>
          <p:nvSpPr>
            <p:cNvPr id="66" name="Oval 8">
              <a:extLst>
                <a:ext uri="{FF2B5EF4-FFF2-40B4-BE49-F238E27FC236}">
                  <a16:creationId xmlns:a16="http://schemas.microsoft.com/office/drawing/2014/main" id="{E65B4A15-4BAC-CA4D-A49C-43B951682900}"/>
                </a:ext>
              </a:extLst>
            </p:cNvPr>
            <p:cNvSpPr>
              <a:spLocks noChangeArrowheads="1"/>
            </p:cNvSpPr>
            <p:nvPr/>
          </p:nvSpPr>
          <p:spPr bwMode="auto">
            <a:xfrm>
              <a:off x="445" y="1273"/>
              <a:ext cx="560" cy="54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7" name="Text Box 9">
              <a:extLst>
                <a:ext uri="{FF2B5EF4-FFF2-40B4-BE49-F238E27FC236}">
                  <a16:creationId xmlns:a16="http://schemas.microsoft.com/office/drawing/2014/main" id="{26B25746-91F9-5D4A-8F0C-823F1140A003}"/>
                </a:ext>
              </a:extLst>
            </p:cNvPr>
            <p:cNvSpPr txBox="1">
              <a:spLocks noChangeArrowheads="1"/>
            </p:cNvSpPr>
            <p:nvPr/>
          </p:nvSpPr>
          <p:spPr bwMode="auto">
            <a:xfrm>
              <a:off x="499" y="1309"/>
              <a:ext cx="45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ACK0</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4" name="Group 3">
            <a:extLst>
              <a:ext uri="{FF2B5EF4-FFF2-40B4-BE49-F238E27FC236}">
                <a16:creationId xmlns:a16="http://schemas.microsoft.com/office/drawing/2014/main" id="{7F4D04D9-9A61-C546-9AF6-16658062604A}"/>
              </a:ext>
            </a:extLst>
          </p:cNvPr>
          <p:cNvGrpSpPr/>
          <p:nvPr/>
        </p:nvGrpSpPr>
        <p:grpSpPr>
          <a:xfrm>
            <a:off x="4758073" y="1183947"/>
            <a:ext cx="3860800" cy="1144587"/>
            <a:chOff x="4758073" y="1183947"/>
            <a:chExt cx="3860800" cy="1144587"/>
          </a:xfrm>
        </p:grpSpPr>
        <p:sp>
          <p:nvSpPr>
            <p:cNvPr id="61" name="Text Box 3">
              <a:extLst>
                <a:ext uri="{FF2B5EF4-FFF2-40B4-BE49-F238E27FC236}">
                  <a16:creationId xmlns:a16="http://schemas.microsoft.com/office/drawing/2014/main" id="{277946DC-87AE-0E47-8DDD-C388A956445A}"/>
                </a:ext>
              </a:extLst>
            </p:cNvPr>
            <p:cNvSpPr txBox="1">
              <a:spLocks noChangeArrowheads="1"/>
            </p:cNvSpPr>
            <p:nvPr/>
          </p:nvSpPr>
          <p:spPr bwMode="auto">
            <a:xfrm>
              <a:off x="4758073" y="1477634"/>
              <a:ext cx="38608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2" name="Text Box 4">
              <a:extLst>
                <a:ext uri="{FF2B5EF4-FFF2-40B4-BE49-F238E27FC236}">
                  <a16:creationId xmlns:a16="http://schemas.microsoft.com/office/drawing/2014/main" id="{11F4EC56-A6F5-A64D-95C8-7503733BD178}"/>
                </a:ext>
              </a:extLst>
            </p:cNvPr>
            <p:cNvSpPr txBox="1">
              <a:spLocks noChangeArrowheads="1"/>
            </p:cNvSpPr>
            <p:nvPr/>
          </p:nvSpPr>
          <p:spPr bwMode="auto">
            <a:xfrm>
              <a:off x="4799348" y="1183947"/>
              <a:ext cx="1724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3" name="Line 5">
              <a:extLst>
                <a:ext uri="{FF2B5EF4-FFF2-40B4-BE49-F238E27FC236}">
                  <a16:creationId xmlns:a16="http://schemas.microsoft.com/office/drawing/2014/main" id="{C1AF7291-871C-F046-AFBB-1556BBAC481A}"/>
                </a:ext>
              </a:extLst>
            </p:cNvPr>
            <p:cNvSpPr>
              <a:spLocks noChangeShapeType="1"/>
            </p:cNvSpPr>
            <p:nvPr/>
          </p:nvSpPr>
          <p:spPr bwMode="auto">
            <a:xfrm>
              <a:off x="4900948" y="1522084"/>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8" name="Freeform 10">
              <a:extLst>
                <a:ext uri="{FF2B5EF4-FFF2-40B4-BE49-F238E27FC236}">
                  <a16:creationId xmlns:a16="http://schemas.microsoft.com/office/drawing/2014/main" id="{8CEC024B-C97C-A74A-9916-3EDFFAAB7369}"/>
                </a:ext>
              </a:extLst>
            </p:cNvPr>
            <p:cNvSpPr>
              <a:spLocks/>
            </p:cNvSpPr>
            <p:nvPr/>
          </p:nvSpPr>
          <p:spPr bwMode="auto">
            <a:xfrm flipV="1">
              <a:off x="5123198" y="2165022"/>
              <a:ext cx="2090738" cy="163512"/>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72" name="Group 14">
            <a:extLst>
              <a:ext uri="{FF2B5EF4-FFF2-40B4-BE49-F238E27FC236}">
                <a16:creationId xmlns:a16="http://schemas.microsoft.com/office/drawing/2014/main" id="{56EFCAB8-B7AF-164A-9F92-8EACFBDEB179}"/>
              </a:ext>
            </a:extLst>
          </p:cNvPr>
          <p:cNvGrpSpPr>
            <a:grpSpLocks/>
          </p:cNvGrpSpPr>
          <p:nvPr/>
        </p:nvGrpSpPr>
        <p:grpSpPr bwMode="auto">
          <a:xfrm>
            <a:off x="7191711" y="4098597"/>
            <a:ext cx="1189037" cy="850900"/>
            <a:chOff x="4090" y="3230"/>
            <a:chExt cx="749" cy="536"/>
          </a:xfrm>
        </p:grpSpPr>
        <p:sp>
          <p:nvSpPr>
            <p:cNvPr id="73" name="Oval 15">
              <a:extLst>
                <a:ext uri="{FF2B5EF4-FFF2-40B4-BE49-F238E27FC236}">
                  <a16:creationId xmlns:a16="http://schemas.microsoft.com/office/drawing/2014/main" id="{FA80C9CA-4B40-8840-B931-9FF9ACFD24EF}"/>
                </a:ext>
              </a:extLst>
            </p:cNvPr>
            <p:cNvSpPr>
              <a:spLocks noChangeArrowheads="1"/>
            </p:cNvSpPr>
            <p:nvPr/>
          </p:nvSpPr>
          <p:spPr bwMode="auto">
            <a:xfrm>
              <a:off x="4159" y="3230"/>
              <a:ext cx="595" cy="53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16">
              <a:extLst>
                <a:ext uri="{FF2B5EF4-FFF2-40B4-BE49-F238E27FC236}">
                  <a16:creationId xmlns:a16="http://schemas.microsoft.com/office/drawing/2014/main" id="{521CFB86-2E9D-B149-847B-A167F4F8FCE1}"/>
                </a:ext>
              </a:extLst>
            </p:cNvPr>
            <p:cNvSpPr txBox="1">
              <a:spLocks noChangeArrowheads="1"/>
            </p:cNvSpPr>
            <p:nvPr/>
          </p:nvSpPr>
          <p:spPr bwMode="auto">
            <a:xfrm>
              <a:off x="4090" y="3270"/>
              <a:ext cx="74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call 1 from above</a:t>
              </a:r>
              <a:endPar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14" name="Group 113">
            <a:extLst>
              <a:ext uri="{FF2B5EF4-FFF2-40B4-BE49-F238E27FC236}">
                <a16:creationId xmlns:a16="http://schemas.microsoft.com/office/drawing/2014/main" id="{40684A0E-9037-EB45-9EB8-86695DBF36A9}"/>
              </a:ext>
            </a:extLst>
          </p:cNvPr>
          <p:cNvGrpSpPr/>
          <p:nvPr/>
        </p:nvGrpSpPr>
        <p:grpSpPr>
          <a:xfrm>
            <a:off x="5054936" y="4832022"/>
            <a:ext cx="3444875" cy="1038225"/>
            <a:chOff x="5054936" y="4832022"/>
            <a:chExt cx="3444875" cy="1038225"/>
          </a:xfrm>
        </p:grpSpPr>
        <p:sp>
          <p:nvSpPr>
            <p:cNvPr id="76" name="Freeform 18">
              <a:extLst>
                <a:ext uri="{FF2B5EF4-FFF2-40B4-BE49-F238E27FC236}">
                  <a16:creationId xmlns:a16="http://schemas.microsoft.com/office/drawing/2014/main" id="{6F223C64-6D09-DE48-83F1-228C34DA64FA}"/>
                </a:ext>
              </a:extLst>
            </p:cNvPr>
            <p:cNvSpPr>
              <a:spLocks/>
            </p:cNvSpPr>
            <p:nvPr/>
          </p:nvSpPr>
          <p:spPr bwMode="auto">
            <a:xfrm>
              <a:off x="5108911" y="4832022"/>
              <a:ext cx="2312987" cy="274637"/>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8" name="Text Box 20">
              <a:extLst>
                <a:ext uri="{FF2B5EF4-FFF2-40B4-BE49-F238E27FC236}">
                  <a16:creationId xmlns:a16="http://schemas.microsoft.com/office/drawing/2014/main" id="{5C35E95A-ADB2-FF4D-BCD2-C9D9EABE9C6B}"/>
                </a:ext>
              </a:extLst>
            </p:cNvPr>
            <p:cNvSpPr txBox="1">
              <a:spLocks noChangeArrowheads="1"/>
            </p:cNvSpPr>
            <p:nvPr/>
          </p:nvSpPr>
          <p:spPr bwMode="auto">
            <a:xfrm>
              <a:off x="5054936" y="5317797"/>
              <a:ext cx="34448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make_pkt(1,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Text Box 21">
              <a:extLst>
                <a:ext uri="{FF2B5EF4-FFF2-40B4-BE49-F238E27FC236}">
                  <a16:creationId xmlns:a16="http://schemas.microsoft.com/office/drawing/2014/main" id="{E55E1DDD-DB30-5446-8650-ECC81FF923ED}"/>
                </a:ext>
              </a:extLst>
            </p:cNvPr>
            <p:cNvSpPr txBox="1">
              <a:spLocks noChangeArrowheads="1"/>
            </p:cNvSpPr>
            <p:nvPr/>
          </p:nvSpPr>
          <p:spPr bwMode="auto">
            <a:xfrm>
              <a:off x="5054936" y="5035222"/>
              <a:ext cx="1724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0" name="Line 22">
              <a:extLst>
                <a:ext uri="{FF2B5EF4-FFF2-40B4-BE49-F238E27FC236}">
                  <a16:creationId xmlns:a16="http://schemas.microsoft.com/office/drawing/2014/main" id="{38F0E084-BD34-6345-8EFC-9B28222C5D7D}"/>
                </a:ext>
              </a:extLst>
            </p:cNvPr>
            <p:cNvSpPr>
              <a:spLocks noChangeShapeType="1"/>
            </p:cNvSpPr>
            <p:nvPr/>
          </p:nvSpPr>
          <p:spPr bwMode="auto">
            <a:xfrm>
              <a:off x="5173998" y="5346372"/>
              <a:ext cx="25987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D0E17AB3-A37A-384E-B76C-D9D33C764FEC}"/>
              </a:ext>
            </a:extLst>
          </p:cNvPr>
          <p:cNvGrpSpPr/>
          <p:nvPr/>
        </p:nvGrpSpPr>
        <p:grpSpPr>
          <a:xfrm>
            <a:off x="7858461" y="2912734"/>
            <a:ext cx="2309812" cy="1184275"/>
            <a:chOff x="7858461" y="2912734"/>
            <a:chExt cx="2309812" cy="1184275"/>
          </a:xfrm>
        </p:grpSpPr>
        <p:sp>
          <p:nvSpPr>
            <p:cNvPr id="77" name="Freeform 19">
              <a:extLst>
                <a:ext uri="{FF2B5EF4-FFF2-40B4-BE49-F238E27FC236}">
                  <a16:creationId xmlns:a16="http://schemas.microsoft.com/office/drawing/2014/main" id="{3DDB81C2-3ABA-CF4A-B97F-7179552BC636}"/>
                </a:ext>
              </a:extLst>
            </p:cNvPr>
            <p:cNvSpPr>
              <a:spLocks/>
            </p:cNvSpPr>
            <p:nvPr/>
          </p:nvSpPr>
          <p:spPr bwMode="auto">
            <a:xfrm rot="5400000" flipH="1" flipV="1">
              <a:off x="7349667" y="3421528"/>
              <a:ext cx="1184275" cy="166687"/>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1" name="Text Box 23">
              <a:extLst>
                <a:ext uri="{FF2B5EF4-FFF2-40B4-BE49-F238E27FC236}">
                  <a16:creationId xmlns:a16="http://schemas.microsoft.com/office/drawing/2014/main" id="{B3A5B058-CEE3-154A-8B9F-81FE6436B20E}"/>
                </a:ext>
              </a:extLst>
            </p:cNvPr>
            <p:cNvSpPr txBox="1">
              <a:spLocks noChangeArrowheads="1"/>
            </p:cNvSpPr>
            <p:nvPr/>
          </p:nvSpPr>
          <p:spPr bwMode="auto">
            <a:xfrm>
              <a:off x="8018798" y="3200072"/>
              <a:ext cx="21494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isACK(rcvpkt,0)</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2" name="Line 24">
              <a:extLst>
                <a:ext uri="{FF2B5EF4-FFF2-40B4-BE49-F238E27FC236}">
                  <a16:creationId xmlns:a16="http://schemas.microsoft.com/office/drawing/2014/main" id="{6F172C79-50B4-9346-A88A-5975F73431A8}"/>
                </a:ext>
              </a:extLst>
            </p:cNvPr>
            <p:cNvSpPr>
              <a:spLocks noChangeShapeType="1"/>
            </p:cNvSpPr>
            <p:nvPr/>
          </p:nvSpPr>
          <p:spPr bwMode="auto">
            <a:xfrm>
              <a:off x="8134686" y="3911272"/>
              <a:ext cx="14192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9">
              <a:extLst>
                <a:ext uri="{FF2B5EF4-FFF2-40B4-BE49-F238E27FC236}">
                  <a16:creationId xmlns:a16="http://schemas.microsoft.com/office/drawing/2014/main" id="{31338CB6-A233-944E-8AAB-06740429CED4}"/>
                </a:ext>
              </a:extLst>
            </p:cNvPr>
            <p:cNvSpPr txBox="1">
              <a:spLocks noChangeArrowheads="1"/>
            </p:cNvSpPr>
            <p:nvPr/>
          </p:nvSpPr>
          <p:spPr bwMode="auto">
            <a:xfrm>
              <a:off x="8039436" y="3892222"/>
              <a:ext cx="151447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stop_timer</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15" name="Group 114">
            <a:extLst>
              <a:ext uri="{FF2B5EF4-FFF2-40B4-BE49-F238E27FC236}">
                <a16:creationId xmlns:a16="http://schemas.microsoft.com/office/drawing/2014/main" id="{264EE58C-9293-D64B-8FD5-BF4EEDF9C767}"/>
              </a:ext>
            </a:extLst>
          </p:cNvPr>
          <p:cNvGrpSpPr/>
          <p:nvPr/>
        </p:nvGrpSpPr>
        <p:grpSpPr>
          <a:xfrm>
            <a:off x="2638761" y="2958772"/>
            <a:ext cx="1933239" cy="1239836"/>
            <a:chOff x="2638761" y="2958772"/>
            <a:chExt cx="1933239" cy="1239836"/>
          </a:xfrm>
        </p:grpSpPr>
        <p:sp>
          <p:nvSpPr>
            <p:cNvPr id="75" name="Freeform 17">
              <a:extLst>
                <a:ext uri="{FF2B5EF4-FFF2-40B4-BE49-F238E27FC236}">
                  <a16:creationId xmlns:a16="http://schemas.microsoft.com/office/drawing/2014/main" id="{2F184C7E-A563-7E48-B933-43517ECFB8AD}"/>
                </a:ext>
              </a:extLst>
            </p:cNvPr>
            <p:cNvSpPr>
              <a:spLocks/>
            </p:cNvSpPr>
            <p:nvPr/>
          </p:nvSpPr>
          <p:spPr bwMode="auto">
            <a:xfrm rot="16200000" flipV="1">
              <a:off x="3932569" y="3559178"/>
              <a:ext cx="1137909" cy="140952"/>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5" name="Text Box 27">
              <a:extLst>
                <a:ext uri="{FF2B5EF4-FFF2-40B4-BE49-F238E27FC236}">
                  <a16:creationId xmlns:a16="http://schemas.microsoft.com/office/drawing/2014/main" id="{85546939-74F9-DE48-94D4-5CDE532CF8B4}"/>
                </a:ext>
              </a:extLst>
            </p:cNvPr>
            <p:cNvSpPr txBox="1">
              <a:spLocks noChangeArrowheads="1"/>
            </p:cNvSpPr>
            <p:nvPr/>
          </p:nvSpPr>
          <p:spPr bwMode="auto">
            <a:xfrm>
              <a:off x="2646698" y="2958772"/>
              <a:ext cx="19129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notcorrupt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&amp;&amp;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isACK</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(rcvpkt,1)</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6" name="Line 28">
              <a:extLst>
                <a:ext uri="{FF2B5EF4-FFF2-40B4-BE49-F238E27FC236}">
                  <a16:creationId xmlns:a16="http://schemas.microsoft.com/office/drawing/2014/main" id="{8CA33983-E9A1-BF42-B982-07F0B1E94A02}"/>
                </a:ext>
              </a:extLst>
            </p:cNvPr>
            <p:cNvSpPr>
              <a:spLocks noChangeShapeType="1"/>
            </p:cNvSpPr>
            <p:nvPr/>
          </p:nvSpPr>
          <p:spPr bwMode="auto">
            <a:xfrm>
              <a:off x="2773698" y="3698547"/>
              <a:ext cx="15176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8" name="Text Box 30">
              <a:extLst>
                <a:ext uri="{FF2B5EF4-FFF2-40B4-BE49-F238E27FC236}">
                  <a16:creationId xmlns:a16="http://schemas.microsoft.com/office/drawing/2014/main" id="{C524B67B-7041-9242-9C97-B8A784A8F6F2}"/>
                </a:ext>
              </a:extLst>
            </p:cNvPr>
            <p:cNvSpPr txBox="1">
              <a:spLocks noChangeArrowheads="1"/>
            </p:cNvSpPr>
            <p:nvPr/>
          </p:nvSpPr>
          <p:spPr bwMode="auto">
            <a:xfrm>
              <a:off x="2638761" y="3671559"/>
              <a:ext cx="1514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stop_timer</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00" name="Group 42">
            <a:extLst>
              <a:ext uri="{FF2B5EF4-FFF2-40B4-BE49-F238E27FC236}">
                <a16:creationId xmlns:a16="http://schemas.microsoft.com/office/drawing/2014/main" id="{7781A61F-1C88-6E46-96AB-268CBADE4526}"/>
              </a:ext>
            </a:extLst>
          </p:cNvPr>
          <p:cNvGrpSpPr>
            <a:grpSpLocks/>
          </p:cNvGrpSpPr>
          <p:nvPr/>
        </p:nvGrpSpPr>
        <p:grpSpPr bwMode="auto">
          <a:xfrm>
            <a:off x="4157998" y="2228522"/>
            <a:ext cx="1189038" cy="850900"/>
            <a:chOff x="4090" y="3230"/>
            <a:chExt cx="749" cy="536"/>
          </a:xfrm>
        </p:grpSpPr>
        <p:sp>
          <p:nvSpPr>
            <p:cNvPr id="101" name="Oval 43">
              <a:extLst>
                <a:ext uri="{FF2B5EF4-FFF2-40B4-BE49-F238E27FC236}">
                  <a16:creationId xmlns:a16="http://schemas.microsoft.com/office/drawing/2014/main" id="{EA3FA186-38E3-E24B-80CE-CDFC5DF36C2A}"/>
                </a:ext>
              </a:extLst>
            </p:cNvPr>
            <p:cNvSpPr>
              <a:spLocks noChangeArrowheads="1"/>
            </p:cNvSpPr>
            <p:nvPr/>
          </p:nvSpPr>
          <p:spPr bwMode="auto">
            <a:xfrm>
              <a:off x="4159" y="3230"/>
              <a:ext cx="595" cy="53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2" name="Text Box 44">
              <a:extLst>
                <a:ext uri="{FF2B5EF4-FFF2-40B4-BE49-F238E27FC236}">
                  <a16:creationId xmlns:a16="http://schemas.microsoft.com/office/drawing/2014/main" id="{237CD0D2-3CD0-9E45-8D08-0B39FC58CB38}"/>
                </a:ext>
              </a:extLst>
            </p:cNvPr>
            <p:cNvSpPr txBox="1">
              <a:spLocks noChangeArrowheads="1"/>
            </p:cNvSpPr>
            <p:nvPr/>
          </p:nvSpPr>
          <p:spPr bwMode="auto">
            <a:xfrm>
              <a:off x="4090" y="3270"/>
              <a:ext cx="74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call 0 from above</a:t>
              </a:r>
              <a:endPar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04" name="Group 46">
            <a:extLst>
              <a:ext uri="{FF2B5EF4-FFF2-40B4-BE49-F238E27FC236}">
                <a16:creationId xmlns:a16="http://schemas.microsoft.com/office/drawing/2014/main" id="{3A7B09B7-7C1D-8D4E-8FEA-40BBC5ECB76A}"/>
              </a:ext>
            </a:extLst>
          </p:cNvPr>
          <p:cNvGrpSpPr>
            <a:grpSpLocks/>
          </p:cNvGrpSpPr>
          <p:nvPr/>
        </p:nvGrpSpPr>
        <p:grpSpPr bwMode="auto">
          <a:xfrm>
            <a:off x="4369136" y="4082722"/>
            <a:ext cx="889000" cy="865187"/>
            <a:chOff x="445" y="1273"/>
            <a:chExt cx="560" cy="545"/>
          </a:xfrm>
        </p:grpSpPr>
        <p:sp>
          <p:nvSpPr>
            <p:cNvPr id="105" name="Oval 47">
              <a:extLst>
                <a:ext uri="{FF2B5EF4-FFF2-40B4-BE49-F238E27FC236}">
                  <a16:creationId xmlns:a16="http://schemas.microsoft.com/office/drawing/2014/main" id="{1F85EC28-DE93-5C4D-AA1B-F8423FADF09B}"/>
                </a:ext>
              </a:extLst>
            </p:cNvPr>
            <p:cNvSpPr>
              <a:spLocks noChangeArrowheads="1"/>
            </p:cNvSpPr>
            <p:nvPr/>
          </p:nvSpPr>
          <p:spPr bwMode="auto">
            <a:xfrm>
              <a:off x="445" y="1273"/>
              <a:ext cx="560" cy="54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6" name="Text Box 48">
              <a:extLst>
                <a:ext uri="{FF2B5EF4-FFF2-40B4-BE49-F238E27FC236}">
                  <a16:creationId xmlns:a16="http://schemas.microsoft.com/office/drawing/2014/main" id="{8ED6243F-D34F-6848-8B35-66C2A258A3B6}"/>
                </a:ext>
              </a:extLst>
            </p:cNvPr>
            <p:cNvSpPr txBox="1">
              <a:spLocks noChangeArrowheads="1"/>
            </p:cNvSpPr>
            <p:nvPr/>
          </p:nvSpPr>
          <p:spPr bwMode="auto">
            <a:xfrm>
              <a:off x="499" y="1309"/>
              <a:ext cx="45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ACK1</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sp>
        <p:nvSpPr>
          <p:cNvPr id="3" name="Oval 2">
            <a:extLst>
              <a:ext uri="{FF2B5EF4-FFF2-40B4-BE49-F238E27FC236}">
                <a16:creationId xmlns:a16="http://schemas.microsoft.com/office/drawing/2014/main" id="{D28BBA62-6263-C843-B29E-56B49980762A}"/>
              </a:ext>
            </a:extLst>
          </p:cNvPr>
          <p:cNvSpPr/>
          <p:nvPr/>
        </p:nvSpPr>
        <p:spPr>
          <a:xfrm>
            <a:off x="3771900" y="1861459"/>
            <a:ext cx="4800600" cy="1534886"/>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9E2FDDC8-8D96-114D-9DC7-646B2E492AD9}"/>
              </a:ext>
            </a:extLst>
          </p:cNvPr>
          <p:cNvSpPr/>
          <p:nvPr/>
        </p:nvSpPr>
        <p:spPr>
          <a:xfrm>
            <a:off x="3858986" y="3777345"/>
            <a:ext cx="4800600" cy="1534886"/>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9D7B88F9-3891-3046-A064-B332A3527756}"/>
              </a:ext>
            </a:extLst>
          </p:cNvPr>
          <p:cNvSpPr/>
          <p:nvPr/>
        </p:nvSpPr>
        <p:spPr>
          <a:xfrm>
            <a:off x="4254500" y="2216171"/>
            <a:ext cx="952500" cy="87112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622A35A9-A643-7C42-B044-B85FAF6A97F9}"/>
              </a:ext>
            </a:extLst>
          </p:cNvPr>
          <p:cNvSpPr/>
          <p:nvPr/>
        </p:nvSpPr>
        <p:spPr>
          <a:xfrm>
            <a:off x="7086600" y="2184400"/>
            <a:ext cx="914400" cy="8678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29138640-D128-B549-B272-9634FBE0E919}"/>
              </a:ext>
            </a:extLst>
          </p:cNvPr>
          <p:cNvSpPr/>
          <p:nvPr/>
        </p:nvSpPr>
        <p:spPr>
          <a:xfrm>
            <a:off x="7302500" y="4102100"/>
            <a:ext cx="936658" cy="8509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F8621F76-605F-FD4F-BBDF-20014AAFC358}"/>
              </a:ext>
            </a:extLst>
          </p:cNvPr>
          <p:cNvSpPr/>
          <p:nvPr/>
        </p:nvSpPr>
        <p:spPr>
          <a:xfrm>
            <a:off x="4356100" y="4070372"/>
            <a:ext cx="914400" cy="8763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EC2E0DE7-1242-394F-B32C-D2097A456FDC}"/>
              </a:ext>
            </a:extLst>
          </p:cNvPr>
          <p:cNvSpPr/>
          <p:nvPr/>
        </p:nvSpPr>
        <p:spPr>
          <a:xfrm>
            <a:off x="4251325" y="2212996"/>
            <a:ext cx="952500" cy="87112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Slide Number Placeholder 2">
            <a:extLst>
              <a:ext uri="{FF2B5EF4-FFF2-40B4-BE49-F238E27FC236}">
                <a16:creationId xmlns:a16="http://schemas.microsoft.com/office/drawing/2014/main" id="{E51BA6D5-B9A8-EF43-ACE9-5217445FDC7F}"/>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58</a:t>
            </a:fld>
            <a:endParaRPr lang="en-US" dirty="0"/>
          </a:p>
        </p:txBody>
      </p:sp>
    </p:spTree>
    <p:extLst>
      <p:ext uri="{BB962C8B-B14F-4D97-AF65-F5344CB8AC3E}">
        <p14:creationId xmlns:p14="http://schemas.microsoft.com/office/powerpoint/2010/main" val="183202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dissolve">
                                      <p:cBhvr>
                                        <p:cTn id="15" dur="500"/>
                                        <p:tgtEl>
                                          <p:spTgt spid="12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xit" presetSubtype="0" fill="hold" grpId="1" nodeType="withEffect">
                                  <p:stCondLst>
                                    <p:cond delay="0"/>
                                  </p:stCondLst>
                                  <p:childTnLst>
                                    <p:animEffect transition="out" filter="dissolve">
                                      <p:cBhvr>
                                        <p:cTn id="22" dur="500"/>
                                        <p:tgtEl>
                                          <p:spTgt spid="122"/>
                                        </p:tgtEl>
                                      </p:cBhvr>
                                    </p:animEffect>
                                    <p:set>
                                      <p:cBhvr>
                                        <p:cTn id="23" dur="1" fill="hold">
                                          <p:stCondLst>
                                            <p:cond delay="499"/>
                                          </p:stCondLst>
                                        </p:cTn>
                                        <p:tgtEl>
                                          <p:spTgt spid="12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9" presetClass="exit" presetSubtype="0" fill="hold" grpId="1" nodeType="withEffect">
                                  <p:stCondLst>
                                    <p:cond delay="0"/>
                                  </p:stCondLst>
                                  <p:childTnLst>
                                    <p:animEffect transition="out" filter="dissolv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9" presetClass="entr" presetSubtype="0"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dissolve">
                                      <p:cBhvr>
                                        <p:cTn id="34" dur="500"/>
                                        <p:tgtEl>
                                          <p:spTgt spid="121"/>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dissolve">
                                      <p:cBhvr>
                                        <p:cTn id="38" dur="500"/>
                                        <p:tgtEl>
                                          <p:spTgt spid="1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par>
                                <p:cTn id="44" presetID="9" presetClass="exit" presetSubtype="0" fill="hold" grpId="1" nodeType="withEffect">
                                  <p:stCondLst>
                                    <p:cond delay="0"/>
                                  </p:stCondLst>
                                  <p:childTnLst>
                                    <p:animEffect transition="out" filter="dissolve">
                                      <p:cBhvr>
                                        <p:cTn id="45" dur="500"/>
                                        <p:tgtEl>
                                          <p:spTgt spid="130"/>
                                        </p:tgtEl>
                                      </p:cBhvr>
                                    </p:animEffect>
                                    <p:set>
                                      <p:cBhvr>
                                        <p:cTn id="46" dur="1" fill="hold">
                                          <p:stCondLst>
                                            <p:cond delay="499"/>
                                          </p:stCondLst>
                                        </p:cTn>
                                        <p:tgtEl>
                                          <p:spTgt spid="130"/>
                                        </p:tgtEl>
                                        <p:attrNameLst>
                                          <p:attrName>style.visibility</p:attrName>
                                        </p:attrNameLst>
                                      </p:cBhvr>
                                      <p:to>
                                        <p:strVal val="hidden"/>
                                      </p:to>
                                    </p:set>
                                  </p:childTnLst>
                                </p:cTn>
                              </p:par>
                              <p:par>
                                <p:cTn id="47" presetID="9" presetClass="entr" presetSubtype="0" fill="hold" grpId="0" nodeType="withEffect">
                                  <p:stCondLst>
                                    <p:cond delay="0"/>
                                  </p:stCondLst>
                                  <p:childTnLst>
                                    <p:set>
                                      <p:cBhvr>
                                        <p:cTn id="48" dur="1" fill="hold">
                                          <p:stCondLst>
                                            <p:cond delay="0"/>
                                          </p:stCondLst>
                                        </p:cTn>
                                        <p:tgtEl>
                                          <p:spTgt spid="123"/>
                                        </p:tgtEl>
                                        <p:attrNameLst>
                                          <p:attrName>style.visibility</p:attrName>
                                        </p:attrNameLst>
                                      </p:cBhvr>
                                      <p:to>
                                        <p:strVal val="visible"/>
                                      </p:to>
                                    </p:set>
                                    <p:animEffect transition="in" filter="dissolve">
                                      <p:cBhvr>
                                        <p:cTn id="49" dur="500"/>
                                        <p:tgtEl>
                                          <p:spTgt spid="123"/>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131"/>
                                        </p:tgtEl>
                                        <p:attrNameLst>
                                          <p:attrName>style.visibility</p:attrName>
                                        </p:attrNameLst>
                                      </p:cBhvr>
                                      <p:to>
                                        <p:strVal val="visible"/>
                                      </p:to>
                                    </p:set>
                                    <p:animEffect transition="in" filter="dissolve">
                                      <p:cBhvr>
                                        <p:cTn id="53" dur="500"/>
                                        <p:tgtEl>
                                          <p:spTgt spid="13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wipe(right)">
                                      <p:cBhvr>
                                        <p:cTn id="58" dur="500"/>
                                        <p:tgtEl>
                                          <p:spTgt spid="114"/>
                                        </p:tgtEl>
                                      </p:cBhvr>
                                    </p:animEffect>
                                  </p:childTnLst>
                                </p:cTn>
                              </p:par>
                              <p:par>
                                <p:cTn id="59" presetID="9" presetClass="exit" presetSubtype="0" fill="hold" grpId="1" nodeType="withEffect">
                                  <p:stCondLst>
                                    <p:cond delay="0"/>
                                  </p:stCondLst>
                                  <p:childTnLst>
                                    <p:animEffect transition="out" filter="dissolve">
                                      <p:cBhvr>
                                        <p:cTn id="60" dur="500"/>
                                        <p:tgtEl>
                                          <p:spTgt spid="131"/>
                                        </p:tgtEl>
                                      </p:cBhvr>
                                    </p:animEffect>
                                    <p:set>
                                      <p:cBhvr>
                                        <p:cTn id="61" dur="1" fill="hold">
                                          <p:stCondLst>
                                            <p:cond delay="499"/>
                                          </p:stCondLst>
                                        </p:cTn>
                                        <p:tgtEl>
                                          <p:spTgt spid="131"/>
                                        </p:tgtEl>
                                        <p:attrNameLst>
                                          <p:attrName>style.visibility</p:attrName>
                                        </p:attrNameLst>
                                      </p:cBhvr>
                                      <p:to>
                                        <p:strVal val="hidden"/>
                                      </p:to>
                                    </p:set>
                                  </p:childTnLst>
                                </p:cTn>
                              </p:par>
                              <p:par>
                                <p:cTn id="62" presetID="9" presetClass="entr" presetSubtype="0" fill="hold" grpId="0" nodeType="withEffect">
                                  <p:stCondLst>
                                    <p:cond delay="0"/>
                                  </p:stCondLst>
                                  <p:childTnLst>
                                    <p:set>
                                      <p:cBhvr>
                                        <p:cTn id="63" dur="1" fill="hold">
                                          <p:stCondLst>
                                            <p:cond delay="0"/>
                                          </p:stCondLst>
                                        </p:cTn>
                                        <p:tgtEl>
                                          <p:spTgt spid="124"/>
                                        </p:tgtEl>
                                        <p:attrNameLst>
                                          <p:attrName>style.visibility</p:attrName>
                                        </p:attrNameLst>
                                      </p:cBhvr>
                                      <p:to>
                                        <p:strVal val="visible"/>
                                      </p:to>
                                    </p:set>
                                    <p:animEffect transition="in" filter="dissolve">
                                      <p:cBhvr>
                                        <p:cTn id="64" dur="500"/>
                                        <p:tgtEl>
                                          <p:spTgt spid="124"/>
                                        </p:tgtEl>
                                      </p:cBhvr>
                                    </p:animEffect>
                                  </p:childTnLst>
                                </p:cTn>
                              </p:par>
                            </p:childTnLst>
                          </p:cTn>
                        </p:par>
                        <p:par>
                          <p:cTn id="65" fill="hold">
                            <p:stCondLst>
                              <p:cond delay="500"/>
                            </p:stCondLst>
                            <p:childTnLst>
                              <p:par>
                                <p:cTn id="66" presetID="9" presetClass="entr" presetSubtype="0" fill="hold" grpId="0" nodeType="afterEffect">
                                  <p:stCondLst>
                                    <p:cond delay="0"/>
                                  </p:stCondLst>
                                  <p:childTnLst>
                                    <p:set>
                                      <p:cBhvr>
                                        <p:cTn id="67" dur="1" fill="hold">
                                          <p:stCondLst>
                                            <p:cond delay="0"/>
                                          </p:stCondLst>
                                        </p:cTn>
                                        <p:tgtEl>
                                          <p:spTgt spid="132"/>
                                        </p:tgtEl>
                                        <p:attrNameLst>
                                          <p:attrName>style.visibility</p:attrName>
                                        </p:attrNameLst>
                                      </p:cBhvr>
                                      <p:to>
                                        <p:strVal val="visible"/>
                                      </p:to>
                                    </p:set>
                                    <p:animEffect transition="in" filter="dissolve">
                                      <p:cBhvr>
                                        <p:cTn id="68" dur="500"/>
                                        <p:tgtEl>
                                          <p:spTgt spid="13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15"/>
                                        </p:tgtEl>
                                        <p:attrNameLst>
                                          <p:attrName>style.visibility</p:attrName>
                                        </p:attrNameLst>
                                      </p:cBhvr>
                                      <p:to>
                                        <p:strVal val="visible"/>
                                      </p:to>
                                    </p:set>
                                    <p:animEffect transition="in" filter="wipe(down)">
                                      <p:cBhvr>
                                        <p:cTn id="73" dur="500"/>
                                        <p:tgtEl>
                                          <p:spTgt spid="11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25"/>
                                        </p:tgtEl>
                                        <p:attrNameLst>
                                          <p:attrName>style.visibility</p:attrName>
                                        </p:attrNameLst>
                                      </p:cBhvr>
                                      <p:to>
                                        <p:strVal val="visible"/>
                                      </p:to>
                                    </p:set>
                                    <p:animEffect transition="in" filter="dissolve">
                                      <p:cBhvr>
                                        <p:cTn id="76" dur="500"/>
                                        <p:tgtEl>
                                          <p:spTgt spid="125"/>
                                        </p:tgtEl>
                                      </p:cBhvr>
                                    </p:animEffect>
                                  </p:childTnLst>
                                </p:cTn>
                              </p:par>
                              <p:par>
                                <p:cTn id="77" presetID="9" presetClass="exit" presetSubtype="0" fill="hold" grpId="1" nodeType="withEffect">
                                  <p:stCondLst>
                                    <p:cond delay="0"/>
                                  </p:stCondLst>
                                  <p:childTnLst>
                                    <p:animEffect transition="out" filter="dissolve">
                                      <p:cBhvr>
                                        <p:cTn id="78" dur="500"/>
                                        <p:tgtEl>
                                          <p:spTgt spid="132"/>
                                        </p:tgtEl>
                                      </p:cBhvr>
                                    </p:animEffect>
                                    <p:set>
                                      <p:cBhvr>
                                        <p:cTn id="79" dur="1" fill="hold">
                                          <p:stCondLst>
                                            <p:cond delay="499"/>
                                          </p:stCondLst>
                                        </p:cTn>
                                        <p:tgtEl>
                                          <p:spTgt spid="132"/>
                                        </p:tgtEl>
                                        <p:attrNameLst>
                                          <p:attrName>style.visibility</p:attrName>
                                        </p:attrNameLst>
                                      </p:cBhvr>
                                      <p:to>
                                        <p:strVal val="hidden"/>
                                      </p:to>
                                    </p:set>
                                  </p:childTnLst>
                                </p:cTn>
                              </p:par>
                            </p:childTnLst>
                          </p:cTn>
                        </p:par>
                        <p:par>
                          <p:cTn id="80" fill="hold">
                            <p:stCondLst>
                              <p:cond delay="500"/>
                            </p:stCondLst>
                            <p:childTnLst>
                              <p:par>
                                <p:cTn id="81" presetID="9" presetClass="entr" presetSubtype="0" fill="hold" grpId="0" nodeType="afterEffect">
                                  <p:stCondLst>
                                    <p:cond delay="0"/>
                                  </p:stCondLst>
                                  <p:childTnLst>
                                    <p:set>
                                      <p:cBhvr>
                                        <p:cTn id="82" dur="1" fill="hold">
                                          <p:stCondLst>
                                            <p:cond delay="0"/>
                                          </p:stCondLst>
                                        </p:cTn>
                                        <p:tgtEl>
                                          <p:spTgt spid="133"/>
                                        </p:tgtEl>
                                        <p:attrNameLst>
                                          <p:attrName>style.visibility</p:attrName>
                                        </p:attrNameLst>
                                      </p:cBhvr>
                                      <p:to>
                                        <p:strVal val="visible"/>
                                      </p:to>
                                    </p:set>
                                    <p:animEffect transition="in" filter="dissolve">
                                      <p:cBhvr>
                                        <p:cTn id="83"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4" grpId="0" animBg="1"/>
      <p:bldP spid="123" grpId="0" animBg="1"/>
      <p:bldP spid="121" grpId="0" animBg="1"/>
      <p:bldP spid="3" grpId="0" animBg="1"/>
      <p:bldP spid="3" grpId="1" animBg="1"/>
      <p:bldP spid="122" grpId="0" animBg="1"/>
      <p:bldP spid="122" grpId="1" animBg="1"/>
      <p:bldP spid="6" grpId="0" animBg="1"/>
      <p:bldP spid="6" grpId="1" animBg="1"/>
      <p:bldP spid="130" grpId="0" animBg="1"/>
      <p:bldP spid="130" grpId="1" animBg="1"/>
      <p:bldP spid="131" grpId="0" animBg="1"/>
      <p:bldP spid="131" grpId="1" animBg="1"/>
      <p:bldP spid="132" grpId="0" animBg="1"/>
      <p:bldP spid="132" grpId="1" animBg="1"/>
      <p:bldP spid="13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5C125732-5AF8-DA4B-817C-FBB3A5B32FC1}"/>
              </a:ext>
            </a:extLst>
          </p:cNvPr>
          <p:cNvSpPr/>
          <p:nvPr/>
        </p:nvSpPr>
        <p:spPr>
          <a:xfrm>
            <a:off x="2666162" y="3735852"/>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0D8C866A-2C1E-EA49-9FEE-17BE0B5EB65D}"/>
              </a:ext>
            </a:extLst>
          </p:cNvPr>
          <p:cNvSpPr/>
          <p:nvPr/>
        </p:nvSpPr>
        <p:spPr>
          <a:xfrm>
            <a:off x="5108911" y="5798809"/>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B8F8E4F3-FCCE-BB46-816F-BE18AA10AA87}"/>
              </a:ext>
            </a:extLst>
          </p:cNvPr>
          <p:cNvSpPr/>
          <p:nvPr/>
        </p:nvSpPr>
        <p:spPr>
          <a:xfrm>
            <a:off x="8105934" y="3949220"/>
            <a:ext cx="944562"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DEEC5A2E-CAFB-BA43-A154-13F98FBF8642}"/>
              </a:ext>
            </a:extLst>
          </p:cNvPr>
          <p:cNvSpPr/>
          <p:nvPr/>
        </p:nvSpPr>
        <p:spPr>
          <a:xfrm>
            <a:off x="4772033" y="1955144"/>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sender</a:t>
            </a:r>
            <a:endParaRPr lang="en-US" sz="4400" dirty="0"/>
          </a:p>
        </p:txBody>
      </p:sp>
      <p:sp>
        <p:nvSpPr>
          <p:cNvPr id="64" name="Line 6">
            <a:extLst>
              <a:ext uri="{FF2B5EF4-FFF2-40B4-BE49-F238E27FC236}">
                <a16:creationId xmlns:a16="http://schemas.microsoft.com/office/drawing/2014/main" id="{78C37AB9-8D5F-A34A-A2BE-A05DFB4E8756}"/>
              </a:ext>
            </a:extLst>
          </p:cNvPr>
          <p:cNvSpPr>
            <a:spLocks noChangeShapeType="1"/>
          </p:cNvSpPr>
          <p:nvPr/>
        </p:nvSpPr>
        <p:spPr bwMode="auto">
          <a:xfrm>
            <a:off x="4488198" y="1637972"/>
            <a:ext cx="157163" cy="576262"/>
          </a:xfrm>
          <a:prstGeom prst="line">
            <a:avLst/>
          </a:prstGeom>
          <a:noFill/>
          <a:ln w="2857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65" name="Group 7">
            <a:extLst>
              <a:ext uri="{FF2B5EF4-FFF2-40B4-BE49-F238E27FC236}">
                <a16:creationId xmlns:a16="http://schemas.microsoft.com/office/drawing/2014/main" id="{096872AC-5A50-874A-AB4F-3FB6FDD33CA8}"/>
              </a:ext>
            </a:extLst>
          </p:cNvPr>
          <p:cNvGrpSpPr>
            <a:grpSpLocks/>
          </p:cNvGrpSpPr>
          <p:nvPr/>
        </p:nvGrpSpPr>
        <p:grpSpPr bwMode="auto">
          <a:xfrm>
            <a:off x="7099636" y="2184072"/>
            <a:ext cx="889000" cy="865187"/>
            <a:chOff x="445" y="1273"/>
            <a:chExt cx="560" cy="545"/>
          </a:xfrm>
        </p:grpSpPr>
        <p:sp>
          <p:nvSpPr>
            <p:cNvPr id="66" name="Oval 8">
              <a:extLst>
                <a:ext uri="{FF2B5EF4-FFF2-40B4-BE49-F238E27FC236}">
                  <a16:creationId xmlns:a16="http://schemas.microsoft.com/office/drawing/2014/main" id="{E65B4A15-4BAC-CA4D-A49C-43B951682900}"/>
                </a:ext>
              </a:extLst>
            </p:cNvPr>
            <p:cNvSpPr>
              <a:spLocks noChangeArrowheads="1"/>
            </p:cNvSpPr>
            <p:nvPr/>
          </p:nvSpPr>
          <p:spPr bwMode="auto">
            <a:xfrm>
              <a:off x="445" y="1273"/>
              <a:ext cx="560" cy="54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7" name="Text Box 9">
              <a:extLst>
                <a:ext uri="{FF2B5EF4-FFF2-40B4-BE49-F238E27FC236}">
                  <a16:creationId xmlns:a16="http://schemas.microsoft.com/office/drawing/2014/main" id="{26B25746-91F9-5D4A-8F0C-823F1140A003}"/>
                </a:ext>
              </a:extLst>
            </p:cNvPr>
            <p:cNvSpPr txBox="1">
              <a:spLocks noChangeArrowheads="1"/>
            </p:cNvSpPr>
            <p:nvPr/>
          </p:nvSpPr>
          <p:spPr bwMode="auto">
            <a:xfrm>
              <a:off x="499" y="1309"/>
              <a:ext cx="45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ACK0</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4" name="Group 3">
            <a:extLst>
              <a:ext uri="{FF2B5EF4-FFF2-40B4-BE49-F238E27FC236}">
                <a16:creationId xmlns:a16="http://schemas.microsoft.com/office/drawing/2014/main" id="{7F4D04D9-9A61-C546-9AF6-16658062604A}"/>
              </a:ext>
            </a:extLst>
          </p:cNvPr>
          <p:cNvGrpSpPr/>
          <p:nvPr/>
        </p:nvGrpSpPr>
        <p:grpSpPr>
          <a:xfrm>
            <a:off x="4758073" y="1183947"/>
            <a:ext cx="3860800" cy="1144587"/>
            <a:chOff x="4758073" y="1183947"/>
            <a:chExt cx="3860800" cy="1144587"/>
          </a:xfrm>
        </p:grpSpPr>
        <p:sp>
          <p:nvSpPr>
            <p:cNvPr id="61" name="Text Box 3">
              <a:extLst>
                <a:ext uri="{FF2B5EF4-FFF2-40B4-BE49-F238E27FC236}">
                  <a16:creationId xmlns:a16="http://schemas.microsoft.com/office/drawing/2014/main" id="{277946DC-87AE-0E47-8DDD-C388A956445A}"/>
                </a:ext>
              </a:extLst>
            </p:cNvPr>
            <p:cNvSpPr txBox="1">
              <a:spLocks noChangeArrowheads="1"/>
            </p:cNvSpPr>
            <p:nvPr/>
          </p:nvSpPr>
          <p:spPr bwMode="auto">
            <a:xfrm>
              <a:off x="4758073" y="1477634"/>
              <a:ext cx="38608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 </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make_pkt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(0,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2" name="Text Box 4">
              <a:extLst>
                <a:ext uri="{FF2B5EF4-FFF2-40B4-BE49-F238E27FC236}">
                  <a16:creationId xmlns:a16="http://schemas.microsoft.com/office/drawing/2014/main" id="{11F4EC56-A6F5-A64D-95C8-7503733BD178}"/>
                </a:ext>
              </a:extLst>
            </p:cNvPr>
            <p:cNvSpPr txBox="1">
              <a:spLocks noChangeArrowheads="1"/>
            </p:cNvSpPr>
            <p:nvPr/>
          </p:nvSpPr>
          <p:spPr bwMode="auto">
            <a:xfrm>
              <a:off x="4799348" y="1183947"/>
              <a:ext cx="1724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3" name="Line 5">
              <a:extLst>
                <a:ext uri="{FF2B5EF4-FFF2-40B4-BE49-F238E27FC236}">
                  <a16:creationId xmlns:a16="http://schemas.microsoft.com/office/drawing/2014/main" id="{C1AF7291-871C-F046-AFBB-1556BBAC481A}"/>
                </a:ext>
              </a:extLst>
            </p:cNvPr>
            <p:cNvSpPr>
              <a:spLocks noChangeShapeType="1"/>
            </p:cNvSpPr>
            <p:nvPr/>
          </p:nvSpPr>
          <p:spPr bwMode="auto">
            <a:xfrm>
              <a:off x="4900948" y="1522084"/>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8" name="Freeform 10">
              <a:extLst>
                <a:ext uri="{FF2B5EF4-FFF2-40B4-BE49-F238E27FC236}">
                  <a16:creationId xmlns:a16="http://schemas.microsoft.com/office/drawing/2014/main" id="{8CEC024B-C97C-A74A-9916-3EDFFAAB7369}"/>
                </a:ext>
              </a:extLst>
            </p:cNvPr>
            <p:cNvSpPr>
              <a:spLocks/>
            </p:cNvSpPr>
            <p:nvPr/>
          </p:nvSpPr>
          <p:spPr bwMode="auto">
            <a:xfrm flipV="1">
              <a:off x="5123198" y="2165022"/>
              <a:ext cx="2090738" cy="163512"/>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72" name="Group 14">
            <a:extLst>
              <a:ext uri="{FF2B5EF4-FFF2-40B4-BE49-F238E27FC236}">
                <a16:creationId xmlns:a16="http://schemas.microsoft.com/office/drawing/2014/main" id="{56EFCAB8-B7AF-164A-9F92-8EACFBDEB179}"/>
              </a:ext>
            </a:extLst>
          </p:cNvPr>
          <p:cNvGrpSpPr>
            <a:grpSpLocks/>
          </p:cNvGrpSpPr>
          <p:nvPr/>
        </p:nvGrpSpPr>
        <p:grpSpPr bwMode="auto">
          <a:xfrm>
            <a:off x="7191711" y="4098597"/>
            <a:ext cx="1189037" cy="850900"/>
            <a:chOff x="4090" y="3230"/>
            <a:chExt cx="749" cy="536"/>
          </a:xfrm>
        </p:grpSpPr>
        <p:sp>
          <p:nvSpPr>
            <p:cNvPr id="73" name="Oval 15">
              <a:extLst>
                <a:ext uri="{FF2B5EF4-FFF2-40B4-BE49-F238E27FC236}">
                  <a16:creationId xmlns:a16="http://schemas.microsoft.com/office/drawing/2014/main" id="{FA80C9CA-4B40-8840-B931-9FF9ACFD24EF}"/>
                </a:ext>
              </a:extLst>
            </p:cNvPr>
            <p:cNvSpPr>
              <a:spLocks noChangeArrowheads="1"/>
            </p:cNvSpPr>
            <p:nvPr/>
          </p:nvSpPr>
          <p:spPr bwMode="auto">
            <a:xfrm>
              <a:off x="4159" y="3230"/>
              <a:ext cx="595" cy="53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16">
              <a:extLst>
                <a:ext uri="{FF2B5EF4-FFF2-40B4-BE49-F238E27FC236}">
                  <a16:creationId xmlns:a16="http://schemas.microsoft.com/office/drawing/2014/main" id="{521CFB86-2E9D-B149-847B-A167F4F8FCE1}"/>
                </a:ext>
              </a:extLst>
            </p:cNvPr>
            <p:cNvSpPr txBox="1">
              <a:spLocks noChangeArrowheads="1"/>
            </p:cNvSpPr>
            <p:nvPr/>
          </p:nvSpPr>
          <p:spPr bwMode="auto">
            <a:xfrm>
              <a:off x="4090" y="3270"/>
              <a:ext cx="74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call 1 from above</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14" name="Group 113">
            <a:extLst>
              <a:ext uri="{FF2B5EF4-FFF2-40B4-BE49-F238E27FC236}">
                <a16:creationId xmlns:a16="http://schemas.microsoft.com/office/drawing/2014/main" id="{40684A0E-9037-EB45-9EB8-86695DBF36A9}"/>
              </a:ext>
            </a:extLst>
          </p:cNvPr>
          <p:cNvGrpSpPr/>
          <p:nvPr/>
        </p:nvGrpSpPr>
        <p:grpSpPr>
          <a:xfrm>
            <a:off x="5054936" y="4832022"/>
            <a:ext cx="3444875" cy="1038225"/>
            <a:chOff x="5054936" y="4832022"/>
            <a:chExt cx="3444875" cy="1038225"/>
          </a:xfrm>
        </p:grpSpPr>
        <p:sp>
          <p:nvSpPr>
            <p:cNvPr id="76" name="Freeform 18">
              <a:extLst>
                <a:ext uri="{FF2B5EF4-FFF2-40B4-BE49-F238E27FC236}">
                  <a16:creationId xmlns:a16="http://schemas.microsoft.com/office/drawing/2014/main" id="{6F223C64-6D09-DE48-83F1-228C34DA64FA}"/>
                </a:ext>
              </a:extLst>
            </p:cNvPr>
            <p:cNvSpPr>
              <a:spLocks/>
            </p:cNvSpPr>
            <p:nvPr/>
          </p:nvSpPr>
          <p:spPr bwMode="auto">
            <a:xfrm>
              <a:off x="5108911" y="4832022"/>
              <a:ext cx="2312987" cy="274637"/>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8" name="Text Box 20">
              <a:extLst>
                <a:ext uri="{FF2B5EF4-FFF2-40B4-BE49-F238E27FC236}">
                  <a16:creationId xmlns:a16="http://schemas.microsoft.com/office/drawing/2014/main" id="{5C35E95A-ADB2-FF4D-BCD2-C9D9EABE9C6B}"/>
                </a:ext>
              </a:extLst>
            </p:cNvPr>
            <p:cNvSpPr txBox="1">
              <a:spLocks noChangeArrowheads="1"/>
            </p:cNvSpPr>
            <p:nvPr/>
          </p:nvSpPr>
          <p:spPr bwMode="auto">
            <a:xfrm>
              <a:off x="5054936" y="5317797"/>
              <a:ext cx="34448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sndpkt = make_pkt(1, data, checksum)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Text Box 21">
              <a:extLst>
                <a:ext uri="{FF2B5EF4-FFF2-40B4-BE49-F238E27FC236}">
                  <a16:creationId xmlns:a16="http://schemas.microsoft.com/office/drawing/2014/main" id="{E55E1DDD-DB30-5446-8650-ECC81FF923ED}"/>
                </a:ext>
              </a:extLst>
            </p:cNvPr>
            <p:cNvSpPr txBox="1">
              <a:spLocks noChangeArrowheads="1"/>
            </p:cNvSpPr>
            <p:nvPr/>
          </p:nvSpPr>
          <p:spPr bwMode="auto">
            <a:xfrm>
              <a:off x="5054936" y="5035222"/>
              <a:ext cx="1724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rdt_send(data)</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0" name="Line 22">
              <a:extLst>
                <a:ext uri="{FF2B5EF4-FFF2-40B4-BE49-F238E27FC236}">
                  <a16:creationId xmlns:a16="http://schemas.microsoft.com/office/drawing/2014/main" id="{38F0E084-BD34-6345-8EFC-9B28222C5D7D}"/>
                </a:ext>
              </a:extLst>
            </p:cNvPr>
            <p:cNvSpPr>
              <a:spLocks noChangeShapeType="1"/>
            </p:cNvSpPr>
            <p:nvPr/>
          </p:nvSpPr>
          <p:spPr bwMode="auto">
            <a:xfrm>
              <a:off x="5173998" y="5346372"/>
              <a:ext cx="259873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D0E17AB3-A37A-384E-B76C-D9D33C764FEC}"/>
              </a:ext>
            </a:extLst>
          </p:cNvPr>
          <p:cNvGrpSpPr/>
          <p:nvPr/>
        </p:nvGrpSpPr>
        <p:grpSpPr>
          <a:xfrm>
            <a:off x="7858461" y="2912734"/>
            <a:ext cx="2309812" cy="1184275"/>
            <a:chOff x="7858461" y="2912734"/>
            <a:chExt cx="2309812" cy="1184275"/>
          </a:xfrm>
        </p:grpSpPr>
        <p:sp>
          <p:nvSpPr>
            <p:cNvPr id="77" name="Freeform 19">
              <a:extLst>
                <a:ext uri="{FF2B5EF4-FFF2-40B4-BE49-F238E27FC236}">
                  <a16:creationId xmlns:a16="http://schemas.microsoft.com/office/drawing/2014/main" id="{3DDB81C2-3ABA-CF4A-B97F-7179552BC636}"/>
                </a:ext>
              </a:extLst>
            </p:cNvPr>
            <p:cNvSpPr>
              <a:spLocks/>
            </p:cNvSpPr>
            <p:nvPr/>
          </p:nvSpPr>
          <p:spPr bwMode="auto">
            <a:xfrm rot="5400000" flipH="1" flipV="1">
              <a:off x="7349667" y="3421528"/>
              <a:ext cx="1184275" cy="166687"/>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1" name="Text Box 23">
              <a:extLst>
                <a:ext uri="{FF2B5EF4-FFF2-40B4-BE49-F238E27FC236}">
                  <a16:creationId xmlns:a16="http://schemas.microsoft.com/office/drawing/2014/main" id="{B3A5B058-CEE3-154A-8B9F-81FE6436B20E}"/>
                </a:ext>
              </a:extLst>
            </p:cNvPr>
            <p:cNvSpPr txBox="1">
              <a:spLocks noChangeArrowheads="1"/>
            </p:cNvSpPr>
            <p:nvPr/>
          </p:nvSpPr>
          <p:spPr bwMode="auto">
            <a:xfrm>
              <a:off x="8018798" y="3200072"/>
              <a:ext cx="21494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isACK(rcvpkt,0)</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2" name="Line 24">
              <a:extLst>
                <a:ext uri="{FF2B5EF4-FFF2-40B4-BE49-F238E27FC236}">
                  <a16:creationId xmlns:a16="http://schemas.microsoft.com/office/drawing/2014/main" id="{6F172C79-50B4-9346-A88A-5975F73431A8}"/>
                </a:ext>
              </a:extLst>
            </p:cNvPr>
            <p:cNvSpPr>
              <a:spLocks noChangeShapeType="1"/>
            </p:cNvSpPr>
            <p:nvPr/>
          </p:nvSpPr>
          <p:spPr bwMode="auto">
            <a:xfrm>
              <a:off x="8134686" y="3911272"/>
              <a:ext cx="14192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9">
              <a:extLst>
                <a:ext uri="{FF2B5EF4-FFF2-40B4-BE49-F238E27FC236}">
                  <a16:creationId xmlns:a16="http://schemas.microsoft.com/office/drawing/2014/main" id="{31338CB6-A233-944E-8AAB-06740429CED4}"/>
                </a:ext>
              </a:extLst>
            </p:cNvPr>
            <p:cNvSpPr txBox="1">
              <a:spLocks noChangeArrowheads="1"/>
            </p:cNvSpPr>
            <p:nvPr/>
          </p:nvSpPr>
          <p:spPr bwMode="auto">
            <a:xfrm>
              <a:off x="8039436" y="3892222"/>
              <a:ext cx="151447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stop_timer</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15" name="Group 114">
            <a:extLst>
              <a:ext uri="{FF2B5EF4-FFF2-40B4-BE49-F238E27FC236}">
                <a16:creationId xmlns:a16="http://schemas.microsoft.com/office/drawing/2014/main" id="{264EE58C-9293-D64B-8FD5-BF4EEDF9C767}"/>
              </a:ext>
            </a:extLst>
          </p:cNvPr>
          <p:cNvGrpSpPr/>
          <p:nvPr/>
        </p:nvGrpSpPr>
        <p:grpSpPr>
          <a:xfrm>
            <a:off x="2638761" y="2958772"/>
            <a:ext cx="1945938" cy="1239836"/>
            <a:chOff x="2638761" y="2958772"/>
            <a:chExt cx="1945938" cy="1239836"/>
          </a:xfrm>
        </p:grpSpPr>
        <p:sp>
          <p:nvSpPr>
            <p:cNvPr id="75" name="Freeform 17">
              <a:extLst>
                <a:ext uri="{FF2B5EF4-FFF2-40B4-BE49-F238E27FC236}">
                  <a16:creationId xmlns:a16="http://schemas.microsoft.com/office/drawing/2014/main" id="{2F184C7E-A563-7E48-B933-43517ECFB8AD}"/>
                </a:ext>
              </a:extLst>
            </p:cNvPr>
            <p:cNvSpPr>
              <a:spLocks/>
            </p:cNvSpPr>
            <p:nvPr/>
          </p:nvSpPr>
          <p:spPr bwMode="auto">
            <a:xfrm rot="16200000" flipV="1">
              <a:off x="3932568" y="3546478"/>
              <a:ext cx="1150609" cy="153652"/>
            </a:xfrm>
            <a:custGeom>
              <a:avLst/>
              <a:gdLst>
                <a:gd name="T0" fmla="*/ 0 w 2835"/>
                <a:gd name="T1" fmla="*/ 0 h 525"/>
                <a:gd name="T2" fmla="*/ 2147483647 w 2835"/>
                <a:gd name="T3" fmla="*/ 0 h 525"/>
                <a:gd name="T4" fmla="*/ 0 60000 65536"/>
                <a:gd name="T5" fmla="*/ 0 60000 65536"/>
              </a:gdLst>
              <a:ahLst/>
              <a:cxnLst>
                <a:cxn ang="T4">
                  <a:pos x="T0" y="T1"/>
                </a:cxn>
                <a:cxn ang="T5">
                  <a:pos x="T2" y="T3"/>
                </a:cxn>
              </a:cxnLst>
              <a:rect l="0" t="0" r="r" b="b"/>
              <a:pathLst>
                <a:path w="2835" h="525">
                  <a:moveTo>
                    <a:pt x="0" y="0"/>
                  </a:moveTo>
                  <a:cubicBezTo>
                    <a:pt x="60" y="525"/>
                    <a:pt x="2835" y="495"/>
                    <a:pt x="2835"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5" name="Text Box 27">
              <a:extLst>
                <a:ext uri="{FF2B5EF4-FFF2-40B4-BE49-F238E27FC236}">
                  <a16:creationId xmlns:a16="http://schemas.microsoft.com/office/drawing/2014/main" id="{85546939-74F9-DE48-94D4-5CDE532CF8B4}"/>
                </a:ext>
              </a:extLst>
            </p:cNvPr>
            <p:cNvSpPr txBox="1">
              <a:spLocks noChangeArrowheads="1"/>
            </p:cNvSpPr>
            <p:nvPr/>
          </p:nvSpPr>
          <p:spPr bwMode="auto">
            <a:xfrm>
              <a:off x="2646698" y="2958772"/>
              <a:ext cx="19129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notcorrupt(rcvpkt)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&amp;&amp; isACK(rcvpkt,1)</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6" name="Line 28">
              <a:extLst>
                <a:ext uri="{FF2B5EF4-FFF2-40B4-BE49-F238E27FC236}">
                  <a16:creationId xmlns:a16="http://schemas.microsoft.com/office/drawing/2014/main" id="{8CA33983-E9A1-BF42-B982-07F0B1E94A02}"/>
                </a:ext>
              </a:extLst>
            </p:cNvPr>
            <p:cNvSpPr>
              <a:spLocks noChangeShapeType="1"/>
            </p:cNvSpPr>
            <p:nvPr/>
          </p:nvSpPr>
          <p:spPr bwMode="auto">
            <a:xfrm>
              <a:off x="2773698" y="3698547"/>
              <a:ext cx="151765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8" name="Text Box 30">
              <a:extLst>
                <a:ext uri="{FF2B5EF4-FFF2-40B4-BE49-F238E27FC236}">
                  <a16:creationId xmlns:a16="http://schemas.microsoft.com/office/drawing/2014/main" id="{C524B67B-7041-9242-9C97-B8A784A8F6F2}"/>
                </a:ext>
              </a:extLst>
            </p:cNvPr>
            <p:cNvSpPr txBox="1">
              <a:spLocks noChangeArrowheads="1"/>
            </p:cNvSpPr>
            <p:nvPr/>
          </p:nvSpPr>
          <p:spPr bwMode="auto">
            <a:xfrm>
              <a:off x="2638761" y="3671559"/>
              <a:ext cx="1514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stop_timer</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9E1668F5-8EFC-FD4A-B0AD-080420B8D736}"/>
              </a:ext>
            </a:extLst>
          </p:cNvPr>
          <p:cNvGrpSpPr/>
          <p:nvPr/>
        </p:nvGrpSpPr>
        <p:grpSpPr>
          <a:xfrm>
            <a:off x="7977523" y="2372984"/>
            <a:ext cx="2447925" cy="741363"/>
            <a:chOff x="7977523" y="2372984"/>
            <a:chExt cx="2447925" cy="741363"/>
          </a:xfrm>
        </p:grpSpPr>
        <p:sp>
          <p:nvSpPr>
            <p:cNvPr id="128" name="Rectangle 127">
              <a:extLst>
                <a:ext uri="{FF2B5EF4-FFF2-40B4-BE49-F238E27FC236}">
                  <a16:creationId xmlns:a16="http://schemas.microsoft.com/office/drawing/2014/main" id="{EB74E396-3DA3-0D47-9600-2A508F79F4AE}"/>
                </a:ext>
              </a:extLst>
            </p:cNvPr>
            <p:cNvSpPr/>
            <p:nvPr/>
          </p:nvSpPr>
          <p:spPr>
            <a:xfrm>
              <a:off x="8369605" y="2404148"/>
              <a:ext cx="732514" cy="223838"/>
            </a:xfrm>
            <a:prstGeom prst="rect">
              <a:avLst/>
            </a:prstGeom>
            <a:solidFill>
              <a:srgbClr val="FF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99D5058F-6374-D346-BFD4-860774A23D0C}"/>
                </a:ext>
              </a:extLst>
            </p:cNvPr>
            <p:cNvSpPr/>
            <p:nvPr/>
          </p:nvSpPr>
          <p:spPr>
            <a:xfrm>
              <a:off x="8358054" y="2870582"/>
              <a:ext cx="1037420"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7" name="Group 116">
              <a:extLst>
                <a:ext uri="{FF2B5EF4-FFF2-40B4-BE49-F238E27FC236}">
                  <a16:creationId xmlns:a16="http://schemas.microsoft.com/office/drawing/2014/main" id="{6733C237-E2DA-D542-90DF-04CF6DA2943C}"/>
                </a:ext>
              </a:extLst>
            </p:cNvPr>
            <p:cNvGrpSpPr/>
            <p:nvPr/>
          </p:nvGrpSpPr>
          <p:grpSpPr>
            <a:xfrm>
              <a:off x="7977523" y="2372984"/>
              <a:ext cx="2447925" cy="741363"/>
              <a:chOff x="7977523" y="2372984"/>
              <a:chExt cx="2447925" cy="741363"/>
            </a:xfrm>
          </p:grpSpPr>
          <p:sp>
            <p:nvSpPr>
              <p:cNvPr id="89" name="Freeform 31">
                <a:extLst>
                  <a:ext uri="{FF2B5EF4-FFF2-40B4-BE49-F238E27FC236}">
                    <a16:creationId xmlns:a16="http://schemas.microsoft.com/office/drawing/2014/main" id="{A8AA3B66-8A2A-3B49-946B-88E9E731F96B}"/>
                  </a:ext>
                </a:extLst>
              </p:cNvPr>
              <p:cNvSpPr>
                <a:spLocks/>
              </p:cNvSpPr>
              <p:nvPr/>
            </p:nvSpPr>
            <p:spPr bwMode="auto">
              <a:xfrm>
                <a:off x="7977523" y="2431722"/>
                <a:ext cx="461963" cy="682625"/>
              </a:xfrm>
              <a:custGeom>
                <a:avLst/>
                <a:gdLst>
                  <a:gd name="T0" fmla="*/ 0 w 291"/>
                  <a:gd name="T1" fmla="*/ 2147483647 h 430"/>
                  <a:gd name="T2" fmla="*/ 2147483647 w 291"/>
                  <a:gd name="T3" fmla="*/ 2147483647 h 430"/>
                  <a:gd name="T4" fmla="*/ 0 60000 65536"/>
                  <a:gd name="T5" fmla="*/ 0 60000 65536"/>
                </a:gdLst>
                <a:ahLst/>
                <a:cxnLst>
                  <a:cxn ang="T4">
                    <a:pos x="T0" y="T1"/>
                  </a:cxn>
                  <a:cxn ang="T5">
                    <a:pos x="T2" y="T3"/>
                  </a:cxn>
                </a:cxnLst>
                <a:rect l="0" t="0" r="r" b="b"/>
                <a:pathLst>
                  <a:path w="291" h="430">
                    <a:moveTo>
                      <a:pt x="0" y="120"/>
                    </a:moveTo>
                    <a:cubicBezTo>
                      <a:pt x="291" y="0"/>
                      <a:pt x="259" y="430"/>
                      <a:pt x="15" y="25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90" name="Text Box 32">
                <a:extLst>
                  <a:ext uri="{FF2B5EF4-FFF2-40B4-BE49-F238E27FC236}">
                    <a16:creationId xmlns:a16="http://schemas.microsoft.com/office/drawing/2014/main" id="{E3D7CC76-E8AA-AA49-ABBA-30FB422DFCE9}"/>
                  </a:ext>
                </a:extLst>
              </p:cNvPr>
              <p:cNvSpPr txBox="1">
                <a:spLocks noChangeArrowheads="1"/>
              </p:cNvSpPr>
              <p:nvPr/>
            </p:nvSpPr>
            <p:spPr bwMode="auto">
              <a:xfrm>
                <a:off x="8309311" y="2609522"/>
                <a:ext cx="21161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udt_send</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sndpkt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1" name="Text Box 33">
                <a:extLst>
                  <a:ext uri="{FF2B5EF4-FFF2-40B4-BE49-F238E27FC236}">
                    <a16:creationId xmlns:a16="http://schemas.microsoft.com/office/drawing/2014/main" id="{F5C6AB1D-23FF-4443-9810-5311395B10FA}"/>
                  </a:ext>
                </a:extLst>
              </p:cNvPr>
              <p:cNvSpPr txBox="1">
                <a:spLocks noChangeArrowheads="1"/>
              </p:cNvSpPr>
              <p:nvPr/>
            </p:nvSpPr>
            <p:spPr bwMode="auto">
              <a:xfrm>
                <a:off x="8331536" y="2372984"/>
                <a:ext cx="1114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timeout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2" name="Line 34">
                <a:extLst>
                  <a:ext uri="{FF2B5EF4-FFF2-40B4-BE49-F238E27FC236}">
                    <a16:creationId xmlns:a16="http://schemas.microsoft.com/office/drawing/2014/main" id="{3BCAAD42-472A-8148-88E4-7D3F77DC87EA}"/>
                  </a:ext>
                </a:extLst>
              </p:cNvPr>
              <p:cNvSpPr>
                <a:spLocks noChangeShapeType="1"/>
              </p:cNvSpPr>
              <p:nvPr/>
            </p:nvSpPr>
            <p:spPr bwMode="auto">
              <a:xfrm>
                <a:off x="8420436" y="2626984"/>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grpSp>
        <p:nvGrpSpPr>
          <p:cNvPr id="100" name="Group 42">
            <a:extLst>
              <a:ext uri="{FF2B5EF4-FFF2-40B4-BE49-F238E27FC236}">
                <a16:creationId xmlns:a16="http://schemas.microsoft.com/office/drawing/2014/main" id="{7781A61F-1C88-6E46-96AB-268CBADE4526}"/>
              </a:ext>
            </a:extLst>
          </p:cNvPr>
          <p:cNvGrpSpPr>
            <a:grpSpLocks/>
          </p:cNvGrpSpPr>
          <p:nvPr/>
        </p:nvGrpSpPr>
        <p:grpSpPr bwMode="auto">
          <a:xfrm>
            <a:off x="4157998" y="2228522"/>
            <a:ext cx="1189038" cy="850900"/>
            <a:chOff x="4090" y="3230"/>
            <a:chExt cx="749" cy="536"/>
          </a:xfrm>
        </p:grpSpPr>
        <p:sp>
          <p:nvSpPr>
            <p:cNvPr id="101" name="Oval 43">
              <a:extLst>
                <a:ext uri="{FF2B5EF4-FFF2-40B4-BE49-F238E27FC236}">
                  <a16:creationId xmlns:a16="http://schemas.microsoft.com/office/drawing/2014/main" id="{EA3FA186-38E3-E24B-80CE-CDFC5DF36C2A}"/>
                </a:ext>
              </a:extLst>
            </p:cNvPr>
            <p:cNvSpPr>
              <a:spLocks noChangeArrowheads="1"/>
            </p:cNvSpPr>
            <p:nvPr/>
          </p:nvSpPr>
          <p:spPr bwMode="auto">
            <a:xfrm>
              <a:off x="4159" y="3230"/>
              <a:ext cx="595" cy="536"/>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2" name="Text Box 44">
              <a:extLst>
                <a:ext uri="{FF2B5EF4-FFF2-40B4-BE49-F238E27FC236}">
                  <a16:creationId xmlns:a16="http://schemas.microsoft.com/office/drawing/2014/main" id="{237CD0D2-3CD0-9E45-8D08-0B39FC58CB38}"/>
                </a:ext>
              </a:extLst>
            </p:cNvPr>
            <p:cNvSpPr txBox="1">
              <a:spLocks noChangeArrowheads="1"/>
            </p:cNvSpPr>
            <p:nvPr/>
          </p:nvSpPr>
          <p:spPr bwMode="auto">
            <a:xfrm>
              <a:off x="4090" y="3270"/>
              <a:ext cx="74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Wait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call 0 from above</a:t>
              </a:r>
              <a:endParaRPr kumimoji="0" lang="en-US" altLang="en-US" sz="1400" b="0"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04" name="Group 46">
            <a:extLst>
              <a:ext uri="{FF2B5EF4-FFF2-40B4-BE49-F238E27FC236}">
                <a16:creationId xmlns:a16="http://schemas.microsoft.com/office/drawing/2014/main" id="{3A7B09B7-7C1D-8D4E-8FEA-40BBC5ECB76A}"/>
              </a:ext>
            </a:extLst>
          </p:cNvPr>
          <p:cNvGrpSpPr>
            <a:grpSpLocks/>
          </p:cNvGrpSpPr>
          <p:nvPr/>
        </p:nvGrpSpPr>
        <p:grpSpPr bwMode="auto">
          <a:xfrm>
            <a:off x="4369136" y="4082722"/>
            <a:ext cx="889000" cy="865187"/>
            <a:chOff x="445" y="1273"/>
            <a:chExt cx="560" cy="545"/>
          </a:xfrm>
        </p:grpSpPr>
        <p:sp>
          <p:nvSpPr>
            <p:cNvPr id="105" name="Oval 47">
              <a:extLst>
                <a:ext uri="{FF2B5EF4-FFF2-40B4-BE49-F238E27FC236}">
                  <a16:creationId xmlns:a16="http://schemas.microsoft.com/office/drawing/2014/main" id="{1F85EC28-DE93-5C4D-AA1B-F8423FADF09B}"/>
                </a:ext>
              </a:extLst>
            </p:cNvPr>
            <p:cNvSpPr>
              <a:spLocks noChangeArrowheads="1"/>
            </p:cNvSpPr>
            <p:nvPr/>
          </p:nvSpPr>
          <p:spPr bwMode="auto">
            <a:xfrm>
              <a:off x="445" y="1273"/>
              <a:ext cx="560" cy="545"/>
            </a:xfrm>
            <a:prstGeom prst="ellipse">
              <a:avLst/>
            </a:prstGeom>
            <a:solidFill>
              <a:srgbClr val="FFFFFF"/>
            </a:solidFill>
            <a:ln w="19050">
              <a:solidFill>
                <a:srgbClr val="000000"/>
              </a:solidFill>
              <a:round/>
              <a:headEnd/>
              <a:tailEnd/>
            </a:ln>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6" name="Text Box 48">
              <a:extLst>
                <a:ext uri="{FF2B5EF4-FFF2-40B4-BE49-F238E27FC236}">
                  <a16:creationId xmlns:a16="http://schemas.microsoft.com/office/drawing/2014/main" id="{8ED6243F-D34F-6848-8B35-66C2A258A3B6}"/>
                </a:ext>
              </a:extLst>
            </p:cNvPr>
            <p:cNvSpPr txBox="1">
              <a:spLocks noChangeArrowheads="1"/>
            </p:cNvSpPr>
            <p:nvPr/>
          </p:nvSpPr>
          <p:spPr bwMode="auto">
            <a:xfrm>
              <a:off x="499" y="1309"/>
              <a:ext cx="45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Wait for ACK1</a:t>
              </a:r>
              <a:endPar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nvGrpSpPr>
          <p:cNvPr id="118" name="Group 117">
            <a:extLst>
              <a:ext uri="{FF2B5EF4-FFF2-40B4-BE49-F238E27FC236}">
                <a16:creationId xmlns:a16="http://schemas.microsoft.com/office/drawing/2014/main" id="{048514FA-BA8E-D943-AFC9-DD226418CDFF}"/>
              </a:ext>
            </a:extLst>
          </p:cNvPr>
          <p:cNvGrpSpPr/>
          <p:nvPr/>
        </p:nvGrpSpPr>
        <p:grpSpPr>
          <a:xfrm>
            <a:off x="8164848" y="4466897"/>
            <a:ext cx="1760538" cy="890587"/>
            <a:chOff x="8164848" y="4466897"/>
            <a:chExt cx="1760538" cy="890587"/>
          </a:xfrm>
        </p:grpSpPr>
        <p:sp>
          <p:nvSpPr>
            <p:cNvPr id="98" name="Freeform 40">
              <a:extLst>
                <a:ext uri="{FF2B5EF4-FFF2-40B4-BE49-F238E27FC236}">
                  <a16:creationId xmlns:a16="http://schemas.microsoft.com/office/drawing/2014/main" id="{21CF03A5-6247-4A4D-98BD-C95EEB4DB33D}"/>
                </a:ext>
              </a:extLst>
            </p:cNvPr>
            <p:cNvSpPr>
              <a:spLocks/>
            </p:cNvSpPr>
            <p:nvPr/>
          </p:nvSpPr>
          <p:spPr bwMode="auto">
            <a:xfrm>
              <a:off x="8164848" y="4466897"/>
              <a:ext cx="579438" cy="890587"/>
            </a:xfrm>
            <a:custGeom>
              <a:avLst/>
              <a:gdLst>
                <a:gd name="T0" fmla="*/ 2147483647 w 322"/>
                <a:gd name="T1" fmla="*/ 2147483647 h 483"/>
                <a:gd name="T2" fmla="*/ 0 w 322"/>
                <a:gd name="T3" fmla="*/ 2147483647 h 483"/>
                <a:gd name="T4" fmla="*/ 0 60000 65536"/>
                <a:gd name="T5" fmla="*/ 0 60000 65536"/>
              </a:gdLst>
              <a:ahLst/>
              <a:cxnLst>
                <a:cxn ang="T4">
                  <a:pos x="T0" y="T1"/>
                </a:cxn>
                <a:cxn ang="T5">
                  <a:pos x="T2" y="T3"/>
                </a:cxn>
              </a:cxnLst>
              <a:rect l="0" t="0" r="r" b="b"/>
              <a:pathLst>
                <a:path w="322" h="483">
                  <a:moveTo>
                    <a:pt x="31" y="120"/>
                  </a:moveTo>
                  <a:cubicBezTo>
                    <a:pt x="322" y="0"/>
                    <a:pt x="64" y="483"/>
                    <a:pt x="0" y="18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8" name="Text Box 50">
              <a:extLst>
                <a:ext uri="{FF2B5EF4-FFF2-40B4-BE49-F238E27FC236}">
                  <a16:creationId xmlns:a16="http://schemas.microsoft.com/office/drawing/2014/main" id="{484B8E27-7DE4-CB47-A590-09E8450BCA88}"/>
                </a:ext>
              </a:extLst>
            </p:cNvPr>
            <p:cNvSpPr txBox="1">
              <a:spLocks noChangeArrowheads="1"/>
            </p:cNvSpPr>
            <p:nvPr/>
          </p:nvSpPr>
          <p:spPr bwMode="auto">
            <a:xfrm>
              <a:off x="8963361" y="4946322"/>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sp>
          <p:nvSpPr>
            <p:cNvPr id="109" name="Text Box 51">
              <a:extLst>
                <a:ext uri="{FF2B5EF4-FFF2-40B4-BE49-F238E27FC236}">
                  <a16:creationId xmlns:a16="http://schemas.microsoft.com/office/drawing/2014/main" id="{76FB8285-1E6A-C149-ACDD-D65AED4A8E55}"/>
                </a:ext>
              </a:extLst>
            </p:cNvPr>
            <p:cNvSpPr txBox="1">
              <a:spLocks noChangeArrowheads="1"/>
            </p:cNvSpPr>
            <p:nvPr/>
          </p:nvSpPr>
          <p:spPr bwMode="auto">
            <a:xfrm>
              <a:off x="8496636" y="4697084"/>
              <a:ext cx="14287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10" name="Line 52">
              <a:extLst>
                <a:ext uri="{FF2B5EF4-FFF2-40B4-BE49-F238E27FC236}">
                  <a16:creationId xmlns:a16="http://schemas.microsoft.com/office/drawing/2014/main" id="{FDB9192F-D2B4-314B-A907-3B13FA861E78}"/>
                </a:ext>
              </a:extLst>
            </p:cNvPr>
            <p:cNvSpPr>
              <a:spLocks noChangeShapeType="1"/>
            </p:cNvSpPr>
            <p:nvPr/>
          </p:nvSpPr>
          <p:spPr bwMode="auto">
            <a:xfrm>
              <a:off x="8583948" y="4982834"/>
              <a:ext cx="11017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16" name="Group 115">
            <a:extLst>
              <a:ext uri="{FF2B5EF4-FFF2-40B4-BE49-F238E27FC236}">
                <a16:creationId xmlns:a16="http://schemas.microsoft.com/office/drawing/2014/main" id="{77C829E3-6E50-184B-81B3-EC50B4767377}"/>
              </a:ext>
            </a:extLst>
          </p:cNvPr>
          <p:cNvGrpSpPr/>
          <p:nvPr/>
        </p:nvGrpSpPr>
        <p:grpSpPr>
          <a:xfrm>
            <a:off x="7807661" y="1290309"/>
            <a:ext cx="2117725" cy="1144588"/>
            <a:chOff x="7807661" y="1290309"/>
            <a:chExt cx="2117725" cy="1144588"/>
          </a:xfrm>
        </p:grpSpPr>
        <p:sp>
          <p:nvSpPr>
            <p:cNvPr id="69" name="Freeform 11">
              <a:extLst>
                <a:ext uri="{FF2B5EF4-FFF2-40B4-BE49-F238E27FC236}">
                  <a16:creationId xmlns:a16="http://schemas.microsoft.com/office/drawing/2014/main" id="{98783A91-2889-6D49-9155-F35869E85287}"/>
                </a:ext>
              </a:extLst>
            </p:cNvPr>
            <p:cNvSpPr>
              <a:spLocks/>
            </p:cNvSpPr>
            <p:nvPr/>
          </p:nvSpPr>
          <p:spPr bwMode="auto">
            <a:xfrm>
              <a:off x="7807661" y="1768147"/>
              <a:ext cx="871537" cy="666750"/>
            </a:xfrm>
            <a:custGeom>
              <a:avLst/>
              <a:gdLst>
                <a:gd name="T0" fmla="*/ 0 w 549"/>
                <a:gd name="T1" fmla="*/ 2147483647 h 420"/>
                <a:gd name="T2" fmla="*/ 2147483647 w 549"/>
                <a:gd name="T3" fmla="*/ 2147483647 h 420"/>
                <a:gd name="T4" fmla="*/ 0 60000 65536"/>
                <a:gd name="T5" fmla="*/ 0 60000 65536"/>
              </a:gdLst>
              <a:ahLst/>
              <a:cxnLst>
                <a:cxn ang="T4">
                  <a:pos x="T0" y="T1"/>
                </a:cxn>
                <a:cxn ang="T5">
                  <a:pos x="T2" y="T3"/>
                </a:cxn>
              </a:cxnLst>
              <a:rect l="0" t="0" r="r" b="b"/>
              <a:pathLst>
                <a:path w="549" h="420">
                  <a:moveTo>
                    <a:pt x="0" y="306"/>
                  </a:moveTo>
                  <a:cubicBezTo>
                    <a:pt x="78" y="0"/>
                    <a:pt x="549" y="315"/>
                    <a:pt x="87" y="42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0" name="Text Box 12">
              <a:extLst>
                <a:ext uri="{FF2B5EF4-FFF2-40B4-BE49-F238E27FC236}">
                  <a16:creationId xmlns:a16="http://schemas.microsoft.com/office/drawing/2014/main" id="{B01D87F9-D3B9-694E-886A-C09A4372DCBF}"/>
                </a:ext>
              </a:extLst>
            </p:cNvPr>
            <p:cNvSpPr txBox="1">
              <a:spLocks noChangeArrowheads="1"/>
            </p:cNvSpPr>
            <p:nvPr/>
          </p:nvSpPr>
          <p:spPr bwMode="auto">
            <a:xfrm>
              <a:off x="8220411" y="1290309"/>
              <a:ext cx="1704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corrupt(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isACK</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(rcvpkt,1) )</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1" name="Line 13">
              <a:extLst>
                <a:ext uri="{FF2B5EF4-FFF2-40B4-BE49-F238E27FC236}">
                  <a16:creationId xmlns:a16="http://schemas.microsoft.com/office/drawing/2014/main" id="{C888F6AB-BF4C-964C-B636-FA26DBB5842A}"/>
                </a:ext>
              </a:extLst>
            </p:cNvPr>
            <p:cNvSpPr>
              <a:spLocks noChangeShapeType="1"/>
            </p:cNvSpPr>
            <p:nvPr/>
          </p:nvSpPr>
          <p:spPr bwMode="auto">
            <a:xfrm>
              <a:off x="8429961" y="1991984"/>
              <a:ext cx="135096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1" name="Text Box 53">
              <a:extLst>
                <a:ext uri="{FF2B5EF4-FFF2-40B4-BE49-F238E27FC236}">
                  <a16:creationId xmlns:a16="http://schemas.microsoft.com/office/drawing/2014/main" id="{8CBF020D-F9F7-8547-9CDC-153180321D72}"/>
                </a:ext>
              </a:extLst>
            </p:cNvPr>
            <p:cNvSpPr txBox="1">
              <a:spLocks noChangeArrowheads="1"/>
            </p:cNvSpPr>
            <p:nvPr/>
          </p:nvSpPr>
          <p:spPr bwMode="auto">
            <a:xfrm>
              <a:off x="8866523" y="1941184"/>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grpSp>
      <p:grpSp>
        <p:nvGrpSpPr>
          <p:cNvPr id="120" name="Group 119">
            <a:extLst>
              <a:ext uri="{FF2B5EF4-FFF2-40B4-BE49-F238E27FC236}">
                <a16:creationId xmlns:a16="http://schemas.microsoft.com/office/drawing/2014/main" id="{EF73E473-D8D9-5A4C-A7EE-F4558FFF6B0D}"/>
              </a:ext>
            </a:extLst>
          </p:cNvPr>
          <p:cNvGrpSpPr/>
          <p:nvPr/>
        </p:nvGrpSpPr>
        <p:grpSpPr>
          <a:xfrm>
            <a:off x="2775286" y="1876097"/>
            <a:ext cx="1549400" cy="890587"/>
            <a:chOff x="2775286" y="1876097"/>
            <a:chExt cx="1549400" cy="890587"/>
          </a:xfrm>
        </p:grpSpPr>
        <p:sp>
          <p:nvSpPr>
            <p:cNvPr id="99" name="Text Box 41">
              <a:extLst>
                <a:ext uri="{FF2B5EF4-FFF2-40B4-BE49-F238E27FC236}">
                  <a16:creationId xmlns:a16="http://schemas.microsoft.com/office/drawing/2014/main" id="{7500D6B3-E554-BE43-BA3B-2B5D8EDAE62F}"/>
                </a:ext>
              </a:extLst>
            </p:cNvPr>
            <p:cNvSpPr txBox="1">
              <a:spLocks noChangeArrowheads="1"/>
            </p:cNvSpPr>
            <p:nvPr/>
          </p:nvSpPr>
          <p:spPr bwMode="auto">
            <a:xfrm>
              <a:off x="2775286" y="1968172"/>
              <a:ext cx="14287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rdt_rcv(rcvpkt)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03" name="Line 45">
              <a:extLst>
                <a:ext uri="{FF2B5EF4-FFF2-40B4-BE49-F238E27FC236}">
                  <a16:creationId xmlns:a16="http://schemas.microsoft.com/office/drawing/2014/main" id="{2B03FA9C-455E-7848-98B1-6FE6D8F59E21}"/>
                </a:ext>
              </a:extLst>
            </p:cNvPr>
            <p:cNvSpPr>
              <a:spLocks noChangeShapeType="1"/>
            </p:cNvSpPr>
            <p:nvPr/>
          </p:nvSpPr>
          <p:spPr bwMode="auto">
            <a:xfrm>
              <a:off x="2862598" y="2253922"/>
              <a:ext cx="11017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7" name="Freeform 49">
              <a:extLst>
                <a:ext uri="{FF2B5EF4-FFF2-40B4-BE49-F238E27FC236}">
                  <a16:creationId xmlns:a16="http://schemas.microsoft.com/office/drawing/2014/main" id="{7A343767-85F1-3648-8F20-92F8EB9C9CB2}"/>
                </a:ext>
              </a:extLst>
            </p:cNvPr>
            <p:cNvSpPr>
              <a:spLocks/>
            </p:cNvSpPr>
            <p:nvPr/>
          </p:nvSpPr>
          <p:spPr bwMode="auto">
            <a:xfrm flipH="1" flipV="1">
              <a:off x="3745248" y="1876097"/>
              <a:ext cx="579438" cy="890587"/>
            </a:xfrm>
            <a:custGeom>
              <a:avLst/>
              <a:gdLst>
                <a:gd name="T0" fmla="*/ 2147483647 w 322"/>
                <a:gd name="T1" fmla="*/ 2147483647 h 483"/>
                <a:gd name="T2" fmla="*/ 0 w 322"/>
                <a:gd name="T3" fmla="*/ 2147483647 h 483"/>
                <a:gd name="T4" fmla="*/ 0 60000 65536"/>
                <a:gd name="T5" fmla="*/ 0 60000 65536"/>
              </a:gdLst>
              <a:ahLst/>
              <a:cxnLst>
                <a:cxn ang="T4">
                  <a:pos x="T0" y="T1"/>
                </a:cxn>
                <a:cxn ang="T5">
                  <a:pos x="T2" y="T3"/>
                </a:cxn>
              </a:cxnLst>
              <a:rect l="0" t="0" r="r" b="b"/>
              <a:pathLst>
                <a:path w="322" h="483">
                  <a:moveTo>
                    <a:pt x="31" y="120"/>
                  </a:moveTo>
                  <a:cubicBezTo>
                    <a:pt x="322" y="0"/>
                    <a:pt x="64" y="483"/>
                    <a:pt x="0" y="183"/>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2" name="Text Box 54">
              <a:extLst>
                <a:ext uri="{FF2B5EF4-FFF2-40B4-BE49-F238E27FC236}">
                  <a16:creationId xmlns:a16="http://schemas.microsoft.com/office/drawing/2014/main" id="{1534562D-4479-5A4D-84B6-08652054FE1A}"/>
                </a:ext>
              </a:extLst>
            </p:cNvPr>
            <p:cNvSpPr txBox="1">
              <a:spLocks noChangeArrowheads="1"/>
            </p:cNvSpPr>
            <p:nvPr/>
          </p:nvSpPr>
          <p:spPr bwMode="auto">
            <a:xfrm>
              <a:off x="3215023" y="221740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grpSp>
      <p:grpSp>
        <p:nvGrpSpPr>
          <p:cNvPr id="7" name="Group 6">
            <a:extLst>
              <a:ext uri="{FF2B5EF4-FFF2-40B4-BE49-F238E27FC236}">
                <a16:creationId xmlns:a16="http://schemas.microsoft.com/office/drawing/2014/main" id="{5B0F4E74-4AD1-1841-A169-2F112B1736DB}"/>
              </a:ext>
            </a:extLst>
          </p:cNvPr>
          <p:cNvGrpSpPr/>
          <p:nvPr/>
        </p:nvGrpSpPr>
        <p:grpSpPr>
          <a:xfrm>
            <a:off x="2367298" y="4307189"/>
            <a:ext cx="1973263" cy="725996"/>
            <a:chOff x="2367298" y="4307189"/>
            <a:chExt cx="1973263" cy="725996"/>
          </a:xfrm>
        </p:grpSpPr>
        <p:sp>
          <p:nvSpPr>
            <p:cNvPr id="129" name="Rectangle 128">
              <a:extLst>
                <a:ext uri="{FF2B5EF4-FFF2-40B4-BE49-F238E27FC236}">
                  <a16:creationId xmlns:a16="http://schemas.microsoft.com/office/drawing/2014/main" id="{7362BA78-E18A-7D4D-AF99-520876B19387}"/>
                </a:ext>
              </a:extLst>
            </p:cNvPr>
            <p:cNvSpPr/>
            <p:nvPr/>
          </p:nvSpPr>
          <p:spPr>
            <a:xfrm>
              <a:off x="2418382" y="4342649"/>
              <a:ext cx="769654" cy="223838"/>
            </a:xfrm>
            <a:prstGeom prst="rect">
              <a:avLst/>
            </a:prstGeom>
            <a:solidFill>
              <a:srgbClr val="FF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Rectangle 125">
              <a:extLst>
                <a:ext uri="{FF2B5EF4-FFF2-40B4-BE49-F238E27FC236}">
                  <a16:creationId xmlns:a16="http://schemas.microsoft.com/office/drawing/2014/main" id="{9FED6727-6FB3-674C-AEA1-A6238E143030}"/>
                </a:ext>
              </a:extLst>
            </p:cNvPr>
            <p:cNvSpPr/>
            <p:nvPr/>
          </p:nvSpPr>
          <p:spPr>
            <a:xfrm>
              <a:off x="2418337" y="4809347"/>
              <a:ext cx="909161" cy="223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Freeform 36">
              <a:extLst>
                <a:ext uri="{FF2B5EF4-FFF2-40B4-BE49-F238E27FC236}">
                  <a16:creationId xmlns:a16="http://schemas.microsoft.com/office/drawing/2014/main" id="{10A63C01-2F70-9440-BFFE-695DC6555117}"/>
                </a:ext>
              </a:extLst>
            </p:cNvPr>
            <p:cNvSpPr>
              <a:spLocks/>
            </p:cNvSpPr>
            <p:nvPr/>
          </p:nvSpPr>
          <p:spPr bwMode="auto">
            <a:xfrm>
              <a:off x="3769061" y="4506584"/>
              <a:ext cx="571500" cy="420688"/>
            </a:xfrm>
            <a:custGeom>
              <a:avLst/>
              <a:gdLst>
                <a:gd name="T0" fmla="*/ 2147483647 w 900"/>
                <a:gd name="T1" fmla="*/ 2147483647 h 662"/>
                <a:gd name="T2" fmla="*/ 2147483647 w 900"/>
                <a:gd name="T3" fmla="*/ 2147483647 h 662"/>
                <a:gd name="T4" fmla="*/ 0 60000 65536"/>
                <a:gd name="T5" fmla="*/ 0 60000 65536"/>
              </a:gdLst>
              <a:ahLst/>
              <a:cxnLst>
                <a:cxn ang="T4">
                  <a:pos x="T0" y="T1"/>
                </a:cxn>
                <a:cxn ang="T5">
                  <a:pos x="T2" y="T3"/>
                </a:cxn>
              </a:cxnLst>
              <a:rect l="0" t="0" r="r" b="b"/>
              <a:pathLst>
                <a:path w="900" h="662">
                  <a:moveTo>
                    <a:pt x="900" y="360"/>
                  </a:moveTo>
                  <a:cubicBezTo>
                    <a:pt x="171" y="662"/>
                    <a:pt x="0" y="0"/>
                    <a:pt x="825" y="15"/>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95" name="Text Box 37">
              <a:extLst>
                <a:ext uri="{FF2B5EF4-FFF2-40B4-BE49-F238E27FC236}">
                  <a16:creationId xmlns:a16="http://schemas.microsoft.com/office/drawing/2014/main" id="{E4751D98-46BF-E946-A08A-A6011C8F6C5E}"/>
                </a:ext>
              </a:extLst>
            </p:cNvPr>
            <p:cNvSpPr txBox="1">
              <a:spLocks noChangeArrowheads="1"/>
            </p:cNvSpPr>
            <p:nvPr/>
          </p:nvSpPr>
          <p:spPr bwMode="auto">
            <a:xfrm>
              <a:off x="2367298" y="4554209"/>
              <a:ext cx="18240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udt_send(sndpkt)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start_timer</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6" name="Text Box 38">
              <a:extLst>
                <a:ext uri="{FF2B5EF4-FFF2-40B4-BE49-F238E27FC236}">
                  <a16:creationId xmlns:a16="http://schemas.microsoft.com/office/drawing/2014/main" id="{2672D5C9-CBC9-104B-A755-475CF44C9314}"/>
                </a:ext>
              </a:extLst>
            </p:cNvPr>
            <p:cNvSpPr txBox="1">
              <a:spLocks noChangeArrowheads="1"/>
            </p:cNvSpPr>
            <p:nvPr/>
          </p:nvSpPr>
          <p:spPr bwMode="auto">
            <a:xfrm>
              <a:off x="2381586" y="4307189"/>
              <a:ext cx="1114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timeout</a:t>
              </a:r>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7" name="Line 39">
              <a:extLst>
                <a:ext uri="{FF2B5EF4-FFF2-40B4-BE49-F238E27FC236}">
                  <a16:creationId xmlns:a16="http://schemas.microsoft.com/office/drawing/2014/main" id="{3544B3A0-4F92-734D-9797-12F4E1F2C5E9}"/>
                </a:ext>
              </a:extLst>
            </p:cNvPr>
            <p:cNvSpPr>
              <a:spLocks noChangeShapeType="1"/>
            </p:cNvSpPr>
            <p:nvPr/>
          </p:nvSpPr>
          <p:spPr bwMode="auto">
            <a:xfrm>
              <a:off x="2484773" y="4582784"/>
              <a:ext cx="990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8" name="Group 7">
            <a:extLst>
              <a:ext uri="{FF2B5EF4-FFF2-40B4-BE49-F238E27FC236}">
                <a16:creationId xmlns:a16="http://schemas.microsoft.com/office/drawing/2014/main" id="{F3A5F505-AA20-9E41-BC6C-D76DEB8319CC}"/>
              </a:ext>
            </a:extLst>
          </p:cNvPr>
          <p:cNvGrpSpPr/>
          <p:nvPr/>
        </p:nvGrpSpPr>
        <p:grpSpPr>
          <a:xfrm>
            <a:off x="3029286" y="4795509"/>
            <a:ext cx="1631950" cy="1428750"/>
            <a:chOff x="3029286" y="4795509"/>
            <a:chExt cx="1631950" cy="1428750"/>
          </a:xfrm>
        </p:grpSpPr>
        <p:sp>
          <p:nvSpPr>
            <p:cNvPr id="83" name="Text Box 25">
              <a:extLst>
                <a:ext uri="{FF2B5EF4-FFF2-40B4-BE49-F238E27FC236}">
                  <a16:creationId xmlns:a16="http://schemas.microsoft.com/office/drawing/2014/main" id="{811DFA52-8CA5-7E4E-AC44-4428D977D5FE}"/>
                </a:ext>
              </a:extLst>
            </p:cNvPr>
            <p:cNvSpPr txBox="1">
              <a:spLocks noChangeArrowheads="1"/>
            </p:cNvSpPr>
            <p:nvPr/>
          </p:nvSpPr>
          <p:spPr bwMode="auto">
            <a:xfrm>
              <a:off x="3029286" y="5155872"/>
              <a:ext cx="1622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rdt_rcv</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&amp;&amp;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corrupt(</a:t>
              </a: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rcvpkt</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isACK</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(rcvpkt,0) )</a:t>
              </a:r>
              <a:endParaRPr kumimoji="0" lang="en-US" alt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4" name="Line 26">
              <a:extLst>
                <a:ext uri="{FF2B5EF4-FFF2-40B4-BE49-F238E27FC236}">
                  <a16:creationId xmlns:a16="http://schemas.microsoft.com/office/drawing/2014/main" id="{1EF37371-5507-6442-83AF-60C8BD73EB5C}"/>
                </a:ext>
              </a:extLst>
            </p:cNvPr>
            <p:cNvSpPr>
              <a:spLocks noChangeShapeType="1"/>
            </p:cNvSpPr>
            <p:nvPr/>
          </p:nvSpPr>
          <p:spPr bwMode="auto">
            <a:xfrm>
              <a:off x="3132473" y="5881359"/>
              <a:ext cx="12541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93" name="Freeform 35">
              <a:extLst>
                <a:ext uri="{FF2B5EF4-FFF2-40B4-BE49-F238E27FC236}">
                  <a16:creationId xmlns:a16="http://schemas.microsoft.com/office/drawing/2014/main" id="{575C5970-3813-5745-B4AE-91D5DAA0F353}"/>
                </a:ext>
              </a:extLst>
            </p:cNvPr>
            <p:cNvSpPr>
              <a:spLocks/>
            </p:cNvSpPr>
            <p:nvPr/>
          </p:nvSpPr>
          <p:spPr bwMode="auto">
            <a:xfrm>
              <a:off x="3969086" y="4795509"/>
              <a:ext cx="692150" cy="631825"/>
            </a:xfrm>
            <a:custGeom>
              <a:avLst/>
              <a:gdLst>
                <a:gd name="T0" fmla="*/ 2147483647 w 436"/>
                <a:gd name="T1" fmla="*/ 2147483647 h 398"/>
                <a:gd name="T2" fmla="*/ 2147483647 w 436"/>
                <a:gd name="T3" fmla="*/ 0 h 398"/>
                <a:gd name="T4" fmla="*/ 0 60000 65536"/>
                <a:gd name="T5" fmla="*/ 0 60000 65536"/>
              </a:gdLst>
              <a:ahLst/>
              <a:cxnLst>
                <a:cxn ang="T4">
                  <a:pos x="T0" y="T1"/>
                </a:cxn>
                <a:cxn ang="T5">
                  <a:pos x="T2" y="T3"/>
                </a:cxn>
              </a:cxnLst>
              <a:rect l="0" t="0" r="r" b="b"/>
              <a:pathLst>
                <a:path w="436" h="398">
                  <a:moveTo>
                    <a:pt x="436" y="101"/>
                  </a:moveTo>
                  <a:cubicBezTo>
                    <a:pt x="367" y="398"/>
                    <a:pt x="0" y="31"/>
                    <a:pt x="300" y="0"/>
                  </a:cubicBezTo>
                </a:path>
              </a:pathLst>
            </a:custGeom>
            <a:noFill/>
            <a:ln w="19050"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13" name="Text Box 55">
              <a:extLst>
                <a:ext uri="{FF2B5EF4-FFF2-40B4-BE49-F238E27FC236}">
                  <a16:creationId xmlns:a16="http://schemas.microsoft.com/office/drawing/2014/main" id="{25E61481-833B-6040-B00D-1012EEB0CE87}"/>
                </a:ext>
              </a:extLst>
            </p:cNvPr>
            <p:cNvSpPr txBox="1">
              <a:spLocks noChangeArrowheads="1"/>
            </p:cNvSpPr>
            <p:nvPr/>
          </p:nvSpPr>
          <p:spPr bwMode="auto">
            <a:xfrm>
              <a:off x="3618248" y="588770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grpSp>
      <p:sp>
        <p:nvSpPr>
          <p:cNvPr id="130" name="Oval 129">
            <a:extLst>
              <a:ext uri="{FF2B5EF4-FFF2-40B4-BE49-F238E27FC236}">
                <a16:creationId xmlns:a16="http://schemas.microsoft.com/office/drawing/2014/main" id="{9AA3E79A-2611-F844-92F5-7AB7F51F61A6}"/>
              </a:ext>
            </a:extLst>
          </p:cNvPr>
          <p:cNvSpPr/>
          <p:nvPr/>
        </p:nvSpPr>
        <p:spPr>
          <a:xfrm>
            <a:off x="7086600" y="2184400"/>
            <a:ext cx="914400" cy="8678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36E5B91E-BBFD-F34D-BA3F-9A04F2B92A2B}"/>
              </a:ext>
            </a:extLst>
          </p:cNvPr>
          <p:cNvSpPr/>
          <p:nvPr/>
        </p:nvSpPr>
        <p:spPr>
          <a:xfrm>
            <a:off x="7302500" y="4102100"/>
            <a:ext cx="936658" cy="8509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CD4FE554-65E6-F444-AA3B-AD082AB372FD}"/>
              </a:ext>
            </a:extLst>
          </p:cNvPr>
          <p:cNvSpPr/>
          <p:nvPr/>
        </p:nvSpPr>
        <p:spPr>
          <a:xfrm>
            <a:off x="4356100" y="4070372"/>
            <a:ext cx="914400" cy="8763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3A129D4A-C779-424D-B5D4-282E5C7184B2}"/>
              </a:ext>
            </a:extLst>
          </p:cNvPr>
          <p:cNvSpPr/>
          <p:nvPr/>
        </p:nvSpPr>
        <p:spPr>
          <a:xfrm>
            <a:off x="4254500" y="2216171"/>
            <a:ext cx="952500" cy="87112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Slide Number Placeholder 2">
            <a:extLst>
              <a:ext uri="{FF2B5EF4-FFF2-40B4-BE49-F238E27FC236}">
                <a16:creationId xmlns:a16="http://schemas.microsoft.com/office/drawing/2014/main" id="{7A5F6544-E291-2540-84CA-0893797A7FD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59</a:t>
            </a:fld>
            <a:endParaRPr lang="en-US" dirty="0"/>
          </a:p>
        </p:txBody>
      </p:sp>
    </p:spTree>
    <p:extLst>
      <p:ext uri="{BB962C8B-B14F-4D97-AF65-F5344CB8AC3E}">
        <p14:creationId xmlns:p14="http://schemas.microsoft.com/office/powerpoint/2010/main" val="364184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dissolve">
                                      <p:cBhvr>
                                        <p:cTn id="7" dur="500"/>
                                        <p:tgtEl>
                                          <p:spTgt spid="13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dissolve">
                                      <p:cBhvr>
                                        <p:cTn id="16" dur="500"/>
                                        <p:tgtEl>
                                          <p:spTgt spid="11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130"/>
                                        </p:tgtEl>
                                      </p:cBhvr>
                                    </p:animEffect>
                                    <p:set>
                                      <p:cBhvr>
                                        <p:cTn id="21" dur="1" fill="hold">
                                          <p:stCondLst>
                                            <p:cond delay="499"/>
                                          </p:stCondLst>
                                        </p:cTn>
                                        <p:tgtEl>
                                          <p:spTgt spid="130"/>
                                        </p:tgtEl>
                                        <p:attrNameLst>
                                          <p:attrName>style.visibility</p:attrName>
                                        </p:attrNameLst>
                                      </p:cBhvr>
                                      <p:to>
                                        <p:strVal val="hidden"/>
                                      </p:to>
                                    </p:se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131"/>
                                        </p:tgtEl>
                                        <p:attrNameLst>
                                          <p:attrName>style.visibility</p:attrName>
                                        </p:attrNameLst>
                                      </p:cBhvr>
                                      <p:to>
                                        <p:strVal val="visible"/>
                                      </p:to>
                                    </p:set>
                                    <p:animEffect transition="in" filter="dissolve">
                                      <p:cBhvr>
                                        <p:cTn id="25" dur="500"/>
                                        <p:tgtEl>
                                          <p:spTgt spid="131"/>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dissolve">
                                      <p:cBhvr>
                                        <p:cTn id="29" dur="500"/>
                                        <p:tgtEl>
                                          <p:spTgt spid="11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131"/>
                                        </p:tgtEl>
                                      </p:cBhvr>
                                    </p:animEffect>
                                    <p:set>
                                      <p:cBhvr>
                                        <p:cTn id="34" dur="1" fill="hold">
                                          <p:stCondLst>
                                            <p:cond delay="499"/>
                                          </p:stCondLst>
                                        </p:cTn>
                                        <p:tgtEl>
                                          <p:spTgt spid="131"/>
                                        </p:tgtEl>
                                        <p:attrNameLst>
                                          <p:attrName>style.visibility</p:attrName>
                                        </p:attrNameLst>
                                      </p:cBhvr>
                                      <p:to>
                                        <p:strVal val="hidden"/>
                                      </p:to>
                                    </p:se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32"/>
                                        </p:tgtEl>
                                        <p:attrNameLst>
                                          <p:attrName>style.visibility</p:attrName>
                                        </p:attrNameLst>
                                      </p:cBhvr>
                                      <p:to>
                                        <p:strVal val="visible"/>
                                      </p:to>
                                    </p:set>
                                    <p:animEffect transition="in" filter="dissolve">
                                      <p:cBhvr>
                                        <p:cTn id="38" dur="500"/>
                                        <p:tgtEl>
                                          <p:spTgt spid="132"/>
                                        </p:tgtEl>
                                      </p:cBhvr>
                                    </p:animEffect>
                                  </p:childTnLst>
                                </p:cTn>
                              </p:par>
                              <p:par>
                                <p:cTn id="39" presetID="9"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grpId="1" nodeType="clickEffect">
                                  <p:stCondLst>
                                    <p:cond delay="0"/>
                                  </p:stCondLst>
                                  <p:childTnLst>
                                    <p:animEffect transition="out" filter="dissolve">
                                      <p:cBhvr>
                                        <p:cTn id="50" dur="500"/>
                                        <p:tgtEl>
                                          <p:spTgt spid="132"/>
                                        </p:tgtEl>
                                      </p:cBhvr>
                                    </p:animEffect>
                                    <p:set>
                                      <p:cBhvr>
                                        <p:cTn id="51" dur="1" fill="hold">
                                          <p:stCondLst>
                                            <p:cond delay="499"/>
                                          </p:stCondLst>
                                        </p:cTn>
                                        <p:tgtEl>
                                          <p:spTgt spid="132"/>
                                        </p:tgtEl>
                                        <p:attrNameLst>
                                          <p:attrName>style.visibility</p:attrName>
                                        </p:attrNameLst>
                                      </p:cBhvr>
                                      <p:to>
                                        <p:strVal val="hidden"/>
                                      </p:to>
                                    </p:set>
                                  </p:childTnLst>
                                </p:cTn>
                              </p:par>
                              <p:par>
                                <p:cTn id="52" presetID="9" presetClass="entr" presetSubtype="0" fill="hold" grpId="0" nodeType="with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dissolve">
                                      <p:cBhvr>
                                        <p:cTn id="54" dur="500"/>
                                        <p:tgtEl>
                                          <p:spTgt spid="133"/>
                                        </p:tgtEl>
                                      </p:cBhvr>
                                    </p:animEffect>
                                  </p:childTnLst>
                                </p:cTn>
                              </p:par>
                              <p:par>
                                <p:cTn id="55" presetID="9" presetClass="entr" presetSubtype="0" fill="hold" nodeType="with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dissolve">
                                      <p:cBhvr>
                                        <p:cTn id="5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0" grpId="1" animBg="1"/>
      <p:bldP spid="131" grpId="0" animBg="1"/>
      <p:bldP spid="131" grpId="1" animBg="1"/>
      <p:bldP spid="132" grpId="0" animBg="1"/>
      <p:bldP spid="132" grpId="1" animBg="1"/>
      <p:bldP spid="1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fontScale="90000"/>
          </a:bodyPr>
          <a:lstStyle/>
          <a:p>
            <a:r>
              <a:rPr lang="en-US" altLang="en-US" dirty="0">
                <a:cs typeface="Calibri" panose="020F0502020204030204" pitchFamily="34" charset="0"/>
              </a:rPr>
              <a:t>Transport vs. network layer services and protocols</a:t>
            </a:r>
            <a:endParaRPr lang="en-US" dirty="0"/>
          </a:p>
        </p:txBody>
      </p:sp>
      <p:sp>
        <p:nvSpPr>
          <p:cNvPr id="517" name="Rectangle 3">
            <a:extLst>
              <a:ext uri="{FF2B5EF4-FFF2-40B4-BE49-F238E27FC236}">
                <a16:creationId xmlns:a16="http://schemas.microsoft.com/office/drawing/2014/main" id="{5055A8EA-25BB-5D41-BECF-4117E4AC2670}"/>
              </a:ext>
            </a:extLst>
          </p:cNvPr>
          <p:cNvSpPr txBox="1">
            <a:spLocks noChangeArrowheads="1"/>
          </p:cNvSpPr>
          <p:nvPr/>
        </p:nvSpPr>
        <p:spPr>
          <a:xfrm>
            <a:off x="702363" y="1523857"/>
            <a:ext cx="5230917"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rPr>
              <a:t>network layer:</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logical communication between </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hosts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rPr>
              <a:t>transport layer</a:t>
            </a:r>
            <a:r>
              <a:rPr kumimoji="0" lang="en-US" sz="3200" b="0" i="1" u="none" strike="noStrike" kern="1200" cap="none" spc="0" normalizeH="0" baseline="0" noProof="0" dirty="0">
                <a:ln>
                  <a:noFill/>
                </a:ln>
                <a:solidFill>
                  <a:srgbClr val="000099"/>
                </a:solidFill>
                <a:effectLst/>
                <a:uLnTx/>
                <a:uFillTx/>
                <a:latin typeface="Calibri" panose="020F0502020204030204"/>
                <a:ea typeface="+mn-ea"/>
                <a:cs typeface="+mn-cs"/>
              </a:rPr>
              <a: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logical communication between </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processes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relies on, enhances, network layer services</a:t>
            </a:r>
          </a:p>
        </p:txBody>
      </p:sp>
      <p:grpSp>
        <p:nvGrpSpPr>
          <p:cNvPr id="9" name="Group 8">
            <a:extLst>
              <a:ext uri="{FF2B5EF4-FFF2-40B4-BE49-F238E27FC236}">
                <a16:creationId xmlns:a16="http://schemas.microsoft.com/office/drawing/2014/main" id="{D2B3154C-E2F2-B640-9101-FD641275409F}"/>
              </a:ext>
            </a:extLst>
          </p:cNvPr>
          <p:cNvGrpSpPr/>
          <p:nvPr/>
        </p:nvGrpSpPr>
        <p:grpSpPr>
          <a:xfrm>
            <a:off x="6278709" y="1094882"/>
            <a:ext cx="5468536" cy="5077175"/>
            <a:chOff x="6430780" y="1365914"/>
            <a:chExt cx="5468536" cy="5077175"/>
          </a:xfrm>
        </p:grpSpPr>
        <p:sp>
          <p:nvSpPr>
            <p:cNvPr id="10" name="Rectangle 9">
              <a:extLst>
                <a:ext uri="{FF2B5EF4-FFF2-40B4-BE49-F238E27FC236}">
                  <a16:creationId xmlns:a16="http://schemas.microsoft.com/office/drawing/2014/main" id="{1E4A5E17-837C-DE48-93F3-00B93CF1AE37}"/>
                </a:ext>
              </a:extLst>
            </p:cNvPr>
            <p:cNvSpPr/>
            <p:nvPr/>
          </p:nvSpPr>
          <p:spPr>
            <a:xfrm>
              <a:off x="6539916" y="1365914"/>
              <a:ext cx="5359400" cy="495462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7">
              <a:extLst>
                <a:ext uri="{FF2B5EF4-FFF2-40B4-BE49-F238E27FC236}">
                  <a16:creationId xmlns:a16="http://schemas.microsoft.com/office/drawing/2014/main" id="{C856713D-7747-664B-A733-CBE345A08191}"/>
                </a:ext>
              </a:extLst>
            </p:cNvPr>
            <p:cNvSpPr>
              <a:spLocks noChangeArrowheads="1"/>
            </p:cNvSpPr>
            <p:nvPr/>
          </p:nvSpPr>
          <p:spPr bwMode="auto">
            <a:xfrm>
              <a:off x="6430780" y="1910777"/>
              <a:ext cx="5230917" cy="4409765"/>
            </a:xfrm>
            <a:prstGeom prst="rect">
              <a:avLst/>
            </a:prstGeom>
            <a:noFill/>
            <a:ln w="19050">
              <a:solidFill>
                <a:srgbClr val="CC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2" name="Text Box 11">
              <a:extLst>
                <a:ext uri="{FF2B5EF4-FFF2-40B4-BE49-F238E27FC236}">
                  <a16:creationId xmlns:a16="http://schemas.microsoft.com/office/drawing/2014/main" id="{83681804-D37D-9E4B-A91F-556F18A79F50}"/>
                </a:ext>
              </a:extLst>
            </p:cNvPr>
            <p:cNvSpPr txBox="1">
              <a:spLocks noChangeArrowheads="1"/>
            </p:cNvSpPr>
            <p:nvPr/>
          </p:nvSpPr>
          <p:spPr bwMode="auto">
            <a:xfrm>
              <a:off x="7104167" y="1686939"/>
              <a:ext cx="3025187" cy="44563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0000"/>
                </a:lnSpc>
                <a:spcBef>
                  <a:spcPct val="45000"/>
                </a:spcBef>
                <a:spcAft>
                  <a:spcPts val="0"/>
                </a:spcAft>
                <a:buClr>
                  <a:srgbClr val="000099"/>
                </a:buClr>
                <a:buSzPct val="65000"/>
                <a:buFont typeface="Wingdings" charset="0"/>
                <a:buNone/>
                <a:tabLst/>
                <a:defRPr/>
              </a:pPr>
              <a:r>
                <a:rPr kumimoji="0" lang="en-US" sz="2800" b="0" i="1" u="none" strike="noStrike" kern="1200" cap="none" spc="0" normalizeH="0" baseline="0" noProof="0" dirty="0">
                  <a:ln>
                    <a:noFill/>
                  </a:ln>
                  <a:solidFill>
                    <a:srgbClr val="000099"/>
                  </a:solidFill>
                  <a:effectLst/>
                  <a:uLnTx/>
                  <a:uFillTx/>
                  <a:latin typeface="Calibri" panose="020F0502020204030204"/>
                  <a:ea typeface="ＭＳ Ｐゴシック" charset="0"/>
                  <a:cs typeface="+mn-cs"/>
                </a:rPr>
                <a:t>household analogy:</a:t>
              </a:r>
              <a:endParaRPr kumimoji="0" lang="en-US" sz="28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13" name="Rectangle 4">
              <a:extLst>
                <a:ext uri="{FF2B5EF4-FFF2-40B4-BE49-F238E27FC236}">
                  <a16:creationId xmlns:a16="http://schemas.microsoft.com/office/drawing/2014/main" id="{2B981950-019B-6940-9B4D-39B4F993673F}"/>
                </a:ext>
              </a:extLst>
            </p:cNvPr>
            <p:cNvSpPr txBox="1">
              <a:spLocks noChangeArrowheads="1"/>
            </p:cNvSpPr>
            <p:nvPr/>
          </p:nvSpPr>
          <p:spPr>
            <a:xfrm>
              <a:off x="6539915" y="2193352"/>
              <a:ext cx="4916773" cy="4249737"/>
            </a:xfrm>
            <a:prstGeom prst="rect">
              <a:avLst/>
            </a:prstGeom>
            <a:extLst>
              <a:ext uri="{91240B29-F687-4f45-9708-019B960494DF}">
                <a14:hiddenLine xmlns="" xmlns:a14="http://schemas.microsoft.com/office/drawing/2010/main" w="19050" cmpd="sng">
                  <a:solidFill>
                    <a:srgbClr val="FF0000"/>
                  </a:solidFill>
                  <a:miter lim="800000"/>
                  <a:headEnd/>
                  <a:tailEnd/>
                </a14:hiddenLine>
              </a:ext>
            </a:extLst>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None/>
                <a:tabLst/>
                <a:defRPr/>
              </a:pPr>
              <a:r>
                <a:rPr kumimoji="0" lang="en-US" altLang="en-US" sz="3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12 kids in Ann’</a:t>
              </a:r>
              <a:r>
                <a:rPr kumimoji="0" lang="en-US" altLang="ja-JP" sz="3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house sending letters to 12 kids in Bill’s house:</a:t>
              </a:r>
              <a:endParaRPr kumimoji="0" lang="en-US" altLang="ja-JP"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hosts = houses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processes = kids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 messages = letters in envelopes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transport protocol = Ann and Bill who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demux</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to in-house siblings</a:t>
              </a:r>
            </a:p>
            <a:p>
              <a:pPr marL="352425" marR="0" lvl="0" indent="-22225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network-layer protocol = postal service</a:t>
              </a: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sp>
        <p:nvSpPr>
          <p:cNvPr id="14" name="Rectangle 13">
            <a:extLst>
              <a:ext uri="{FF2B5EF4-FFF2-40B4-BE49-F238E27FC236}">
                <a16:creationId xmlns:a16="http://schemas.microsoft.com/office/drawing/2014/main" id="{DA8E19E6-C8F3-AD4D-8133-B75677CF81D5}"/>
              </a:ext>
            </a:extLst>
          </p:cNvPr>
          <p:cNvSpPr/>
          <p:nvPr/>
        </p:nvSpPr>
        <p:spPr>
          <a:xfrm>
            <a:off x="6387844" y="4463368"/>
            <a:ext cx="5059089" cy="1364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Slide Number Placeholder 2">
            <a:extLst>
              <a:ext uri="{FF2B5EF4-FFF2-40B4-BE49-F238E27FC236}">
                <a16:creationId xmlns:a16="http://schemas.microsoft.com/office/drawing/2014/main" id="{F55E6C29-4D3E-9C46-8DC6-206D0A0BA71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a:t>
            </a:fld>
            <a:endParaRPr lang="en-US" dirty="0"/>
          </a:p>
        </p:txBody>
      </p:sp>
    </p:spTree>
    <p:extLst>
      <p:ext uri="{BB962C8B-B14F-4D97-AF65-F5344CB8AC3E}">
        <p14:creationId xmlns:p14="http://schemas.microsoft.com/office/powerpoint/2010/main" val="266655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17"/>
                                        </p:tgtEl>
                                        <p:attrNameLst>
                                          <p:attrName>style.visibility</p:attrName>
                                        </p:attrNameLst>
                                      </p:cBhvr>
                                      <p:to>
                                        <p:strVal val="visible"/>
                                      </p:to>
                                    </p:set>
                                    <p:animEffect transition="in" filter="dissolve">
                                      <p:cBhvr>
                                        <p:cTn id="11" dur="5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in action</a:t>
            </a:r>
            <a:endParaRPr lang="en-US" sz="4400" dirty="0"/>
          </a:p>
        </p:txBody>
      </p:sp>
      <p:sp>
        <p:nvSpPr>
          <p:cNvPr id="197" name="Text Box 5">
            <a:extLst>
              <a:ext uri="{FF2B5EF4-FFF2-40B4-BE49-F238E27FC236}">
                <a16:creationId xmlns:a16="http://schemas.microsoft.com/office/drawing/2014/main" id="{4235D7CC-76F0-404E-861B-E1B3C4CC5A59}"/>
              </a:ext>
            </a:extLst>
          </p:cNvPr>
          <p:cNvSpPr txBox="1">
            <a:spLocks noChangeArrowheads="1"/>
          </p:cNvSpPr>
          <p:nvPr/>
        </p:nvSpPr>
        <p:spPr bwMode="auto">
          <a:xfrm>
            <a:off x="1363148" y="1512487"/>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198" name="Text Box 6">
            <a:extLst>
              <a:ext uri="{FF2B5EF4-FFF2-40B4-BE49-F238E27FC236}">
                <a16:creationId xmlns:a16="http://schemas.microsoft.com/office/drawing/2014/main" id="{953F5FAC-08AE-194D-B2CE-9B6B600D3EDB}"/>
              </a:ext>
            </a:extLst>
          </p:cNvPr>
          <p:cNvSpPr txBox="1">
            <a:spLocks noChangeArrowheads="1"/>
          </p:cNvSpPr>
          <p:nvPr/>
        </p:nvSpPr>
        <p:spPr bwMode="auto">
          <a:xfrm>
            <a:off x="3803136" y="1507725"/>
            <a:ext cx="107156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199" name="Text Box 8">
            <a:extLst>
              <a:ext uri="{FF2B5EF4-FFF2-40B4-BE49-F238E27FC236}">
                <a16:creationId xmlns:a16="http://schemas.microsoft.com/office/drawing/2014/main" id="{2DF62C54-7EE2-504E-9ED2-FD3BAEEBEE7D}"/>
              </a:ext>
            </a:extLst>
          </p:cNvPr>
          <p:cNvSpPr txBox="1">
            <a:spLocks noChangeArrowheads="1"/>
          </p:cNvSpPr>
          <p:nvPr/>
        </p:nvSpPr>
        <p:spPr bwMode="auto">
          <a:xfrm>
            <a:off x="3806311" y="3131737"/>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200" name="Text Box 10">
            <a:extLst>
              <a:ext uri="{FF2B5EF4-FFF2-40B4-BE49-F238E27FC236}">
                <a16:creationId xmlns:a16="http://schemas.microsoft.com/office/drawing/2014/main" id="{F5B1E309-F4E4-3E42-B8AD-EA1C2D480B04}"/>
              </a:ext>
            </a:extLst>
          </p:cNvPr>
          <p:cNvSpPr txBox="1">
            <a:spLocks noChangeArrowheads="1"/>
          </p:cNvSpPr>
          <p:nvPr/>
        </p:nvSpPr>
        <p:spPr bwMode="auto">
          <a:xfrm>
            <a:off x="3812661" y="3987400"/>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sp>
        <p:nvSpPr>
          <p:cNvPr id="201" name="Text Box 11">
            <a:extLst>
              <a:ext uri="{FF2B5EF4-FFF2-40B4-BE49-F238E27FC236}">
                <a16:creationId xmlns:a16="http://schemas.microsoft.com/office/drawing/2014/main" id="{74D64A46-9479-E449-9C31-02C5EA831827}"/>
              </a:ext>
            </a:extLst>
          </p:cNvPr>
          <p:cNvSpPr txBox="1">
            <a:spLocks noChangeArrowheads="1"/>
          </p:cNvSpPr>
          <p:nvPr/>
        </p:nvSpPr>
        <p:spPr bwMode="auto">
          <a:xfrm>
            <a:off x="3809486" y="2445937"/>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02" name="Text Box 12">
            <a:extLst>
              <a:ext uri="{FF2B5EF4-FFF2-40B4-BE49-F238E27FC236}">
                <a16:creationId xmlns:a16="http://schemas.microsoft.com/office/drawing/2014/main" id="{FBDCC4E2-EF23-6A40-BE13-E84BE9B5BE20}"/>
              </a:ext>
            </a:extLst>
          </p:cNvPr>
          <p:cNvSpPr txBox="1">
            <a:spLocks noChangeArrowheads="1"/>
          </p:cNvSpPr>
          <p:nvPr/>
        </p:nvSpPr>
        <p:spPr bwMode="auto">
          <a:xfrm>
            <a:off x="3806311" y="3357162"/>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03" name="Text Box 13">
            <a:extLst>
              <a:ext uri="{FF2B5EF4-FFF2-40B4-BE49-F238E27FC236}">
                <a16:creationId xmlns:a16="http://schemas.microsoft.com/office/drawing/2014/main" id="{CF703E46-2D8D-D04C-903D-4C60258391B2}"/>
              </a:ext>
            </a:extLst>
          </p:cNvPr>
          <p:cNvSpPr txBox="1">
            <a:spLocks noChangeArrowheads="1"/>
          </p:cNvSpPr>
          <p:nvPr/>
        </p:nvSpPr>
        <p:spPr bwMode="auto">
          <a:xfrm>
            <a:off x="3806311" y="4182662"/>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04" name="Text Box 14">
            <a:extLst>
              <a:ext uri="{FF2B5EF4-FFF2-40B4-BE49-F238E27FC236}">
                <a16:creationId xmlns:a16="http://schemas.microsoft.com/office/drawing/2014/main" id="{07E7A3F6-47D9-9847-BA58-BF9687C85206}"/>
              </a:ext>
            </a:extLst>
          </p:cNvPr>
          <p:cNvSpPr txBox="1">
            <a:spLocks noChangeArrowheads="1"/>
          </p:cNvSpPr>
          <p:nvPr/>
        </p:nvSpPr>
        <p:spPr bwMode="auto">
          <a:xfrm>
            <a:off x="1291711" y="2695175"/>
            <a:ext cx="1022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205" name="Text Box 15">
            <a:extLst>
              <a:ext uri="{FF2B5EF4-FFF2-40B4-BE49-F238E27FC236}">
                <a16:creationId xmlns:a16="http://schemas.microsoft.com/office/drawing/2014/main" id="{7C6243EA-A0F0-0449-95A0-3D47329274F1}"/>
              </a:ext>
            </a:extLst>
          </p:cNvPr>
          <p:cNvSpPr txBox="1">
            <a:spLocks noChangeArrowheads="1"/>
          </p:cNvSpPr>
          <p:nvPr/>
        </p:nvSpPr>
        <p:spPr bwMode="auto">
          <a:xfrm>
            <a:off x="1136136" y="3788962"/>
            <a:ext cx="1174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06" name="Text Box 17">
            <a:extLst>
              <a:ext uri="{FF2B5EF4-FFF2-40B4-BE49-F238E27FC236}">
                <a16:creationId xmlns:a16="http://schemas.microsoft.com/office/drawing/2014/main" id="{C58AD36B-83D7-F945-860A-84F900A595DB}"/>
              </a:ext>
            </a:extLst>
          </p:cNvPr>
          <p:cNvSpPr txBox="1">
            <a:spLocks noChangeArrowheads="1"/>
          </p:cNvSpPr>
          <p:nvPr/>
        </p:nvSpPr>
        <p:spPr bwMode="auto">
          <a:xfrm>
            <a:off x="1136136" y="2914250"/>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07" name="Text Box 18">
            <a:extLst>
              <a:ext uri="{FF2B5EF4-FFF2-40B4-BE49-F238E27FC236}">
                <a16:creationId xmlns:a16="http://schemas.microsoft.com/office/drawing/2014/main" id="{095222A4-B6FD-9943-8053-5736B6B34CF7}"/>
              </a:ext>
            </a:extLst>
          </p:cNvPr>
          <p:cNvSpPr txBox="1">
            <a:spLocks noChangeArrowheads="1"/>
          </p:cNvSpPr>
          <p:nvPr/>
        </p:nvSpPr>
        <p:spPr bwMode="auto">
          <a:xfrm>
            <a:off x="1280598" y="3549250"/>
            <a:ext cx="1022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sp>
        <p:nvSpPr>
          <p:cNvPr id="208" name="Text Box 7">
            <a:extLst>
              <a:ext uri="{FF2B5EF4-FFF2-40B4-BE49-F238E27FC236}">
                <a16:creationId xmlns:a16="http://schemas.microsoft.com/office/drawing/2014/main" id="{6AF201BE-3F74-FC4D-95DC-C10707E5BA59}"/>
              </a:ext>
            </a:extLst>
          </p:cNvPr>
          <p:cNvSpPr txBox="1">
            <a:spLocks noChangeArrowheads="1"/>
          </p:cNvSpPr>
          <p:nvPr/>
        </p:nvSpPr>
        <p:spPr bwMode="auto">
          <a:xfrm>
            <a:off x="1125023" y="1952225"/>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09" name="Text Box 9">
            <a:extLst>
              <a:ext uri="{FF2B5EF4-FFF2-40B4-BE49-F238E27FC236}">
                <a16:creationId xmlns:a16="http://schemas.microsoft.com/office/drawing/2014/main" id="{853C3A29-6F14-6A4A-ADF9-EDBEBC72749B}"/>
              </a:ext>
            </a:extLst>
          </p:cNvPr>
          <p:cNvSpPr txBox="1">
            <a:spLocks noChangeArrowheads="1"/>
          </p:cNvSpPr>
          <p:nvPr/>
        </p:nvSpPr>
        <p:spPr bwMode="auto">
          <a:xfrm>
            <a:off x="3801548" y="2234800"/>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210" name="Group 37">
            <a:extLst>
              <a:ext uri="{FF2B5EF4-FFF2-40B4-BE49-F238E27FC236}">
                <a16:creationId xmlns:a16="http://schemas.microsoft.com/office/drawing/2014/main" id="{09358D04-CB4E-924F-B392-361B873A9C36}"/>
              </a:ext>
            </a:extLst>
          </p:cNvPr>
          <p:cNvGrpSpPr>
            <a:grpSpLocks/>
          </p:cNvGrpSpPr>
          <p:nvPr/>
        </p:nvGrpSpPr>
        <p:grpSpPr bwMode="auto">
          <a:xfrm>
            <a:off x="2341048" y="2022075"/>
            <a:ext cx="1471613" cy="512762"/>
            <a:chOff x="850" y="1159"/>
            <a:chExt cx="927" cy="323"/>
          </a:xfrm>
        </p:grpSpPr>
        <p:sp>
          <p:nvSpPr>
            <p:cNvPr id="211" name="Line 19">
              <a:extLst>
                <a:ext uri="{FF2B5EF4-FFF2-40B4-BE49-F238E27FC236}">
                  <a16:creationId xmlns:a16="http://schemas.microsoft.com/office/drawing/2014/main" id="{E1536B10-88F6-7D46-8019-7977772178F2}"/>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2" name="Text Box 28">
              <a:extLst>
                <a:ext uri="{FF2B5EF4-FFF2-40B4-BE49-F238E27FC236}">
                  <a16:creationId xmlns:a16="http://schemas.microsoft.com/office/drawing/2014/main" id="{A675AD5E-AFEE-4949-B39C-59B23A44989E}"/>
                </a:ext>
              </a:extLst>
            </p:cNvPr>
            <p:cNvSpPr txBox="1">
              <a:spLocks noChangeArrowheads="1"/>
            </p:cNvSpPr>
            <p:nvPr/>
          </p:nvSpPr>
          <p:spPr bwMode="auto">
            <a:xfrm>
              <a:off x="1100" y="1159"/>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13" name="Group 43">
            <a:extLst>
              <a:ext uri="{FF2B5EF4-FFF2-40B4-BE49-F238E27FC236}">
                <a16:creationId xmlns:a16="http://schemas.microsoft.com/office/drawing/2014/main" id="{166F1C07-BDF7-5D4C-9BC8-70CDD30FC5D1}"/>
              </a:ext>
            </a:extLst>
          </p:cNvPr>
          <p:cNvGrpSpPr>
            <a:grpSpLocks/>
          </p:cNvGrpSpPr>
          <p:nvPr/>
        </p:nvGrpSpPr>
        <p:grpSpPr bwMode="auto">
          <a:xfrm>
            <a:off x="2334698" y="3758800"/>
            <a:ext cx="1471613" cy="487362"/>
            <a:chOff x="846" y="2253"/>
            <a:chExt cx="927" cy="307"/>
          </a:xfrm>
        </p:grpSpPr>
        <p:sp>
          <p:nvSpPr>
            <p:cNvPr id="214" name="Line 24">
              <a:extLst>
                <a:ext uri="{FF2B5EF4-FFF2-40B4-BE49-F238E27FC236}">
                  <a16:creationId xmlns:a16="http://schemas.microsoft.com/office/drawing/2014/main" id="{65D4B99D-08A4-684C-BFAA-D46F7BDFF3D7}"/>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5" name="Text Box 29">
              <a:extLst>
                <a:ext uri="{FF2B5EF4-FFF2-40B4-BE49-F238E27FC236}">
                  <a16:creationId xmlns:a16="http://schemas.microsoft.com/office/drawing/2014/main" id="{E39C763F-76C0-A342-980A-D2DA1340B692}"/>
                </a:ext>
              </a:extLst>
            </p:cNvPr>
            <p:cNvSpPr txBox="1">
              <a:spLocks noChangeArrowheads="1"/>
            </p:cNvSpPr>
            <p:nvPr/>
          </p:nvSpPr>
          <p:spPr bwMode="auto">
            <a:xfrm>
              <a:off x="1097" y="2253"/>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16" name="Group 39">
            <a:extLst>
              <a:ext uri="{FF2B5EF4-FFF2-40B4-BE49-F238E27FC236}">
                <a16:creationId xmlns:a16="http://schemas.microsoft.com/office/drawing/2014/main" id="{E7B3DCA6-7A30-6E4A-B749-D291EA9179F9}"/>
              </a:ext>
            </a:extLst>
          </p:cNvPr>
          <p:cNvGrpSpPr>
            <a:grpSpLocks/>
          </p:cNvGrpSpPr>
          <p:nvPr/>
        </p:nvGrpSpPr>
        <p:grpSpPr bwMode="auto">
          <a:xfrm>
            <a:off x="2348986" y="2896787"/>
            <a:ext cx="1471612" cy="504825"/>
            <a:chOff x="855" y="1710"/>
            <a:chExt cx="927" cy="318"/>
          </a:xfrm>
        </p:grpSpPr>
        <p:sp>
          <p:nvSpPr>
            <p:cNvPr id="217" name="Line 23">
              <a:extLst>
                <a:ext uri="{FF2B5EF4-FFF2-40B4-BE49-F238E27FC236}">
                  <a16:creationId xmlns:a16="http://schemas.microsoft.com/office/drawing/2014/main" id="{F48A2643-A8C6-1A4D-95B1-E19CDFD69368}"/>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18" name="Text Box 30">
              <a:extLst>
                <a:ext uri="{FF2B5EF4-FFF2-40B4-BE49-F238E27FC236}">
                  <a16:creationId xmlns:a16="http://schemas.microsoft.com/office/drawing/2014/main" id="{7B926EE6-52D5-3840-851B-CF35806F06C4}"/>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219" name="Group 40">
            <a:extLst>
              <a:ext uri="{FF2B5EF4-FFF2-40B4-BE49-F238E27FC236}">
                <a16:creationId xmlns:a16="http://schemas.microsoft.com/office/drawing/2014/main" id="{A3009243-363B-554D-BAFE-7119F17A8E3E}"/>
              </a:ext>
            </a:extLst>
          </p:cNvPr>
          <p:cNvGrpSpPr>
            <a:grpSpLocks/>
          </p:cNvGrpSpPr>
          <p:nvPr/>
        </p:nvGrpSpPr>
        <p:grpSpPr bwMode="auto">
          <a:xfrm>
            <a:off x="2334698" y="3361925"/>
            <a:ext cx="1471613" cy="471487"/>
            <a:chOff x="846" y="2003"/>
            <a:chExt cx="927" cy="297"/>
          </a:xfrm>
        </p:grpSpPr>
        <p:sp>
          <p:nvSpPr>
            <p:cNvPr id="220" name="Line 26">
              <a:extLst>
                <a:ext uri="{FF2B5EF4-FFF2-40B4-BE49-F238E27FC236}">
                  <a16:creationId xmlns:a16="http://schemas.microsoft.com/office/drawing/2014/main" id="{D3AA85D2-AF11-984A-9EAB-8E45BC868FA2}"/>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1" name="Text Box 31">
              <a:extLst>
                <a:ext uri="{FF2B5EF4-FFF2-40B4-BE49-F238E27FC236}">
                  <a16:creationId xmlns:a16="http://schemas.microsoft.com/office/drawing/2014/main" id="{7037D874-E673-BB42-9499-C5B48BC3341A}"/>
                </a:ext>
              </a:extLst>
            </p:cNvPr>
            <p:cNvSpPr txBox="1">
              <a:spLocks noChangeArrowheads="1"/>
            </p:cNvSpPr>
            <p:nvPr/>
          </p:nvSpPr>
          <p:spPr bwMode="auto">
            <a:xfrm>
              <a:off x="1092" y="2003"/>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grpSp>
        <p:nvGrpSpPr>
          <p:cNvPr id="222" name="Group 38">
            <a:extLst>
              <a:ext uri="{FF2B5EF4-FFF2-40B4-BE49-F238E27FC236}">
                <a16:creationId xmlns:a16="http://schemas.microsoft.com/office/drawing/2014/main" id="{132C8471-3B30-C44D-B74D-246FC786F37F}"/>
              </a:ext>
            </a:extLst>
          </p:cNvPr>
          <p:cNvGrpSpPr>
            <a:grpSpLocks/>
          </p:cNvGrpSpPr>
          <p:nvPr/>
        </p:nvGrpSpPr>
        <p:grpSpPr bwMode="auto">
          <a:xfrm>
            <a:off x="2326761" y="2522137"/>
            <a:ext cx="1471612" cy="455613"/>
            <a:chOff x="841" y="1474"/>
            <a:chExt cx="927" cy="287"/>
          </a:xfrm>
        </p:grpSpPr>
        <p:sp>
          <p:nvSpPr>
            <p:cNvPr id="223" name="Line 25">
              <a:extLst>
                <a:ext uri="{FF2B5EF4-FFF2-40B4-BE49-F238E27FC236}">
                  <a16:creationId xmlns:a16="http://schemas.microsoft.com/office/drawing/2014/main" id="{6959994A-0B95-094C-9702-6ACA4337EA2D}"/>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4" name="Text Box 32">
              <a:extLst>
                <a:ext uri="{FF2B5EF4-FFF2-40B4-BE49-F238E27FC236}">
                  <a16:creationId xmlns:a16="http://schemas.microsoft.com/office/drawing/2014/main" id="{DCF9302E-EEF0-B04C-A3CA-B6C1A0083288}"/>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225" name="Group 44">
            <a:extLst>
              <a:ext uri="{FF2B5EF4-FFF2-40B4-BE49-F238E27FC236}">
                <a16:creationId xmlns:a16="http://schemas.microsoft.com/office/drawing/2014/main" id="{6DBBBBE3-388C-C24B-A7D7-89C703BC089D}"/>
              </a:ext>
            </a:extLst>
          </p:cNvPr>
          <p:cNvGrpSpPr>
            <a:grpSpLocks/>
          </p:cNvGrpSpPr>
          <p:nvPr/>
        </p:nvGrpSpPr>
        <p:grpSpPr bwMode="auto">
          <a:xfrm>
            <a:off x="2320411" y="4214412"/>
            <a:ext cx="1471612" cy="461963"/>
            <a:chOff x="837" y="2540"/>
            <a:chExt cx="927" cy="291"/>
          </a:xfrm>
        </p:grpSpPr>
        <p:sp>
          <p:nvSpPr>
            <p:cNvPr id="226" name="Line 27">
              <a:extLst>
                <a:ext uri="{FF2B5EF4-FFF2-40B4-BE49-F238E27FC236}">
                  <a16:creationId xmlns:a16="http://schemas.microsoft.com/office/drawing/2014/main" id="{7E664FD8-996B-124A-B106-386F80EF50EE}"/>
                </a:ext>
              </a:extLst>
            </p:cNvPr>
            <p:cNvSpPr>
              <a:spLocks noChangeShapeType="1"/>
            </p:cNvSpPr>
            <p:nvPr/>
          </p:nvSpPr>
          <p:spPr bwMode="auto">
            <a:xfrm flipH="1">
              <a:off x="837" y="260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7" name="Text Box 33">
              <a:extLst>
                <a:ext uri="{FF2B5EF4-FFF2-40B4-BE49-F238E27FC236}">
                  <a16:creationId xmlns:a16="http://schemas.microsoft.com/office/drawing/2014/main" id="{E9D2F746-6389-2444-A5E1-6FB42FF57ED6}"/>
                </a:ext>
              </a:extLst>
            </p:cNvPr>
            <p:cNvSpPr txBox="1">
              <a:spLocks noChangeArrowheads="1"/>
            </p:cNvSpPr>
            <p:nvPr/>
          </p:nvSpPr>
          <p:spPr bwMode="auto">
            <a:xfrm>
              <a:off x="1086" y="2540"/>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sp>
        <p:nvSpPr>
          <p:cNvPr id="228" name="Text Box 45">
            <a:extLst>
              <a:ext uri="{FF2B5EF4-FFF2-40B4-BE49-F238E27FC236}">
                <a16:creationId xmlns:a16="http://schemas.microsoft.com/office/drawing/2014/main" id="{0A93A727-0C76-DB44-9B3D-D9D92A7DB9C6}"/>
              </a:ext>
            </a:extLst>
          </p:cNvPr>
          <p:cNvSpPr txBox="1">
            <a:spLocks noChangeArrowheads="1"/>
          </p:cNvSpPr>
          <p:nvPr/>
        </p:nvSpPr>
        <p:spPr bwMode="auto">
          <a:xfrm>
            <a:off x="2628386" y="5293912"/>
            <a:ext cx="125253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(a) no loss</a:t>
            </a:r>
          </a:p>
        </p:txBody>
      </p:sp>
      <p:sp>
        <p:nvSpPr>
          <p:cNvPr id="229" name="Text Box 46">
            <a:extLst>
              <a:ext uri="{FF2B5EF4-FFF2-40B4-BE49-F238E27FC236}">
                <a16:creationId xmlns:a16="http://schemas.microsoft.com/office/drawing/2014/main" id="{B77F9079-0CCA-744D-9DFE-229523FF9EEF}"/>
              </a:ext>
            </a:extLst>
          </p:cNvPr>
          <p:cNvSpPr txBox="1">
            <a:spLocks noChangeArrowheads="1"/>
          </p:cNvSpPr>
          <p:nvPr/>
        </p:nvSpPr>
        <p:spPr bwMode="auto">
          <a:xfrm>
            <a:off x="7079959" y="1461687"/>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230" name="Text Box 47">
            <a:extLst>
              <a:ext uri="{FF2B5EF4-FFF2-40B4-BE49-F238E27FC236}">
                <a16:creationId xmlns:a16="http://schemas.microsoft.com/office/drawing/2014/main" id="{B39810E0-29DE-BE4C-BF65-C4554F0C2A10}"/>
              </a:ext>
            </a:extLst>
          </p:cNvPr>
          <p:cNvSpPr txBox="1">
            <a:spLocks noChangeArrowheads="1"/>
          </p:cNvSpPr>
          <p:nvPr/>
        </p:nvSpPr>
        <p:spPr bwMode="auto">
          <a:xfrm>
            <a:off x="9519946" y="1456925"/>
            <a:ext cx="10715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231" name="Text Box 48">
            <a:extLst>
              <a:ext uri="{FF2B5EF4-FFF2-40B4-BE49-F238E27FC236}">
                <a16:creationId xmlns:a16="http://schemas.microsoft.com/office/drawing/2014/main" id="{C93070BC-AD37-CE48-8113-A425136649B5}"/>
              </a:ext>
            </a:extLst>
          </p:cNvPr>
          <p:cNvSpPr txBox="1">
            <a:spLocks noChangeArrowheads="1"/>
          </p:cNvSpPr>
          <p:nvPr/>
        </p:nvSpPr>
        <p:spPr bwMode="auto">
          <a:xfrm>
            <a:off x="9521534" y="4373162"/>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232" name="Text Box 49">
            <a:extLst>
              <a:ext uri="{FF2B5EF4-FFF2-40B4-BE49-F238E27FC236}">
                <a16:creationId xmlns:a16="http://schemas.microsoft.com/office/drawing/2014/main" id="{BAC5BE6B-684D-294E-91C5-DD7058B132AB}"/>
              </a:ext>
            </a:extLst>
          </p:cNvPr>
          <p:cNvSpPr txBox="1">
            <a:spLocks noChangeArrowheads="1"/>
          </p:cNvSpPr>
          <p:nvPr/>
        </p:nvSpPr>
        <p:spPr bwMode="auto">
          <a:xfrm>
            <a:off x="9529471" y="5214537"/>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sp>
        <p:nvSpPr>
          <p:cNvPr id="233" name="Text Box 50">
            <a:extLst>
              <a:ext uri="{FF2B5EF4-FFF2-40B4-BE49-F238E27FC236}">
                <a16:creationId xmlns:a16="http://schemas.microsoft.com/office/drawing/2014/main" id="{38A95A95-ECA6-1F4F-BB93-8A237B92F265}"/>
              </a:ext>
            </a:extLst>
          </p:cNvPr>
          <p:cNvSpPr txBox="1">
            <a:spLocks noChangeArrowheads="1"/>
          </p:cNvSpPr>
          <p:nvPr/>
        </p:nvSpPr>
        <p:spPr bwMode="auto">
          <a:xfrm>
            <a:off x="9526296" y="2395137"/>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34" name="Text Box 51">
            <a:extLst>
              <a:ext uri="{FF2B5EF4-FFF2-40B4-BE49-F238E27FC236}">
                <a16:creationId xmlns:a16="http://schemas.microsoft.com/office/drawing/2014/main" id="{E34E5A4F-7761-E54D-9493-85E43D4F88E3}"/>
              </a:ext>
            </a:extLst>
          </p:cNvPr>
          <p:cNvSpPr txBox="1">
            <a:spLocks noChangeArrowheads="1"/>
          </p:cNvSpPr>
          <p:nvPr/>
        </p:nvSpPr>
        <p:spPr bwMode="auto">
          <a:xfrm>
            <a:off x="9523121" y="4584300"/>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35" name="Text Box 52">
            <a:extLst>
              <a:ext uri="{FF2B5EF4-FFF2-40B4-BE49-F238E27FC236}">
                <a16:creationId xmlns:a16="http://schemas.microsoft.com/office/drawing/2014/main" id="{D16E11FB-EE35-2140-B6B1-8BA74CDF3465}"/>
              </a:ext>
            </a:extLst>
          </p:cNvPr>
          <p:cNvSpPr txBox="1">
            <a:spLocks noChangeArrowheads="1"/>
          </p:cNvSpPr>
          <p:nvPr/>
        </p:nvSpPr>
        <p:spPr bwMode="auto">
          <a:xfrm>
            <a:off x="9523121" y="5409800"/>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36" name="Text Box 53">
            <a:extLst>
              <a:ext uri="{FF2B5EF4-FFF2-40B4-BE49-F238E27FC236}">
                <a16:creationId xmlns:a16="http://schemas.microsoft.com/office/drawing/2014/main" id="{7C3E4221-F85D-7A47-8A21-C9CAD5DD38EB}"/>
              </a:ext>
            </a:extLst>
          </p:cNvPr>
          <p:cNvSpPr txBox="1">
            <a:spLocks noChangeArrowheads="1"/>
          </p:cNvSpPr>
          <p:nvPr/>
        </p:nvSpPr>
        <p:spPr bwMode="auto">
          <a:xfrm>
            <a:off x="7008521" y="2644375"/>
            <a:ext cx="1022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237" name="Text Box 54">
            <a:extLst>
              <a:ext uri="{FF2B5EF4-FFF2-40B4-BE49-F238E27FC236}">
                <a16:creationId xmlns:a16="http://schemas.microsoft.com/office/drawing/2014/main" id="{5EBBB81F-0421-D749-BA75-69B429681049}"/>
              </a:ext>
            </a:extLst>
          </p:cNvPr>
          <p:cNvSpPr txBox="1">
            <a:spLocks noChangeArrowheads="1"/>
          </p:cNvSpPr>
          <p:nvPr/>
        </p:nvSpPr>
        <p:spPr bwMode="auto">
          <a:xfrm>
            <a:off x="6852946" y="5016100"/>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38" name="Text Box 55">
            <a:extLst>
              <a:ext uri="{FF2B5EF4-FFF2-40B4-BE49-F238E27FC236}">
                <a16:creationId xmlns:a16="http://schemas.microsoft.com/office/drawing/2014/main" id="{D284D67E-01F5-D942-9024-5147EB6ECBF7}"/>
              </a:ext>
            </a:extLst>
          </p:cNvPr>
          <p:cNvSpPr txBox="1">
            <a:spLocks noChangeArrowheads="1"/>
          </p:cNvSpPr>
          <p:nvPr/>
        </p:nvSpPr>
        <p:spPr bwMode="auto">
          <a:xfrm>
            <a:off x="6852946" y="2863450"/>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39" name="Text Box 56">
            <a:extLst>
              <a:ext uri="{FF2B5EF4-FFF2-40B4-BE49-F238E27FC236}">
                <a16:creationId xmlns:a16="http://schemas.microsoft.com/office/drawing/2014/main" id="{A96E3C21-E923-6641-9449-C311D50094E5}"/>
              </a:ext>
            </a:extLst>
          </p:cNvPr>
          <p:cNvSpPr txBox="1">
            <a:spLocks noChangeArrowheads="1"/>
          </p:cNvSpPr>
          <p:nvPr/>
        </p:nvSpPr>
        <p:spPr bwMode="auto">
          <a:xfrm>
            <a:off x="6997409" y="4776387"/>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sp>
        <p:nvSpPr>
          <p:cNvPr id="240" name="Text Box 57">
            <a:extLst>
              <a:ext uri="{FF2B5EF4-FFF2-40B4-BE49-F238E27FC236}">
                <a16:creationId xmlns:a16="http://schemas.microsoft.com/office/drawing/2014/main" id="{B3857487-8C16-8749-B6F0-A61DA7842D1C}"/>
              </a:ext>
            </a:extLst>
          </p:cNvPr>
          <p:cNvSpPr txBox="1">
            <a:spLocks noChangeArrowheads="1"/>
          </p:cNvSpPr>
          <p:nvPr/>
        </p:nvSpPr>
        <p:spPr bwMode="auto">
          <a:xfrm>
            <a:off x="6841834" y="1901425"/>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41" name="Text Box 58">
            <a:extLst>
              <a:ext uri="{FF2B5EF4-FFF2-40B4-BE49-F238E27FC236}">
                <a16:creationId xmlns:a16="http://schemas.microsoft.com/office/drawing/2014/main" id="{09BE22F1-E2C7-F840-9EDB-010AB9975B0E}"/>
              </a:ext>
            </a:extLst>
          </p:cNvPr>
          <p:cNvSpPr txBox="1">
            <a:spLocks noChangeArrowheads="1"/>
          </p:cNvSpPr>
          <p:nvPr/>
        </p:nvSpPr>
        <p:spPr bwMode="auto">
          <a:xfrm>
            <a:off x="9518359" y="2184000"/>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242" name="Group 59">
            <a:extLst>
              <a:ext uri="{FF2B5EF4-FFF2-40B4-BE49-F238E27FC236}">
                <a16:creationId xmlns:a16="http://schemas.microsoft.com/office/drawing/2014/main" id="{E96023CD-98EA-4D46-A675-AEE190E94DA3}"/>
              </a:ext>
            </a:extLst>
          </p:cNvPr>
          <p:cNvGrpSpPr>
            <a:grpSpLocks/>
          </p:cNvGrpSpPr>
          <p:nvPr/>
        </p:nvGrpSpPr>
        <p:grpSpPr bwMode="auto">
          <a:xfrm>
            <a:off x="8057859" y="1971275"/>
            <a:ext cx="1471612" cy="512762"/>
            <a:chOff x="850" y="1159"/>
            <a:chExt cx="927" cy="323"/>
          </a:xfrm>
        </p:grpSpPr>
        <p:sp>
          <p:nvSpPr>
            <p:cNvPr id="243" name="Line 60">
              <a:extLst>
                <a:ext uri="{FF2B5EF4-FFF2-40B4-BE49-F238E27FC236}">
                  <a16:creationId xmlns:a16="http://schemas.microsoft.com/office/drawing/2014/main" id="{3DC88CCC-5C5E-6A40-BBC7-416C5ED63E7A}"/>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4" name="Text Box 61">
              <a:extLst>
                <a:ext uri="{FF2B5EF4-FFF2-40B4-BE49-F238E27FC236}">
                  <a16:creationId xmlns:a16="http://schemas.microsoft.com/office/drawing/2014/main" id="{15663F65-17E3-8A4B-A7CB-12678A320623}"/>
                </a:ext>
              </a:extLst>
            </p:cNvPr>
            <p:cNvSpPr txBox="1">
              <a:spLocks noChangeArrowheads="1"/>
            </p:cNvSpPr>
            <p:nvPr/>
          </p:nvSpPr>
          <p:spPr bwMode="auto">
            <a:xfrm>
              <a:off x="1100" y="1159"/>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45" name="Group 62">
            <a:extLst>
              <a:ext uri="{FF2B5EF4-FFF2-40B4-BE49-F238E27FC236}">
                <a16:creationId xmlns:a16="http://schemas.microsoft.com/office/drawing/2014/main" id="{A3E86C2E-1598-F746-90BA-375EC32E7F63}"/>
              </a:ext>
            </a:extLst>
          </p:cNvPr>
          <p:cNvGrpSpPr>
            <a:grpSpLocks/>
          </p:cNvGrpSpPr>
          <p:nvPr/>
        </p:nvGrpSpPr>
        <p:grpSpPr bwMode="auto">
          <a:xfrm>
            <a:off x="8051509" y="4985937"/>
            <a:ext cx="1471612" cy="487363"/>
            <a:chOff x="846" y="2253"/>
            <a:chExt cx="927" cy="307"/>
          </a:xfrm>
        </p:grpSpPr>
        <p:sp>
          <p:nvSpPr>
            <p:cNvPr id="246" name="Line 63">
              <a:extLst>
                <a:ext uri="{FF2B5EF4-FFF2-40B4-BE49-F238E27FC236}">
                  <a16:creationId xmlns:a16="http://schemas.microsoft.com/office/drawing/2014/main" id="{0290E24F-CA8A-7D41-AD89-945F9061C269}"/>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7" name="Text Box 64">
              <a:extLst>
                <a:ext uri="{FF2B5EF4-FFF2-40B4-BE49-F238E27FC236}">
                  <a16:creationId xmlns:a16="http://schemas.microsoft.com/office/drawing/2014/main" id="{95787234-AC16-C64F-BAAF-6116E3A1CE69}"/>
                </a:ext>
              </a:extLst>
            </p:cNvPr>
            <p:cNvSpPr txBox="1">
              <a:spLocks noChangeArrowheads="1"/>
            </p:cNvSpPr>
            <p:nvPr/>
          </p:nvSpPr>
          <p:spPr bwMode="auto">
            <a:xfrm>
              <a:off x="1097" y="2253"/>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48" name="Group 68">
            <a:extLst>
              <a:ext uri="{FF2B5EF4-FFF2-40B4-BE49-F238E27FC236}">
                <a16:creationId xmlns:a16="http://schemas.microsoft.com/office/drawing/2014/main" id="{8F7C7CC8-14B9-8842-9B0D-6DB644B899AA}"/>
              </a:ext>
            </a:extLst>
          </p:cNvPr>
          <p:cNvGrpSpPr>
            <a:grpSpLocks/>
          </p:cNvGrpSpPr>
          <p:nvPr/>
        </p:nvGrpSpPr>
        <p:grpSpPr bwMode="auto">
          <a:xfrm>
            <a:off x="8051509" y="4589062"/>
            <a:ext cx="1471612" cy="471488"/>
            <a:chOff x="846" y="2003"/>
            <a:chExt cx="927" cy="297"/>
          </a:xfrm>
        </p:grpSpPr>
        <p:sp>
          <p:nvSpPr>
            <p:cNvPr id="249" name="Line 69">
              <a:extLst>
                <a:ext uri="{FF2B5EF4-FFF2-40B4-BE49-F238E27FC236}">
                  <a16:creationId xmlns:a16="http://schemas.microsoft.com/office/drawing/2014/main" id="{DC51DCB8-7F03-FF43-8481-0BB950FB4328}"/>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0" name="Text Box 70">
              <a:extLst>
                <a:ext uri="{FF2B5EF4-FFF2-40B4-BE49-F238E27FC236}">
                  <a16:creationId xmlns:a16="http://schemas.microsoft.com/office/drawing/2014/main" id="{2CACB117-AF7D-BF48-9824-6A98B36986C8}"/>
                </a:ext>
              </a:extLst>
            </p:cNvPr>
            <p:cNvSpPr txBox="1">
              <a:spLocks noChangeArrowheads="1"/>
            </p:cNvSpPr>
            <p:nvPr/>
          </p:nvSpPr>
          <p:spPr bwMode="auto">
            <a:xfrm>
              <a:off x="1092" y="2003"/>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grpSp>
        <p:nvGrpSpPr>
          <p:cNvPr id="251" name="Group 71">
            <a:extLst>
              <a:ext uri="{FF2B5EF4-FFF2-40B4-BE49-F238E27FC236}">
                <a16:creationId xmlns:a16="http://schemas.microsoft.com/office/drawing/2014/main" id="{F9559054-8E07-D140-B2BF-83D78FFEDE1F}"/>
              </a:ext>
            </a:extLst>
          </p:cNvPr>
          <p:cNvGrpSpPr>
            <a:grpSpLocks/>
          </p:cNvGrpSpPr>
          <p:nvPr/>
        </p:nvGrpSpPr>
        <p:grpSpPr bwMode="auto">
          <a:xfrm>
            <a:off x="8043571" y="2471337"/>
            <a:ext cx="1471613" cy="455613"/>
            <a:chOff x="841" y="1474"/>
            <a:chExt cx="927" cy="287"/>
          </a:xfrm>
        </p:grpSpPr>
        <p:sp>
          <p:nvSpPr>
            <p:cNvPr id="252" name="Line 72">
              <a:extLst>
                <a:ext uri="{FF2B5EF4-FFF2-40B4-BE49-F238E27FC236}">
                  <a16:creationId xmlns:a16="http://schemas.microsoft.com/office/drawing/2014/main" id="{EC1868E2-1895-8348-966C-93D06CFC83C8}"/>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3" name="Text Box 73">
              <a:extLst>
                <a:ext uri="{FF2B5EF4-FFF2-40B4-BE49-F238E27FC236}">
                  <a16:creationId xmlns:a16="http://schemas.microsoft.com/office/drawing/2014/main" id="{DF711AA0-D78D-444E-9703-4A59DF126C5B}"/>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254" name="Group 74">
            <a:extLst>
              <a:ext uri="{FF2B5EF4-FFF2-40B4-BE49-F238E27FC236}">
                <a16:creationId xmlns:a16="http://schemas.microsoft.com/office/drawing/2014/main" id="{07374028-39C8-2B49-A708-435D85A50ED2}"/>
              </a:ext>
            </a:extLst>
          </p:cNvPr>
          <p:cNvGrpSpPr>
            <a:grpSpLocks/>
          </p:cNvGrpSpPr>
          <p:nvPr/>
        </p:nvGrpSpPr>
        <p:grpSpPr bwMode="auto">
          <a:xfrm>
            <a:off x="8037221" y="5436787"/>
            <a:ext cx="1471613" cy="466725"/>
            <a:chOff x="837" y="2537"/>
            <a:chExt cx="927" cy="294"/>
          </a:xfrm>
        </p:grpSpPr>
        <p:sp>
          <p:nvSpPr>
            <p:cNvPr id="255" name="Line 75">
              <a:extLst>
                <a:ext uri="{FF2B5EF4-FFF2-40B4-BE49-F238E27FC236}">
                  <a16:creationId xmlns:a16="http://schemas.microsoft.com/office/drawing/2014/main" id="{1B77C38B-89D8-4841-83E6-E0FE3FC2BA37}"/>
                </a:ext>
              </a:extLst>
            </p:cNvPr>
            <p:cNvSpPr>
              <a:spLocks noChangeShapeType="1"/>
            </p:cNvSpPr>
            <p:nvPr/>
          </p:nvSpPr>
          <p:spPr bwMode="auto">
            <a:xfrm flipH="1">
              <a:off x="837" y="260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6" name="Text Box 76">
              <a:extLst>
                <a:ext uri="{FF2B5EF4-FFF2-40B4-BE49-F238E27FC236}">
                  <a16:creationId xmlns:a16="http://schemas.microsoft.com/office/drawing/2014/main" id="{5D036972-8C50-0C4C-9765-18BFA21A4E63}"/>
                </a:ext>
              </a:extLst>
            </p:cNvPr>
            <p:cNvSpPr txBox="1">
              <a:spLocks noChangeArrowheads="1"/>
            </p:cNvSpPr>
            <p:nvPr/>
          </p:nvSpPr>
          <p:spPr bwMode="auto">
            <a:xfrm>
              <a:off x="1091" y="2537"/>
              <a:ext cx="37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8000"/>
                  </a:solidFill>
                  <a:effectLst/>
                  <a:uLnTx/>
                  <a:uFillTx/>
                  <a:latin typeface="Tahoma" charset="0"/>
                  <a:ea typeface="ＭＳ Ｐゴシック" charset="0"/>
                  <a:cs typeface="+mn-cs"/>
                </a:rPr>
                <a:t>ack0</a:t>
              </a:r>
            </a:p>
          </p:txBody>
        </p:sp>
      </p:grpSp>
      <p:sp>
        <p:nvSpPr>
          <p:cNvPr id="257" name="Text Box 78">
            <a:extLst>
              <a:ext uri="{FF2B5EF4-FFF2-40B4-BE49-F238E27FC236}">
                <a16:creationId xmlns:a16="http://schemas.microsoft.com/office/drawing/2014/main" id="{369CE47E-1D71-7744-95BB-CAB6F57A655D}"/>
              </a:ext>
            </a:extLst>
          </p:cNvPr>
          <p:cNvSpPr txBox="1">
            <a:spLocks noChangeArrowheads="1"/>
          </p:cNvSpPr>
          <p:nvPr/>
        </p:nvSpPr>
        <p:spPr bwMode="auto">
          <a:xfrm>
            <a:off x="8130884" y="6207345"/>
            <a:ext cx="167163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(b) packet loss</a:t>
            </a:r>
          </a:p>
        </p:txBody>
      </p:sp>
      <p:grpSp>
        <p:nvGrpSpPr>
          <p:cNvPr id="258" name="Group 81">
            <a:extLst>
              <a:ext uri="{FF2B5EF4-FFF2-40B4-BE49-F238E27FC236}">
                <a16:creationId xmlns:a16="http://schemas.microsoft.com/office/drawing/2014/main" id="{58D1FC7F-D1DB-9742-BCDA-95EAEA7F7541}"/>
              </a:ext>
            </a:extLst>
          </p:cNvPr>
          <p:cNvGrpSpPr>
            <a:grpSpLocks/>
          </p:cNvGrpSpPr>
          <p:nvPr/>
        </p:nvGrpSpPr>
        <p:grpSpPr bwMode="auto">
          <a:xfrm>
            <a:off x="8065796" y="2845987"/>
            <a:ext cx="1157288" cy="738188"/>
            <a:chOff x="3726" y="1687"/>
            <a:chExt cx="729" cy="465"/>
          </a:xfrm>
        </p:grpSpPr>
        <p:sp>
          <p:nvSpPr>
            <p:cNvPr id="259" name="Line 66">
              <a:extLst>
                <a:ext uri="{FF2B5EF4-FFF2-40B4-BE49-F238E27FC236}">
                  <a16:creationId xmlns:a16="http://schemas.microsoft.com/office/drawing/2014/main" id="{8586B367-BD51-F743-AED9-6217A75B9EB8}"/>
                </a:ext>
              </a:extLst>
            </p:cNvPr>
            <p:cNvSpPr>
              <a:spLocks noChangeShapeType="1"/>
            </p:cNvSpPr>
            <p:nvPr/>
          </p:nvSpPr>
          <p:spPr bwMode="auto">
            <a:xfrm>
              <a:off x="3726" y="1780"/>
              <a:ext cx="548" cy="148"/>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0" name="Text Box 67">
              <a:extLst>
                <a:ext uri="{FF2B5EF4-FFF2-40B4-BE49-F238E27FC236}">
                  <a16:creationId xmlns:a16="http://schemas.microsoft.com/office/drawing/2014/main" id="{45395DCC-EA5A-E34D-854F-760FBAD59874}"/>
                </a:ext>
              </a:extLst>
            </p:cNvPr>
            <p:cNvSpPr txBox="1">
              <a:spLocks noChangeArrowheads="1"/>
            </p:cNvSpPr>
            <p:nvPr/>
          </p:nvSpPr>
          <p:spPr bwMode="auto">
            <a:xfrm>
              <a:off x="3965" y="1687"/>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99"/>
                  </a:solidFill>
                  <a:effectLst/>
                  <a:uLnTx/>
                  <a:uFillTx/>
                  <a:latin typeface="Arial" charset="0"/>
                  <a:ea typeface="ＭＳ Ｐゴシック" charset="0"/>
                  <a:cs typeface="+mn-cs"/>
                </a:rPr>
                <a:t>pkt1</a:t>
              </a:r>
            </a:p>
          </p:txBody>
        </p:sp>
        <p:sp>
          <p:nvSpPr>
            <p:cNvPr id="261" name="Text Box 79">
              <a:extLst>
                <a:ext uri="{FF2B5EF4-FFF2-40B4-BE49-F238E27FC236}">
                  <a16:creationId xmlns:a16="http://schemas.microsoft.com/office/drawing/2014/main" id="{28259E79-639E-E24B-A02E-4313B3CAB50B}"/>
                </a:ext>
              </a:extLst>
            </p:cNvPr>
            <p:cNvSpPr txBox="1">
              <a:spLocks noChangeArrowheads="1"/>
            </p:cNvSpPr>
            <p:nvPr/>
          </p:nvSpPr>
          <p:spPr bwMode="auto">
            <a:xfrm>
              <a:off x="4185" y="1808"/>
              <a:ext cx="215"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262" name="Text Box 80">
              <a:extLst>
                <a:ext uri="{FF2B5EF4-FFF2-40B4-BE49-F238E27FC236}">
                  <a16:creationId xmlns:a16="http://schemas.microsoft.com/office/drawing/2014/main" id="{8928A415-686E-1940-B399-6DD126A266C2}"/>
                </a:ext>
              </a:extLst>
            </p:cNvPr>
            <p:cNvSpPr txBox="1">
              <a:spLocks noChangeArrowheads="1"/>
            </p:cNvSpPr>
            <p:nvPr/>
          </p:nvSpPr>
          <p:spPr bwMode="auto">
            <a:xfrm>
              <a:off x="4126" y="1940"/>
              <a:ext cx="329"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grpSp>
        <p:nvGrpSpPr>
          <p:cNvPr id="263" name="Group 86">
            <a:extLst>
              <a:ext uri="{FF2B5EF4-FFF2-40B4-BE49-F238E27FC236}">
                <a16:creationId xmlns:a16="http://schemas.microsoft.com/office/drawing/2014/main" id="{0751228C-C56A-4145-9744-AA4B5D7B422B}"/>
              </a:ext>
            </a:extLst>
          </p:cNvPr>
          <p:cNvGrpSpPr>
            <a:grpSpLocks/>
          </p:cNvGrpSpPr>
          <p:nvPr/>
        </p:nvGrpSpPr>
        <p:grpSpPr bwMode="auto">
          <a:xfrm>
            <a:off x="7946734" y="3149200"/>
            <a:ext cx="122237" cy="1033462"/>
            <a:chOff x="3651" y="1878"/>
            <a:chExt cx="78" cy="963"/>
          </a:xfrm>
        </p:grpSpPr>
        <p:sp>
          <p:nvSpPr>
            <p:cNvPr id="264" name="Line 82">
              <a:extLst>
                <a:ext uri="{FF2B5EF4-FFF2-40B4-BE49-F238E27FC236}">
                  <a16:creationId xmlns:a16="http://schemas.microsoft.com/office/drawing/2014/main" id="{3C08A3AA-5F97-BA41-9BF4-A9FAFC6B700B}"/>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5" name="Line 84">
              <a:extLst>
                <a:ext uri="{FF2B5EF4-FFF2-40B4-BE49-F238E27FC236}">
                  <a16:creationId xmlns:a16="http://schemas.microsoft.com/office/drawing/2014/main" id="{4B808BC0-C4AA-8A47-AD7A-9C138A93A79F}"/>
                </a:ext>
              </a:extLst>
            </p:cNvPr>
            <p:cNvSpPr>
              <a:spLocks noChangeShapeType="1"/>
            </p:cNvSpPr>
            <p:nvPr/>
          </p:nvSpPr>
          <p:spPr bwMode="auto">
            <a:xfrm flipH="1">
              <a:off x="3651" y="1878"/>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6" name="Line 85">
              <a:extLst>
                <a:ext uri="{FF2B5EF4-FFF2-40B4-BE49-F238E27FC236}">
                  <a16:creationId xmlns:a16="http://schemas.microsoft.com/office/drawing/2014/main" id="{2D5E6195-4AC0-E644-96BD-40B80CE7C01E}"/>
                </a:ext>
              </a:extLst>
            </p:cNvPr>
            <p:cNvSpPr>
              <a:spLocks noChangeShapeType="1"/>
            </p:cNvSpPr>
            <p:nvPr/>
          </p:nvSpPr>
          <p:spPr bwMode="auto">
            <a:xfrm flipH="1">
              <a:off x="3651" y="2841"/>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67" name="Group 88">
            <a:extLst>
              <a:ext uri="{FF2B5EF4-FFF2-40B4-BE49-F238E27FC236}">
                <a16:creationId xmlns:a16="http://schemas.microsoft.com/office/drawing/2014/main" id="{932E32A0-5C3E-3046-BAAA-21A55DF9DD28}"/>
              </a:ext>
            </a:extLst>
          </p:cNvPr>
          <p:cNvGrpSpPr>
            <a:grpSpLocks/>
          </p:cNvGrpSpPr>
          <p:nvPr/>
        </p:nvGrpSpPr>
        <p:grpSpPr bwMode="auto">
          <a:xfrm>
            <a:off x="8075321" y="4138212"/>
            <a:ext cx="1471613" cy="504825"/>
            <a:chOff x="855" y="1710"/>
            <a:chExt cx="927" cy="318"/>
          </a:xfrm>
        </p:grpSpPr>
        <p:sp>
          <p:nvSpPr>
            <p:cNvPr id="268" name="Line 89">
              <a:extLst>
                <a:ext uri="{FF2B5EF4-FFF2-40B4-BE49-F238E27FC236}">
                  <a16:creationId xmlns:a16="http://schemas.microsoft.com/office/drawing/2014/main" id="{B54BB22F-1388-EC44-AB1D-26D4513198E5}"/>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9" name="Text Box 90">
              <a:extLst>
                <a:ext uri="{FF2B5EF4-FFF2-40B4-BE49-F238E27FC236}">
                  <a16:creationId xmlns:a16="http://schemas.microsoft.com/office/drawing/2014/main" id="{0D178261-4D19-EB46-A4F7-AB511FAB3D3B}"/>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270" name="Group 92">
            <a:extLst>
              <a:ext uri="{FF2B5EF4-FFF2-40B4-BE49-F238E27FC236}">
                <a16:creationId xmlns:a16="http://schemas.microsoft.com/office/drawing/2014/main" id="{2F31B7A3-D271-8245-A7D0-64CC20F4CE34}"/>
              </a:ext>
            </a:extLst>
          </p:cNvPr>
          <p:cNvGrpSpPr>
            <a:grpSpLocks/>
          </p:cNvGrpSpPr>
          <p:nvPr/>
        </p:nvGrpSpPr>
        <p:grpSpPr bwMode="auto">
          <a:xfrm>
            <a:off x="6643396" y="3761975"/>
            <a:ext cx="1377950" cy="731837"/>
            <a:chOff x="2802" y="2348"/>
            <a:chExt cx="868" cy="461"/>
          </a:xfrm>
        </p:grpSpPr>
        <p:pic>
          <p:nvPicPr>
            <p:cNvPr id="271" name="Picture 87" descr="alarm_clock_ringing">
              <a:extLst>
                <a:ext uri="{FF2B5EF4-FFF2-40B4-BE49-F238E27FC236}">
                  <a16:creationId xmlns:a16="http://schemas.microsoft.com/office/drawing/2014/main" id="{DE9E1E05-3488-EE4B-92F6-451228ABA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2348"/>
              <a:ext cx="27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 name="Text Box 91">
              <a:extLst>
                <a:ext uri="{FF2B5EF4-FFF2-40B4-BE49-F238E27FC236}">
                  <a16:creationId xmlns:a16="http://schemas.microsoft.com/office/drawing/2014/main" id="{1CAC9FAC-E321-AF48-8EE2-DEA4784FF7C2}"/>
                </a:ext>
              </a:extLst>
            </p:cNvPr>
            <p:cNvSpPr txBox="1">
              <a:spLocks noChangeArrowheads="1"/>
            </p:cNvSpPr>
            <p:nvPr/>
          </p:nvSpPr>
          <p:spPr bwMode="auto">
            <a:xfrm>
              <a:off x="2802" y="2491"/>
              <a:ext cx="868" cy="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dirty="0">
                  <a:ln>
                    <a:noFill/>
                  </a:ln>
                  <a:solidFill>
                    <a:srgbClr val="FF0000"/>
                  </a:solidFill>
                  <a:effectLst/>
                  <a:uLnTx/>
                  <a:uFillTx/>
                  <a:latin typeface="Tahoma" charset="0"/>
                  <a:ea typeface="ＭＳ Ｐゴシック" charset="0"/>
                  <a:cs typeface="+mn-cs"/>
                </a:rPr>
                <a:t>timeout</a:t>
              </a:r>
            </a:p>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resend pkt1</a:t>
              </a:r>
            </a:p>
          </p:txBody>
        </p:sp>
      </p:grpSp>
      <p:sp>
        <p:nvSpPr>
          <p:cNvPr id="79" name="Slide Number Placeholder 2">
            <a:extLst>
              <a:ext uri="{FF2B5EF4-FFF2-40B4-BE49-F238E27FC236}">
                <a16:creationId xmlns:a16="http://schemas.microsoft.com/office/drawing/2014/main" id="{F263271F-70B3-0945-8ECC-7ADB5445838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60</a:t>
            </a:fld>
            <a:endParaRPr lang="en-US" dirty="0"/>
          </a:p>
        </p:txBody>
      </p:sp>
    </p:spTree>
    <p:extLst>
      <p:ext uri="{BB962C8B-B14F-4D97-AF65-F5344CB8AC3E}">
        <p14:creationId xmlns:p14="http://schemas.microsoft.com/office/powerpoint/2010/main" val="260942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wipe(left)">
                                      <p:cBhvr>
                                        <p:cTn id="7" dur="500"/>
                                        <p:tgtEl>
                                          <p:spTgt spid="2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9">
                                            <p:txEl>
                                              <p:pRg st="0" end="0"/>
                                            </p:txEl>
                                          </p:spTgt>
                                        </p:tgtEl>
                                        <p:attrNameLst>
                                          <p:attrName>style.visibility</p:attrName>
                                        </p:attrNameLst>
                                      </p:cBhvr>
                                      <p:to>
                                        <p:strVal val="visible"/>
                                      </p:to>
                                    </p:set>
                                    <p:animEffect transition="in" filter="dissolve">
                                      <p:cBhvr>
                                        <p:cTn id="11" dur="500"/>
                                        <p:tgtEl>
                                          <p:spTgt spid="20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01"/>
                                        </p:tgtEl>
                                        <p:attrNameLst>
                                          <p:attrName>style.visibility</p:attrName>
                                        </p:attrNameLst>
                                      </p:cBhvr>
                                      <p:to>
                                        <p:strVal val="visible"/>
                                      </p:to>
                                    </p:set>
                                    <p:animEffect transition="in" filter="dissolve">
                                      <p:cBhvr>
                                        <p:cTn id="16" dur="500"/>
                                        <p:tgtEl>
                                          <p:spTgt spid="201"/>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222"/>
                                        </p:tgtEl>
                                        <p:attrNameLst>
                                          <p:attrName>style.visibility</p:attrName>
                                        </p:attrNameLst>
                                      </p:cBhvr>
                                      <p:to>
                                        <p:strVal val="visible"/>
                                      </p:to>
                                    </p:set>
                                    <p:animEffect transition="in" filter="wipe(right)">
                                      <p:cBhvr>
                                        <p:cTn id="20" dur="500"/>
                                        <p:tgtEl>
                                          <p:spTgt spid="222"/>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204"/>
                                        </p:tgtEl>
                                        <p:attrNameLst>
                                          <p:attrName>style.visibility</p:attrName>
                                        </p:attrNameLst>
                                      </p:cBhvr>
                                      <p:to>
                                        <p:strVal val="visible"/>
                                      </p:to>
                                    </p:set>
                                    <p:animEffect transition="in" filter="dissolve">
                                      <p:cBhvr>
                                        <p:cTn id="24" dur="500"/>
                                        <p:tgtEl>
                                          <p:spTgt spid="20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06"/>
                                        </p:tgtEl>
                                        <p:attrNameLst>
                                          <p:attrName>style.visibility</p:attrName>
                                        </p:attrNameLst>
                                      </p:cBhvr>
                                      <p:to>
                                        <p:strVal val="visible"/>
                                      </p:to>
                                    </p:set>
                                    <p:animEffect transition="in" filter="dissolve">
                                      <p:cBhvr>
                                        <p:cTn id="29" dur="500"/>
                                        <p:tgtEl>
                                          <p:spTgt spid="206"/>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16"/>
                                        </p:tgtEl>
                                        <p:attrNameLst>
                                          <p:attrName>style.visibility</p:attrName>
                                        </p:attrNameLst>
                                      </p:cBhvr>
                                      <p:to>
                                        <p:strVal val="visible"/>
                                      </p:to>
                                    </p:set>
                                    <p:animEffect transition="in" filter="wipe(left)">
                                      <p:cBhvr>
                                        <p:cTn id="33" dur="500"/>
                                        <p:tgtEl>
                                          <p:spTgt spid="216"/>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99">
                                            <p:txEl>
                                              <p:pRg st="0" end="0"/>
                                            </p:txEl>
                                          </p:spTgt>
                                        </p:tgtEl>
                                        <p:attrNameLst>
                                          <p:attrName>style.visibility</p:attrName>
                                        </p:attrNameLst>
                                      </p:cBhvr>
                                      <p:to>
                                        <p:strVal val="visible"/>
                                      </p:to>
                                    </p:set>
                                    <p:animEffect transition="in" filter="dissolve">
                                      <p:cBhvr>
                                        <p:cTn id="37" dur="500"/>
                                        <p:tgtEl>
                                          <p:spTgt spid="199">
                                            <p:txEl>
                                              <p:pRg st="0" end="0"/>
                                            </p:txEl>
                                          </p:spTgt>
                                        </p:tgtEl>
                                      </p:cBhvr>
                                    </p:animEffect>
                                  </p:childTnLst>
                                </p:cTn>
                              </p:par>
                            </p:childTnLst>
                          </p:cTn>
                        </p:par>
                        <p:par>
                          <p:cTn id="38" fill="hold">
                            <p:stCondLst>
                              <p:cond delay="1500"/>
                            </p:stCondLst>
                            <p:childTnLst>
                              <p:par>
                                <p:cTn id="39" presetID="9" presetClass="entr" presetSubtype="0" fill="hold" grpId="0" nodeType="afterEffect">
                                  <p:stCondLst>
                                    <p:cond delay="0"/>
                                  </p:stCondLst>
                                  <p:childTnLst>
                                    <p:set>
                                      <p:cBhvr>
                                        <p:cTn id="40" dur="1" fill="hold">
                                          <p:stCondLst>
                                            <p:cond delay="0"/>
                                          </p:stCondLst>
                                        </p:cTn>
                                        <p:tgtEl>
                                          <p:spTgt spid="202"/>
                                        </p:tgtEl>
                                        <p:attrNameLst>
                                          <p:attrName>style.visibility</p:attrName>
                                        </p:attrNameLst>
                                      </p:cBhvr>
                                      <p:to>
                                        <p:strVal val="visible"/>
                                      </p:to>
                                    </p:set>
                                    <p:animEffect transition="in" filter="dissolve">
                                      <p:cBhvr>
                                        <p:cTn id="41" dur="500"/>
                                        <p:tgtEl>
                                          <p:spTgt spid="202"/>
                                        </p:tgtEl>
                                      </p:cBhvr>
                                    </p:animEffect>
                                  </p:childTnLst>
                                </p:cTn>
                              </p:par>
                            </p:childTnLst>
                          </p:cTn>
                        </p:par>
                        <p:par>
                          <p:cTn id="42" fill="hold">
                            <p:stCondLst>
                              <p:cond delay="2000"/>
                            </p:stCondLst>
                            <p:childTnLst>
                              <p:par>
                                <p:cTn id="43" presetID="22" presetClass="entr" presetSubtype="2" fill="hold"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right)">
                                      <p:cBhvr>
                                        <p:cTn id="45" dur="500"/>
                                        <p:tgtEl>
                                          <p:spTgt spid="219"/>
                                        </p:tgtEl>
                                      </p:cBhvr>
                                    </p:animEffect>
                                  </p:childTnLst>
                                </p:cTn>
                              </p:par>
                            </p:childTnLst>
                          </p:cTn>
                        </p:par>
                        <p:par>
                          <p:cTn id="46" fill="hold">
                            <p:stCondLst>
                              <p:cond delay="2500"/>
                            </p:stCondLst>
                            <p:childTnLst>
                              <p:par>
                                <p:cTn id="47" presetID="9" presetClass="entr" presetSubtype="0" fill="hold" grpId="0" nodeType="afterEffect">
                                  <p:stCondLst>
                                    <p:cond delay="0"/>
                                  </p:stCondLst>
                                  <p:childTnLst>
                                    <p:set>
                                      <p:cBhvr>
                                        <p:cTn id="48" dur="1" fill="hold">
                                          <p:stCondLst>
                                            <p:cond delay="0"/>
                                          </p:stCondLst>
                                        </p:cTn>
                                        <p:tgtEl>
                                          <p:spTgt spid="207"/>
                                        </p:tgtEl>
                                        <p:attrNameLst>
                                          <p:attrName>style.visibility</p:attrName>
                                        </p:attrNameLst>
                                      </p:cBhvr>
                                      <p:to>
                                        <p:strVal val="visible"/>
                                      </p:to>
                                    </p:set>
                                    <p:animEffect transition="in" filter="dissolve">
                                      <p:cBhvr>
                                        <p:cTn id="49" dur="500"/>
                                        <p:tgtEl>
                                          <p:spTgt spid="207"/>
                                        </p:tgtEl>
                                      </p:cBhvr>
                                    </p:animEffect>
                                  </p:childTnLst>
                                </p:cTn>
                              </p:par>
                            </p:childTnLst>
                          </p:cTn>
                        </p:par>
                        <p:par>
                          <p:cTn id="50" fill="hold">
                            <p:stCondLst>
                              <p:cond delay="3000"/>
                            </p:stCondLst>
                            <p:childTnLst>
                              <p:par>
                                <p:cTn id="51" presetID="9" presetClass="entr" presetSubtype="0" fill="hold" grpId="0" nodeType="afterEffect">
                                  <p:stCondLst>
                                    <p:cond delay="0"/>
                                  </p:stCondLst>
                                  <p:childTnLst>
                                    <p:set>
                                      <p:cBhvr>
                                        <p:cTn id="52" dur="1" fill="hold">
                                          <p:stCondLst>
                                            <p:cond delay="0"/>
                                          </p:stCondLst>
                                        </p:cTn>
                                        <p:tgtEl>
                                          <p:spTgt spid="205"/>
                                        </p:tgtEl>
                                        <p:attrNameLst>
                                          <p:attrName>style.visibility</p:attrName>
                                        </p:attrNameLst>
                                      </p:cBhvr>
                                      <p:to>
                                        <p:strVal val="visible"/>
                                      </p:to>
                                    </p:set>
                                    <p:animEffect transition="in" filter="dissolve">
                                      <p:cBhvr>
                                        <p:cTn id="53" dur="500"/>
                                        <p:tgtEl>
                                          <p:spTgt spid="205"/>
                                        </p:tgtEl>
                                      </p:cBhvr>
                                    </p:animEffect>
                                  </p:childTnLst>
                                </p:cTn>
                              </p:par>
                            </p:childTnLst>
                          </p:cTn>
                        </p:par>
                        <p:par>
                          <p:cTn id="54" fill="hold">
                            <p:stCondLst>
                              <p:cond delay="3500"/>
                            </p:stCondLst>
                            <p:childTnLst>
                              <p:par>
                                <p:cTn id="55" presetID="22" presetClass="entr" presetSubtype="8" fill="hold" nodeType="afterEffect">
                                  <p:stCondLst>
                                    <p:cond delay="0"/>
                                  </p:stCondLst>
                                  <p:childTnLst>
                                    <p:set>
                                      <p:cBhvr>
                                        <p:cTn id="56" dur="1" fill="hold">
                                          <p:stCondLst>
                                            <p:cond delay="0"/>
                                          </p:stCondLst>
                                        </p:cTn>
                                        <p:tgtEl>
                                          <p:spTgt spid="213"/>
                                        </p:tgtEl>
                                        <p:attrNameLst>
                                          <p:attrName>style.visibility</p:attrName>
                                        </p:attrNameLst>
                                      </p:cBhvr>
                                      <p:to>
                                        <p:strVal val="visible"/>
                                      </p:to>
                                    </p:set>
                                    <p:animEffect transition="in" filter="wipe(left)">
                                      <p:cBhvr>
                                        <p:cTn id="57" dur="500"/>
                                        <p:tgtEl>
                                          <p:spTgt spid="213"/>
                                        </p:tgtEl>
                                      </p:cBhvr>
                                    </p:animEffect>
                                  </p:childTnLst>
                                </p:cTn>
                              </p:par>
                            </p:childTnLst>
                          </p:cTn>
                        </p:par>
                        <p:par>
                          <p:cTn id="58" fill="hold">
                            <p:stCondLst>
                              <p:cond delay="4000"/>
                            </p:stCondLst>
                            <p:childTnLst>
                              <p:par>
                                <p:cTn id="59" presetID="9" presetClass="entr" presetSubtype="0" fill="hold" grpId="0" nodeType="afterEffect">
                                  <p:stCondLst>
                                    <p:cond delay="0"/>
                                  </p:stCondLst>
                                  <p:childTnLst>
                                    <p:set>
                                      <p:cBhvr>
                                        <p:cTn id="60" dur="1" fill="hold">
                                          <p:stCondLst>
                                            <p:cond delay="0"/>
                                          </p:stCondLst>
                                        </p:cTn>
                                        <p:tgtEl>
                                          <p:spTgt spid="200"/>
                                        </p:tgtEl>
                                        <p:attrNameLst>
                                          <p:attrName>style.visibility</p:attrName>
                                        </p:attrNameLst>
                                      </p:cBhvr>
                                      <p:to>
                                        <p:strVal val="visible"/>
                                      </p:to>
                                    </p:set>
                                    <p:animEffect transition="in" filter="dissolve">
                                      <p:cBhvr>
                                        <p:cTn id="61" dur="500"/>
                                        <p:tgtEl>
                                          <p:spTgt spid="200"/>
                                        </p:tgtEl>
                                      </p:cBhvr>
                                    </p:animEffect>
                                  </p:childTnLst>
                                </p:cTn>
                              </p:par>
                            </p:childTnLst>
                          </p:cTn>
                        </p:par>
                        <p:par>
                          <p:cTn id="62" fill="hold">
                            <p:stCondLst>
                              <p:cond delay="4500"/>
                            </p:stCondLst>
                            <p:childTnLst>
                              <p:par>
                                <p:cTn id="63" presetID="9" presetClass="entr" presetSubtype="0" fill="hold" nodeType="afterEffect">
                                  <p:stCondLst>
                                    <p:cond delay="0"/>
                                  </p:stCondLst>
                                  <p:childTnLst>
                                    <p:set>
                                      <p:cBhvr>
                                        <p:cTn id="64" dur="1" fill="hold">
                                          <p:stCondLst>
                                            <p:cond delay="0"/>
                                          </p:stCondLst>
                                        </p:cTn>
                                        <p:tgtEl>
                                          <p:spTgt spid="203">
                                            <p:txEl>
                                              <p:pRg st="0" end="0"/>
                                            </p:txEl>
                                          </p:spTgt>
                                        </p:tgtEl>
                                        <p:attrNameLst>
                                          <p:attrName>style.visibility</p:attrName>
                                        </p:attrNameLst>
                                      </p:cBhvr>
                                      <p:to>
                                        <p:strVal val="visible"/>
                                      </p:to>
                                    </p:set>
                                    <p:animEffect transition="in" filter="dissolve">
                                      <p:cBhvr>
                                        <p:cTn id="65" dur="500"/>
                                        <p:tgtEl>
                                          <p:spTgt spid="203">
                                            <p:txEl>
                                              <p:pRg st="0" end="0"/>
                                            </p:txEl>
                                          </p:spTgt>
                                        </p:tgtEl>
                                      </p:cBhvr>
                                    </p:animEffect>
                                  </p:childTnLst>
                                </p:cTn>
                              </p:par>
                            </p:childTnLst>
                          </p:cTn>
                        </p:par>
                        <p:par>
                          <p:cTn id="66" fill="hold">
                            <p:stCondLst>
                              <p:cond delay="5000"/>
                            </p:stCondLst>
                            <p:childTnLst>
                              <p:par>
                                <p:cTn id="67" presetID="22" presetClass="entr" presetSubtype="2" fill="hold" nodeType="afterEffect">
                                  <p:stCondLst>
                                    <p:cond delay="0"/>
                                  </p:stCondLst>
                                  <p:childTnLst>
                                    <p:set>
                                      <p:cBhvr>
                                        <p:cTn id="68" dur="1" fill="hold">
                                          <p:stCondLst>
                                            <p:cond delay="0"/>
                                          </p:stCondLst>
                                        </p:cTn>
                                        <p:tgtEl>
                                          <p:spTgt spid="225"/>
                                        </p:tgtEl>
                                        <p:attrNameLst>
                                          <p:attrName>style.visibility</p:attrName>
                                        </p:attrNameLst>
                                      </p:cBhvr>
                                      <p:to>
                                        <p:strVal val="visible"/>
                                      </p:to>
                                    </p:set>
                                    <p:animEffect transition="in" filter="wipe(right)">
                                      <p:cBhvr>
                                        <p:cTn id="69" dur="500"/>
                                        <p:tgtEl>
                                          <p:spTgt spid="22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42"/>
                                        </p:tgtEl>
                                        <p:attrNameLst>
                                          <p:attrName>style.visibility</p:attrName>
                                        </p:attrNameLst>
                                      </p:cBhvr>
                                      <p:to>
                                        <p:strVal val="visible"/>
                                      </p:to>
                                    </p:set>
                                    <p:animEffect transition="in" filter="wipe(left)">
                                      <p:cBhvr>
                                        <p:cTn id="74" dur="500"/>
                                        <p:tgtEl>
                                          <p:spTgt spid="242"/>
                                        </p:tgtEl>
                                      </p:cBhvr>
                                    </p:animEffect>
                                  </p:childTnLst>
                                </p:cTn>
                              </p:par>
                            </p:childTnLst>
                          </p:cTn>
                        </p:par>
                        <p:par>
                          <p:cTn id="75" fill="hold">
                            <p:stCondLst>
                              <p:cond delay="500"/>
                            </p:stCondLst>
                            <p:childTnLst>
                              <p:par>
                                <p:cTn id="76" presetID="9" presetClass="entr" presetSubtype="0" fill="hold" nodeType="afterEffect">
                                  <p:stCondLst>
                                    <p:cond delay="0"/>
                                  </p:stCondLst>
                                  <p:childTnLst>
                                    <p:set>
                                      <p:cBhvr>
                                        <p:cTn id="77" dur="1" fill="hold">
                                          <p:stCondLst>
                                            <p:cond delay="0"/>
                                          </p:stCondLst>
                                        </p:cTn>
                                        <p:tgtEl>
                                          <p:spTgt spid="241">
                                            <p:txEl>
                                              <p:pRg st="0" end="0"/>
                                            </p:txEl>
                                          </p:spTgt>
                                        </p:tgtEl>
                                        <p:attrNameLst>
                                          <p:attrName>style.visibility</p:attrName>
                                        </p:attrNameLst>
                                      </p:cBhvr>
                                      <p:to>
                                        <p:strVal val="visible"/>
                                      </p:to>
                                    </p:set>
                                    <p:animEffect transition="in" filter="dissolve">
                                      <p:cBhvr>
                                        <p:cTn id="78" dur="500"/>
                                        <p:tgtEl>
                                          <p:spTgt spid="241">
                                            <p:txEl>
                                              <p:pRg st="0" end="0"/>
                                            </p:txEl>
                                          </p:spTgt>
                                        </p:tgtEl>
                                      </p:cBhvr>
                                    </p:animEffect>
                                  </p:childTnLst>
                                </p:cTn>
                              </p:par>
                            </p:childTnLst>
                          </p:cTn>
                        </p:par>
                        <p:par>
                          <p:cTn id="79" fill="hold">
                            <p:stCondLst>
                              <p:cond delay="1000"/>
                            </p:stCondLst>
                            <p:childTnLst>
                              <p:par>
                                <p:cTn id="80" presetID="9" presetClass="entr" presetSubtype="0" fill="hold" grpId="0" nodeType="afterEffect">
                                  <p:stCondLst>
                                    <p:cond delay="0"/>
                                  </p:stCondLst>
                                  <p:childTnLst>
                                    <p:set>
                                      <p:cBhvr>
                                        <p:cTn id="81" dur="1" fill="hold">
                                          <p:stCondLst>
                                            <p:cond delay="0"/>
                                          </p:stCondLst>
                                        </p:cTn>
                                        <p:tgtEl>
                                          <p:spTgt spid="233"/>
                                        </p:tgtEl>
                                        <p:attrNameLst>
                                          <p:attrName>style.visibility</p:attrName>
                                        </p:attrNameLst>
                                      </p:cBhvr>
                                      <p:to>
                                        <p:strVal val="visible"/>
                                      </p:to>
                                    </p:set>
                                    <p:animEffect transition="in" filter="dissolve">
                                      <p:cBhvr>
                                        <p:cTn id="82" dur="500"/>
                                        <p:tgtEl>
                                          <p:spTgt spid="233"/>
                                        </p:tgtEl>
                                      </p:cBhvr>
                                    </p:animEffect>
                                  </p:childTnLst>
                                </p:cTn>
                              </p:par>
                            </p:childTnLst>
                          </p:cTn>
                        </p:par>
                        <p:par>
                          <p:cTn id="83" fill="hold">
                            <p:stCondLst>
                              <p:cond delay="1500"/>
                            </p:stCondLst>
                            <p:childTnLst>
                              <p:par>
                                <p:cTn id="84" presetID="22" presetClass="entr" presetSubtype="2" fill="hold" nodeType="afterEffect">
                                  <p:stCondLst>
                                    <p:cond delay="0"/>
                                  </p:stCondLst>
                                  <p:childTnLst>
                                    <p:set>
                                      <p:cBhvr>
                                        <p:cTn id="85" dur="1" fill="hold">
                                          <p:stCondLst>
                                            <p:cond delay="0"/>
                                          </p:stCondLst>
                                        </p:cTn>
                                        <p:tgtEl>
                                          <p:spTgt spid="251"/>
                                        </p:tgtEl>
                                        <p:attrNameLst>
                                          <p:attrName>style.visibility</p:attrName>
                                        </p:attrNameLst>
                                      </p:cBhvr>
                                      <p:to>
                                        <p:strVal val="visible"/>
                                      </p:to>
                                    </p:set>
                                    <p:animEffect transition="in" filter="wipe(right)">
                                      <p:cBhvr>
                                        <p:cTn id="86" dur="500"/>
                                        <p:tgtEl>
                                          <p:spTgt spid="251"/>
                                        </p:tgtEl>
                                      </p:cBhvr>
                                    </p:animEffect>
                                  </p:childTnLst>
                                </p:cTn>
                              </p:par>
                            </p:childTnLst>
                          </p:cTn>
                        </p:par>
                        <p:par>
                          <p:cTn id="87" fill="hold">
                            <p:stCondLst>
                              <p:cond delay="2000"/>
                            </p:stCondLst>
                            <p:childTnLst>
                              <p:par>
                                <p:cTn id="88" presetID="9" presetClass="entr" presetSubtype="0" fill="hold" grpId="0" nodeType="afterEffect">
                                  <p:stCondLst>
                                    <p:cond delay="0"/>
                                  </p:stCondLst>
                                  <p:childTnLst>
                                    <p:set>
                                      <p:cBhvr>
                                        <p:cTn id="89" dur="1" fill="hold">
                                          <p:stCondLst>
                                            <p:cond delay="0"/>
                                          </p:stCondLst>
                                        </p:cTn>
                                        <p:tgtEl>
                                          <p:spTgt spid="236"/>
                                        </p:tgtEl>
                                        <p:attrNameLst>
                                          <p:attrName>style.visibility</p:attrName>
                                        </p:attrNameLst>
                                      </p:cBhvr>
                                      <p:to>
                                        <p:strVal val="visible"/>
                                      </p:to>
                                    </p:set>
                                    <p:animEffect transition="in" filter="dissolve">
                                      <p:cBhvr>
                                        <p:cTn id="90" dur="500"/>
                                        <p:tgtEl>
                                          <p:spTgt spid="236"/>
                                        </p:tgtEl>
                                      </p:cBhvr>
                                    </p:animEffect>
                                  </p:childTnLst>
                                </p:cTn>
                              </p:par>
                            </p:childTnLst>
                          </p:cTn>
                        </p:par>
                        <p:par>
                          <p:cTn id="91" fill="hold">
                            <p:stCondLst>
                              <p:cond delay="2500"/>
                            </p:stCondLst>
                            <p:childTnLst>
                              <p:par>
                                <p:cTn id="92" presetID="9" presetClass="entr" presetSubtype="0" fill="hold" grpId="0" nodeType="afterEffect">
                                  <p:stCondLst>
                                    <p:cond delay="0"/>
                                  </p:stCondLst>
                                  <p:childTnLst>
                                    <p:set>
                                      <p:cBhvr>
                                        <p:cTn id="93" dur="1" fill="hold">
                                          <p:stCondLst>
                                            <p:cond delay="0"/>
                                          </p:stCondLst>
                                        </p:cTn>
                                        <p:tgtEl>
                                          <p:spTgt spid="238"/>
                                        </p:tgtEl>
                                        <p:attrNameLst>
                                          <p:attrName>style.visibility</p:attrName>
                                        </p:attrNameLst>
                                      </p:cBhvr>
                                      <p:to>
                                        <p:strVal val="visible"/>
                                      </p:to>
                                    </p:set>
                                    <p:animEffect transition="in" filter="dissolve">
                                      <p:cBhvr>
                                        <p:cTn id="94" dur="500"/>
                                        <p:tgtEl>
                                          <p:spTgt spid="238"/>
                                        </p:tgtEl>
                                      </p:cBhvr>
                                    </p:animEffect>
                                  </p:childTnLst>
                                </p:cTn>
                              </p:par>
                            </p:childTnLst>
                          </p:cTn>
                        </p:par>
                        <p:par>
                          <p:cTn id="95" fill="hold">
                            <p:stCondLst>
                              <p:cond delay="3000"/>
                            </p:stCondLst>
                            <p:childTnLst>
                              <p:par>
                                <p:cTn id="96" presetID="22" presetClass="entr" presetSubtype="8" fill="hold" nodeType="afterEffect">
                                  <p:stCondLst>
                                    <p:cond delay="0"/>
                                  </p:stCondLst>
                                  <p:childTnLst>
                                    <p:set>
                                      <p:cBhvr>
                                        <p:cTn id="97" dur="1" fill="hold">
                                          <p:stCondLst>
                                            <p:cond delay="0"/>
                                          </p:stCondLst>
                                        </p:cTn>
                                        <p:tgtEl>
                                          <p:spTgt spid="258"/>
                                        </p:tgtEl>
                                        <p:attrNameLst>
                                          <p:attrName>style.visibility</p:attrName>
                                        </p:attrNameLst>
                                      </p:cBhvr>
                                      <p:to>
                                        <p:strVal val="visible"/>
                                      </p:to>
                                    </p:set>
                                    <p:animEffect transition="in" filter="wipe(left)">
                                      <p:cBhvr>
                                        <p:cTn id="98" dur="500"/>
                                        <p:tgtEl>
                                          <p:spTgt spid="25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263"/>
                                        </p:tgtEl>
                                        <p:attrNameLst>
                                          <p:attrName>style.visibility</p:attrName>
                                        </p:attrNameLst>
                                      </p:cBhvr>
                                      <p:to>
                                        <p:strVal val="visible"/>
                                      </p:to>
                                    </p:set>
                                    <p:animEffect transition="in" filter="wipe(up)">
                                      <p:cBhvr>
                                        <p:cTn id="103" dur="1000"/>
                                        <p:tgtEl>
                                          <p:spTgt spid="263"/>
                                        </p:tgtEl>
                                      </p:cBhvr>
                                    </p:animEffect>
                                  </p:childTnLst>
                                </p:cTn>
                              </p:par>
                            </p:childTnLst>
                          </p:cTn>
                        </p:par>
                        <p:par>
                          <p:cTn id="104" fill="hold">
                            <p:stCondLst>
                              <p:cond delay="1000"/>
                            </p:stCondLst>
                            <p:childTnLst>
                              <p:par>
                                <p:cTn id="105" presetID="9" presetClass="entr" presetSubtype="0" fill="hold" nodeType="afterEffect">
                                  <p:stCondLst>
                                    <p:cond delay="0"/>
                                  </p:stCondLst>
                                  <p:childTnLst>
                                    <p:set>
                                      <p:cBhvr>
                                        <p:cTn id="106" dur="1" fill="hold">
                                          <p:stCondLst>
                                            <p:cond delay="0"/>
                                          </p:stCondLst>
                                        </p:cTn>
                                        <p:tgtEl>
                                          <p:spTgt spid="270"/>
                                        </p:tgtEl>
                                        <p:attrNameLst>
                                          <p:attrName>style.visibility</p:attrName>
                                        </p:attrNameLst>
                                      </p:cBhvr>
                                      <p:to>
                                        <p:strVal val="visible"/>
                                      </p:to>
                                    </p:set>
                                    <p:animEffect transition="in" filter="dissolve">
                                      <p:cBhvr>
                                        <p:cTn id="107" dur="500"/>
                                        <p:tgtEl>
                                          <p:spTgt spid="27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267"/>
                                        </p:tgtEl>
                                        <p:attrNameLst>
                                          <p:attrName>style.visibility</p:attrName>
                                        </p:attrNameLst>
                                      </p:cBhvr>
                                      <p:to>
                                        <p:strVal val="visible"/>
                                      </p:to>
                                    </p:set>
                                    <p:animEffect transition="in" filter="wipe(left)">
                                      <p:cBhvr>
                                        <p:cTn id="112" dur="500"/>
                                        <p:tgtEl>
                                          <p:spTgt spid="267"/>
                                        </p:tgtEl>
                                      </p:cBhvr>
                                    </p:animEffect>
                                  </p:childTnLst>
                                </p:cTn>
                              </p:par>
                            </p:childTnLst>
                          </p:cTn>
                        </p:par>
                        <p:par>
                          <p:cTn id="113" fill="hold">
                            <p:stCondLst>
                              <p:cond delay="500"/>
                            </p:stCondLst>
                            <p:childTnLst>
                              <p:par>
                                <p:cTn id="114" presetID="9" presetClass="entr" presetSubtype="0" fill="hold" nodeType="afterEffect">
                                  <p:stCondLst>
                                    <p:cond delay="0"/>
                                  </p:stCondLst>
                                  <p:childTnLst>
                                    <p:set>
                                      <p:cBhvr>
                                        <p:cTn id="115" dur="1" fill="hold">
                                          <p:stCondLst>
                                            <p:cond delay="0"/>
                                          </p:stCondLst>
                                        </p:cTn>
                                        <p:tgtEl>
                                          <p:spTgt spid="231">
                                            <p:txEl>
                                              <p:pRg st="0" end="0"/>
                                            </p:txEl>
                                          </p:spTgt>
                                        </p:tgtEl>
                                        <p:attrNameLst>
                                          <p:attrName>style.visibility</p:attrName>
                                        </p:attrNameLst>
                                      </p:cBhvr>
                                      <p:to>
                                        <p:strVal val="visible"/>
                                      </p:to>
                                    </p:set>
                                    <p:animEffect transition="in" filter="dissolve">
                                      <p:cBhvr>
                                        <p:cTn id="116" dur="500"/>
                                        <p:tgtEl>
                                          <p:spTgt spid="231">
                                            <p:txEl>
                                              <p:pRg st="0" end="0"/>
                                            </p:txEl>
                                          </p:spTgt>
                                        </p:tgtEl>
                                      </p:cBhvr>
                                    </p:animEffect>
                                  </p:childTnLst>
                                </p:cTn>
                              </p:par>
                            </p:childTnLst>
                          </p:cTn>
                        </p:par>
                        <p:par>
                          <p:cTn id="117" fill="hold">
                            <p:stCondLst>
                              <p:cond delay="1000"/>
                            </p:stCondLst>
                            <p:childTnLst>
                              <p:par>
                                <p:cTn id="118" presetID="9" presetClass="entr" presetSubtype="0" fill="hold" grpId="0" nodeType="afterEffect">
                                  <p:stCondLst>
                                    <p:cond delay="0"/>
                                  </p:stCondLst>
                                  <p:childTnLst>
                                    <p:set>
                                      <p:cBhvr>
                                        <p:cTn id="119" dur="1" fill="hold">
                                          <p:stCondLst>
                                            <p:cond delay="0"/>
                                          </p:stCondLst>
                                        </p:cTn>
                                        <p:tgtEl>
                                          <p:spTgt spid="234"/>
                                        </p:tgtEl>
                                        <p:attrNameLst>
                                          <p:attrName>style.visibility</p:attrName>
                                        </p:attrNameLst>
                                      </p:cBhvr>
                                      <p:to>
                                        <p:strVal val="visible"/>
                                      </p:to>
                                    </p:set>
                                    <p:animEffect transition="in" filter="dissolve">
                                      <p:cBhvr>
                                        <p:cTn id="120" dur="500"/>
                                        <p:tgtEl>
                                          <p:spTgt spid="234"/>
                                        </p:tgtEl>
                                      </p:cBhvr>
                                    </p:animEffect>
                                  </p:childTnLst>
                                </p:cTn>
                              </p:par>
                            </p:childTnLst>
                          </p:cTn>
                        </p:par>
                        <p:par>
                          <p:cTn id="121" fill="hold">
                            <p:stCondLst>
                              <p:cond delay="1500"/>
                            </p:stCondLst>
                            <p:childTnLst>
                              <p:par>
                                <p:cTn id="122" presetID="22" presetClass="entr" presetSubtype="2" fill="hold" nodeType="afterEffect">
                                  <p:stCondLst>
                                    <p:cond delay="0"/>
                                  </p:stCondLst>
                                  <p:childTnLst>
                                    <p:set>
                                      <p:cBhvr>
                                        <p:cTn id="123" dur="1" fill="hold">
                                          <p:stCondLst>
                                            <p:cond delay="0"/>
                                          </p:stCondLst>
                                        </p:cTn>
                                        <p:tgtEl>
                                          <p:spTgt spid="248"/>
                                        </p:tgtEl>
                                        <p:attrNameLst>
                                          <p:attrName>style.visibility</p:attrName>
                                        </p:attrNameLst>
                                      </p:cBhvr>
                                      <p:to>
                                        <p:strVal val="visible"/>
                                      </p:to>
                                    </p:set>
                                    <p:animEffect transition="in" filter="wipe(right)">
                                      <p:cBhvr>
                                        <p:cTn id="124" dur="500"/>
                                        <p:tgtEl>
                                          <p:spTgt spid="248"/>
                                        </p:tgtEl>
                                      </p:cBhvr>
                                    </p:animEffect>
                                  </p:childTnLst>
                                </p:cTn>
                              </p:par>
                            </p:childTnLst>
                          </p:cTn>
                        </p:par>
                        <p:par>
                          <p:cTn id="125" fill="hold">
                            <p:stCondLst>
                              <p:cond delay="2000"/>
                            </p:stCondLst>
                            <p:childTnLst>
                              <p:par>
                                <p:cTn id="126" presetID="9" presetClass="entr" presetSubtype="0" fill="hold" grpId="0" nodeType="afterEffect">
                                  <p:stCondLst>
                                    <p:cond delay="0"/>
                                  </p:stCondLst>
                                  <p:childTnLst>
                                    <p:set>
                                      <p:cBhvr>
                                        <p:cTn id="127" dur="1" fill="hold">
                                          <p:stCondLst>
                                            <p:cond delay="0"/>
                                          </p:stCondLst>
                                        </p:cTn>
                                        <p:tgtEl>
                                          <p:spTgt spid="239"/>
                                        </p:tgtEl>
                                        <p:attrNameLst>
                                          <p:attrName>style.visibility</p:attrName>
                                        </p:attrNameLst>
                                      </p:cBhvr>
                                      <p:to>
                                        <p:strVal val="visible"/>
                                      </p:to>
                                    </p:set>
                                    <p:animEffect transition="in" filter="dissolve">
                                      <p:cBhvr>
                                        <p:cTn id="128" dur="500"/>
                                        <p:tgtEl>
                                          <p:spTgt spid="239"/>
                                        </p:tgtEl>
                                      </p:cBhvr>
                                    </p:animEffect>
                                  </p:childTnLst>
                                </p:cTn>
                              </p:par>
                            </p:childTnLst>
                          </p:cTn>
                        </p:par>
                        <p:par>
                          <p:cTn id="129" fill="hold">
                            <p:stCondLst>
                              <p:cond delay="2500"/>
                            </p:stCondLst>
                            <p:childTnLst>
                              <p:par>
                                <p:cTn id="130" presetID="9" presetClass="entr" presetSubtype="0" fill="hold" grpId="0" nodeType="afterEffect">
                                  <p:stCondLst>
                                    <p:cond delay="0"/>
                                  </p:stCondLst>
                                  <p:childTnLst>
                                    <p:set>
                                      <p:cBhvr>
                                        <p:cTn id="131" dur="1" fill="hold">
                                          <p:stCondLst>
                                            <p:cond delay="0"/>
                                          </p:stCondLst>
                                        </p:cTn>
                                        <p:tgtEl>
                                          <p:spTgt spid="237"/>
                                        </p:tgtEl>
                                        <p:attrNameLst>
                                          <p:attrName>style.visibility</p:attrName>
                                        </p:attrNameLst>
                                      </p:cBhvr>
                                      <p:to>
                                        <p:strVal val="visible"/>
                                      </p:to>
                                    </p:set>
                                    <p:animEffect transition="in" filter="dissolve">
                                      <p:cBhvr>
                                        <p:cTn id="132" dur="500"/>
                                        <p:tgtEl>
                                          <p:spTgt spid="237"/>
                                        </p:tgtEl>
                                      </p:cBhvr>
                                    </p:animEffect>
                                  </p:childTnLst>
                                </p:cTn>
                              </p:par>
                            </p:childTnLst>
                          </p:cTn>
                        </p:par>
                        <p:par>
                          <p:cTn id="133" fill="hold">
                            <p:stCondLst>
                              <p:cond delay="3000"/>
                            </p:stCondLst>
                            <p:childTnLst>
                              <p:par>
                                <p:cTn id="134" presetID="22" presetClass="entr" presetSubtype="8" fill="hold" nodeType="afterEffect">
                                  <p:stCondLst>
                                    <p:cond delay="0"/>
                                  </p:stCondLst>
                                  <p:childTnLst>
                                    <p:set>
                                      <p:cBhvr>
                                        <p:cTn id="135" dur="1" fill="hold">
                                          <p:stCondLst>
                                            <p:cond delay="0"/>
                                          </p:stCondLst>
                                        </p:cTn>
                                        <p:tgtEl>
                                          <p:spTgt spid="245"/>
                                        </p:tgtEl>
                                        <p:attrNameLst>
                                          <p:attrName>style.visibility</p:attrName>
                                        </p:attrNameLst>
                                      </p:cBhvr>
                                      <p:to>
                                        <p:strVal val="visible"/>
                                      </p:to>
                                    </p:set>
                                    <p:animEffect transition="in" filter="wipe(left)">
                                      <p:cBhvr>
                                        <p:cTn id="136" dur="500"/>
                                        <p:tgtEl>
                                          <p:spTgt spid="245"/>
                                        </p:tgtEl>
                                      </p:cBhvr>
                                    </p:animEffect>
                                  </p:childTnLst>
                                </p:cTn>
                              </p:par>
                            </p:childTnLst>
                          </p:cTn>
                        </p:par>
                        <p:par>
                          <p:cTn id="137" fill="hold">
                            <p:stCondLst>
                              <p:cond delay="3500"/>
                            </p:stCondLst>
                            <p:childTnLst>
                              <p:par>
                                <p:cTn id="138" presetID="9" presetClass="entr" presetSubtype="0" fill="hold" grpId="0" nodeType="afterEffect">
                                  <p:stCondLst>
                                    <p:cond delay="0"/>
                                  </p:stCondLst>
                                  <p:childTnLst>
                                    <p:set>
                                      <p:cBhvr>
                                        <p:cTn id="139" dur="1" fill="hold">
                                          <p:stCondLst>
                                            <p:cond delay="0"/>
                                          </p:stCondLst>
                                        </p:cTn>
                                        <p:tgtEl>
                                          <p:spTgt spid="232"/>
                                        </p:tgtEl>
                                        <p:attrNameLst>
                                          <p:attrName>style.visibility</p:attrName>
                                        </p:attrNameLst>
                                      </p:cBhvr>
                                      <p:to>
                                        <p:strVal val="visible"/>
                                      </p:to>
                                    </p:set>
                                    <p:animEffect transition="in" filter="dissolve">
                                      <p:cBhvr>
                                        <p:cTn id="140" dur="500"/>
                                        <p:tgtEl>
                                          <p:spTgt spid="232"/>
                                        </p:tgtEl>
                                      </p:cBhvr>
                                    </p:animEffect>
                                  </p:childTnLst>
                                </p:cTn>
                              </p:par>
                            </p:childTnLst>
                          </p:cTn>
                        </p:par>
                        <p:par>
                          <p:cTn id="141" fill="hold">
                            <p:stCondLst>
                              <p:cond delay="4000"/>
                            </p:stCondLst>
                            <p:childTnLst>
                              <p:par>
                                <p:cTn id="142" presetID="9" presetClass="entr" presetSubtype="0" fill="hold" nodeType="afterEffect">
                                  <p:stCondLst>
                                    <p:cond delay="0"/>
                                  </p:stCondLst>
                                  <p:childTnLst>
                                    <p:set>
                                      <p:cBhvr>
                                        <p:cTn id="143" dur="1" fill="hold">
                                          <p:stCondLst>
                                            <p:cond delay="0"/>
                                          </p:stCondLst>
                                        </p:cTn>
                                        <p:tgtEl>
                                          <p:spTgt spid="235">
                                            <p:txEl>
                                              <p:pRg st="0" end="0"/>
                                            </p:txEl>
                                          </p:spTgt>
                                        </p:tgtEl>
                                        <p:attrNameLst>
                                          <p:attrName>style.visibility</p:attrName>
                                        </p:attrNameLst>
                                      </p:cBhvr>
                                      <p:to>
                                        <p:strVal val="visible"/>
                                      </p:to>
                                    </p:set>
                                    <p:animEffect transition="in" filter="dissolve">
                                      <p:cBhvr>
                                        <p:cTn id="144" dur="500"/>
                                        <p:tgtEl>
                                          <p:spTgt spid="235">
                                            <p:txEl>
                                              <p:pRg st="0" end="0"/>
                                            </p:txEl>
                                          </p:spTgt>
                                        </p:tgtEl>
                                      </p:cBhvr>
                                    </p:animEffect>
                                  </p:childTnLst>
                                </p:cTn>
                              </p:par>
                            </p:childTnLst>
                          </p:cTn>
                        </p:par>
                        <p:par>
                          <p:cTn id="145" fill="hold">
                            <p:stCondLst>
                              <p:cond delay="4500"/>
                            </p:stCondLst>
                            <p:childTnLst>
                              <p:par>
                                <p:cTn id="146" presetID="22" presetClass="entr" presetSubtype="2" fill="hold" nodeType="afterEffect">
                                  <p:stCondLst>
                                    <p:cond delay="0"/>
                                  </p:stCondLst>
                                  <p:childTnLst>
                                    <p:set>
                                      <p:cBhvr>
                                        <p:cTn id="147" dur="1" fill="hold">
                                          <p:stCondLst>
                                            <p:cond delay="0"/>
                                          </p:stCondLst>
                                        </p:cTn>
                                        <p:tgtEl>
                                          <p:spTgt spid="254"/>
                                        </p:tgtEl>
                                        <p:attrNameLst>
                                          <p:attrName>style.visibility</p:attrName>
                                        </p:attrNameLst>
                                      </p:cBhvr>
                                      <p:to>
                                        <p:strVal val="visible"/>
                                      </p:to>
                                    </p:set>
                                    <p:animEffect transition="in" filter="wipe(right)">
                                      <p:cBhvr>
                                        <p:cTn id="148"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1" grpId="0"/>
      <p:bldP spid="202" grpId="0"/>
      <p:bldP spid="204" grpId="0"/>
      <p:bldP spid="205" grpId="0"/>
      <p:bldP spid="206" grpId="0"/>
      <p:bldP spid="207" grpId="0"/>
      <p:bldP spid="232" grpId="0"/>
      <p:bldP spid="233" grpId="0"/>
      <p:bldP spid="234" grpId="0"/>
      <p:bldP spid="236" grpId="0"/>
      <p:bldP spid="237" grpId="0"/>
      <p:bldP spid="238" grpId="0"/>
      <p:bldP spid="23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in action</a:t>
            </a:r>
            <a:endParaRPr lang="en-US" sz="4400" dirty="0"/>
          </a:p>
        </p:txBody>
      </p:sp>
      <p:sp>
        <p:nvSpPr>
          <p:cNvPr id="195" name="Text Box 6">
            <a:extLst>
              <a:ext uri="{FF2B5EF4-FFF2-40B4-BE49-F238E27FC236}">
                <a16:creationId xmlns:a16="http://schemas.microsoft.com/office/drawing/2014/main" id="{5A635095-B168-6547-905F-EEE95C499F52}"/>
              </a:ext>
            </a:extLst>
          </p:cNvPr>
          <p:cNvSpPr txBox="1">
            <a:spLocks noChangeArrowheads="1"/>
          </p:cNvSpPr>
          <p:nvPr/>
        </p:nvSpPr>
        <p:spPr bwMode="auto">
          <a:xfrm>
            <a:off x="3808470" y="3116226"/>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196" name="Text Box 9">
            <a:extLst>
              <a:ext uri="{FF2B5EF4-FFF2-40B4-BE49-F238E27FC236}">
                <a16:creationId xmlns:a16="http://schemas.microsoft.com/office/drawing/2014/main" id="{1E7311AC-A147-DB41-AA1F-73BD95A39E2B}"/>
              </a:ext>
            </a:extLst>
          </p:cNvPr>
          <p:cNvSpPr txBox="1">
            <a:spLocks noChangeArrowheads="1"/>
          </p:cNvSpPr>
          <p:nvPr/>
        </p:nvSpPr>
        <p:spPr bwMode="auto">
          <a:xfrm>
            <a:off x="3808470" y="3341651"/>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73" name="Text Box 14">
            <a:extLst>
              <a:ext uri="{FF2B5EF4-FFF2-40B4-BE49-F238E27FC236}">
                <a16:creationId xmlns:a16="http://schemas.microsoft.com/office/drawing/2014/main" id="{409D0892-9C8F-2149-B834-184894F39DBD}"/>
              </a:ext>
            </a:extLst>
          </p:cNvPr>
          <p:cNvSpPr txBox="1">
            <a:spLocks noChangeArrowheads="1"/>
          </p:cNvSpPr>
          <p:nvPr/>
        </p:nvSpPr>
        <p:spPr bwMode="auto">
          <a:xfrm>
            <a:off x="3789420" y="4532276"/>
            <a:ext cx="15684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(detect duplicate)</a:t>
            </a:r>
          </a:p>
        </p:txBody>
      </p:sp>
      <p:grpSp>
        <p:nvGrpSpPr>
          <p:cNvPr id="274" name="Group 23">
            <a:extLst>
              <a:ext uri="{FF2B5EF4-FFF2-40B4-BE49-F238E27FC236}">
                <a16:creationId xmlns:a16="http://schemas.microsoft.com/office/drawing/2014/main" id="{8D20C6C0-28A0-C246-9D35-B42FDBBFDD8A}"/>
              </a:ext>
            </a:extLst>
          </p:cNvPr>
          <p:cNvGrpSpPr>
            <a:grpSpLocks/>
          </p:cNvGrpSpPr>
          <p:nvPr/>
        </p:nvGrpSpPr>
        <p:grpSpPr bwMode="auto">
          <a:xfrm>
            <a:off x="2340033" y="2889213"/>
            <a:ext cx="1471612" cy="504825"/>
            <a:chOff x="855" y="1710"/>
            <a:chExt cx="927" cy="318"/>
          </a:xfrm>
        </p:grpSpPr>
        <p:sp>
          <p:nvSpPr>
            <p:cNvPr id="275" name="Line 24">
              <a:extLst>
                <a:ext uri="{FF2B5EF4-FFF2-40B4-BE49-F238E27FC236}">
                  <a16:creationId xmlns:a16="http://schemas.microsoft.com/office/drawing/2014/main" id="{AB2C7FF5-194E-424E-A678-F27614F6E314}"/>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6" name="Text Box 25">
              <a:extLst>
                <a:ext uri="{FF2B5EF4-FFF2-40B4-BE49-F238E27FC236}">
                  <a16:creationId xmlns:a16="http://schemas.microsoft.com/office/drawing/2014/main" id="{91B56F05-73A0-CA48-A68C-D3D878B4CB0A}"/>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sp>
        <p:nvSpPr>
          <p:cNvPr id="277" name="Text Box 36">
            <a:extLst>
              <a:ext uri="{FF2B5EF4-FFF2-40B4-BE49-F238E27FC236}">
                <a16:creationId xmlns:a16="http://schemas.microsoft.com/office/drawing/2014/main" id="{A10D19C6-F703-1A41-91CC-A3820207AF15}"/>
              </a:ext>
            </a:extLst>
          </p:cNvPr>
          <p:cNvSpPr txBox="1">
            <a:spLocks noChangeArrowheads="1"/>
          </p:cNvSpPr>
          <p:nvPr/>
        </p:nvSpPr>
        <p:spPr bwMode="auto">
          <a:xfrm>
            <a:off x="1352608" y="1508088"/>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278" name="Text Box 37">
            <a:extLst>
              <a:ext uri="{FF2B5EF4-FFF2-40B4-BE49-F238E27FC236}">
                <a16:creationId xmlns:a16="http://schemas.microsoft.com/office/drawing/2014/main" id="{4D23E56F-4BAF-244A-8268-3064BA9B2FD9}"/>
              </a:ext>
            </a:extLst>
          </p:cNvPr>
          <p:cNvSpPr txBox="1">
            <a:spLocks noChangeArrowheads="1"/>
          </p:cNvSpPr>
          <p:nvPr/>
        </p:nvSpPr>
        <p:spPr bwMode="auto">
          <a:xfrm>
            <a:off x="3792595" y="1503326"/>
            <a:ext cx="10715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279" name="Text Box 38">
            <a:extLst>
              <a:ext uri="{FF2B5EF4-FFF2-40B4-BE49-F238E27FC236}">
                <a16:creationId xmlns:a16="http://schemas.microsoft.com/office/drawing/2014/main" id="{BCD18C35-AE28-B84F-8B95-BD8971D6ACDF}"/>
              </a:ext>
            </a:extLst>
          </p:cNvPr>
          <p:cNvSpPr txBox="1">
            <a:spLocks noChangeArrowheads="1"/>
          </p:cNvSpPr>
          <p:nvPr/>
        </p:nvSpPr>
        <p:spPr bwMode="auto">
          <a:xfrm>
            <a:off x="3805295" y="4263988"/>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280" name="Text Box 39">
            <a:extLst>
              <a:ext uri="{FF2B5EF4-FFF2-40B4-BE49-F238E27FC236}">
                <a16:creationId xmlns:a16="http://schemas.microsoft.com/office/drawing/2014/main" id="{E1A9B504-FFF2-AA46-A3DC-EBAD335B427B}"/>
              </a:ext>
            </a:extLst>
          </p:cNvPr>
          <p:cNvSpPr txBox="1">
            <a:spLocks noChangeArrowheads="1"/>
          </p:cNvSpPr>
          <p:nvPr/>
        </p:nvSpPr>
        <p:spPr bwMode="auto">
          <a:xfrm>
            <a:off x="3802120" y="5260938"/>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sp>
        <p:nvSpPr>
          <p:cNvPr id="281" name="Text Box 40">
            <a:extLst>
              <a:ext uri="{FF2B5EF4-FFF2-40B4-BE49-F238E27FC236}">
                <a16:creationId xmlns:a16="http://schemas.microsoft.com/office/drawing/2014/main" id="{A05E70F9-FA7E-6B48-AC70-41697A63C5FE}"/>
              </a:ext>
            </a:extLst>
          </p:cNvPr>
          <p:cNvSpPr txBox="1">
            <a:spLocks noChangeArrowheads="1"/>
          </p:cNvSpPr>
          <p:nvPr/>
        </p:nvSpPr>
        <p:spPr bwMode="auto">
          <a:xfrm>
            <a:off x="3798945" y="2441538"/>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82" name="Text Box 41">
            <a:extLst>
              <a:ext uri="{FF2B5EF4-FFF2-40B4-BE49-F238E27FC236}">
                <a16:creationId xmlns:a16="http://schemas.microsoft.com/office/drawing/2014/main" id="{E564A8A2-3558-EE42-9AC7-2523324BDAF0}"/>
              </a:ext>
            </a:extLst>
          </p:cNvPr>
          <p:cNvSpPr txBox="1">
            <a:spLocks noChangeArrowheads="1"/>
          </p:cNvSpPr>
          <p:nvPr/>
        </p:nvSpPr>
        <p:spPr bwMode="auto">
          <a:xfrm>
            <a:off x="3817995" y="4686263"/>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283" name="Text Box 42">
            <a:extLst>
              <a:ext uri="{FF2B5EF4-FFF2-40B4-BE49-F238E27FC236}">
                <a16:creationId xmlns:a16="http://schemas.microsoft.com/office/drawing/2014/main" id="{DEF916D1-809A-BA40-A5B1-34E2FDDEEA8D}"/>
              </a:ext>
            </a:extLst>
          </p:cNvPr>
          <p:cNvSpPr txBox="1">
            <a:spLocks noChangeArrowheads="1"/>
          </p:cNvSpPr>
          <p:nvPr/>
        </p:nvSpPr>
        <p:spPr bwMode="auto">
          <a:xfrm>
            <a:off x="3795770" y="5456201"/>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284" name="Text Box 43">
            <a:extLst>
              <a:ext uri="{FF2B5EF4-FFF2-40B4-BE49-F238E27FC236}">
                <a16:creationId xmlns:a16="http://schemas.microsoft.com/office/drawing/2014/main" id="{5231F227-2FF2-3443-8341-ED4D7B878332}"/>
              </a:ext>
            </a:extLst>
          </p:cNvPr>
          <p:cNvSpPr txBox="1">
            <a:spLocks noChangeArrowheads="1"/>
          </p:cNvSpPr>
          <p:nvPr/>
        </p:nvSpPr>
        <p:spPr bwMode="auto">
          <a:xfrm>
            <a:off x="1281170" y="2690776"/>
            <a:ext cx="10223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285" name="Text Box 44">
            <a:extLst>
              <a:ext uri="{FF2B5EF4-FFF2-40B4-BE49-F238E27FC236}">
                <a16:creationId xmlns:a16="http://schemas.microsoft.com/office/drawing/2014/main" id="{57F09442-8520-6346-9555-BA6B8892F737}"/>
              </a:ext>
            </a:extLst>
          </p:cNvPr>
          <p:cNvSpPr txBox="1">
            <a:spLocks noChangeArrowheads="1"/>
          </p:cNvSpPr>
          <p:nvPr/>
        </p:nvSpPr>
        <p:spPr bwMode="auto">
          <a:xfrm>
            <a:off x="1125595" y="5062501"/>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86" name="Text Box 45">
            <a:extLst>
              <a:ext uri="{FF2B5EF4-FFF2-40B4-BE49-F238E27FC236}">
                <a16:creationId xmlns:a16="http://schemas.microsoft.com/office/drawing/2014/main" id="{6246AD45-20D9-A842-8A93-203B089C2816}"/>
              </a:ext>
            </a:extLst>
          </p:cNvPr>
          <p:cNvSpPr txBox="1">
            <a:spLocks noChangeArrowheads="1"/>
          </p:cNvSpPr>
          <p:nvPr/>
        </p:nvSpPr>
        <p:spPr bwMode="auto">
          <a:xfrm>
            <a:off x="1125595" y="2909851"/>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287" name="Text Box 46">
            <a:extLst>
              <a:ext uri="{FF2B5EF4-FFF2-40B4-BE49-F238E27FC236}">
                <a16:creationId xmlns:a16="http://schemas.microsoft.com/office/drawing/2014/main" id="{B3446ADC-6E33-9A4A-8580-704E895E6A43}"/>
              </a:ext>
            </a:extLst>
          </p:cNvPr>
          <p:cNvSpPr txBox="1">
            <a:spLocks noChangeArrowheads="1"/>
          </p:cNvSpPr>
          <p:nvPr/>
        </p:nvSpPr>
        <p:spPr bwMode="auto">
          <a:xfrm>
            <a:off x="1270058" y="4822788"/>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ack1</a:t>
            </a:r>
          </a:p>
        </p:txBody>
      </p:sp>
      <p:sp>
        <p:nvSpPr>
          <p:cNvPr id="288" name="Text Box 47">
            <a:extLst>
              <a:ext uri="{FF2B5EF4-FFF2-40B4-BE49-F238E27FC236}">
                <a16:creationId xmlns:a16="http://schemas.microsoft.com/office/drawing/2014/main" id="{1584F6F9-F103-DA4E-8931-3BF82548B1A2}"/>
              </a:ext>
            </a:extLst>
          </p:cNvPr>
          <p:cNvSpPr txBox="1">
            <a:spLocks noChangeArrowheads="1"/>
          </p:cNvSpPr>
          <p:nvPr/>
        </p:nvSpPr>
        <p:spPr bwMode="auto">
          <a:xfrm>
            <a:off x="1114483" y="1947826"/>
            <a:ext cx="1174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289" name="Text Box 48">
            <a:extLst>
              <a:ext uri="{FF2B5EF4-FFF2-40B4-BE49-F238E27FC236}">
                <a16:creationId xmlns:a16="http://schemas.microsoft.com/office/drawing/2014/main" id="{383B815A-927A-6E4B-999F-39A6ADC85C5A}"/>
              </a:ext>
            </a:extLst>
          </p:cNvPr>
          <p:cNvSpPr txBox="1">
            <a:spLocks noChangeArrowheads="1"/>
          </p:cNvSpPr>
          <p:nvPr/>
        </p:nvSpPr>
        <p:spPr bwMode="auto">
          <a:xfrm>
            <a:off x="3791008" y="2230401"/>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290" name="Group 49">
            <a:extLst>
              <a:ext uri="{FF2B5EF4-FFF2-40B4-BE49-F238E27FC236}">
                <a16:creationId xmlns:a16="http://schemas.microsoft.com/office/drawing/2014/main" id="{8562259A-164F-BC42-B6F5-14769677AAE8}"/>
              </a:ext>
            </a:extLst>
          </p:cNvPr>
          <p:cNvGrpSpPr>
            <a:grpSpLocks/>
          </p:cNvGrpSpPr>
          <p:nvPr/>
        </p:nvGrpSpPr>
        <p:grpSpPr bwMode="auto">
          <a:xfrm>
            <a:off x="2330508" y="2017676"/>
            <a:ext cx="1471612" cy="512762"/>
            <a:chOff x="850" y="1159"/>
            <a:chExt cx="927" cy="323"/>
          </a:xfrm>
        </p:grpSpPr>
        <p:sp>
          <p:nvSpPr>
            <p:cNvPr id="291" name="Line 50">
              <a:extLst>
                <a:ext uri="{FF2B5EF4-FFF2-40B4-BE49-F238E27FC236}">
                  <a16:creationId xmlns:a16="http://schemas.microsoft.com/office/drawing/2014/main" id="{DED07D6B-2A85-524C-803C-3B4D7CAF3684}"/>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2" name="Text Box 51">
              <a:extLst>
                <a:ext uri="{FF2B5EF4-FFF2-40B4-BE49-F238E27FC236}">
                  <a16:creationId xmlns:a16="http://schemas.microsoft.com/office/drawing/2014/main" id="{CD69A5B9-BD2D-004E-9C70-23F8747697BB}"/>
                </a:ext>
              </a:extLst>
            </p:cNvPr>
            <p:cNvSpPr txBox="1">
              <a:spLocks noChangeArrowheads="1"/>
            </p:cNvSpPr>
            <p:nvPr/>
          </p:nvSpPr>
          <p:spPr bwMode="auto">
            <a:xfrm>
              <a:off x="1100" y="1159"/>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93" name="Group 52">
            <a:extLst>
              <a:ext uri="{FF2B5EF4-FFF2-40B4-BE49-F238E27FC236}">
                <a16:creationId xmlns:a16="http://schemas.microsoft.com/office/drawing/2014/main" id="{4B96DCED-77AA-4D43-95F9-63AB2DDBE966}"/>
              </a:ext>
            </a:extLst>
          </p:cNvPr>
          <p:cNvGrpSpPr>
            <a:grpSpLocks/>
          </p:cNvGrpSpPr>
          <p:nvPr/>
        </p:nvGrpSpPr>
        <p:grpSpPr bwMode="auto">
          <a:xfrm>
            <a:off x="2324158" y="5032338"/>
            <a:ext cx="1471612" cy="487363"/>
            <a:chOff x="846" y="2253"/>
            <a:chExt cx="927" cy="307"/>
          </a:xfrm>
        </p:grpSpPr>
        <p:sp>
          <p:nvSpPr>
            <p:cNvPr id="294" name="Line 53">
              <a:extLst>
                <a:ext uri="{FF2B5EF4-FFF2-40B4-BE49-F238E27FC236}">
                  <a16:creationId xmlns:a16="http://schemas.microsoft.com/office/drawing/2014/main" id="{AAD90053-D3F5-F24C-92AC-BBDD518066AC}"/>
                </a:ext>
              </a:extLst>
            </p:cNvPr>
            <p:cNvSpPr>
              <a:spLocks noChangeShapeType="1"/>
            </p:cNvSpPr>
            <p:nvPr/>
          </p:nvSpPr>
          <p:spPr bwMode="auto">
            <a:xfrm>
              <a:off x="846" y="2335"/>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5" name="Text Box 54">
              <a:extLst>
                <a:ext uri="{FF2B5EF4-FFF2-40B4-BE49-F238E27FC236}">
                  <a16:creationId xmlns:a16="http://schemas.microsoft.com/office/drawing/2014/main" id="{D8FC3F0C-42E9-D444-ACA6-A378F3C24F00}"/>
                </a:ext>
              </a:extLst>
            </p:cNvPr>
            <p:cNvSpPr txBox="1">
              <a:spLocks noChangeArrowheads="1"/>
            </p:cNvSpPr>
            <p:nvPr/>
          </p:nvSpPr>
          <p:spPr bwMode="auto">
            <a:xfrm>
              <a:off x="1097" y="2253"/>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pkt0</a:t>
              </a:r>
            </a:p>
          </p:txBody>
        </p:sp>
      </p:grpSp>
      <p:grpSp>
        <p:nvGrpSpPr>
          <p:cNvPr id="296" name="Group 55">
            <a:extLst>
              <a:ext uri="{FF2B5EF4-FFF2-40B4-BE49-F238E27FC236}">
                <a16:creationId xmlns:a16="http://schemas.microsoft.com/office/drawing/2014/main" id="{24203F03-FCBF-6540-BB8B-EC539536546D}"/>
              </a:ext>
            </a:extLst>
          </p:cNvPr>
          <p:cNvGrpSpPr>
            <a:grpSpLocks/>
          </p:cNvGrpSpPr>
          <p:nvPr/>
        </p:nvGrpSpPr>
        <p:grpSpPr bwMode="auto">
          <a:xfrm>
            <a:off x="2324158" y="4635463"/>
            <a:ext cx="1471612" cy="471488"/>
            <a:chOff x="846" y="2003"/>
            <a:chExt cx="927" cy="297"/>
          </a:xfrm>
        </p:grpSpPr>
        <p:sp>
          <p:nvSpPr>
            <p:cNvPr id="297" name="Line 56">
              <a:extLst>
                <a:ext uri="{FF2B5EF4-FFF2-40B4-BE49-F238E27FC236}">
                  <a16:creationId xmlns:a16="http://schemas.microsoft.com/office/drawing/2014/main" id="{503FC297-DE1B-4C41-A8CE-1137B0A2DB26}"/>
                </a:ext>
              </a:extLst>
            </p:cNvPr>
            <p:cNvSpPr>
              <a:spLocks noChangeShapeType="1"/>
            </p:cNvSpPr>
            <p:nvPr/>
          </p:nvSpPr>
          <p:spPr bwMode="auto">
            <a:xfrm flipH="1">
              <a:off x="846" y="2075"/>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8" name="Text Box 57">
              <a:extLst>
                <a:ext uri="{FF2B5EF4-FFF2-40B4-BE49-F238E27FC236}">
                  <a16:creationId xmlns:a16="http://schemas.microsoft.com/office/drawing/2014/main" id="{8F988178-9347-4A46-8B60-8D8AF00EC5D3}"/>
                </a:ext>
              </a:extLst>
            </p:cNvPr>
            <p:cNvSpPr txBox="1">
              <a:spLocks noChangeArrowheads="1"/>
            </p:cNvSpPr>
            <p:nvPr/>
          </p:nvSpPr>
          <p:spPr bwMode="auto">
            <a:xfrm>
              <a:off x="1092" y="2003"/>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ack1</a:t>
              </a:r>
            </a:p>
          </p:txBody>
        </p:sp>
      </p:grpSp>
      <p:grpSp>
        <p:nvGrpSpPr>
          <p:cNvPr id="299" name="Group 58">
            <a:extLst>
              <a:ext uri="{FF2B5EF4-FFF2-40B4-BE49-F238E27FC236}">
                <a16:creationId xmlns:a16="http://schemas.microsoft.com/office/drawing/2014/main" id="{1CE09882-0DDF-F14F-827F-637288F4016A}"/>
              </a:ext>
            </a:extLst>
          </p:cNvPr>
          <p:cNvGrpSpPr>
            <a:grpSpLocks/>
          </p:cNvGrpSpPr>
          <p:nvPr/>
        </p:nvGrpSpPr>
        <p:grpSpPr bwMode="auto">
          <a:xfrm>
            <a:off x="2316220" y="2517738"/>
            <a:ext cx="1471613" cy="455613"/>
            <a:chOff x="841" y="1474"/>
            <a:chExt cx="927" cy="287"/>
          </a:xfrm>
        </p:grpSpPr>
        <p:sp>
          <p:nvSpPr>
            <p:cNvPr id="300" name="Line 59">
              <a:extLst>
                <a:ext uri="{FF2B5EF4-FFF2-40B4-BE49-F238E27FC236}">
                  <a16:creationId xmlns:a16="http://schemas.microsoft.com/office/drawing/2014/main" id="{B7E84F08-D45F-3E4B-BF03-DAEF18A24CD4}"/>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1" name="Text Box 60">
              <a:extLst>
                <a:ext uri="{FF2B5EF4-FFF2-40B4-BE49-F238E27FC236}">
                  <a16:creationId xmlns:a16="http://schemas.microsoft.com/office/drawing/2014/main" id="{CE717B46-7D6B-DF45-A6E9-79E5D50205AC}"/>
                </a:ext>
              </a:extLst>
            </p:cNvPr>
            <p:cNvSpPr txBox="1">
              <a:spLocks noChangeArrowheads="1"/>
            </p:cNvSpPr>
            <p:nvPr/>
          </p:nvSpPr>
          <p:spPr bwMode="auto">
            <a:xfrm>
              <a:off x="1089" y="1474"/>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grpSp>
        <p:nvGrpSpPr>
          <p:cNvPr id="302" name="Group 61">
            <a:extLst>
              <a:ext uri="{FF2B5EF4-FFF2-40B4-BE49-F238E27FC236}">
                <a16:creationId xmlns:a16="http://schemas.microsoft.com/office/drawing/2014/main" id="{3E6AD5AC-94ED-974B-873C-94815E36AD2F}"/>
              </a:ext>
            </a:extLst>
          </p:cNvPr>
          <p:cNvGrpSpPr>
            <a:grpSpLocks/>
          </p:cNvGrpSpPr>
          <p:nvPr/>
        </p:nvGrpSpPr>
        <p:grpSpPr bwMode="auto">
          <a:xfrm>
            <a:off x="2309870" y="5487951"/>
            <a:ext cx="1471613" cy="461962"/>
            <a:chOff x="837" y="2540"/>
            <a:chExt cx="927" cy="291"/>
          </a:xfrm>
        </p:grpSpPr>
        <p:sp>
          <p:nvSpPr>
            <p:cNvPr id="303" name="Line 62">
              <a:extLst>
                <a:ext uri="{FF2B5EF4-FFF2-40B4-BE49-F238E27FC236}">
                  <a16:creationId xmlns:a16="http://schemas.microsoft.com/office/drawing/2014/main" id="{38E324B9-A111-5A40-AC68-D6C9C91F60FB}"/>
                </a:ext>
              </a:extLst>
            </p:cNvPr>
            <p:cNvSpPr>
              <a:spLocks noChangeShapeType="1"/>
            </p:cNvSpPr>
            <p:nvPr/>
          </p:nvSpPr>
          <p:spPr bwMode="auto">
            <a:xfrm flipH="1">
              <a:off x="837" y="260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4" name="Text Box 63">
              <a:extLst>
                <a:ext uri="{FF2B5EF4-FFF2-40B4-BE49-F238E27FC236}">
                  <a16:creationId xmlns:a16="http://schemas.microsoft.com/office/drawing/2014/main" id="{7A059B4B-B11C-B640-906E-CE9430C87E54}"/>
                </a:ext>
              </a:extLst>
            </p:cNvPr>
            <p:cNvSpPr txBox="1">
              <a:spLocks noChangeArrowheads="1"/>
            </p:cNvSpPr>
            <p:nvPr/>
          </p:nvSpPr>
          <p:spPr bwMode="auto">
            <a:xfrm>
              <a:off x="1086" y="2540"/>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8000"/>
                  </a:solidFill>
                  <a:effectLst/>
                  <a:uLnTx/>
                  <a:uFillTx/>
                  <a:latin typeface="Arial" charset="0"/>
                  <a:ea typeface="ＭＳ Ｐゴシック" charset="0"/>
                  <a:cs typeface="+mn-cs"/>
                </a:rPr>
                <a:t>ack0</a:t>
              </a:r>
            </a:p>
          </p:txBody>
        </p:sp>
      </p:grpSp>
      <p:sp>
        <p:nvSpPr>
          <p:cNvPr id="305" name="Text Box 64">
            <a:extLst>
              <a:ext uri="{FF2B5EF4-FFF2-40B4-BE49-F238E27FC236}">
                <a16:creationId xmlns:a16="http://schemas.microsoft.com/office/drawing/2014/main" id="{B354EC4B-A0CC-554E-9AF4-6B26CE89E83C}"/>
              </a:ext>
            </a:extLst>
          </p:cNvPr>
          <p:cNvSpPr txBox="1">
            <a:spLocks noChangeArrowheads="1"/>
          </p:cNvSpPr>
          <p:nvPr/>
        </p:nvSpPr>
        <p:spPr bwMode="auto">
          <a:xfrm>
            <a:off x="2108258" y="6200738"/>
            <a:ext cx="13938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(c) ACK loss</a:t>
            </a:r>
          </a:p>
        </p:txBody>
      </p:sp>
      <p:grpSp>
        <p:nvGrpSpPr>
          <p:cNvPr id="306" name="Group 81">
            <a:extLst>
              <a:ext uri="{FF2B5EF4-FFF2-40B4-BE49-F238E27FC236}">
                <a16:creationId xmlns:a16="http://schemas.microsoft.com/office/drawing/2014/main" id="{F0BA1E0C-D158-AD48-808B-0CA4BE37C566}"/>
              </a:ext>
            </a:extLst>
          </p:cNvPr>
          <p:cNvGrpSpPr>
            <a:grpSpLocks/>
          </p:cNvGrpSpPr>
          <p:nvPr/>
        </p:nvGrpSpPr>
        <p:grpSpPr bwMode="auto">
          <a:xfrm>
            <a:off x="2595620" y="3289263"/>
            <a:ext cx="1212850" cy="719138"/>
            <a:chOff x="1324" y="1931"/>
            <a:chExt cx="764" cy="453"/>
          </a:xfrm>
        </p:grpSpPr>
        <p:sp>
          <p:nvSpPr>
            <p:cNvPr id="307" name="Line 27">
              <a:extLst>
                <a:ext uri="{FF2B5EF4-FFF2-40B4-BE49-F238E27FC236}">
                  <a16:creationId xmlns:a16="http://schemas.microsoft.com/office/drawing/2014/main" id="{22D759EC-1570-E14E-A705-1C29B01A88C0}"/>
                </a:ext>
              </a:extLst>
            </p:cNvPr>
            <p:cNvSpPr>
              <a:spLocks noChangeShapeType="1"/>
            </p:cNvSpPr>
            <p:nvPr/>
          </p:nvSpPr>
          <p:spPr bwMode="auto">
            <a:xfrm flipH="1">
              <a:off x="1514" y="2031"/>
              <a:ext cx="574" cy="13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8" name="Text Box 28">
              <a:extLst>
                <a:ext uri="{FF2B5EF4-FFF2-40B4-BE49-F238E27FC236}">
                  <a16:creationId xmlns:a16="http://schemas.microsoft.com/office/drawing/2014/main" id="{EC8706FB-0F57-5F44-9CC9-6AD3D0C5C5AE}"/>
                </a:ext>
              </a:extLst>
            </p:cNvPr>
            <p:cNvSpPr txBox="1">
              <a:spLocks noChangeArrowheads="1"/>
            </p:cNvSpPr>
            <p:nvPr/>
          </p:nvSpPr>
          <p:spPr bwMode="auto">
            <a:xfrm>
              <a:off x="1456" y="1931"/>
              <a:ext cx="38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8000"/>
                  </a:solidFill>
                  <a:effectLst/>
                  <a:uLnTx/>
                  <a:uFillTx/>
                  <a:latin typeface="Arial" charset="0"/>
                  <a:ea typeface="ＭＳ Ｐゴシック" charset="0"/>
                  <a:cs typeface="+mn-cs"/>
                </a:rPr>
                <a:t>ack1</a:t>
              </a:r>
            </a:p>
          </p:txBody>
        </p:sp>
        <p:sp>
          <p:nvSpPr>
            <p:cNvPr id="309" name="Text Box 68">
              <a:extLst>
                <a:ext uri="{FF2B5EF4-FFF2-40B4-BE49-F238E27FC236}">
                  <a16:creationId xmlns:a16="http://schemas.microsoft.com/office/drawing/2014/main" id="{FA39AC61-1540-1D40-8578-6A512366144A}"/>
                </a:ext>
              </a:extLst>
            </p:cNvPr>
            <p:cNvSpPr txBox="1">
              <a:spLocks noChangeArrowheads="1"/>
            </p:cNvSpPr>
            <p:nvPr/>
          </p:nvSpPr>
          <p:spPr bwMode="auto">
            <a:xfrm>
              <a:off x="1383" y="2040"/>
              <a:ext cx="215"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310" name="Text Box 69">
              <a:extLst>
                <a:ext uri="{FF2B5EF4-FFF2-40B4-BE49-F238E27FC236}">
                  <a16:creationId xmlns:a16="http://schemas.microsoft.com/office/drawing/2014/main" id="{DD1F8E52-8BD2-B048-B07C-1EE5ECD6A0B6}"/>
                </a:ext>
              </a:extLst>
            </p:cNvPr>
            <p:cNvSpPr txBox="1">
              <a:spLocks noChangeArrowheads="1"/>
            </p:cNvSpPr>
            <p:nvPr/>
          </p:nvSpPr>
          <p:spPr bwMode="auto">
            <a:xfrm>
              <a:off x="1324" y="2172"/>
              <a:ext cx="329"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grpSp>
        <p:nvGrpSpPr>
          <p:cNvPr id="311" name="Group 70">
            <a:extLst>
              <a:ext uri="{FF2B5EF4-FFF2-40B4-BE49-F238E27FC236}">
                <a16:creationId xmlns:a16="http://schemas.microsoft.com/office/drawing/2014/main" id="{0F4BECD0-A491-8F40-BFEC-E8C9A042D61A}"/>
              </a:ext>
            </a:extLst>
          </p:cNvPr>
          <p:cNvGrpSpPr>
            <a:grpSpLocks/>
          </p:cNvGrpSpPr>
          <p:nvPr/>
        </p:nvGrpSpPr>
        <p:grpSpPr bwMode="auto">
          <a:xfrm>
            <a:off x="2219383" y="3195601"/>
            <a:ext cx="122237" cy="1033462"/>
            <a:chOff x="3651" y="1878"/>
            <a:chExt cx="78" cy="963"/>
          </a:xfrm>
        </p:grpSpPr>
        <p:sp>
          <p:nvSpPr>
            <p:cNvPr id="312" name="Line 71">
              <a:extLst>
                <a:ext uri="{FF2B5EF4-FFF2-40B4-BE49-F238E27FC236}">
                  <a16:creationId xmlns:a16="http://schemas.microsoft.com/office/drawing/2014/main" id="{3800A286-BA79-AD44-9BC2-67E3AA25AB56}"/>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3" name="Line 72">
              <a:extLst>
                <a:ext uri="{FF2B5EF4-FFF2-40B4-BE49-F238E27FC236}">
                  <a16:creationId xmlns:a16="http://schemas.microsoft.com/office/drawing/2014/main" id="{EECA67B2-EE21-9647-A7E2-99B65DF6B8E7}"/>
                </a:ext>
              </a:extLst>
            </p:cNvPr>
            <p:cNvSpPr>
              <a:spLocks noChangeShapeType="1"/>
            </p:cNvSpPr>
            <p:nvPr/>
          </p:nvSpPr>
          <p:spPr bwMode="auto">
            <a:xfrm flipH="1">
              <a:off x="3651" y="1878"/>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4" name="Line 73">
              <a:extLst>
                <a:ext uri="{FF2B5EF4-FFF2-40B4-BE49-F238E27FC236}">
                  <a16:creationId xmlns:a16="http://schemas.microsoft.com/office/drawing/2014/main" id="{C7DAF5BE-8E96-1645-A520-09432F543BA1}"/>
                </a:ext>
              </a:extLst>
            </p:cNvPr>
            <p:cNvSpPr>
              <a:spLocks noChangeShapeType="1"/>
            </p:cNvSpPr>
            <p:nvPr/>
          </p:nvSpPr>
          <p:spPr bwMode="auto">
            <a:xfrm flipH="1">
              <a:off x="3651" y="2841"/>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15" name="Group 74">
            <a:extLst>
              <a:ext uri="{FF2B5EF4-FFF2-40B4-BE49-F238E27FC236}">
                <a16:creationId xmlns:a16="http://schemas.microsoft.com/office/drawing/2014/main" id="{1BEFF8A5-9012-6D4A-9013-3C02315FB8E9}"/>
              </a:ext>
            </a:extLst>
          </p:cNvPr>
          <p:cNvGrpSpPr>
            <a:grpSpLocks/>
          </p:cNvGrpSpPr>
          <p:nvPr/>
        </p:nvGrpSpPr>
        <p:grpSpPr bwMode="auto">
          <a:xfrm>
            <a:off x="2347970" y="4184613"/>
            <a:ext cx="1471613" cy="504825"/>
            <a:chOff x="855" y="1710"/>
            <a:chExt cx="927" cy="318"/>
          </a:xfrm>
        </p:grpSpPr>
        <p:sp>
          <p:nvSpPr>
            <p:cNvPr id="316" name="Line 75">
              <a:extLst>
                <a:ext uri="{FF2B5EF4-FFF2-40B4-BE49-F238E27FC236}">
                  <a16:creationId xmlns:a16="http://schemas.microsoft.com/office/drawing/2014/main" id="{31B804E1-5043-E048-A6C7-2C9ABAF18BE5}"/>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17" name="Text Box 76">
              <a:extLst>
                <a:ext uri="{FF2B5EF4-FFF2-40B4-BE49-F238E27FC236}">
                  <a16:creationId xmlns:a16="http://schemas.microsoft.com/office/drawing/2014/main" id="{F8255321-E596-D34A-BD87-A23F4355FA6A}"/>
                </a:ext>
              </a:extLst>
            </p:cNvPr>
            <p:cNvSpPr txBox="1">
              <a:spLocks noChangeArrowheads="1"/>
            </p:cNvSpPr>
            <p:nvPr/>
          </p:nvSpPr>
          <p:spPr bwMode="auto">
            <a:xfrm>
              <a:off x="1094" y="1710"/>
              <a:ext cx="3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99"/>
                  </a:solidFill>
                  <a:effectLst/>
                  <a:uLnTx/>
                  <a:uFillTx/>
                  <a:latin typeface="Arial" charset="0"/>
                  <a:ea typeface="ＭＳ Ｐゴシック" charset="0"/>
                  <a:cs typeface="+mn-cs"/>
                </a:rPr>
                <a:t>pkt1</a:t>
              </a:r>
            </a:p>
          </p:txBody>
        </p:sp>
      </p:grpSp>
      <p:grpSp>
        <p:nvGrpSpPr>
          <p:cNvPr id="318" name="Group 77">
            <a:extLst>
              <a:ext uri="{FF2B5EF4-FFF2-40B4-BE49-F238E27FC236}">
                <a16:creationId xmlns:a16="http://schemas.microsoft.com/office/drawing/2014/main" id="{D0861418-8DD8-9E45-9C41-C33C40AF1238}"/>
              </a:ext>
            </a:extLst>
          </p:cNvPr>
          <p:cNvGrpSpPr>
            <a:grpSpLocks/>
          </p:cNvGrpSpPr>
          <p:nvPr/>
        </p:nvGrpSpPr>
        <p:grpSpPr bwMode="auto">
          <a:xfrm>
            <a:off x="916045" y="3808376"/>
            <a:ext cx="1377950" cy="731837"/>
            <a:chOff x="2802" y="2348"/>
            <a:chExt cx="868" cy="461"/>
          </a:xfrm>
        </p:grpSpPr>
        <p:pic>
          <p:nvPicPr>
            <p:cNvPr id="319" name="Picture 78" descr="alarm_clock_ringing">
              <a:extLst>
                <a:ext uri="{FF2B5EF4-FFF2-40B4-BE49-F238E27FC236}">
                  <a16:creationId xmlns:a16="http://schemas.microsoft.com/office/drawing/2014/main" id="{CA0CA6DF-4FBE-6743-93FF-E0C9F335D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2348"/>
              <a:ext cx="27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 name="Text Box 79">
              <a:extLst>
                <a:ext uri="{FF2B5EF4-FFF2-40B4-BE49-F238E27FC236}">
                  <a16:creationId xmlns:a16="http://schemas.microsoft.com/office/drawing/2014/main" id="{82C9EDC8-20F1-B14C-A40E-35B14CA33EE3}"/>
                </a:ext>
              </a:extLst>
            </p:cNvPr>
            <p:cNvSpPr txBox="1">
              <a:spLocks noChangeArrowheads="1"/>
            </p:cNvSpPr>
            <p:nvPr/>
          </p:nvSpPr>
          <p:spPr bwMode="auto">
            <a:xfrm>
              <a:off x="2802" y="2491"/>
              <a:ext cx="868" cy="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timeout</a:t>
              </a:r>
            </a:p>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resend pkt1</a:t>
              </a:r>
            </a:p>
          </p:txBody>
        </p:sp>
      </p:grpSp>
      <p:sp>
        <p:nvSpPr>
          <p:cNvPr id="321" name="Text Box 82">
            <a:extLst>
              <a:ext uri="{FF2B5EF4-FFF2-40B4-BE49-F238E27FC236}">
                <a16:creationId xmlns:a16="http://schemas.microsoft.com/office/drawing/2014/main" id="{C3BC6622-0188-3B48-9C96-F9E517E26A75}"/>
              </a:ext>
            </a:extLst>
          </p:cNvPr>
          <p:cNvSpPr txBox="1">
            <a:spLocks noChangeArrowheads="1"/>
          </p:cNvSpPr>
          <p:nvPr/>
        </p:nvSpPr>
        <p:spPr bwMode="auto">
          <a:xfrm>
            <a:off x="9492400" y="2644738"/>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pkt1</a:t>
            </a:r>
          </a:p>
        </p:txBody>
      </p:sp>
      <p:sp>
        <p:nvSpPr>
          <p:cNvPr id="322" name="Text Box 83">
            <a:extLst>
              <a:ext uri="{FF2B5EF4-FFF2-40B4-BE49-F238E27FC236}">
                <a16:creationId xmlns:a16="http://schemas.microsoft.com/office/drawing/2014/main" id="{E5238B09-CD9D-F446-B43E-64ED2305BCA1}"/>
              </a:ext>
            </a:extLst>
          </p:cNvPr>
          <p:cNvSpPr txBox="1">
            <a:spLocks noChangeArrowheads="1"/>
          </p:cNvSpPr>
          <p:nvPr/>
        </p:nvSpPr>
        <p:spPr bwMode="auto">
          <a:xfrm>
            <a:off x="9492400" y="2870163"/>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ack1</a:t>
            </a:r>
          </a:p>
        </p:txBody>
      </p:sp>
      <p:sp>
        <p:nvSpPr>
          <p:cNvPr id="323" name="Text Box 84">
            <a:extLst>
              <a:ext uri="{FF2B5EF4-FFF2-40B4-BE49-F238E27FC236}">
                <a16:creationId xmlns:a16="http://schemas.microsoft.com/office/drawing/2014/main" id="{E3231EF7-5B96-594B-87F0-6BCB45F9A675}"/>
              </a:ext>
            </a:extLst>
          </p:cNvPr>
          <p:cNvSpPr txBox="1">
            <a:spLocks noChangeArrowheads="1"/>
          </p:cNvSpPr>
          <p:nvPr/>
        </p:nvSpPr>
        <p:spPr bwMode="auto">
          <a:xfrm>
            <a:off x="9432963" y="4166394"/>
            <a:ext cx="15684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(detect duplicate)</a:t>
            </a:r>
          </a:p>
        </p:txBody>
      </p:sp>
      <p:grpSp>
        <p:nvGrpSpPr>
          <p:cNvPr id="324" name="Group 85">
            <a:extLst>
              <a:ext uri="{FF2B5EF4-FFF2-40B4-BE49-F238E27FC236}">
                <a16:creationId xmlns:a16="http://schemas.microsoft.com/office/drawing/2014/main" id="{66501723-D8A6-084B-9A24-1F0DB083080C}"/>
              </a:ext>
            </a:extLst>
          </p:cNvPr>
          <p:cNvGrpSpPr>
            <a:grpSpLocks/>
          </p:cNvGrpSpPr>
          <p:nvPr/>
        </p:nvGrpSpPr>
        <p:grpSpPr bwMode="auto">
          <a:xfrm>
            <a:off x="8023963" y="2517742"/>
            <a:ext cx="1471612" cy="404813"/>
            <a:chOff x="855" y="1773"/>
            <a:chExt cx="927" cy="255"/>
          </a:xfrm>
        </p:grpSpPr>
        <p:sp>
          <p:nvSpPr>
            <p:cNvPr id="325" name="Line 86">
              <a:extLst>
                <a:ext uri="{FF2B5EF4-FFF2-40B4-BE49-F238E27FC236}">
                  <a16:creationId xmlns:a16="http://schemas.microsoft.com/office/drawing/2014/main" id="{359487AF-0120-2342-A4AE-46F977FFF250}"/>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26" name="Text Box 87">
              <a:extLst>
                <a:ext uri="{FF2B5EF4-FFF2-40B4-BE49-F238E27FC236}">
                  <a16:creationId xmlns:a16="http://schemas.microsoft.com/office/drawing/2014/main" id="{FFBC575A-0945-E543-9B9D-B6458E74F86E}"/>
                </a:ext>
              </a:extLst>
            </p:cNvPr>
            <p:cNvSpPr txBox="1">
              <a:spLocks noChangeArrowheads="1"/>
            </p:cNvSpPr>
            <p:nvPr/>
          </p:nvSpPr>
          <p:spPr bwMode="auto">
            <a:xfrm>
              <a:off x="1094" y="1773"/>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ＭＳ Ｐゴシック" charset="0"/>
                  <a:cs typeface="+mn-cs"/>
                </a:rPr>
                <a:t>pkt1</a:t>
              </a:r>
            </a:p>
          </p:txBody>
        </p:sp>
      </p:grpSp>
      <p:sp>
        <p:nvSpPr>
          <p:cNvPr id="327" name="Text Box 88">
            <a:extLst>
              <a:ext uri="{FF2B5EF4-FFF2-40B4-BE49-F238E27FC236}">
                <a16:creationId xmlns:a16="http://schemas.microsoft.com/office/drawing/2014/main" id="{14273DE0-71B8-4647-B8BB-454BDE001869}"/>
              </a:ext>
            </a:extLst>
          </p:cNvPr>
          <p:cNvSpPr txBox="1">
            <a:spLocks noChangeArrowheads="1"/>
          </p:cNvSpPr>
          <p:nvPr/>
        </p:nvSpPr>
        <p:spPr bwMode="auto">
          <a:xfrm>
            <a:off x="7036538" y="1036601"/>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328" name="Text Box 89">
            <a:extLst>
              <a:ext uri="{FF2B5EF4-FFF2-40B4-BE49-F238E27FC236}">
                <a16:creationId xmlns:a16="http://schemas.microsoft.com/office/drawing/2014/main" id="{AE034630-EC82-F846-80B5-78E6A28DE77D}"/>
              </a:ext>
            </a:extLst>
          </p:cNvPr>
          <p:cNvSpPr txBox="1">
            <a:spLocks noChangeArrowheads="1"/>
          </p:cNvSpPr>
          <p:nvPr/>
        </p:nvSpPr>
        <p:spPr bwMode="auto">
          <a:xfrm>
            <a:off x="9476525" y="1031838"/>
            <a:ext cx="10715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329" name="Text Box 90">
            <a:extLst>
              <a:ext uri="{FF2B5EF4-FFF2-40B4-BE49-F238E27FC236}">
                <a16:creationId xmlns:a16="http://schemas.microsoft.com/office/drawing/2014/main" id="{EC7192DE-620F-2C47-A0BA-1234EA121795}"/>
              </a:ext>
            </a:extLst>
          </p:cNvPr>
          <p:cNvSpPr txBox="1">
            <a:spLocks noChangeArrowheads="1"/>
          </p:cNvSpPr>
          <p:nvPr/>
        </p:nvSpPr>
        <p:spPr bwMode="auto">
          <a:xfrm>
            <a:off x="9500155" y="3886501"/>
            <a:ext cx="100012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pkt1</a:t>
            </a:r>
          </a:p>
        </p:txBody>
      </p:sp>
      <p:sp>
        <p:nvSpPr>
          <p:cNvPr id="330" name="Text Box 92">
            <a:extLst>
              <a:ext uri="{FF2B5EF4-FFF2-40B4-BE49-F238E27FC236}">
                <a16:creationId xmlns:a16="http://schemas.microsoft.com/office/drawing/2014/main" id="{98A83875-EF54-F448-ABB1-BD64BDA4FBFD}"/>
              </a:ext>
            </a:extLst>
          </p:cNvPr>
          <p:cNvSpPr txBox="1">
            <a:spLocks noChangeArrowheads="1"/>
          </p:cNvSpPr>
          <p:nvPr/>
        </p:nvSpPr>
        <p:spPr bwMode="auto">
          <a:xfrm>
            <a:off x="9482875" y="1970051"/>
            <a:ext cx="11969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ack0</a:t>
            </a:r>
          </a:p>
        </p:txBody>
      </p:sp>
      <p:sp>
        <p:nvSpPr>
          <p:cNvPr id="331" name="Text Box 95">
            <a:extLst>
              <a:ext uri="{FF2B5EF4-FFF2-40B4-BE49-F238E27FC236}">
                <a16:creationId xmlns:a16="http://schemas.microsoft.com/office/drawing/2014/main" id="{37B1F438-FDEF-B347-8509-9B348C6264D6}"/>
              </a:ext>
            </a:extLst>
          </p:cNvPr>
          <p:cNvSpPr txBox="1">
            <a:spLocks noChangeArrowheads="1"/>
          </p:cNvSpPr>
          <p:nvPr/>
        </p:nvSpPr>
        <p:spPr bwMode="auto">
          <a:xfrm>
            <a:off x="6965100" y="2219288"/>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ack0</a:t>
            </a:r>
          </a:p>
        </p:txBody>
      </p:sp>
      <p:sp>
        <p:nvSpPr>
          <p:cNvPr id="332" name="Text Box 97">
            <a:extLst>
              <a:ext uri="{FF2B5EF4-FFF2-40B4-BE49-F238E27FC236}">
                <a16:creationId xmlns:a16="http://schemas.microsoft.com/office/drawing/2014/main" id="{81910B15-5127-7D44-BEAC-A0E4CE19C41A}"/>
              </a:ext>
            </a:extLst>
          </p:cNvPr>
          <p:cNvSpPr txBox="1">
            <a:spLocks noChangeArrowheads="1"/>
          </p:cNvSpPr>
          <p:nvPr/>
        </p:nvSpPr>
        <p:spPr bwMode="auto">
          <a:xfrm>
            <a:off x="6809525" y="2438363"/>
            <a:ext cx="1174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pkt1</a:t>
            </a:r>
          </a:p>
        </p:txBody>
      </p:sp>
      <p:sp>
        <p:nvSpPr>
          <p:cNvPr id="333" name="Text Box 99">
            <a:extLst>
              <a:ext uri="{FF2B5EF4-FFF2-40B4-BE49-F238E27FC236}">
                <a16:creationId xmlns:a16="http://schemas.microsoft.com/office/drawing/2014/main" id="{D1B7D9CA-3570-4040-A714-50B92DB38D55}"/>
              </a:ext>
            </a:extLst>
          </p:cNvPr>
          <p:cNvSpPr txBox="1">
            <a:spLocks noChangeArrowheads="1"/>
          </p:cNvSpPr>
          <p:nvPr/>
        </p:nvSpPr>
        <p:spPr bwMode="auto">
          <a:xfrm>
            <a:off x="6798413" y="1476338"/>
            <a:ext cx="1174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send pkt0</a:t>
            </a:r>
          </a:p>
        </p:txBody>
      </p:sp>
      <p:sp>
        <p:nvSpPr>
          <p:cNvPr id="334" name="Text Box 100">
            <a:extLst>
              <a:ext uri="{FF2B5EF4-FFF2-40B4-BE49-F238E27FC236}">
                <a16:creationId xmlns:a16="http://schemas.microsoft.com/office/drawing/2014/main" id="{3B58509A-B160-2248-9833-A4B82A2ED789}"/>
              </a:ext>
            </a:extLst>
          </p:cNvPr>
          <p:cNvSpPr txBox="1">
            <a:spLocks noChangeArrowheads="1"/>
          </p:cNvSpPr>
          <p:nvPr/>
        </p:nvSpPr>
        <p:spPr bwMode="auto">
          <a:xfrm>
            <a:off x="9474938" y="1758913"/>
            <a:ext cx="100012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rcv pkt0</a:t>
            </a:r>
          </a:p>
        </p:txBody>
      </p:sp>
      <p:grpSp>
        <p:nvGrpSpPr>
          <p:cNvPr id="335" name="Group 101">
            <a:extLst>
              <a:ext uri="{FF2B5EF4-FFF2-40B4-BE49-F238E27FC236}">
                <a16:creationId xmlns:a16="http://schemas.microsoft.com/office/drawing/2014/main" id="{C65F9F6B-9C52-A645-BBA1-4B4911D27DAB}"/>
              </a:ext>
            </a:extLst>
          </p:cNvPr>
          <p:cNvGrpSpPr>
            <a:grpSpLocks/>
          </p:cNvGrpSpPr>
          <p:nvPr/>
        </p:nvGrpSpPr>
        <p:grpSpPr bwMode="auto">
          <a:xfrm>
            <a:off x="8014438" y="1658899"/>
            <a:ext cx="1471612" cy="400050"/>
            <a:chOff x="850" y="1230"/>
            <a:chExt cx="927" cy="252"/>
          </a:xfrm>
        </p:grpSpPr>
        <p:sp>
          <p:nvSpPr>
            <p:cNvPr id="336" name="Line 102">
              <a:extLst>
                <a:ext uri="{FF2B5EF4-FFF2-40B4-BE49-F238E27FC236}">
                  <a16:creationId xmlns:a16="http://schemas.microsoft.com/office/drawing/2014/main" id="{5A223C03-CC68-654E-9A77-795B0F835221}"/>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37" name="Text Box 103">
              <a:extLst>
                <a:ext uri="{FF2B5EF4-FFF2-40B4-BE49-F238E27FC236}">
                  <a16:creationId xmlns:a16="http://schemas.microsoft.com/office/drawing/2014/main" id="{591D93B9-CEB9-B448-93B7-CBCC3D56D0EA}"/>
                </a:ext>
              </a:extLst>
            </p:cNvPr>
            <p:cNvSpPr txBox="1">
              <a:spLocks noChangeArrowheads="1"/>
            </p:cNvSpPr>
            <p:nvPr/>
          </p:nvSpPr>
          <p:spPr bwMode="auto">
            <a:xfrm>
              <a:off x="1082" y="1230"/>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ＭＳ Ｐゴシック" charset="0"/>
                  <a:cs typeface="+mn-cs"/>
                </a:rPr>
                <a:t>pkt0</a:t>
              </a:r>
            </a:p>
          </p:txBody>
        </p:sp>
      </p:grpSp>
      <p:grpSp>
        <p:nvGrpSpPr>
          <p:cNvPr id="338" name="Group 110">
            <a:extLst>
              <a:ext uri="{FF2B5EF4-FFF2-40B4-BE49-F238E27FC236}">
                <a16:creationId xmlns:a16="http://schemas.microsoft.com/office/drawing/2014/main" id="{5327191E-BAE7-194F-AD6B-E343DF47D015}"/>
              </a:ext>
            </a:extLst>
          </p:cNvPr>
          <p:cNvGrpSpPr>
            <a:grpSpLocks/>
          </p:cNvGrpSpPr>
          <p:nvPr/>
        </p:nvGrpSpPr>
        <p:grpSpPr bwMode="auto">
          <a:xfrm>
            <a:off x="8000150" y="2131982"/>
            <a:ext cx="1471613" cy="369888"/>
            <a:chOff x="841" y="1528"/>
            <a:chExt cx="927" cy="233"/>
          </a:xfrm>
        </p:grpSpPr>
        <p:sp>
          <p:nvSpPr>
            <p:cNvPr id="339" name="Line 111">
              <a:extLst>
                <a:ext uri="{FF2B5EF4-FFF2-40B4-BE49-F238E27FC236}">
                  <a16:creationId xmlns:a16="http://schemas.microsoft.com/office/drawing/2014/main" id="{AC100DD9-0DC5-4040-8A3A-1923DC14B2CB}"/>
                </a:ext>
              </a:extLst>
            </p:cNvPr>
            <p:cNvSpPr>
              <a:spLocks noChangeShapeType="1"/>
            </p:cNvSpPr>
            <p:nvPr/>
          </p:nvSpPr>
          <p:spPr bwMode="auto">
            <a:xfrm flipH="1">
              <a:off x="841" y="1536"/>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40" name="Text Box 112">
              <a:extLst>
                <a:ext uri="{FF2B5EF4-FFF2-40B4-BE49-F238E27FC236}">
                  <a16:creationId xmlns:a16="http://schemas.microsoft.com/office/drawing/2014/main" id="{BD326CF1-CC46-8A42-BB2F-F6ECEEBE434A}"/>
                </a:ext>
              </a:extLst>
            </p:cNvPr>
            <p:cNvSpPr txBox="1">
              <a:spLocks noChangeArrowheads="1"/>
            </p:cNvSpPr>
            <p:nvPr/>
          </p:nvSpPr>
          <p:spPr bwMode="auto">
            <a:xfrm>
              <a:off x="1089" y="1528"/>
              <a:ext cx="386"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8000"/>
                  </a:solidFill>
                  <a:effectLst/>
                  <a:uLnTx/>
                  <a:uFillTx/>
                  <a:latin typeface="Arial" charset="0"/>
                  <a:ea typeface="ＭＳ Ｐゴシック" charset="0"/>
                  <a:cs typeface="+mn-cs"/>
                </a:rPr>
                <a:t>ack0</a:t>
              </a:r>
            </a:p>
          </p:txBody>
        </p:sp>
      </p:grpSp>
      <p:sp>
        <p:nvSpPr>
          <p:cNvPr id="341" name="Text Box 116">
            <a:extLst>
              <a:ext uri="{FF2B5EF4-FFF2-40B4-BE49-F238E27FC236}">
                <a16:creationId xmlns:a16="http://schemas.microsoft.com/office/drawing/2014/main" id="{C179E490-5BA4-5340-B780-1B5B090700B1}"/>
              </a:ext>
            </a:extLst>
          </p:cNvPr>
          <p:cNvSpPr txBox="1">
            <a:spLocks noChangeArrowheads="1"/>
          </p:cNvSpPr>
          <p:nvPr/>
        </p:nvSpPr>
        <p:spPr bwMode="auto">
          <a:xfrm>
            <a:off x="6965100" y="6200644"/>
            <a:ext cx="3867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(d) premature timeout/ delayed ACK</a:t>
            </a:r>
          </a:p>
        </p:txBody>
      </p:sp>
      <p:grpSp>
        <p:nvGrpSpPr>
          <p:cNvPr id="342" name="Group 122">
            <a:extLst>
              <a:ext uri="{FF2B5EF4-FFF2-40B4-BE49-F238E27FC236}">
                <a16:creationId xmlns:a16="http://schemas.microsoft.com/office/drawing/2014/main" id="{688804A7-0649-2A4D-B422-8C5736350BF8}"/>
              </a:ext>
            </a:extLst>
          </p:cNvPr>
          <p:cNvGrpSpPr>
            <a:grpSpLocks/>
          </p:cNvGrpSpPr>
          <p:nvPr/>
        </p:nvGrpSpPr>
        <p:grpSpPr bwMode="auto">
          <a:xfrm>
            <a:off x="7903313" y="2724113"/>
            <a:ext cx="122237" cy="1033463"/>
            <a:chOff x="3651" y="1878"/>
            <a:chExt cx="78" cy="963"/>
          </a:xfrm>
        </p:grpSpPr>
        <p:sp>
          <p:nvSpPr>
            <p:cNvPr id="343" name="Line 123">
              <a:extLst>
                <a:ext uri="{FF2B5EF4-FFF2-40B4-BE49-F238E27FC236}">
                  <a16:creationId xmlns:a16="http://schemas.microsoft.com/office/drawing/2014/main" id="{BF323BE9-D061-6D4A-B1D7-D5E84F9BF270}"/>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4" name="Line 124">
              <a:extLst>
                <a:ext uri="{FF2B5EF4-FFF2-40B4-BE49-F238E27FC236}">
                  <a16:creationId xmlns:a16="http://schemas.microsoft.com/office/drawing/2014/main" id="{10D5C035-1EBE-4A4B-B8F1-CF66C5C4103F}"/>
                </a:ext>
              </a:extLst>
            </p:cNvPr>
            <p:cNvSpPr>
              <a:spLocks noChangeShapeType="1"/>
            </p:cNvSpPr>
            <p:nvPr/>
          </p:nvSpPr>
          <p:spPr bwMode="auto">
            <a:xfrm flipH="1">
              <a:off x="3651" y="1878"/>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5" name="Line 125">
              <a:extLst>
                <a:ext uri="{FF2B5EF4-FFF2-40B4-BE49-F238E27FC236}">
                  <a16:creationId xmlns:a16="http://schemas.microsoft.com/office/drawing/2014/main" id="{0EBA7DAD-11A2-F14D-A517-3B3F7222A539}"/>
                </a:ext>
              </a:extLst>
            </p:cNvPr>
            <p:cNvSpPr>
              <a:spLocks noChangeShapeType="1"/>
            </p:cNvSpPr>
            <p:nvPr/>
          </p:nvSpPr>
          <p:spPr bwMode="auto">
            <a:xfrm flipH="1">
              <a:off x="3651" y="2841"/>
              <a:ext cx="75"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46" name="Group 126">
            <a:extLst>
              <a:ext uri="{FF2B5EF4-FFF2-40B4-BE49-F238E27FC236}">
                <a16:creationId xmlns:a16="http://schemas.microsoft.com/office/drawing/2014/main" id="{B70BA022-65A5-4B43-BE01-DB5029C7BB0A}"/>
              </a:ext>
            </a:extLst>
          </p:cNvPr>
          <p:cNvGrpSpPr>
            <a:grpSpLocks/>
          </p:cNvGrpSpPr>
          <p:nvPr/>
        </p:nvGrpSpPr>
        <p:grpSpPr bwMode="auto">
          <a:xfrm>
            <a:off x="8031900" y="3854417"/>
            <a:ext cx="1471613" cy="363538"/>
            <a:chOff x="855" y="1799"/>
            <a:chExt cx="927" cy="229"/>
          </a:xfrm>
        </p:grpSpPr>
        <p:sp>
          <p:nvSpPr>
            <p:cNvPr id="347" name="Line 127">
              <a:extLst>
                <a:ext uri="{FF2B5EF4-FFF2-40B4-BE49-F238E27FC236}">
                  <a16:creationId xmlns:a16="http://schemas.microsoft.com/office/drawing/2014/main" id="{AD191456-37D1-A040-995D-0B74A7DCA3C9}"/>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48" name="Text Box 128">
              <a:extLst>
                <a:ext uri="{FF2B5EF4-FFF2-40B4-BE49-F238E27FC236}">
                  <a16:creationId xmlns:a16="http://schemas.microsoft.com/office/drawing/2014/main" id="{84500C9D-A61F-374E-AC7B-DB3E026212A6}"/>
                </a:ext>
              </a:extLst>
            </p:cNvPr>
            <p:cNvSpPr txBox="1">
              <a:spLocks noChangeArrowheads="1"/>
            </p:cNvSpPr>
            <p:nvPr/>
          </p:nvSpPr>
          <p:spPr bwMode="auto">
            <a:xfrm>
              <a:off x="1121" y="1799"/>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ＭＳ Ｐゴシック" charset="0"/>
                  <a:cs typeface="+mn-cs"/>
                </a:rPr>
                <a:t>pkt1</a:t>
              </a:r>
            </a:p>
          </p:txBody>
        </p:sp>
      </p:grpSp>
      <p:grpSp>
        <p:nvGrpSpPr>
          <p:cNvPr id="349" name="Group 129">
            <a:extLst>
              <a:ext uri="{FF2B5EF4-FFF2-40B4-BE49-F238E27FC236}">
                <a16:creationId xmlns:a16="http://schemas.microsoft.com/office/drawing/2014/main" id="{06ADBC4E-4170-0642-9773-7507C6CC3A52}"/>
              </a:ext>
            </a:extLst>
          </p:cNvPr>
          <p:cNvGrpSpPr>
            <a:grpSpLocks/>
          </p:cNvGrpSpPr>
          <p:nvPr/>
        </p:nvGrpSpPr>
        <p:grpSpPr bwMode="auto">
          <a:xfrm>
            <a:off x="6599975" y="3336888"/>
            <a:ext cx="1377950" cy="731838"/>
            <a:chOff x="2802" y="2348"/>
            <a:chExt cx="868" cy="461"/>
          </a:xfrm>
        </p:grpSpPr>
        <p:pic>
          <p:nvPicPr>
            <p:cNvPr id="350" name="Picture 130" descr="alarm_clock_ringing">
              <a:extLst>
                <a:ext uri="{FF2B5EF4-FFF2-40B4-BE49-F238E27FC236}">
                  <a16:creationId xmlns:a16="http://schemas.microsoft.com/office/drawing/2014/main" id="{52E16AA2-A1DE-B149-8FC7-03FD3D9B1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 y="2348"/>
              <a:ext cx="27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 name="Text Box 131">
              <a:extLst>
                <a:ext uri="{FF2B5EF4-FFF2-40B4-BE49-F238E27FC236}">
                  <a16:creationId xmlns:a16="http://schemas.microsoft.com/office/drawing/2014/main" id="{0A05FBC0-8C50-6F4D-9F72-5369556DE4EB}"/>
                </a:ext>
              </a:extLst>
            </p:cNvPr>
            <p:cNvSpPr txBox="1">
              <a:spLocks noChangeArrowheads="1"/>
            </p:cNvSpPr>
            <p:nvPr/>
          </p:nvSpPr>
          <p:spPr bwMode="auto">
            <a:xfrm>
              <a:off x="2802" y="2491"/>
              <a:ext cx="868" cy="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timeout</a:t>
              </a:r>
            </a:p>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resend pkt1</a:t>
              </a:r>
            </a:p>
          </p:txBody>
        </p:sp>
      </p:grpSp>
      <p:grpSp>
        <p:nvGrpSpPr>
          <p:cNvPr id="352" name="Group 133">
            <a:extLst>
              <a:ext uri="{FF2B5EF4-FFF2-40B4-BE49-F238E27FC236}">
                <a16:creationId xmlns:a16="http://schemas.microsoft.com/office/drawing/2014/main" id="{4FAA3600-FCAA-8B42-84D1-FB85323188F4}"/>
              </a:ext>
            </a:extLst>
          </p:cNvPr>
          <p:cNvGrpSpPr>
            <a:grpSpLocks/>
          </p:cNvGrpSpPr>
          <p:nvPr/>
        </p:nvGrpSpPr>
        <p:grpSpPr bwMode="auto">
          <a:xfrm>
            <a:off x="8580889" y="2976526"/>
            <a:ext cx="911514" cy="752475"/>
            <a:chOff x="4186" y="1705"/>
            <a:chExt cx="598" cy="453"/>
          </a:xfrm>
        </p:grpSpPr>
        <p:sp>
          <p:nvSpPr>
            <p:cNvPr id="353" name="Line 118">
              <a:extLst>
                <a:ext uri="{FF2B5EF4-FFF2-40B4-BE49-F238E27FC236}">
                  <a16:creationId xmlns:a16="http://schemas.microsoft.com/office/drawing/2014/main" id="{AE11BC12-265B-1C4B-8FAB-0FA75A29EEB2}"/>
                </a:ext>
              </a:extLst>
            </p:cNvPr>
            <p:cNvSpPr>
              <a:spLocks noChangeShapeType="1"/>
            </p:cNvSpPr>
            <p:nvPr/>
          </p:nvSpPr>
          <p:spPr bwMode="auto">
            <a:xfrm flipH="1">
              <a:off x="4343" y="1705"/>
              <a:ext cx="441" cy="329"/>
            </a:xfrm>
            <a:prstGeom prst="line">
              <a:avLst/>
            </a:prstGeom>
            <a:noFill/>
            <a:ln w="28575">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55" name="Line 132">
              <a:extLst>
                <a:ext uri="{FF2B5EF4-FFF2-40B4-BE49-F238E27FC236}">
                  <a16:creationId xmlns:a16="http://schemas.microsoft.com/office/drawing/2014/main" id="{BFF7F0A8-A357-7748-BD1E-51A7A3E5988B}"/>
                </a:ext>
              </a:extLst>
            </p:cNvPr>
            <p:cNvSpPr>
              <a:spLocks noChangeShapeType="1"/>
            </p:cNvSpPr>
            <p:nvPr/>
          </p:nvSpPr>
          <p:spPr bwMode="auto">
            <a:xfrm flipH="1">
              <a:off x="4186" y="2047"/>
              <a:ext cx="146" cy="111"/>
            </a:xfrm>
            <a:prstGeom prst="line">
              <a:avLst/>
            </a:prstGeom>
            <a:noFill/>
            <a:ln w="28575">
              <a:solidFill>
                <a:srgbClr val="008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54" name="Text Box 119">
              <a:extLst>
                <a:ext uri="{FF2B5EF4-FFF2-40B4-BE49-F238E27FC236}">
                  <a16:creationId xmlns:a16="http://schemas.microsoft.com/office/drawing/2014/main" id="{D0B7F72D-FD32-8D47-B9FD-0C7A1B80B4A1}"/>
                </a:ext>
              </a:extLst>
            </p:cNvPr>
            <p:cNvSpPr txBox="1">
              <a:spLocks noChangeArrowheads="1"/>
            </p:cNvSpPr>
            <p:nvPr/>
          </p:nvSpPr>
          <p:spPr bwMode="auto">
            <a:xfrm>
              <a:off x="4223" y="1846"/>
              <a:ext cx="460" cy="2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8000"/>
                  </a:solidFill>
                  <a:effectLst/>
                  <a:uLnTx/>
                  <a:uFillTx/>
                  <a:latin typeface="Arial" charset="0"/>
                  <a:ea typeface="ＭＳ Ｐゴシック" charset="0"/>
                  <a:cs typeface="+mn-cs"/>
                </a:rPr>
                <a:t>ack1</a:t>
              </a:r>
            </a:p>
          </p:txBody>
        </p:sp>
      </p:grpSp>
      <p:sp>
        <p:nvSpPr>
          <p:cNvPr id="356" name="Line 136">
            <a:extLst>
              <a:ext uri="{FF2B5EF4-FFF2-40B4-BE49-F238E27FC236}">
                <a16:creationId xmlns:a16="http://schemas.microsoft.com/office/drawing/2014/main" id="{61D6DAB1-4B37-C740-BD43-4568C5241A0C}"/>
              </a:ext>
            </a:extLst>
          </p:cNvPr>
          <p:cNvSpPr>
            <a:spLocks noChangeShapeType="1"/>
          </p:cNvSpPr>
          <p:nvPr/>
        </p:nvSpPr>
        <p:spPr bwMode="auto">
          <a:xfrm flipH="1">
            <a:off x="7922363" y="3521038"/>
            <a:ext cx="909637" cy="73977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C4E4C24E-2B71-FB43-956D-60F8AEF3370B}"/>
              </a:ext>
            </a:extLst>
          </p:cNvPr>
          <p:cNvGrpSpPr/>
          <p:nvPr/>
        </p:nvGrpSpPr>
        <p:grpSpPr>
          <a:xfrm>
            <a:off x="8012670" y="4309460"/>
            <a:ext cx="2667702" cy="714018"/>
            <a:chOff x="8162097" y="4679496"/>
            <a:chExt cx="2667702" cy="714018"/>
          </a:xfrm>
        </p:grpSpPr>
        <p:grpSp>
          <p:nvGrpSpPr>
            <p:cNvPr id="362" name="Group 150">
              <a:extLst>
                <a:ext uri="{FF2B5EF4-FFF2-40B4-BE49-F238E27FC236}">
                  <a16:creationId xmlns:a16="http://schemas.microsoft.com/office/drawing/2014/main" id="{8A649C16-501A-A644-A5FA-AE7129DDC14A}"/>
                </a:ext>
              </a:extLst>
            </p:cNvPr>
            <p:cNvGrpSpPr>
              <a:grpSpLocks/>
            </p:cNvGrpSpPr>
            <p:nvPr/>
          </p:nvGrpSpPr>
          <p:grpSpPr bwMode="auto">
            <a:xfrm>
              <a:off x="8162097" y="4974413"/>
              <a:ext cx="1471613" cy="419101"/>
              <a:chOff x="2229" y="3467"/>
              <a:chExt cx="927" cy="264"/>
            </a:xfrm>
          </p:grpSpPr>
          <p:sp>
            <p:nvSpPr>
              <p:cNvPr id="382" name="Line 108">
                <a:extLst>
                  <a:ext uri="{FF2B5EF4-FFF2-40B4-BE49-F238E27FC236}">
                    <a16:creationId xmlns:a16="http://schemas.microsoft.com/office/drawing/2014/main" id="{DB733CF3-EAC6-CC4F-B21E-9FB8C5502566}"/>
                  </a:ext>
                </a:extLst>
              </p:cNvPr>
              <p:cNvSpPr>
                <a:spLocks noChangeShapeType="1"/>
              </p:cNvSpPr>
              <p:nvPr/>
            </p:nvSpPr>
            <p:spPr bwMode="auto">
              <a:xfrm flipH="1">
                <a:off x="2229" y="3467"/>
                <a:ext cx="927" cy="225"/>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3" name="Text Box 109">
                <a:extLst>
                  <a:ext uri="{FF2B5EF4-FFF2-40B4-BE49-F238E27FC236}">
                    <a16:creationId xmlns:a16="http://schemas.microsoft.com/office/drawing/2014/main" id="{BB517B3D-28EB-8444-8C05-95403AFF543F}"/>
                  </a:ext>
                </a:extLst>
              </p:cNvPr>
              <p:cNvSpPr txBox="1">
                <a:spLocks noChangeArrowheads="1"/>
              </p:cNvSpPr>
              <p:nvPr/>
            </p:nvSpPr>
            <p:spPr bwMode="auto">
              <a:xfrm>
                <a:off x="2336" y="3519"/>
                <a:ext cx="386"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8000"/>
                    </a:solidFill>
                    <a:effectLst/>
                    <a:uLnTx/>
                    <a:uFillTx/>
                    <a:latin typeface="Arial" charset="0"/>
                    <a:ea typeface="ＭＳ Ｐゴシック" charset="0"/>
                    <a:cs typeface="+mn-cs"/>
                  </a:rPr>
                  <a:t>ack1</a:t>
                </a:r>
              </a:p>
            </p:txBody>
          </p:sp>
        </p:grpSp>
        <p:sp>
          <p:nvSpPr>
            <p:cNvPr id="358" name="Text Box 93">
              <a:extLst>
                <a:ext uri="{FF2B5EF4-FFF2-40B4-BE49-F238E27FC236}">
                  <a16:creationId xmlns:a16="http://schemas.microsoft.com/office/drawing/2014/main" id="{0A5BAC0E-26A7-304A-9845-BD850E809ABB}"/>
                </a:ext>
              </a:extLst>
            </p:cNvPr>
            <p:cNvSpPr txBox="1">
              <a:spLocks noChangeArrowheads="1"/>
            </p:cNvSpPr>
            <p:nvPr/>
          </p:nvSpPr>
          <p:spPr bwMode="auto">
            <a:xfrm>
              <a:off x="9632824" y="4679496"/>
              <a:ext cx="11969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ack1</a:t>
              </a:r>
            </a:p>
          </p:txBody>
        </p:sp>
      </p:grpSp>
      <p:grpSp>
        <p:nvGrpSpPr>
          <p:cNvPr id="6" name="Group 5">
            <a:extLst>
              <a:ext uri="{FF2B5EF4-FFF2-40B4-BE49-F238E27FC236}">
                <a16:creationId xmlns:a16="http://schemas.microsoft.com/office/drawing/2014/main" id="{31C21A72-3E29-1946-B909-D85D4A552D56}"/>
              </a:ext>
            </a:extLst>
          </p:cNvPr>
          <p:cNvGrpSpPr/>
          <p:nvPr/>
        </p:nvGrpSpPr>
        <p:grpSpPr>
          <a:xfrm>
            <a:off x="6804583" y="4153524"/>
            <a:ext cx="3833816" cy="1104906"/>
            <a:chOff x="6954010" y="4523560"/>
            <a:chExt cx="3833816" cy="1104906"/>
          </a:xfrm>
        </p:grpSpPr>
        <p:grpSp>
          <p:nvGrpSpPr>
            <p:cNvPr id="364" name="Group 137">
              <a:extLst>
                <a:ext uri="{FF2B5EF4-FFF2-40B4-BE49-F238E27FC236}">
                  <a16:creationId xmlns:a16="http://schemas.microsoft.com/office/drawing/2014/main" id="{3BF75B33-1A77-E24B-AABE-7E5C56D0D788}"/>
                </a:ext>
              </a:extLst>
            </p:cNvPr>
            <p:cNvGrpSpPr>
              <a:grpSpLocks/>
            </p:cNvGrpSpPr>
            <p:nvPr/>
          </p:nvGrpSpPr>
          <p:grpSpPr bwMode="auto">
            <a:xfrm>
              <a:off x="6954010" y="4523560"/>
              <a:ext cx="1174750" cy="609601"/>
              <a:chOff x="2830" y="3285"/>
              <a:chExt cx="740" cy="384"/>
            </a:xfrm>
          </p:grpSpPr>
          <p:sp>
            <p:nvSpPr>
              <p:cNvPr id="378" name="Text Box 134">
                <a:extLst>
                  <a:ext uri="{FF2B5EF4-FFF2-40B4-BE49-F238E27FC236}">
                    <a16:creationId xmlns:a16="http://schemas.microsoft.com/office/drawing/2014/main" id="{057A15E3-B733-174D-BE7C-2996FC261991}"/>
                  </a:ext>
                </a:extLst>
              </p:cNvPr>
              <p:cNvSpPr txBox="1">
                <a:spLocks noChangeArrowheads="1"/>
              </p:cNvSpPr>
              <p:nvPr/>
            </p:nvSpPr>
            <p:spPr bwMode="auto">
              <a:xfrm>
                <a:off x="2830" y="3438"/>
                <a:ext cx="74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pkt0</a:t>
                </a:r>
              </a:p>
            </p:txBody>
          </p:sp>
          <p:sp>
            <p:nvSpPr>
              <p:cNvPr id="379" name="Text Box 135">
                <a:extLst>
                  <a:ext uri="{FF2B5EF4-FFF2-40B4-BE49-F238E27FC236}">
                    <a16:creationId xmlns:a16="http://schemas.microsoft.com/office/drawing/2014/main" id="{D294B6DF-F9F6-C245-9C1E-7E3DCD5BFC7B}"/>
                  </a:ext>
                </a:extLst>
              </p:cNvPr>
              <p:cNvSpPr txBox="1">
                <a:spLocks noChangeArrowheads="1"/>
              </p:cNvSpPr>
              <p:nvPr/>
            </p:nvSpPr>
            <p:spPr bwMode="auto">
              <a:xfrm>
                <a:off x="2916" y="3285"/>
                <a:ext cx="64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ack1</a:t>
                </a:r>
              </a:p>
            </p:txBody>
          </p:sp>
        </p:grpSp>
        <p:grpSp>
          <p:nvGrpSpPr>
            <p:cNvPr id="365" name="Group 138">
              <a:extLst>
                <a:ext uri="{FF2B5EF4-FFF2-40B4-BE49-F238E27FC236}">
                  <a16:creationId xmlns:a16="http://schemas.microsoft.com/office/drawing/2014/main" id="{CAC9BF03-EEEF-2846-B090-FAE6750AF122}"/>
                </a:ext>
              </a:extLst>
            </p:cNvPr>
            <p:cNvGrpSpPr>
              <a:grpSpLocks/>
            </p:cNvGrpSpPr>
            <p:nvPr/>
          </p:nvGrpSpPr>
          <p:grpSpPr bwMode="auto">
            <a:xfrm>
              <a:off x="8073197" y="4747083"/>
              <a:ext cx="1547813" cy="446403"/>
              <a:chOff x="850" y="1229"/>
              <a:chExt cx="927" cy="253"/>
            </a:xfrm>
          </p:grpSpPr>
          <p:sp>
            <p:nvSpPr>
              <p:cNvPr id="376" name="Line 139">
                <a:extLst>
                  <a:ext uri="{FF2B5EF4-FFF2-40B4-BE49-F238E27FC236}">
                    <a16:creationId xmlns:a16="http://schemas.microsoft.com/office/drawing/2014/main" id="{908F9E2B-E1F1-0444-8DD2-B8396679EF06}"/>
                  </a:ext>
                </a:extLst>
              </p:cNvPr>
              <p:cNvSpPr>
                <a:spLocks noChangeShapeType="1"/>
              </p:cNvSpPr>
              <p:nvPr/>
            </p:nvSpPr>
            <p:spPr bwMode="auto">
              <a:xfrm>
                <a:off x="850" y="1257"/>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7" name="Text Box 140">
                <a:extLst>
                  <a:ext uri="{FF2B5EF4-FFF2-40B4-BE49-F238E27FC236}">
                    <a16:creationId xmlns:a16="http://schemas.microsoft.com/office/drawing/2014/main" id="{74AAB4FF-F9B2-8644-9770-40F6B7F6DC97}"/>
                  </a:ext>
                </a:extLst>
              </p:cNvPr>
              <p:cNvSpPr txBox="1">
                <a:spLocks noChangeArrowheads="1"/>
              </p:cNvSpPr>
              <p:nvPr/>
            </p:nvSpPr>
            <p:spPr bwMode="auto">
              <a:xfrm>
                <a:off x="1014" y="1229"/>
                <a:ext cx="340" cy="191"/>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99"/>
                    </a:solidFill>
                    <a:effectLst/>
                    <a:uLnTx/>
                    <a:uFillTx/>
                    <a:latin typeface="Arial" charset="0"/>
                    <a:ea typeface="ＭＳ Ｐゴシック" charset="0"/>
                    <a:cs typeface="+mn-cs"/>
                  </a:rPr>
                  <a:t>pkt0</a:t>
                </a:r>
              </a:p>
            </p:txBody>
          </p:sp>
        </p:grpSp>
        <p:grpSp>
          <p:nvGrpSpPr>
            <p:cNvPr id="366" name="Group 142">
              <a:extLst>
                <a:ext uri="{FF2B5EF4-FFF2-40B4-BE49-F238E27FC236}">
                  <a16:creationId xmlns:a16="http://schemas.microsoft.com/office/drawing/2014/main" id="{61F81DDD-D8CA-1E44-9759-5F540FE71068}"/>
                </a:ext>
              </a:extLst>
            </p:cNvPr>
            <p:cNvGrpSpPr>
              <a:grpSpLocks/>
            </p:cNvGrpSpPr>
            <p:nvPr/>
          </p:nvGrpSpPr>
          <p:grpSpPr bwMode="auto">
            <a:xfrm>
              <a:off x="9582913" y="5037915"/>
              <a:ext cx="1204913" cy="590551"/>
              <a:chOff x="4762" y="2985"/>
              <a:chExt cx="759" cy="372"/>
            </a:xfrm>
          </p:grpSpPr>
          <p:sp>
            <p:nvSpPr>
              <p:cNvPr id="374" name="Text Box 143">
                <a:extLst>
                  <a:ext uri="{FF2B5EF4-FFF2-40B4-BE49-F238E27FC236}">
                    <a16:creationId xmlns:a16="http://schemas.microsoft.com/office/drawing/2014/main" id="{6C499832-2FEA-2247-A1D4-C7CE568CC494}"/>
                  </a:ext>
                </a:extLst>
              </p:cNvPr>
              <p:cNvSpPr txBox="1">
                <a:spLocks noChangeArrowheads="1"/>
              </p:cNvSpPr>
              <p:nvPr/>
            </p:nvSpPr>
            <p:spPr bwMode="auto">
              <a:xfrm>
                <a:off x="4762" y="2985"/>
                <a:ext cx="63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pkt0</a:t>
                </a:r>
              </a:p>
            </p:txBody>
          </p:sp>
          <p:sp>
            <p:nvSpPr>
              <p:cNvPr id="375" name="Text Box 144">
                <a:extLst>
                  <a:ext uri="{FF2B5EF4-FFF2-40B4-BE49-F238E27FC236}">
                    <a16:creationId xmlns:a16="http://schemas.microsoft.com/office/drawing/2014/main" id="{23A45435-E6D5-7641-819A-FA71E59CB02C}"/>
                  </a:ext>
                </a:extLst>
              </p:cNvPr>
              <p:cNvSpPr txBox="1">
                <a:spLocks noChangeArrowheads="1"/>
              </p:cNvSpPr>
              <p:nvPr/>
            </p:nvSpPr>
            <p:spPr bwMode="auto">
              <a:xfrm>
                <a:off x="4767" y="3126"/>
                <a:ext cx="75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ack0</a:t>
                </a:r>
              </a:p>
            </p:txBody>
          </p:sp>
        </p:grpSp>
      </p:grpSp>
      <p:grpSp>
        <p:nvGrpSpPr>
          <p:cNvPr id="367" name="Group 149">
            <a:extLst>
              <a:ext uri="{FF2B5EF4-FFF2-40B4-BE49-F238E27FC236}">
                <a16:creationId xmlns:a16="http://schemas.microsoft.com/office/drawing/2014/main" id="{69EE8DE9-3381-624C-9ABB-652457E2824C}"/>
              </a:ext>
            </a:extLst>
          </p:cNvPr>
          <p:cNvGrpSpPr>
            <a:grpSpLocks/>
          </p:cNvGrpSpPr>
          <p:nvPr/>
        </p:nvGrpSpPr>
        <p:grpSpPr bwMode="auto">
          <a:xfrm>
            <a:off x="8034892" y="4967903"/>
            <a:ext cx="1457325" cy="488950"/>
            <a:chOff x="3839" y="2850"/>
            <a:chExt cx="918" cy="308"/>
          </a:xfrm>
        </p:grpSpPr>
        <p:sp>
          <p:nvSpPr>
            <p:cNvPr id="372" name="Line 146">
              <a:extLst>
                <a:ext uri="{FF2B5EF4-FFF2-40B4-BE49-F238E27FC236}">
                  <a16:creationId xmlns:a16="http://schemas.microsoft.com/office/drawing/2014/main" id="{B42EE784-BAAA-7648-8C27-518F3E7EDD07}"/>
                </a:ext>
              </a:extLst>
            </p:cNvPr>
            <p:cNvSpPr>
              <a:spLocks noChangeShapeType="1"/>
            </p:cNvSpPr>
            <p:nvPr/>
          </p:nvSpPr>
          <p:spPr bwMode="auto">
            <a:xfrm flipH="1">
              <a:off x="3839" y="2850"/>
              <a:ext cx="918" cy="30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3" name="Text Box 147">
              <a:extLst>
                <a:ext uri="{FF2B5EF4-FFF2-40B4-BE49-F238E27FC236}">
                  <a16:creationId xmlns:a16="http://schemas.microsoft.com/office/drawing/2014/main" id="{0E52013C-7BAA-344E-9018-CA884EE49126}"/>
                </a:ext>
              </a:extLst>
            </p:cNvPr>
            <p:cNvSpPr txBox="1">
              <a:spLocks noChangeArrowheads="1"/>
            </p:cNvSpPr>
            <p:nvPr/>
          </p:nvSpPr>
          <p:spPr bwMode="auto">
            <a:xfrm>
              <a:off x="4104" y="2873"/>
              <a:ext cx="386"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8000"/>
                  </a:solidFill>
                  <a:effectLst/>
                  <a:uLnTx/>
                  <a:uFillTx/>
                  <a:latin typeface="Arial" charset="0"/>
                  <a:ea typeface="ＭＳ Ｐゴシック" charset="0"/>
                  <a:cs typeface="+mn-cs"/>
                </a:rPr>
                <a:t>ack0</a:t>
              </a:r>
            </a:p>
          </p:txBody>
        </p:sp>
      </p:grpSp>
      <p:grpSp>
        <p:nvGrpSpPr>
          <p:cNvPr id="120" name="Group 85">
            <a:extLst>
              <a:ext uri="{FF2B5EF4-FFF2-40B4-BE49-F238E27FC236}">
                <a16:creationId xmlns:a16="http://schemas.microsoft.com/office/drawing/2014/main" id="{EF03F5C0-9E1B-6F4D-827D-841E2D21FDD8}"/>
              </a:ext>
            </a:extLst>
          </p:cNvPr>
          <p:cNvGrpSpPr>
            <a:grpSpLocks/>
          </p:cNvGrpSpPr>
          <p:nvPr/>
        </p:nvGrpSpPr>
        <p:grpSpPr bwMode="auto">
          <a:xfrm>
            <a:off x="8026461" y="5469606"/>
            <a:ext cx="1471612" cy="363538"/>
            <a:chOff x="855" y="1799"/>
            <a:chExt cx="927" cy="229"/>
          </a:xfrm>
        </p:grpSpPr>
        <p:sp>
          <p:nvSpPr>
            <p:cNvPr id="121" name="Line 86">
              <a:extLst>
                <a:ext uri="{FF2B5EF4-FFF2-40B4-BE49-F238E27FC236}">
                  <a16:creationId xmlns:a16="http://schemas.microsoft.com/office/drawing/2014/main" id="{CFBE0624-2276-5A40-AD6C-765B8E1D5A7A}"/>
                </a:ext>
              </a:extLst>
            </p:cNvPr>
            <p:cNvSpPr>
              <a:spLocks noChangeShapeType="1"/>
            </p:cNvSpPr>
            <p:nvPr/>
          </p:nvSpPr>
          <p:spPr bwMode="auto">
            <a:xfrm>
              <a:off x="855" y="1803"/>
              <a:ext cx="927" cy="2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2" name="Text Box 87">
              <a:extLst>
                <a:ext uri="{FF2B5EF4-FFF2-40B4-BE49-F238E27FC236}">
                  <a16:creationId xmlns:a16="http://schemas.microsoft.com/office/drawing/2014/main" id="{6E5D70F9-C765-DD43-99D5-1E3FD4E8B868}"/>
                </a:ext>
              </a:extLst>
            </p:cNvPr>
            <p:cNvSpPr txBox="1">
              <a:spLocks noChangeArrowheads="1"/>
            </p:cNvSpPr>
            <p:nvPr/>
          </p:nvSpPr>
          <p:spPr bwMode="auto">
            <a:xfrm>
              <a:off x="1129" y="1799"/>
              <a:ext cx="358" cy="21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99"/>
                  </a:solidFill>
                  <a:effectLst/>
                  <a:uLnTx/>
                  <a:uFillTx/>
                  <a:latin typeface="Arial" charset="0"/>
                  <a:ea typeface="ＭＳ Ｐゴシック" charset="0"/>
                  <a:cs typeface="+mn-cs"/>
                </a:rPr>
                <a:t>pkt1</a:t>
              </a:r>
            </a:p>
          </p:txBody>
        </p:sp>
      </p:grpSp>
      <p:grpSp>
        <p:nvGrpSpPr>
          <p:cNvPr id="3" name="Group 2">
            <a:extLst>
              <a:ext uri="{FF2B5EF4-FFF2-40B4-BE49-F238E27FC236}">
                <a16:creationId xmlns:a16="http://schemas.microsoft.com/office/drawing/2014/main" id="{32D39F4C-0ABF-C94E-A0DB-A97913E78570}"/>
              </a:ext>
            </a:extLst>
          </p:cNvPr>
          <p:cNvGrpSpPr/>
          <p:nvPr/>
        </p:nvGrpSpPr>
        <p:grpSpPr>
          <a:xfrm>
            <a:off x="6993934" y="4806637"/>
            <a:ext cx="1022350" cy="553607"/>
            <a:chOff x="6289259" y="5452590"/>
            <a:chExt cx="1022350" cy="553607"/>
          </a:xfrm>
        </p:grpSpPr>
        <p:sp>
          <p:nvSpPr>
            <p:cNvPr id="359" name="Text Box 96">
              <a:extLst>
                <a:ext uri="{FF2B5EF4-FFF2-40B4-BE49-F238E27FC236}">
                  <a16:creationId xmlns:a16="http://schemas.microsoft.com/office/drawing/2014/main" id="{0B9EBE4A-F7AC-D14C-AD4E-0FA449FA991D}"/>
                </a:ext>
              </a:extLst>
            </p:cNvPr>
            <p:cNvSpPr txBox="1">
              <a:spLocks noChangeArrowheads="1"/>
            </p:cNvSpPr>
            <p:nvPr/>
          </p:nvSpPr>
          <p:spPr bwMode="auto">
            <a:xfrm>
              <a:off x="6339123" y="5698420"/>
              <a:ext cx="8194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(ignore)</a:t>
              </a:r>
            </a:p>
          </p:txBody>
        </p:sp>
        <p:sp>
          <p:nvSpPr>
            <p:cNvPr id="123" name="Text Box 98">
              <a:extLst>
                <a:ext uri="{FF2B5EF4-FFF2-40B4-BE49-F238E27FC236}">
                  <a16:creationId xmlns:a16="http://schemas.microsoft.com/office/drawing/2014/main" id="{0DE35C6C-6D99-814C-B88E-A2943030E4F5}"/>
                </a:ext>
              </a:extLst>
            </p:cNvPr>
            <p:cNvSpPr txBox="1">
              <a:spLocks noChangeArrowheads="1"/>
            </p:cNvSpPr>
            <p:nvPr/>
          </p:nvSpPr>
          <p:spPr bwMode="auto">
            <a:xfrm>
              <a:off x="6289259" y="5452590"/>
              <a:ext cx="1022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ack1</a:t>
              </a:r>
            </a:p>
          </p:txBody>
        </p:sp>
      </p:grpSp>
      <p:sp>
        <p:nvSpPr>
          <p:cNvPr id="113" name="Slide Number Placeholder 2">
            <a:extLst>
              <a:ext uri="{FF2B5EF4-FFF2-40B4-BE49-F238E27FC236}">
                <a16:creationId xmlns:a16="http://schemas.microsoft.com/office/drawing/2014/main" id="{7706DBAD-0F0D-AC43-90D8-C4A8FC7233B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61</a:t>
            </a:fld>
            <a:endParaRPr lang="en-US" dirty="0"/>
          </a:p>
        </p:txBody>
      </p:sp>
    </p:spTree>
    <p:extLst>
      <p:ext uri="{BB962C8B-B14F-4D97-AF65-F5344CB8AC3E}">
        <p14:creationId xmlns:p14="http://schemas.microsoft.com/office/powerpoint/2010/main" val="31768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89">
                                            <p:txEl>
                                              <p:pRg st="0" end="0"/>
                                            </p:txEl>
                                          </p:spTgt>
                                        </p:tgtEl>
                                        <p:attrNameLst>
                                          <p:attrName>style.visibility</p:attrName>
                                        </p:attrNameLst>
                                      </p:cBhvr>
                                      <p:to>
                                        <p:strVal val="visible"/>
                                      </p:to>
                                    </p:set>
                                    <p:animEffect transition="in" filter="dissolve">
                                      <p:cBhvr>
                                        <p:cTn id="11" dur="500"/>
                                        <p:tgtEl>
                                          <p:spTgt spid="289">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81"/>
                                        </p:tgtEl>
                                        <p:attrNameLst>
                                          <p:attrName>style.visibility</p:attrName>
                                        </p:attrNameLst>
                                      </p:cBhvr>
                                      <p:to>
                                        <p:strVal val="visible"/>
                                      </p:to>
                                    </p:set>
                                    <p:animEffect transition="in" filter="dissolve">
                                      <p:cBhvr>
                                        <p:cTn id="15" dur="500"/>
                                        <p:tgtEl>
                                          <p:spTgt spid="28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99"/>
                                        </p:tgtEl>
                                        <p:attrNameLst>
                                          <p:attrName>style.visibility</p:attrName>
                                        </p:attrNameLst>
                                      </p:cBhvr>
                                      <p:to>
                                        <p:strVal val="visible"/>
                                      </p:to>
                                    </p:set>
                                    <p:animEffect transition="in" filter="wipe(right)">
                                      <p:cBhvr>
                                        <p:cTn id="19" dur="500"/>
                                        <p:tgtEl>
                                          <p:spTgt spid="299"/>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84"/>
                                        </p:tgtEl>
                                        <p:attrNameLst>
                                          <p:attrName>style.visibility</p:attrName>
                                        </p:attrNameLst>
                                      </p:cBhvr>
                                      <p:to>
                                        <p:strVal val="visible"/>
                                      </p:to>
                                    </p:set>
                                    <p:animEffect transition="in" filter="dissolve">
                                      <p:cBhvr>
                                        <p:cTn id="23" dur="500"/>
                                        <p:tgtEl>
                                          <p:spTgt spid="284"/>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86"/>
                                        </p:tgtEl>
                                        <p:attrNameLst>
                                          <p:attrName>style.visibility</p:attrName>
                                        </p:attrNameLst>
                                      </p:cBhvr>
                                      <p:to>
                                        <p:strVal val="visible"/>
                                      </p:to>
                                    </p:set>
                                    <p:animEffect transition="in" filter="dissolve">
                                      <p:cBhvr>
                                        <p:cTn id="27" dur="500"/>
                                        <p:tgtEl>
                                          <p:spTgt spid="28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74"/>
                                        </p:tgtEl>
                                        <p:attrNameLst>
                                          <p:attrName>style.visibility</p:attrName>
                                        </p:attrNameLst>
                                      </p:cBhvr>
                                      <p:to>
                                        <p:strVal val="visible"/>
                                      </p:to>
                                    </p:set>
                                    <p:animEffect transition="in" filter="wipe(left)">
                                      <p:cBhvr>
                                        <p:cTn id="31" dur="500"/>
                                        <p:tgtEl>
                                          <p:spTgt spid="274"/>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95">
                                            <p:txEl>
                                              <p:pRg st="0" end="0"/>
                                            </p:txEl>
                                          </p:spTgt>
                                        </p:tgtEl>
                                        <p:attrNameLst>
                                          <p:attrName>style.visibility</p:attrName>
                                        </p:attrNameLst>
                                      </p:cBhvr>
                                      <p:to>
                                        <p:strVal val="visible"/>
                                      </p:to>
                                    </p:set>
                                    <p:animEffect transition="in" filter="dissolve">
                                      <p:cBhvr>
                                        <p:cTn id="35" dur="500"/>
                                        <p:tgtEl>
                                          <p:spTgt spid="195">
                                            <p:txEl>
                                              <p:pRg st="0" end="0"/>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96"/>
                                        </p:tgtEl>
                                        <p:attrNameLst>
                                          <p:attrName>style.visibility</p:attrName>
                                        </p:attrNameLst>
                                      </p:cBhvr>
                                      <p:to>
                                        <p:strVal val="visible"/>
                                      </p:to>
                                    </p:set>
                                    <p:animEffect transition="in" filter="dissolve">
                                      <p:cBhvr>
                                        <p:cTn id="39" dur="500"/>
                                        <p:tgtEl>
                                          <p:spTgt spid="196"/>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306"/>
                                        </p:tgtEl>
                                        <p:attrNameLst>
                                          <p:attrName>style.visibility</p:attrName>
                                        </p:attrNameLst>
                                      </p:cBhvr>
                                      <p:to>
                                        <p:strVal val="visible"/>
                                      </p:to>
                                    </p:set>
                                    <p:animEffect transition="in" filter="wipe(right)">
                                      <p:cBhvr>
                                        <p:cTn id="43" dur="500"/>
                                        <p:tgtEl>
                                          <p:spTgt spid="30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11"/>
                                        </p:tgtEl>
                                        <p:attrNameLst>
                                          <p:attrName>style.visibility</p:attrName>
                                        </p:attrNameLst>
                                      </p:cBhvr>
                                      <p:to>
                                        <p:strVal val="visible"/>
                                      </p:to>
                                    </p:set>
                                    <p:animEffect transition="in" filter="wipe(up)">
                                      <p:cBhvr>
                                        <p:cTn id="48" dur="1000"/>
                                        <p:tgtEl>
                                          <p:spTgt spid="311"/>
                                        </p:tgtEl>
                                      </p:cBhvr>
                                    </p:animEffect>
                                  </p:childTnLst>
                                </p:cTn>
                              </p:par>
                            </p:childTnLst>
                          </p:cTn>
                        </p:par>
                        <p:par>
                          <p:cTn id="49" fill="hold">
                            <p:stCondLst>
                              <p:cond delay="1000"/>
                            </p:stCondLst>
                            <p:childTnLst>
                              <p:par>
                                <p:cTn id="50" presetID="9" presetClass="entr" presetSubtype="0" fill="hold" nodeType="afterEffect">
                                  <p:stCondLst>
                                    <p:cond delay="0"/>
                                  </p:stCondLst>
                                  <p:childTnLst>
                                    <p:set>
                                      <p:cBhvr>
                                        <p:cTn id="51" dur="1" fill="hold">
                                          <p:stCondLst>
                                            <p:cond delay="0"/>
                                          </p:stCondLst>
                                        </p:cTn>
                                        <p:tgtEl>
                                          <p:spTgt spid="318"/>
                                        </p:tgtEl>
                                        <p:attrNameLst>
                                          <p:attrName>style.visibility</p:attrName>
                                        </p:attrNameLst>
                                      </p:cBhvr>
                                      <p:to>
                                        <p:strVal val="visible"/>
                                      </p:to>
                                    </p:set>
                                    <p:animEffect transition="in" filter="dissolve">
                                      <p:cBhvr>
                                        <p:cTn id="52" dur="500"/>
                                        <p:tgtEl>
                                          <p:spTgt spid="3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15"/>
                                        </p:tgtEl>
                                        <p:attrNameLst>
                                          <p:attrName>style.visibility</p:attrName>
                                        </p:attrNameLst>
                                      </p:cBhvr>
                                      <p:to>
                                        <p:strVal val="visible"/>
                                      </p:to>
                                    </p:set>
                                    <p:animEffect transition="in" filter="wipe(left)">
                                      <p:cBhvr>
                                        <p:cTn id="57" dur="500"/>
                                        <p:tgtEl>
                                          <p:spTgt spid="315"/>
                                        </p:tgtEl>
                                      </p:cBhvr>
                                    </p:animEffect>
                                  </p:childTnLst>
                                </p:cTn>
                              </p:par>
                            </p:childTnLst>
                          </p:cTn>
                        </p:par>
                        <p:par>
                          <p:cTn id="58" fill="hold">
                            <p:stCondLst>
                              <p:cond delay="500"/>
                            </p:stCondLst>
                            <p:childTnLst>
                              <p:par>
                                <p:cTn id="59" presetID="9" presetClass="entr" presetSubtype="0" fill="hold" nodeType="afterEffect">
                                  <p:stCondLst>
                                    <p:cond delay="0"/>
                                  </p:stCondLst>
                                  <p:childTnLst>
                                    <p:set>
                                      <p:cBhvr>
                                        <p:cTn id="60" dur="1" fill="hold">
                                          <p:stCondLst>
                                            <p:cond delay="0"/>
                                          </p:stCondLst>
                                        </p:cTn>
                                        <p:tgtEl>
                                          <p:spTgt spid="279">
                                            <p:txEl>
                                              <p:pRg st="0" end="0"/>
                                            </p:txEl>
                                          </p:spTgt>
                                        </p:tgtEl>
                                        <p:attrNameLst>
                                          <p:attrName>style.visibility</p:attrName>
                                        </p:attrNameLst>
                                      </p:cBhvr>
                                      <p:to>
                                        <p:strVal val="visible"/>
                                      </p:to>
                                    </p:set>
                                    <p:animEffect transition="in" filter="dissolve">
                                      <p:cBhvr>
                                        <p:cTn id="61" dur="500"/>
                                        <p:tgtEl>
                                          <p:spTgt spid="279">
                                            <p:txEl>
                                              <p:pRg st="0" end="0"/>
                                            </p:txEl>
                                          </p:spTgt>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73"/>
                                        </p:tgtEl>
                                        <p:attrNameLst>
                                          <p:attrName>style.visibility</p:attrName>
                                        </p:attrNameLst>
                                      </p:cBhvr>
                                      <p:to>
                                        <p:strVal val="visible"/>
                                      </p:to>
                                    </p:set>
                                    <p:animEffect transition="in" filter="dissolve">
                                      <p:cBhvr>
                                        <p:cTn id="64" dur="500"/>
                                        <p:tgtEl>
                                          <p:spTgt spid="273"/>
                                        </p:tgtEl>
                                      </p:cBhvr>
                                    </p:animEffect>
                                  </p:childTnLst>
                                </p:cTn>
                              </p:par>
                            </p:childTnLst>
                          </p:cTn>
                        </p:par>
                        <p:par>
                          <p:cTn id="65" fill="hold">
                            <p:stCondLst>
                              <p:cond delay="1000"/>
                            </p:stCondLst>
                            <p:childTnLst>
                              <p:par>
                                <p:cTn id="66" presetID="9" presetClass="entr" presetSubtype="0" fill="hold" grpId="0" nodeType="afterEffect">
                                  <p:stCondLst>
                                    <p:cond delay="0"/>
                                  </p:stCondLst>
                                  <p:childTnLst>
                                    <p:set>
                                      <p:cBhvr>
                                        <p:cTn id="67" dur="1" fill="hold">
                                          <p:stCondLst>
                                            <p:cond delay="0"/>
                                          </p:stCondLst>
                                        </p:cTn>
                                        <p:tgtEl>
                                          <p:spTgt spid="282"/>
                                        </p:tgtEl>
                                        <p:attrNameLst>
                                          <p:attrName>style.visibility</p:attrName>
                                        </p:attrNameLst>
                                      </p:cBhvr>
                                      <p:to>
                                        <p:strVal val="visible"/>
                                      </p:to>
                                    </p:set>
                                    <p:animEffect transition="in" filter="dissolve">
                                      <p:cBhvr>
                                        <p:cTn id="68" dur="500"/>
                                        <p:tgtEl>
                                          <p:spTgt spid="282"/>
                                        </p:tgtEl>
                                      </p:cBhvr>
                                    </p:animEffect>
                                  </p:childTnLst>
                                </p:cTn>
                              </p:par>
                            </p:childTnLst>
                          </p:cTn>
                        </p:par>
                        <p:par>
                          <p:cTn id="69" fill="hold">
                            <p:stCondLst>
                              <p:cond delay="1500"/>
                            </p:stCondLst>
                            <p:childTnLst>
                              <p:par>
                                <p:cTn id="70" presetID="22" presetClass="entr" presetSubtype="2" fill="hold" nodeType="afterEffect">
                                  <p:stCondLst>
                                    <p:cond delay="0"/>
                                  </p:stCondLst>
                                  <p:childTnLst>
                                    <p:set>
                                      <p:cBhvr>
                                        <p:cTn id="71" dur="1" fill="hold">
                                          <p:stCondLst>
                                            <p:cond delay="0"/>
                                          </p:stCondLst>
                                        </p:cTn>
                                        <p:tgtEl>
                                          <p:spTgt spid="296"/>
                                        </p:tgtEl>
                                        <p:attrNameLst>
                                          <p:attrName>style.visibility</p:attrName>
                                        </p:attrNameLst>
                                      </p:cBhvr>
                                      <p:to>
                                        <p:strVal val="visible"/>
                                      </p:to>
                                    </p:set>
                                    <p:animEffect transition="in" filter="wipe(right)">
                                      <p:cBhvr>
                                        <p:cTn id="72" dur="500"/>
                                        <p:tgtEl>
                                          <p:spTgt spid="296"/>
                                        </p:tgtEl>
                                      </p:cBhvr>
                                    </p:animEffect>
                                  </p:childTnLst>
                                </p:cTn>
                              </p:par>
                            </p:childTnLst>
                          </p:cTn>
                        </p:par>
                        <p:par>
                          <p:cTn id="73" fill="hold">
                            <p:stCondLst>
                              <p:cond delay="2000"/>
                            </p:stCondLst>
                            <p:childTnLst>
                              <p:par>
                                <p:cTn id="74" presetID="9" presetClass="entr" presetSubtype="0" fill="hold" grpId="0" nodeType="afterEffect">
                                  <p:stCondLst>
                                    <p:cond delay="0"/>
                                  </p:stCondLst>
                                  <p:childTnLst>
                                    <p:set>
                                      <p:cBhvr>
                                        <p:cTn id="75" dur="1" fill="hold">
                                          <p:stCondLst>
                                            <p:cond delay="0"/>
                                          </p:stCondLst>
                                        </p:cTn>
                                        <p:tgtEl>
                                          <p:spTgt spid="287"/>
                                        </p:tgtEl>
                                        <p:attrNameLst>
                                          <p:attrName>style.visibility</p:attrName>
                                        </p:attrNameLst>
                                      </p:cBhvr>
                                      <p:to>
                                        <p:strVal val="visible"/>
                                      </p:to>
                                    </p:set>
                                    <p:animEffect transition="in" filter="dissolve">
                                      <p:cBhvr>
                                        <p:cTn id="76" dur="500"/>
                                        <p:tgtEl>
                                          <p:spTgt spid="287"/>
                                        </p:tgtEl>
                                      </p:cBhvr>
                                    </p:animEffect>
                                  </p:childTnLst>
                                </p:cTn>
                              </p:par>
                            </p:childTnLst>
                          </p:cTn>
                        </p:par>
                        <p:par>
                          <p:cTn id="77" fill="hold">
                            <p:stCondLst>
                              <p:cond delay="2500"/>
                            </p:stCondLst>
                            <p:childTnLst>
                              <p:par>
                                <p:cTn id="78" presetID="9" presetClass="entr" presetSubtype="0" fill="hold" grpId="0" nodeType="afterEffect">
                                  <p:stCondLst>
                                    <p:cond delay="0"/>
                                  </p:stCondLst>
                                  <p:childTnLst>
                                    <p:set>
                                      <p:cBhvr>
                                        <p:cTn id="79" dur="1" fill="hold">
                                          <p:stCondLst>
                                            <p:cond delay="0"/>
                                          </p:stCondLst>
                                        </p:cTn>
                                        <p:tgtEl>
                                          <p:spTgt spid="285"/>
                                        </p:tgtEl>
                                        <p:attrNameLst>
                                          <p:attrName>style.visibility</p:attrName>
                                        </p:attrNameLst>
                                      </p:cBhvr>
                                      <p:to>
                                        <p:strVal val="visible"/>
                                      </p:to>
                                    </p:set>
                                    <p:animEffect transition="in" filter="dissolve">
                                      <p:cBhvr>
                                        <p:cTn id="80" dur="500"/>
                                        <p:tgtEl>
                                          <p:spTgt spid="285"/>
                                        </p:tgtEl>
                                      </p:cBhvr>
                                    </p:animEffect>
                                  </p:childTnLst>
                                </p:cTn>
                              </p:par>
                            </p:childTnLst>
                          </p:cTn>
                        </p:par>
                        <p:par>
                          <p:cTn id="81" fill="hold">
                            <p:stCondLst>
                              <p:cond delay="3000"/>
                            </p:stCondLst>
                            <p:childTnLst>
                              <p:par>
                                <p:cTn id="82" presetID="22" presetClass="entr" presetSubtype="8" fill="hold" nodeType="afterEffect">
                                  <p:stCondLst>
                                    <p:cond delay="0"/>
                                  </p:stCondLst>
                                  <p:childTnLst>
                                    <p:set>
                                      <p:cBhvr>
                                        <p:cTn id="83" dur="1" fill="hold">
                                          <p:stCondLst>
                                            <p:cond delay="0"/>
                                          </p:stCondLst>
                                        </p:cTn>
                                        <p:tgtEl>
                                          <p:spTgt spid="293"/>
                                        </p:tgtEl>
                                        <p:attrNameLst>
                                          <p:attrName>style.visibility</p:attrName>
                                        </p:attrNameLst>
                                      </p:cBhvr>
                                      <p:to>
                                        <p:strVal val="visible"/>
                                      </p:to>
                                    </p:set>
                                    <p:animEffect transition="in" filter="wipe(left)">
                                      <p:cBhvr>
                                        <p:cTn id="84" dur="500"/>
                                        <p:tgtEl>
                                          <p:spTgt spid="293"/>
                                        </p:tgtEl>
                                      </p:cBhvr>
                                    </p:animEffect>
                                  </p:childTnLst>
                                </p:cTn>
                              </p:par>
                            </p:childTnLst>
                          </p:cTn>
                        </p:par>
                        <p:par>
                          <p:cTn id="85" fill="hold">
                            <p:stCondLst>
                              <p:cond delay="3500"/>
                            </p:stCondLst>
                            <p:childTnLst>
                              <p:par>
                                <p:cTn id="86" presetID="9" presetClass="entr" presetSubtype="0" fill="hold" grpId="0" nodeType="afterEffect">
                                  <p:stCondLst>
                                    <p:cond delay="0"/>
                                  </p:stCondLst>
                                  <p:childTnLst>
                                    <p:set>
                                      <p:cBhvr>
                                        <p:cTn id="87" dur="1" fill="hold">
                                          <p:stCondLst>
                                            <p:cond delay="0"/>
                                          </p:stCondLst>
                                        </p:cTn>
                                        <p:tgtEl>
                                          <p:spTgt spid="280"/>
                                        </p:tgtEl>
                                        <p:attrNameLst>
                                          <p:attrName>style.visibility</p:attrName>
                                        </p:attrNameLst>
                                      </p:cBhvr>
                                      <p:to>
                                        <p:strVal val="visible"/>
                                      </p:to>
                                    </p:set>
                                    <p:animEffect transition="in" filter="dissolve">
                                      <p:cBhvr>
                                        <p:cTn id="88" dur="500"/>
                                        <p:tgtEl>
                                          <p:spTgt spid="280"/>
                                        </p:tgtEl>
                                      </p:cBhvr>
                                    </p:animEffect>
                                  </p:childTnLst>
                                </p:cTn>
                              </p:par>
                            </p:childTnLst>
                          </p:cTn>
                        </p:par>
                        <p:par>
                          <p:cTn id="89" fill="hold">
                            <p:stCondLst>
                              <p:cond delay="4000"/>
                            </p:stCondLst>
                            <p:childTnLst>
                              <p:par>
                                <p:cTn id="90" presetID="9" presetClass="entr" presetSubtype="0" fill="hold" nodeType="afterEffect">
                                  <p:stCondLst>
                                    <p:cond delay="0"/>
                                  </p:stCondLst>
                                  <p:childTnLst>
                                    <p:set>
                                      <p:cBhvr>
                                        <p:cTn id="91" dur="1" fill="hold">
                                          <p:stCondLst>
                                            <p:cond delay="0"/>
                                          </p:stCondLst>
                                        </p:cTn>
                                        <p:tgtEl>
                                          <p:spTgt spid="283">
                                            <p:txEl>
                                              <p:pRg st="0" end="0"/>
                                            </p:txEl>
                                          </p:spTgt>
                                        </p:tgtEl>
                                        <p:attrNameLst>
                                          <p:attrName>style.visibility</p:attrName>
                                        </p:attrNameLst>
                                      </p:cBhvr>
                                      <p:to>
                                        <p:strVal val="visible"/>
                                      </p:to>
                                    </p:set>
                                    <p:animEffect transition="in" filter="dissolve">
                                      <p:cBhvr>
                                        <p:cTn id="92" dur="500"/>
                                        <p:tgtEl>
                                          <p:spTgt spid="283">
                                            <p:txEl>
                                              <p:pRg st="0" end="0"/>
                                            </p:txEl>
                                          </p:spTgt>
                                        </p:tgtEl>
                                      </p:cBhvr>
                                    </p:animEffect>
                                  </p:childTnLst>
                                </p:cTn>
                              </p:par>
                            </p:childTnLst>
                          </p:cTn>
                        </p:par>
                        <p:par>
                          <p:cTn id="93" fill="hold">
                            <p:stCondLst>
                              <p:cond delay="4500"/>
                            </p:stCondLst>
                            <p:childTnLst>
                              <p:par>
                                <p:cTn id="94" presetID="22" presetClass="entr" presetSubtype="2" fill="hold" nodeType="afterEffect">
                                  <p:stCondLst>
                                    <p:cond delay="0"/>
                                  </p:stCondLst>
                                  <p:childTnLst>
                                    <p:set>
                                      <p:cBhvr>
                                        <p:cTn id="95" dur="1" fill="hold">
                                          <p:stCondLst>
                                            <p:cond delay="0"/>
                                          </p:stCondLst>
                                        </p:cTn>
                                        <p:tgtEl>
                                          <p:spTgt spid="302"/>
                                        </p:tgtEl>
                                        <p:attrNameLst>
                                          <p:attrName>style.visibility</p:attrName>
                                        </p:attrNameLst>
                                      </p:cBhvr>
                                      <p:to>
                                        <p:strVal val="visible"/>
                                      </p:to>
                                    </p:set>
                                    <p:animEffect transition="in" filter="wipe(right)">
                                      <p:cBhvr>
                                        <p:cTn id="96" dur="500"/>
                                        <p:tgtEl>
                                          <p:spTgt spid="30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335"/>
                                        </p:tgtEl>
                                        <p:attrNameLst>
                                          <p:attrName>style.visibility</p:attrName>
                                        </p:attrNameLst>
                                      </p:cBhvr>
                                      <p:to>
                                        <p:strVal val="visible"/>
                                      </p:to>
                                    </p:set>
                                    <p:animEffect transition="in" filter="wipe(left)">
                                      <p:cBhvr>
                                        <p:cTn id="101" dur="500"/>
                                        <p:tgtEl>
                                          <p:spTgt spid="335"/>
                                        </p:tgtEl>
                                      </p:cBhvr>
                                    </p:animEffect>
                                  </p:childTnLst>
                                </p:cTn>
                              </p:par>
                            </p:childTnLst>
                          </p:cTn>
                        </p:par>
                        <p:par>
                          <p:cTn id="102" fill="hold">
                            <p:stCondLst>
                              <p:cond delay="500"/>
                            </p:stCondLst>
                            <p:childTnLst>
                              <p:par>
                                <p:cTn id="103" presetID="9" presetClass="entr" presetSubtype="0" fill="hold" nodeType="afterEffect">
                                  <p:stCondLst>
                                    <p:cond delay="0"/>
                                  </p:stCondLst>
                                  <p:childTnLst>
                                    <p:set>
                                      <p:cBhvr>
                                        <p:cTn id="104" dur="1" fill="hold">
                                          <p:stCondLst>
                                            <p:cond delay="0"/>
                                          </p:stCondLst>
                                        </p:cTn>
                                        <p:tgtEl>
                                          <p:spTgt spid="334">
                                            <p:txEl>
                                              <p:pRg st="0" end="0"/>
                                            </p:txEl>
                                          </p:spTgt>
                                        </p:tgtEl>
                                        <p:attrNameLst>
                                          <p:attrName>style.visibility</p:attrName>
                                        </p:attrNameLst>
                                      </p:cBhvr>
                                      <p:to>
                                        <p:strVal val="visible"/>
                                      </p:to>
                                    </p:set>
                                    <p:animEffect transition="in" filter="dissolve">
                                      <p:cBhvr>
                                        <p:cTn id="105" dur="500"/>
                                        <p:tgtEl>
                                          <p:spTgt spid="334">
                                            <p:txEl>
                                              <p:pRg st="0" end="0"/>
                                            </p:txEl>
                                          </p:spTgt>
                                        </p:tgtEl>
                                      </p:cBhvr>
                                    </p:animEffect>
                                  </p:childTnLst>
                                </p:cTn>
                              </p:par>
                            </p:childTnLst>
                          </p:cTn>
                        </p:par>
                        <p:par>
                          <p:cTn id="106" fill="hold">
                            <p:stCondLst>
                              <p:cond delay="1000"/>
                            </p:stCondLst>
                            <p:childTnLst>
                              <p:par>
                                <p:cTn id="107" presetID="9" presetClass="entr" presetSubtype="0" fill="hold" grpId="0" nodeType="afterEffect">
                                  <p:stCondLst>
                                    <p:cond delay="0"/>
                                  </p:stCondLst>
                                  <p:childTnLst>
                                    <p:set>
                                      <p:cBhvr>
                                        <p:cTn id="108" dur="1" fill="hold">
                                          <p:stCondLst>
                                            <p:cond delay="0"/>
                                          </p:stCondLst>
                                        </p:cTn>
                                        <p:tgtEl>
                                          <p:spTgt spid="330"/>
                                        </p:tgtEl>
                                        <p:attrNameLst>
                                          <p:attrName>style.visibility</p:attrName>
                                        </p:attrNameLst>
                                      </p:cBhvr>
                                      <p:to>
                                        <p:strVal val="visible"/>
                                      </p:to>
                                    </p:set>
                                    <p:animEffect transition="in" filter="dissolve">
                                      <p:cBhvr>
                                        <p:cTn id="109" dur="500"/>
                                        <p:tgtEl>
                                          <p:spTgt spid="330"/>
                                        </p:tgtEl>
                                      </p:cBhvr>
                                    </p:animEffect>
                                  </p:childTnLst>
                                </p:cTn>
                              </p:par>
                            </p:childTnLst>
                          </p:cTn>
                        </p:par>
                        <p:par>
                          <p:cTn id="110" fill="hold">
                            <p:stCondLst>
                              <p:cond delay="1500"/>
                            </p:stCondLst>
                            <p:childTnLst>
                              <p:par>
                                <p:cTn id="111" presetID="22" presetClass="entr" presetSubtype="2" fill="hold" nodeType="afterEffect">
                                  <p:stCondLst>
                                    <p:cond delay="0"/>
                                  </p:stCondLst>
                                  <p:childTnLst>
                                    <p:set>
                                      <p:cBhvr>
                                        <p:cTn id="112" dur="1" fill="hold">
                                          <p:stCondLst>
                                            <p:cond delay="0"/>
                                          </p:stCondLst>
                                        </p:cTn>
                                        <p:tgtEl>
                                          <p:spTgt spid="338"/>
                                        </p:tgtEl>
                                        <p:attrNameLst>
                                          <p:attrName>style.visibility</p:attrName>
                                        </p:attrNameLst>
                                      </p:cBhvr>
                                      <p:to>
                                        <p:strVal val="visible"/>
                                      </p:to>
                                    </p:set>
                                    <p:animEffect transition="in" filter="wipe(right)">
                                      <p:cBhvr>
                                        <p:cTn id="113" dur="500"/>
                                        <p:tgtEl>
                                          <p:spTgt spid="338"/>
                                        </p:tgtEl>
                                      </p:cBhvr>
                                    </p:animEffect>
                                  </p:childTnLst>
                                </p:cTn>
                              </p:par>
                            </p:childTnLst>
                          </p:cTn>
                        </p:par>
                        <p:par>
                          <p:cTn id="114" fill="hold">
                            <p:stCondLst>
                              <p:cond delay="2000"/>
                            </p:stCondLst>
                            <p:childTnLst>
                              <p:par>
                                <p:cTn id="115" presetID="9" presetClass="entr" presetSubtype="0" fill="hold" grpId="0" nodeType="afterEffect">
                                  <p:stCondLst>
                                    <p:cond delay="0"/>
                                  </p:stCondLst>
                                  <p:childTnLst>
                                    <p:set>
                                      <p:cBhvr>
                                        <p:cTn id="116" dur="1" fill="hold">
                                          <p:stCondLst>
                                            <p:cond delay="0"/>
                                          </p:stCondLst>
                                        </p:cTn>
                                        <p:tgtEl>
                                          <p:spTgt spid="331"/>
                                        </p:tgtEl>
                                        <p:attrNameLst>
                                          <p:attrName>style.visibility</p:attrName>
                                        </p:attrNameLst>
                                      </p:cBhvr>
                                      <p:to>
                                        <p:strVal val="visible"/>
                                      </p:to>
                                    </p:set>
                                    <p:animEffect transition="in" filter="dissolve">
                                      <p:cBhvr>
                                        <p:cTn id="117" dur="500"/>
                                        <p:tgtEl>
                                          <p:spTgt spid="331"/>
                                        </p:tgtEl>
                                      </p:cBhvr>
                                    </p:animEffect>
                                  </p:childTnLst>
                                </p:cTn>
                              </p:par>
                            </p:childTnLst>
                          </p:cTn>
                        </p:par>
                        <p:par>
                          <p:cTn id="118" fill="hold">
                            <p:stCondLst>
                              <p:cond delay="2500"/>
                            </p:stCondLst>
                            <p:childTnLst>
                              <p:par>
                                <p:cTn id="119" presetID="9" presetClass="entr" presetSubtype="0" fill="hold" grpId="0" nodeType="afterEffect">
                                  <p:stCondLst>
                                    <p:cond delay="0"/>
                                  </p:stCondLst>
                                  <p:childTnLst>
                                    <p:set>
                                      <p:cBhvr>
                                        <p:cTn id="120" dur="1" fill="hold">
                                          <p:stCondLst>
                                            <p:cond delay="0"/>
                                          </p:stCondLst>
                                        </p:cTn>
                                        <p:tgtEl>
                                          <p:spTgt spid="332"/>
                                        </p:tgtEl>
                                        <p:attrNameLst>
                                          <p:attrName>style.visibility</p:attrName>
                                        </p:attrNameLst>
                                      </p:cBhvr>
                                      <p:to>
                                        <p:strVal val="visible"/>
                                      </p:to>
                                    </p:set>
                                    <p:animEffect transition="in" filter="dissolve">
                                      <p:cBhvr>
                                        <p:cTn id="121" dur="500"/>
                                        <p:tgtEl>
                                          <p:spTgt spid="332"/>
                                        </p:tgtEl>
                                      </p:cBhvr>
                                    </p:animEffect>
                                  </p:childTnLst>
                                </p:cTn>
                              </p:par>
                            </p:childTnLst>
                          </p:cTn>
                        </p:par>
                        <p:par>
                          <p:cTn id="122" fill="hold">
                            <p:stCondLst>
                              <p:cond delay="3000"/>
                            </p:stCondLst>
                            <p:childTnLst>
                              <p:par>
                                <p:cTn id="123" presetID="22" presetClass="entr" presetSubtype="8" fill="hold" nodeType="afterEffect">
                                  <p:stCondLst>
                                    <p:cond delay="0"/>
                                  </p:stCondLst>
                                  <p:childTnLst>
                                    <p:set>
                                      <p:cBhvr>
                                        <p:cTn id="124" dur="1" fill="hold">
                                          <p:stCondLst>
                                            <p:cond delay="0"/>
                                          </p:stCondLst>
                                        </p:cTn>
                                        <p:tgtEl>
                                          <p:spTgt spid="324"/>
                                        </p:tgtEl>
                                        <p:attrNameLst>
                                          <p:attrName>style.visibility</p:attrName>
                                        </p:attrNameLst>
                                      </p:cBhvr>
                                      <p:to>
                                        <p:strVal val="visible"/>
                                      </p:to>
                                    </p:set>
                                    <p:animEffect transition="in" filter="wipe(left)">
                                      <p:cBhvr>
                                        <p:cTn id="125" dur="500"/>
                                        <p:tgtEl>
                                          <p:spTgt spid="324"/>
                                        </p:tgtEl>
                                      </p:cBhvr>
                                    </p:animEffect>
                                  </p:childTnLst>
                                </p:cTn>
                              </p:par>
                            </p:childTnLst>
                          </p:cTn>
                        </p:par>
                        <p:par>
                          <p:cTn id="126" fill="hold">
                            <p:stCondLst>
                              <p:cond delay="3500"/>
                            </p:stCondLst>
                            <p:childTnLst>
                              <p:par>
                                <p:cTn id="127" presetID="9" presetClass="entr" presetSubtype="0" fill="hold" nodeType="afterEffect">
                                  <p:stCondLst>
                                    <p:cond delay="0"/>
                                  </p:stCondLst>
                                  <p:childTnLst>
                                    <p:set>
                                      <p:cBhvr>
                                        <p:cTn id="128" dur="1" fill="hold">
                                          <p:stCondLst>
                                            <p:cond delay="0"/>
                                          </p:stCondLst>
                                        </p:cTn>
                                        <p:tgtEl>
                                          <p:spTgt spid="321">
                                            <p:txEl>
                                              <p:pRg st="0" end="0"/>
                                            </p:txEl>
                                          </p:spTgt>
                                        </p:tgtEl>
                                        <p:attrNameLst>
                                          <p:attrName>style.visibility</p:attrName>
                                        </p:attrNameLst>
                                      </p:cBhvr>
                                      <p:to>
                                        <p:strVal val="visible"/>
                                      </p:to>
                                    </p:set>
                                    <p:animEffect transition="in" filter="dissolve">
                                      <p:cBhvr>
                                        <p:cTn id="129" dur="500"/>
                                        <p:tgtEl>
                                          <p:spTgt spid="321">
                                            <p:txEl>
                                              <p:pRg st="0" end="0"/>
                                            </p:txEl>
                                          </p:spTgt>
                                        </p:tgtEl>
                                      </p:cBhvr>
                                    </p:animEffect>
                                  </p:childTnLst>
                                </p:cTn>
                              </p:par>
                            </p:childTnLst>
                          </p:cTn>
                        </p:par>
                        <p:par>
                          <p:cTn id="130" fill="hold">
                            <p:stCondLst>
                              <p:cond delay="4000"/>
                            </p:stCondLst>
                            <p:childTnLst>
                              <p:par>
                                <p:cTn id="131" presetID="9" presetClass="entr" presetSubtype="0" fill="hold" grpId="0" nodeType="afterEffect">
                                  <p:stCondLst>
                                    <p:cond delay="0"/>
                                  </p:stCondLst>
                                  <p:childTnLst>
                                    <p:set>
                                      <p:cBhvr>
                                        <p:cTn id="132" dur="1" fill="hold">
                                          <p:stCondLst>
                                            <p:cond delay="0"/>
                                          </p:stCondLst>
                                        </p:cTn>
                                        <p:tgtEl>
                                          <p:spTgt spid="322"/>
                                        </p:tgtEl>
                                        <p:attrNameLst>
                                          <p:attrName>style.visibility</p:attrName>
                                        </p:attrNameLst>
                                      </p:cBhvr>
                                      <p:to>
                                        <p:strVal val="visible"/>
                                      </p:to>
                                    </p:set>
                                    <p:animEffect transition="in" filter="dissolve">
                                      <p:cBhvr>
                                        <p:cTn id="133" dur="500"/>
                                        <p:tgtEl>
                                          <p:spTgt spid="322"/>
                                        </p:tgtEl>
                                      </p:cBhvr>
                                    </p:animEffect>
                                  </p:childTnLst>
                                </p:cTn>
                              </p:par>
                            </p:childTnLst>
                          </p:cTn>
                        </p:par>
                        <p:par>
                          <p:cTn id="134" fill="hold">
                            <p:stCondLst>
                              <p:cond delay="4500"/>
                            </p:stCondLst>
                            <p:childTnLst>
                              <p:par>
                                <p:cTn id="135" presetID="22" presetClass="entr" presetSubtype="1" fill="hold" nodeType="afterEffect">
                                  <p:stCondLst>
                                    <p:cond delay="0"/>
                                  </p:stCondLst>
                                  <p:childTnLst>
                                    <p:set>
                                      <p:cBhvr>
                                        <p:cTn id="136" dur="1" fill="hold">
                                          <p:stCondLst>
                                            <p:cond delay="0"/>
                                          </p:stCondLst>
                                        </p:cTn>
                                        <p:tgtEl>
                                          <p:spTgt spid="342"/>
                                        </p:tgtEl>
                                        <p:attrNameLst>
                                          <p:attrName>style.visibility</p:attrName>
                                        </p:attrNameLst>
                                      </p:cBhvr>
                                      <p:to>
                                        <p:strVal val="visible"/>
                                      </p:to>
                                    </p:set>
                                    <p:animEffect transition="in" filter="wipe(up)">
                                      <p:cBhvr>
                                        <p:cTn id="137" dur="1000"/>
                                        <p:tgtEl>
                                          <p:spTgt spid="342"/>
                                        </p:tgtEl>
                                      </p:cBhvr>
                                    </p:animEffect>
                                  </p:childTnLst>
                                </p:cTn>
                              </p:par>
                              <p:par>
                                <p:cTn id="138" presetID="22" presetClass="entr" presetSubtype="1" fill="hold" nodeType="withEffect">
                                  <p:stCondLst>
                                    <p:cond delay="0"/>
                                  </p:stCondLst>
                                  <p:childTnLst>
                                    <p:set>
                                      <p:cBhvr>
                                        <p:cTn id="139" dur="1" fill="hold">
                                          <p:stCondLst>
                                            <p:cond delay="0"/>
                                          </p:stCondLst>
                                        </p:cTn>
                                        <p:tgtEl>
                                          <p:spTgt spid="352"/>
                                        </p:tgtEl>
                                        <p:attrNameLst>
                                          <p:attrName>style.visibility</p:attrName>
                                        </p:attrNameLst>
                                      </p:cBhvr>
                                      <p:to>
                                        <p:strVal val="visible"/>
                                      </p:to>
                                    </p:set>
                                    <p:animEffect transition="in" filter="wipe(up)">
                                      <p:cBhvr>
                                        <p:cTn id="140" dur="500"/>
                                        <p:tgtEl>
                                          <p:spTgt spid="352"/>
                                        </p:tgtEl>
                                      </p:cBhvr>
                                    </p:animEffect>
                                  </p:childTnLst>
                                </p:cTn>
                              </p:par>
                            </p:childTnLst>
                          </p:cTn>
                        </p:par>
                        <p:par>
                          <p:cTn id="141" fill="hold">
                            <p:stCondLst>
                              <p:cond delay="5500"/>
                            </p:stCondLst>
                            <p:childTnLst>
                              <p:par>
                                <p:cTn id="142" presetID="9" presetClass="entr" presetSubtype="0" fill="hold" nodeType="afterEffect">
                                  <p:stCondLst>
                                    <p:cond delay="0"/>
                                  </p:stCondLst>
                                  <p:childTnLst>
                                    <p:set>
                                      <p:cBhvr>
                                        <p:cTn id="143" dur="1" fill="hold">
                                          <p:stCondLst>
                                            <p:cond delay="0"/>
                                          </p:stCondLst>
                                        </p:cTn>
                                        <p:tgtEl>
                                          <p:spTgt spid="349"/>
                                        </p:tgtEl>
                                        <p:attrNameLst>
                                          <p:attrName>style.visibility</p:attrName>
                                        </p:attrNameLst>
                                      </p:cBhvr>
                                      <p:to>
                                        <p:strVal val="visible"/>
                                      </p:to>
                                    </p:set>
                                    <p:animEffect transition="in" filter="dissolve">
                                      <p:cBhvr>
                                        <p:cTn id="144" dur="500"/>
                                        <p:tgtEl>
                                          <p:spTgt spid="349"/>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346"/>
                                        </p:tgtEl>
                                        <p:attrNameLst>
                                          <p:attrName>style.visibility</p:attrName>
                                        </p:attrNameLst>
                                      </p:cBhvr>
                                      <p:to>
                                        <p:strVal val="visible"/>
                                      </p:to>
                                    </p:set>
                                    <p:animEffect transition="in" filter="wipe(left)">
                                      <p:cBhvr>
                                        <p:cTn id="149" dur="500"/>
                                        <p:tgtEl>
                                          <p:spTgt spid="346"/>
                                        </p:tgtEl>
                                      </p:cBhvr>
                                    </p:animEffect>
                                  </p:childTnLst>
                                </p:cTn>
                              </p:par>
                              <p:par>
                                <p:cTn id="150" presetID="22" presetClass="entr" presetSubtype="1" fill="hold" nodeType="withEffect">
                                  <p:stCondLst>
                                    <p:cond delay="0"/>
                                  </p:stCondLst>
                                  <p:childTnLst>
                                    <p:set>
                                      <p:cBhvr>
                                        <p:cTn id="151" dur="1" fill="hold">
                                          <p:stCondLst>
                                            <p:cond delay="0"/>
                                          </p:stCondLst>
                                        </p:cTn>
                                        <p:tgtEl>
                                          <p:spTgt spid="356"/>
                                        </p:tgtEl>
                                        <p:attrNameLst>
                                          <p:attrName>style.visibility</p:attrName>
                                        </p:attrNameLst>
                                      </p:cBhvr>
                                      <p:to>
                                        <p:strVal val="visible"/>
                                      </p:to>
                                    </p:set>
                                    <p:animEffect transition="in" filter="wipe(up)">
                                      <p:cBhvr>
                                        <p:cTn id="152" dur="500"/>
                                        <p:tgtEl>
                                          <p:spTgt spid="356"/>
                                        </p:tgtEl>
                                      </p:cBhvr>
                                    </p:animEffect>
                                  </p:childTnLst>
                                </p:cTn>
                              </p:par>
                            </p:childTnLst>
                          </p:cTn>
                        </p:par>
                        <p:par>
                          <p:cTn id="153" fill="hold">
                            <p:stCondLst>
                              <p:cond delay="500"/>
                            </p:stCondLst>
                            <p:childTnLst>
                              <p:par>
                                <p:cTn id="154" presetID="9" presetClass="entr" presetSubtype="0" fill="hold" nodeType="afterEffect">
                                  <p:stCondLst>
                                    <p:cond delay="0"/>
                                  </p:stCondLst>
                                  <p:childTnLst>
                                    <p:set>
                                      <p:cBhvr>
                                        <p:cTn id="155" dur="1" fill="hold">
                                          <p:stCondLst>
                                            <p:cond delay="0"/>
                                          </p:stCondLst>
                                        </p:cTn>
                                        <p:tgtEl>
                                          <p:spTgt spid="329">
                                            <p:txEl>
                                              <p:pRg st="0" end="0"/>
                                            </p:txEl>
                                          </p:spTgt>
                                        </p:tgtEl>
                                        <p:attrNameLst>
                                          <p:attrName>style.visibility</p:attrName>
                                        </p:attrNameLst>
                                      </p:cBhvr>
                                      <p:to>
                                        <p:strVal val="visible"/>
                                      </p:to>
                                    </p:set>
                                    <p:animEffect transition="in" filter="dissolve">
                                      <p:cBhvr>
                                        <p:cTn id="156" dur="500"/>
                                        <p:tgtEl>
                                          <p:spTgt spid="329">
                                            <p:txEl>
                                              <p:pRg st="0" end="0"/>
                                            </p:txEl>
                                          </p:spTgt>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323"/>
                                        </p:tgtEl>
                                        <p:attrNameLst>
                                          <p:attrName>style.visibility</p:attrName>
                                        </p:attrNameLst>
                                      </p:cBhvr>
                                      <p:to>
                                        <p:strVal val="visible"/>
                                      </p:to>
                                    </p:set>
                                    <p:animEffect transition="in" filter="dissolve">
                                      <p:cBhvr>
                                        <p:cTn id="159" dur="500"/>
                                        <p:tgtEl>
                                          <p:spTgt spid="323"/>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5"/>
                                        </p:tgtEl>
                                        <p:attrNameLst>
                                          <p:attrName>style.visibility</p:attrName>
                                        </p:attrNameLst>
                                      </p:cBhvr>
                                      <p:to>
                                        <p:strVal val="visible"/>
                                      </p:to>
                                    </p:set>
                                    <p:animEffect transition="in" filter="wipe(right)">
                                      <p:cBhvr>
                                        <p:cTn id="164" dur="500"/>
                                        <p:tgtEl>
                                          <p:spTgt spid="5"/>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6"/>
                                        </p:tgtEl>
                                        <p:attrNameLst>
                                          <p:attrName>style.visibility</p:attrName>
                                        </p:attrNameLst>
                                      </p:cBhvr>
                                      <p:to>
                                        <p:strVal val="visible"/>
                                      </p:to>
                                    </p:set>
                                    <p:animEffect transition="in" filter="wipe(left)">
                                      <p:cBhvr>
                                        <p:cTn id="169" dur="500"/>
                                        <p:tgtEl>
                                          <p:spTgt spid="6"/>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2" fill="hold" nodeType="clickEffect">
                                  <p:stCondLst>
                                    <p:cond delay="0"/>
                                  </p:stCondLst>
                                  <p:childTnLst>
                                    <p:set>
                                      <p:cBhvr>
                                        <p:cTn id="173" dur="1" fill="hold">
                                          <p:stCondLst>
                                            <p:cond delay="0"/>
                                          </p:stCondLst>
                                        </p:cTn>
                                        <p:tgtEl>
                                          <p:spTgt spid="367"/>
                                        </p:tgtEl>
                                        <p:attrNameLst>
                                          <p:attrName>style.visibility</p:attrName>
                                        </p:attrNameLst>
                                      </p:cBhvr>
                                      <p:to>
                                        <p:strVal val="visible"/>
                                      </p:to>
                                    </p:set>
                                    <p:animEffect transition="in" filter="wipe(right)">
                                      <p:cBhvr>
                                        <p:cTn id="174" dur="500"/>
                                        <p:tgtEl>
                                          <p:spTgt spid="367"/>
                                        </p:tgtEl>
                                      </p:cBhvr>
                                    </p:animEffect>
                                  </p:childTnLst>
                                </p:cTn>
                              </p:par>
                            </p:childTnLst>
                          </p:cTn>
                        </p:par>
                        <p:par>
                          <p:cTn id="175" fill="hold">
                            <p:stCondLst>
                              <p:cond delay="500"/>
                            </p:stCondLst>
                            <p:childTnLst>
                              <p:par>
                                <p:cTn id="176" presetID="22" presetClass="entr" presetSubtype="8" fill="hold" nodeType="afterEffect">
                                  <p:stCondLst>
                                    <p:cond delay="0"/>
                                  </p:stCondLst>
                                  <p:childTnLst>
                                    <p:set>
                                      <p:cBhvr>
                                        <p:cTn id="177" dur="1" fill="hold">
                                          <p:stCondLst>
                                            <p:cond delay="0"/>
                                          </p:stCondLst>
                                        </p:cTn>
                                        <p:tgtEl>
                                          <p:spTgt spid="120"/>
                                        </p:tgtEl>
                                        <p:attrNameLst>
                                          <p:attrName>style.visibility</p:attrName>
                                        </p:attrNameLst>
                                      </p:cBhvr>
                                      <p:to>
                                        <p:strVal val="visible"/>
                                      </p:to>
                                    </p:set>
                                    <p:animEffect transition="in" filter="wipe(left)">
                                      <p:cBhvr>
                                        <p:cTn id="178" dur="500"/>
                                        <p:tgtEl>
                                          <p:spTgt spid="120"/>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nodeType="clickEffect">
                                  <p:stCondLst>
                                    <p:cond delay="0"/>
                                  </p:stCondLst>
                                  <p:childTnLst>
                                    <p:set>
                                      <p:cBhvr>
                                        <p:cTn id="182" dur="1" fill="hold">
                                          <p:stCondLst>
                                            <p:cond delay="0"/>
                                          </p:stCondLst>
                                        </p:cTn>
                                        <p:tgtEl>
                                          <p:spTgt spid="3"/>
                                        </p:tgtEl>
                                        <p:attrNameLst>
                                          <p:attrName>style.visibility</p:attrName>
                                        </p:attrNameLst>
                                      </p:cBhvr>
                                      <p:to>
                                        <p:strVal val="visible"/>
                                      </p:to>
                                    </p:set>
                                    <p:animEffect transition="in" filter="dissolve">
                                      <p:cBhvr>
                                        <p:cTn id="18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273" grpId="0"/>
      <p:bldP spid="280" grpId="0"/>
      <p:bldP spid="281" grpId="0"/>
      <p:bldP spid="282" grpId="0"/>
      <p:bldP spid="284" grpId="0"/>
      <p:bldP spid="285" grpId="0"/>
      <p:bldP spid="286" grpId="0"/>
      <p:bldP spid="287" grpId="0"/>
      <p:bldP spid="322" grpId="0"/>
      <p:bldP spid="323" grpId="0"/>
      <p:bldP spid="330" grpId="0"/>
      <p:bldP spid="331" grpId="0"/>
      <p:bldP spid="33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Performance of rdt3.0 </a:t>
            </a:r>
            <a:r>
              <a:rPr lang="en-US" sz="3200" dirty="0"/>
              <a:t>(stop-and-wait)</a:t>
            </a:r>
            <a:endParaRPr lang="en-US" sz="4400" dirty="0"/>
          </a:p>
        </p:txBody>
      </p:sp>
      <p:sp>
        <p:nvSpPr>
          <p:cNvPr id="121" name="Rectangle 3">
            <a:extLst>
              <a:ext uri="{FF2B5EF4-FFF2-40B4-BE49-F238E27FC236}">
                <a16:creationId xmlns:a16="http://schemas.microsoft.com/office/drawing/2014/main" id="{FDDA46F1-23DA-904A-99AA-BA36ED7A6857}"/>
              </a:ext>
            </a:extLst>
          </p:cNvPr>
          <p:cNvSpPr txBox="1">
            <a:spLocks noChangeArrowheads="1"/>
          </p:cNvSpPr>
          <p:nvPr/>
        </p:nvSpPr>
        <p:spPr>
          <a:xfrm>
            <a:off x="870314" y="2451713"/>
            <a:ext cx="10532792" cy="104452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9575" marR="0" lvl="0" indent="-2794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example: 1 Gbps link, 15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prop. delay, 8000 bit packet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Rectangle 4">
            <a:extLst>
              <a:ext uri="{FF2B5EF4-FFF2-40B4-BE49-F238E27FC236}">
                <a16:creationId xmlns:a16="http://schemas.microsoft.com/office/drawing/2014/main" id="{04DE9E77-9329-F04E-A15C-5F38550FB2FA}"/>
              </a:ext>
            </a:extLst>
          </p:cNvPr>
          <p:cNvSpPr>
            <a:spLocks noChangeArrowheads="1"/>
          </p:cNvSpPr>
          <p:nvPr/>
        </p:nvSpPr>
        <p:spPr bwMode="auto">
          <a:xfrm>
            <a:off x="536827" y="1472895"/>
            <a:ext cx="10752586"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688975" indent="-231775">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688975" marR="0" lvl="1" indent="-23177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 </a:t>
            </a:r>
            <a:r>
              <a:rPr kumimoji="0" lang="en-US" altLang="en-US" sz="32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mn-cs"/>
              </a:rPr>
              <a:t>sender</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utilization</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 fraction of time sender busy sending</a:t>
            </a:r>
          </a:p>
        </p:txBody>
      </p:sp>
      <p:grpSp>
        <p:nvGrpSpPr>
          <p:cNvPr id="125" name="Group 24">
            <a:extLst>
              <a:ext uri="{FF2B5EF4-FFF2-40B4-BE49-F238E27FC236}">
                <a16:creationId xmlns:a16="http://schemas.microsoft.com/office/drawing/2014/main" id="{276312A9-6509-DC4A-B34D-FF403C6ACCF6}"/>
              </a:ext>
            </a:extLst>
          </p:cNvPr>
          <p:cNvGrpSpPr>
            <a:grpSpLocks/>
          </p:cNvGrpSpPr>
          <p:nvPr/>
        </p:nvGrpSpPr>
        <p:grpSpPr bwMode="auto">
          <a:xfrm>
            <a:off x="1782678" y="3526869"/>
            <a:ext cx="5724525" cy="812800"/>
            <a:chOff x="137" y="1675"/>
            <a:chExt cx="3606" cy="512"/>
          </a:xfrm>
        </p:grpSpPr>
        <p:sp>
          <p:nvSpPr>
            <p:cNvPr id="126" name="Text Box 10">
              <a:extLst>
                <a:ext uri="{FF2B5EF4-FFF2-40B4-BE49-F238E27FC236}">
                  <a16:creationId xmlns:a16="http://schemas.microsoft.com/office/drawing/2014/main" id="{F8134D58-7EAB-C542-A474-3D41F6C9577D}"/>
                </a:ext>
              </a:extLst>
            </p:cNvPr>
            <p:cNvSpPr txBox="1">
              <a:spLocks noChangeArrowheads="1"/>
            </p:cNvSpPr>
            <p:nvPr/>
          </p:nvSpPr>
          <p:spPr bwMode="auto">
            <a:xfrm>
              <a:off x="137" y="1795"/>
              <a:ext cx="647"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D</a:t>
              </a:r>
              <a:r>
                <a:rPr kumimoji="0" lang="en-US" sz="2400" b="0" i="1" u="none" strike="noStrike" kern="1200" cap="none" spc="0" normalizeH="0" baseline="-25000" noProof="0" dirty="0" err="1">
                  <a:ln>
                    <a:noFill/>
                  </a:ln>
                  <a:solidFill>
                    <a:prstClr val="black"/>
                  </a:solidFill>
                  <a:effectLst/>
                  <a:uLnTx/>
                  <a:uFillTx/>
                  <a:latin typeface="Calibri" panose="020F0502020204030204"/>
                  <a:ea typeface="ＭＳ Ｐゴシック" charset="0"/>
                  <a:cs typeface="+mn-cs"/>
                </a:rPr>
                <a:t>trans</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p>
          </p:txBody>
        </p:sp>
        <p:grpSp>
          <p:nvGrpSpPr>
            <p:cNvPr id="127" name="Group 14">
              <a:extLst>
                <a:ext uri="{FF2B5EF4-FFF2-40B4-BE49-F238E27FC236}">
                  <a16:creationId xmlns:a16="http://schemas.microsoft.com/office/drawing/2014/main" id="{A1CD218D-EFB4-7747-AA6F-A8CADF318971}"/>
                </a:ext>
              </a:extLst>
            </p:cNvPr>
            <p:cNvGrpSpPr>
              <a:grpSpLocks/>
            </p:cNvGrpSpPr>
            <p:nvPr/>
          </p:nvGrpSpPr>
          <p:grpSpPr bwMode="auto">
            <a:xfrm>
              <a:off x="827" y="1677"/>
              <a:ext cx="235" cy="499"/>
              <a:chOff x="155" y="2937"/>
              <a:chExt cx="235" cy="499"/>
            </a:xfrm>
          </p:grpSpPr>
          <p:sp>
            <p:nvSpPr>
              <p:cNvPr id="136" name="Text Box 11">
                <a:extLst>
                  <a:ext uri="{FF2B5EF4-FFF2-40B4-BE49-F238E27FC236}">
                    <a16:creationId xmlns:a16="http://schemas.microsoft.com/office/drawing/2014/main" id="{212B965A-7A53-E448-A951-4473C08E3FC2}"/>
                  </a:ext>
                </a:extLst>
              </p:cNvPr>
              <p:cNvSpPr txBox="1">
                <a:spLocks noChangeArrowheads="1"/>
              </p:cNvSpPr>
              <p:nvPr/>
            </p:nvSpPr>
            <p:spPr bwMode="auto">
              <a:xfrm>
                <a:off x="176" y="2937"/>
                <a:ext cx="198"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L</a:t>
                </a:r>
              </a:p>
            </p:txBody>
          </p:sp>
          <p:sp>
            <p:nvSpPr>
              <p:cNvPr id="137" name="Text Box 12">
                <a:extLst>
                  <a:ext uri="{FF2B5EF4-FFF2-40B4-BE49-F238E27FC236}">
                    <a16:creationId xmlns:a16="http://schemas.microsoft.com/office/drawing/2014/main" id="{C0714D4B-8571-E443-B70B-3B39AC0A694F}"/>
                  </a:ext>
                </a:extLst>
              </p:cNvPr>
              <p:cNvSpPr txBox="1">
                <a:spLocks noChangeArrowheads="1"/>
              </p:cNvSpPr>
              <p:nvPr/>
            </p:nvSpPr>
            <p:spPr bwMode="auto">
              <a:xfrm>
                <a:off x="155" y="3145"/>
                <a:ext cx="221"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R</a:t>
                </a:r>
              </a:p>
            </p:txBody>
          </p:sp>
          <p:sp>
            <p:nvSpPr>
              <p:cNvPr id="138" name="Line 13">
                <a:extLst>
                  <a:ext uri="{FF2B5EF4-FFF2-40B4-BE49-F238E27FC236}">
                    <a16:creationId xmlns:a16="http://schemas.microsoft.com/office/drawing/2014/main" id="{487E8E54-B689-7340-8E19-EEBA8D6E7B88}"/>
                  </a:ext>
                </a:extLst>
              </p:cNvPr>
              <p:cNvSpPr>
                <a:spLocks noChangeShapeType="1"/>
              </p:cNvSpPr>
              <p:nvPr/>
            </p:nvSpPr>
            <p:spPr bwMode="auto">
              <a:xfrm>
                <a:off x="204" y="3192"/>
                <a:ext cx="186"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grpSp>
          <p:nvGrpSpPr>
            <p:cNvPr id="128" name="Group 19">
              <a:extLst>
                <a:ext uri="{FF2B5EF4-FFF2-40B4-BE49-F238E27FC236}">
                  <a16:creationId xmlns:a16="http://schemas.microsoft.com/office/drawing/2014/main" id="{458C4EA2-733B-9843-BEDB-1D21ADD2E2DA}"/>
                </a:ext>
              </a:extLst>
            </p:cNvPr>
            <p:cNvGrpSpPr>
              <a:grpSpLocks/>
            </p:cNvGrpSpPr>
            <p:nvPr/>
          </p:nvGrpSpPr>
          <p:grpSpPr bwMode="auto">
            <a:xfrm>
              <a:off x="1233" y="1675"/>
              <a:ext cx="1225" cy="512"/>
              <a:chOff x="1401" y="1693"/>
              <a:chExt cx="1225" cy="512"/>
            </a:xfrm>
          </p:grpSpPr>
          <p:sp>
            <p:nvSpPr>
              <p:cNvPr id="132" name="Text Box 6">
                <a:extLst>
                  <a:ext uri="{FF2B5EF4-FFF2-40B4-BE49-F238E27FC236}">
                    <a16:creationId xmlns:a16="http://schemas.microsoft.com/office/drawing/2014/main" id="{9DB04C83-679A-3C40-AE3F-F5626A9A46D1}"/>
                  </a:ext>
                </a:extLst>
              </p:cNvPr>
              <p:cNvSpPr txBox="1">
                <a:spLocks noChangeArrowheads="1"/>
              </p:cNvSpPr>
              <p:nvPr/>
            </p:nvSpPr>
            <p:spPr bwMode="auto">
              <a:xfrm>
                <a:off x="2085" y="1748"/>
                <a:ext cx="153" cy="25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 </a:t>
                </a:r>
                <a:endPar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33" name="Text Box 16">
                <a:extLst>
                  <a:ext uri="{FF2B5EF4-FFF2-40B4-BE49-F238E27FC236}">
                    <a16:creationId xmlns:a16="http://schemas.microsoft.com/office/drawing/2014/main" id="{9A4E21FE-242E-F24A-8DFD-378A92E72AEE}"/>
                  </a:ext>
                </a:extLst>
              </p:cNvPr>
              <p:cNvSpPr txBox="1">
                <a:spLocks noChangeArrowheads="1"/>
              </p:cNvSpPr>
              <p:nvPr/>
            </p:nvSpPr>
            <p:spPr bwMode="auto">
              <a:xfrm>
                <a:off x="1563" y="1693"/>
                <a:ext cx="836"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8000 bits</a:t>
                </a:r>
              </a:p>
            </p:txBody>
          </p:sp>
          <p:sp>
            <p:nvSpPr>
              <p:cNvPr id="134" name="Text Box 17">
                <a:extLst>
                  <a:ext uri="{FF2B5EF4-FFF2-40B4-BE49-F238E27FC236}">
                    <a16:creationId xmlns:a16="http://schemas.microsoft.com/office/drawing/2014/main" id="{261ED350-3F07-A542-906D-6B34A19F57B4}"/>
                  </a:ext>
                </a:extLst>
              </p:cNvPr>
              <p:cNvSpPr txBox="1">
                <a:spLocks noChangeArrowheads="1"/>
              </p:cNvSpPr>
              <p:nvPr/>
            </p:nvSpPr>
            <p:spPr bwMode="auto">
              <a:xfrm>
                <a:off x="1401" y="1917"/>
                <a:ext cx="1225"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10</a:t>
                </a:r>
                <a:r>
                  <a:rPr kumimoji="0" lang="en-US" sz="2400" b="0" i="1" u="none" strike="noStrike" kern="1200" cap="none" spc="0" normalizeH="0" baseline="30000" noProof="0" dirty="0">
                    <a:ln>
                      <a:noFill/>
                    </a:ln>
                    <a:solidFill>
                      <a:prstClr val="black"/>
                    </a:solidFill>
                    <a:effectLst/>
                    <a:uLnTx/>
                    <a:uFillTx/>
                    <a:latin typeface="Calibri" panose="020F0502020204030204"/>
                    <a:ea typeface="ＭＳ Ｐゴシック" charset="0"/>
                    <a:cs typeface="+mn-cs"/>
                  </a:rPr>
                  <a:t>9 </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bits/sec</a:t>
                </a:r>
              </a:p>
            </p:txBody>
          </p:sp>
          <p:sp>
            <p:nvSpPr>
              <p:cNvPr id="135" name="Line 18">
                <a:extLst>
                  <a:ext uri="{FF2B5EF4-FFF2-40B4-BE49-F238E27FC236}">
                    <a16:creationId xmlns:a16="http://schemas.microsoft.com/office/drawing/2014/main" id="{EDB1D7D2-C87C-9F49-A2A1-833D85EAB9F9}"/>
                  </a:ext>
                </a:extLst>
              </p:cNvPr>
              <p:cNvSpPr>
                <a:spLocks noChangeShapeType="1"/>
              </p:cNvSpPr>
              <p:nvPr/>
            </p:nvSpPr>
            <p:spPr bwMode="auto">
              <a:xfrm>
                <a:off x="1604" y="1950"/>
                <a:ext cx="97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sp>
          <p:nvSpPr>
            <p:cNvPr id="129" name="Text Box 20">
              <a:extLst>
                <a:ext uri="{FF2B5EF4-FFF2-40B4-BE49-F238E27FC236}">
                  <a16:creationId xmlns:a16="http://schemas.microsoft.com/office/drawing/2014/main" id="{93AC931A-E76C-A440-8E87-B489914F35FD}"/>
                </a:ext>
              </a:extLst>
            </p:cNvPr>
            <p:cNvSpPr txBox="1">
              <a:spLocks noChangeArrowheads="1"/>
            </p:cNvSpPr>
            <p:nvPr/>
          </p:nvSpPr>
          <p:spPr bwMode="auto">
            <a:xfrm>
              <a:off x="1093" y="1789"/>
              <a:ext cx="213"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t>
              </a:r>
            </a:p>
          </p:txBody>
        </p:sp>
        <p:sp>
          <p:nvSpPr>
            <p:cNvPr id="130" name="Text Box 22">
              <a:extLst>
                <a:ext uri="{FF2B5EF4-FFF2-40B4-BE49-F238E27FC236}">
                  <a16:creationId xmlns:a16="http://schemas.microsoft.com/office/drawing/2014/main" id="{14ADD697-C49B-F141-9DE7-07AC5BD26EA5}"/>
                </a:ext>
              </a:extLst>
            </p:cNvPr>
            <p:cNvSpPr txBox="1">
              <a:spLocks noChangeArrowheads="1"/>
            </p:cNvSpPr>
            <p:nvPr/>
          </p:nvSpPr>
          <p:spPr bwMode="auto">
            <a:xfrm>
              <a:off x="2509" y="1789"/>
              <a:ext cx="213"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a:t>
              </a:r>
            </a:p>
          </p:txBody>
        </p:sp>
        <p:sp>
          <p:nvSpPr>
            <p:cNvPr id="131" name="Text Box 23">
              <a:extLst>
                <a:ext uri="{FF2B5EF4-FFF2-40B4-BE49-F238E27FC236}">
                  <a16:creationId xmlns:a16="http://schemas.microsoft.com/office/drawing/2014/main" id="{108AD146-F5D0-F14B-AF3A-D8ADCB55A4C6}"/>
                </a:ext>
              </a:extLst>
            </p:cNvPr>
            <p:cNvSpPr txBox="1">
              <a:spLocks noChangeArrowheads="1"/>
            </p:cNvSpPr>
            <p:nvPr/>
          </p:nvSpPr>
          <p:spPr bwMode="auto">
            <a:xfrm>
              <a:off x="2715" y="1777"/>
              <a:ext cx="1028"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ＭＳ Ｐゴシック" charset="0"/>
                  <a:cs typeface="+mn-cs"/>
                </a:rPr>
                <a:t>8 microsecs</a:t>
              </a:r>
            </a:p>
          </p:txBody>
        </p:sp>
      </p:grpSp>
      <p:sp>
        <p:nvSpPr>
          <p:cNvPr id="20" name="Rectangle 3">
            <a:extLst>
              <a:ext uri="{FF2B5EF4-FFF2-40B4-BE49-F238E27FC236}">
                <a16:creationId xmlns:a16="http://schemas.microsoft.com/office/drawing/2014/main" id="{B3DFFB42-6FBF-BC4B-ABC2-8ADE611947F8}"/>
              </a:ext>
            </a:extLst>
          </p:cNvPr>
          <p:cNvSpPr txBox="1">
            <a:spLocks noChangeArrowheads="1"/>
          </p:cNvSpPr>
          <p:nvPr/>
        </p:nvSpPr>
        <p:spPr>
          <a:xfrm>
            <a:off x="829076" y="3163511"/>
            <a:ext cx="9723349" cy="104452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0275" marR="0" lvl="1" indent="-457200"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ime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to transmit packet into channel:</a:t>
            </a:r>
          </a:p>
        </p:txBody>
      </p:sp>
      <p:sp>
        <p:nvSpPr>
          <p:cNvPr id="21" name="Slide Number Placeholder 2">
            <a:extLst>
              <a:ext uri="{FF2B5EF4-FFF2-40B4-BE49-F238E27FC236}">
                <a16:creationId xmlns:a16="http://schemas.microsoft.com/office/drawing/2014/main" id="{5A944CFA-EDBD-154A-A022-BFEE848C7BD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62</a:t>
            </a:fld>
            <a:endParaRPr lang="en-US" dirty="0"/>
          </a:p>
        </p:txBody>
      </p:sp>
    </p:spTree>
    <p:extLst>
      <p:ext uri="{BB962C8B-B14F-4D97-AF65-F5344CB8AC3E}">
        <p14:creationId xmlns:p14="http://schemas.microsoft.com/office/powerpoint/2010/main" val="259503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dissolve">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1">
                                            <p:txEl>
                                              <p:pRg st="0" end="0"/>
                                            </p:txEl>
                                          </p:spTgt>
                                        </p:tgtEl>
                                        <p:attrNameLst>
                                          <p:attrName>style.visibility</p:attrName>
                                        </p:attrNameLst>
                                      </p:cBhvr>
                                      <p:to>
                                        <p:strVal val="visible"/>
                                      </p:to>
                                    </p:set>
                                    <p:animEffect transition="in" filter="dissolve">
                                      <p:cBhvr>
                                        <p:cTn id="12" dur="500"/>
                                        <p:tgtEl>
                                          <p:spTgt spid="1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dissolve">
                                      <p:cBhvr>
                                        <p:cTn id="17" dur="500"/>
                                        <p:tgtEl>
                                          <p:spTgt spid="12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dissolve">
                                      <p:cBhvr>
                                        <p:cTn id="20"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uild="p"/>
      <p:bldP spid="122" grpId="0"/>
      <p:bldP spid="20"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stop-and-wait operation</a:t>
            </a:r>
            <a:endParaRPr lang="en-US" sz="4400" dirty="0"/>
          </a:p>
        </p:txBody>
      </p:sp>
      <p:grpSp>
        <p:nvGrpSpPr>
          <p:cNvPr id="4" name="Group 3">
            <a:extLst>
              <a:ext uri="{FF2B5EF4-FFF2-40B4-BE49-F238E27FC236}">
                <a16:creationId xmlns:a16="http://schemas.microsoft.com/office/drawing/2014/main" id="{1E77F652-670F-A845-B285-3845722C99C1}"/>
              </a:ext>
            </a:extLst>
          </p:cNvPr>
          <p:cNvGrpSpPr/>
          <p:nvPr/>
        </p:nvGrpSpPr>
        <p:grpSpPr>
          <a:xfrm>
            <a:off x="3188111" y="1436688"/>
            <a:ext cx="8729662" cy="3249612"/>
            <a:chOff x="1660525" y="1638643"/>
            <a:chExt cx="8729662" cy="3249612"/>
          </a:xfrm>
        </p:grpSpPr>
        <p:sp>
          <p:nvSpPr>
            <p:cNvPr id="50" name="Line 3">
              <a:extLst>
                <a:ext uri="{FF2B5EF4-FFF2-40B4-BE49-F238E27FC236}">
                  <a16:creationId xmlns:a16="http://schemas.microsoft.com/office/drawing/2014/main" id="{65EF62F5-AF0F-154C-9C6E-93BB51897ED0}"/>
                </a:ext>
              </a:extLst>
            </p:cNvPr>
            <p:cNvSpPr>
              <a:spLocks noChangeShapeType="1"/>
            </p:cNvSpPr>
            <p:nvPr/>
          </p:nvSpPr>
          <p:spPr bwMode="auto">
            <a:xfrm>
              <a:off x="4984750" y="2194268"/>
              <a:ext cx="2227262" cy="922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1" name="Text Box 4">
              <a:extLst>
                <a:ext uri="{FF2B5EF4-FFF2-40B4-BE49-F238E27FC236}">
                  <a16:creationId xmlns:a16="http://schemas.microsoft.com/office/drawing/2014/main" id="{9C568413-E7C8-034A-A01A-070E583EFD90}"/>
                </a:ext>
              </a:extLst>
            </p:cNvPr>
            <p:cNvSpPr txBox="1">
              <a:spLocks noChangeArrowheads="1"/>
            </p:cNvSpPr>
            <p:nvPr/>
          </p:nvSpPr>
          <p:spPr bwMode="auto">
            <a:xfrm>
              <a:off x="1660525" y="1989480"/>
              <a:ext cx="3232150"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transmitted, t = 0</a:t>
              </a:r>
            </a:p>
          </p:txBody>
        </p:sp>
        <p:sp>
          <p:nvSpPr>
            <p:cNvPr id="52" name="Line 5">
              <a:extLst>
                <a:ext uri="{FF2B5EF4-FFF2-40B4-BE49-F238E27FC236}">
                  <a16:creationId xmlns:a16="http://schemas.microsoft.com/office/drawing/2014/main" id="{1F5607F9-D0CE-8742-843E-05AFCDCA2F20}"/>
                </a:ext>
              </a:extLst>
            </p:cNvPr>
            <p:cNvSpPr>
              <a:spLocks noChangeShapeType="1"/>
            </p:cNvSpPr>
            <p:nvPr/>
          </p:nvSpPr>
          <p:spPr bwMode="auto">
            <a:xfrm>
              <a:off x="4973637" y="1975193"/>
              <a:ext cx="23813" cy="29130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 name="Line 6">
              <a:extLst>
                <a:ext uri="{FF2B5EF4-FFF2-40B4-BE49-F238E27FC236}">
                  <a16:creationId xmlns:a16="http://schemas.microsoft.com/office/drawing/2014/main" id="{D5AC1D3D-9418-5F46-82ED-FBA189A71398}"/>
                </a:ext>
              </a:extLst>
            </p:cNvPr>
            <p:cNvSpPr>
              <a:spLocks noChangeShapeType="1"/>
            </p:cNvSpPr>
            <p:nvPr/>
          </p:nvSpPr>
          <p:spPr bwMode="auto">
            <a:xfrm>
              <a:off x="7200900" y="1987893"/>
              <a:ext cx="22225" cy="28908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4" name="Text Box 7">
              <a:extLst>
                <a:ext uri="{FF2B5EF4-FFF2-40B4-BE49-F238E27FC236}">
                  <a16:creationId xmlns:a16="http://schemas.microsoft.com/office/drawing/2014/main" id="{1AA39350-7ADC-E840-B7FD-CAF65C7EFE9B}"/>
                </a:ext>
              </a:extLst>
            </p:cNvPr>
            <p:cNvSpPr txBox="1">
              <a:spLocks noChangeArrowheads="1"/>
            </p:cNvSpPr>
            <p:nvPr/>
          </p:nvSpPr>
          <p:spPr bwMode="auto">
            <a:xfrm>
              <a:off x="4445000" y="1638643"/>
              <a:ext cx="885825"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 name="Text Box 8">
              <a:extLst>
                <a:ext uri="{FF2B5EF4-FFF2-40B4-BE49-F238E27FC236}">
                  <a16:creationId xmlns:a16="http://schemas.microsoft.com/office/drawing/2014/main" id="{388F41A8-01FA-884F-8140-E9FD1F2C6849}"/>
                </a:ext>
              </a:extLst>
            </p:cNvPr>
            <p:cNvSpPr txBox="1">
              <a:spLocks noChangeArrowheads="1"/>
            </p:cNvSpPr>
            <p:nvPr/>
          </p:nvSpPr>
          <p:spPr bwMode="auto">
            <a:xfrm>
              <a:off x="6623050" y="1638643"/>
              <a:ext cx="946150"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receiver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6" name="Line 9">
              <a:extLst>
                <a:ext uri="{FF2B5EF4-FFF2-40B4-BE49-F238E27FC236}">
                  <a16:creationId xmlns:a16="http://schemas.microsoft.com/office/drawing/2014/main" id="{4E1B3F21-B373-CA48-9AD5-5632396CBD83}"/>
                </a:ext>
              </a:extLst>
            </p:cNvPr>
            <p:cNvSpPr>
              <a:spLocks noChangeShapeType="1"/>
            </p:cNvSpPr>
            <p:nvPr/>
          </p:nvSpPr>
          <p:spPr bwMode="auto">
            <a:xfrm>
              <a:off x="4997450" y="2189505"/>
              <a:ext cx="2190750"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7" name="Line 10">
              <a:extLst>
                <a:ext uri="{FF2B5EF4-FFF2-40B4-BE49-F238E27FC236}">
                  <a16:creationId xmlns:a16="http://schemas.microsoft.com/office/drawing/2014/main" id="{89DD14FE-5B5B-3B43-8920-2EDFA30D8A61}"/>
                </a:ext>
              </a:extLst>
            </p:cNvPr>
            <p:cNvSpPr>
              <a:spLocks noChangeShapeType="1"/>
            </p:cNvSpPr>
            <p:nvPr/>
          </p:nvSpPr>
          <p:spPr bwMode="auto">
            <a:xfrm>
              <a:off x="5002212" y="4300880"/>
              <a:ext cx="219233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8" name="Line 11">
              <a:extLst>
                <a:ext uri="{FF2B5EF4-FFF2-40B4-BE49-F238E27FC236}">
                  <a16:creationId xmlns:a16="http://schemas.microsoft.com/office/drawing/2014/main" id="{0833BE20-CC42-354E-8D97-D533E108B5A2}"/>
                </a:ext>
              </a:extLst>
            </p:cNvPr>
            <p:cNvSpPr>
              <a:spLocks noChangeShapeType="1"/>
            </p:cNvSpPr>
            <p:nvPr/>
          </p:nvSpPr>
          <p:spPr bwMode="auto">
            <a:xfrm flipV="1">
              <a:off x="5002212" y="3357905"/>
              <a:ext cx="2209800" cy="922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9" name="Freeform 12">
              <a:extLst>
                <a:ext uri="{FF2B5EF4-FFF2-40B4-BE49-F238E27FC236}">
                  <a16:creationId xmlns:a16="http://schemas.microsoft.com/office/drawing/2014/main" id="{6DCE969D-C1B5-6B4F-8E82-11FE17209698}"/>
                </a:ext>
              </a:extLst>
            </p:cNvPr>
            <p:cNvSpPr>
              <a:spLocks/>
            </p:cNvSpPr>
            <p:nvPr/>
          </p:nvSpPr>
          <p:spPr bwMode="auto">
            <a:xfrm>
              <a:off x="4979987" y="2187918"/>
              <a:ext cx="2232025" cy="11557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0" name="Line 13">
              <a:extLst>
                <a:ext uri="{FF2B5EF4-FFF2-40B4-BE49-F238E27FC236}">
                  <a16:creationId xmlns:a16="http://schemas.microsoft.com/office/drawing/2014/main" id="{71ECF681-371C-214F-B431-3EBF5FCA54AB}"/>
                </a:ext>
              </a:extLst>
            </p:cNvPr>
            <p:cNvSpPr>
              <a:spLocks noChangeShapeType="1"/>
            </p:cNvSpPr>
            <p:nvPr/>
          </p:nvSpPr>
          <p:spPr bwMode="auto">
            <a:xfrm flipH="1">
              <a:off x="4835525" y="2187918"/>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1" name="Line 14">
              <a:extLst>
                <a:ext uri="{FF2B5EF4-FFF2-40B4-BE49-F238E27FC236}">
                  <a16:creationId xmlns:a16="http://schemas.microsoft.com/office/drawing/2014/main" id="{D5FC9E24-2362-D949-AD1B-27FDE18130E6}"/>
                </a:ext>
              </a:extLst>
            </p:cNvPr>
            <p:cNvSpPr>
              <a:spLocks noChangeShapeType="1"/>
            </p:cNvSpPr>
            <p:nvPr/>
          </p:nvSpPr>
          <p:spPr bwMode="auto">
            <a:xfrm flipH="1">
              <a:off x="4835525" y="2429218"/>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 name="Line 15">
              <a:extLst>
                <a:ext uri="{FF2B5EF4-FFF2-40B4-BE49-F238E27FC236}">
                  <a16:creationId xmlns:a16="http://schemas.microsoft.com/office/drawing/2014/main" id="{8E885B36-6DC7-A647-8328-79BA2FEF9ABC}"/>
                </a:ext>
              </a:extLst>
            </p:cNvPr>
            <p:cNvSpPr>
              <a:spLocks noChangeShapeType="1"/>
            </p:cNvSpPr>
            <p:nvPr/>
          </p:nvSpPr>
          <p:spPr bwMode="auto">
            <a:xfrm flipH="1">
              <a:off x="4846637" y="4288180"/>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3" name="Text Box 16">
              <a:extLst>
                <a:ext uri="{FF2B5EF4-FFF2-40B4-BE49-F238E27FC236}">
                  <a16:creationId xmlns:a16="http://schemas.microsoft.com/office/drawing/2014/main" id="{C1807A2B-4600-F444-94CF-68DC8044B38C}"/>
                </a:ext>
              </a:extLst>
            </p:cNvPr>
            <p:cNvSpPr txBox="1">
              <a:spLocks noChangeArrowheads="1"/>
            </p:cNvSpPr>
            <p:nvPr/>
          </p:nvSpPr>
          <p:spPr bwMode="auto">
            <a:xfrm>
              <a:off x="4183062" y="3161055"/>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RTT</a:t>
              </a: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4" name="Line 17">
              <a:extLst>
                <a:ext uri="{FF2B5EF4-FFF2-40B4-BE49-F238E27FC236}">
                  <a16:creationId xmlns:a16="http://schemas.microsoft.com/office/drawing/2014/main" id="{4CA4ACE4-80D6-094A-B612-CEDFE371375D}"/>
                </a:ext>
              </a:extLst>
            </p:cNvPr>
            <p:cNvSpPr>
              <a:spLocks noChangeShapeType="1"/>
            </p:cNvSpPr>
            <p:nvPr/>
          </p:nvSpPr>
          <p:spPr bwMode="auto">
            <a:xfrm>
              <a:off x="4870450" y="3469030"/>
              <a:ext cx="11112" cy="81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5" name="Line 18">
              <a:extLst>
                <a:ext uri="{FF2B5EF4-FFF2-40B4-BE49-F238E27FC236}">
                  <a16:creationId xmlns:a16="http://schemas.microsoft.com/office/drawing/2014/main" id="{86419EA2-8CA9-1949-935B-FB9C7863AF80}"/>
                </a:ext>
              </a:extLst>
            </p:cNvPr>
            <p:cNvSpPr>
              <a:spLocks noChangeShapeType="1"/>
            </p:cNvSpPr>
            <p:nvPr/>
          </p:nvSpPr>
          <p:spPr bwMode="auto">
            <a:xfrm flipV="1">
              <a:off x="4875212" y="2451443"/>
              <a:ext cx="3175" cy="7683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6" name="Line 20">
              <a:extLst>
                <a:ext uri="{FF2B5EF4-FFF2-40B4-BE49-F238E27FC236}">
                  <a16:creationId xmlns:a16="http://schemas.microsoft.com/office/drawing/2014/main" id="{F450D6B2-ED0C-2A4C-8BFC-156E65F46CE8}"/>
                </a:ext>
              </a:extLst>
            </p:cNvPr>
            <p:cNvSpPr>
              <a:spLocks noChangeShapeType="1"/>
            </p:cNvSpPr>
            <p:nvPr/>
          </p:nvSpPr>
          <p:spPr bwMode="auto">
            <a:xfrm flipH="1">
              <a:off x="7188200" y="3102318"/>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7" name="Text Box 21">
              <a:extLst>
                <a:ext uri="{FF2B5EF4-FFF2-40B4-BE49-F238E27FC236}">
                  <a16:creationId xmlns:a16="http://schemas.microsoft.com/office/drawing/2014/main" id="{08BE5E72-86FD-8A42-9396-059DB3F761FB}"/>
                </a:ext>
              </a:extLst>
            </p:cNvPr>
            <p:cNvSpPr txBox="1">
              <a:spLocks noChangeArrowheads="1"/>
            </p:cNvSpPr>
            <p:nvPr/>
          </p:nvSpPr>
          <p:spPr bwMode="auto">
            <a:xfrm>
              <a:off x="7269162" y="2926105"/>
              <a:ext cx="24257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arrives</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8" name="Line 22">
              <a:extLst>
                <a:ext uri="{FF2B5EF4-FFF2-40B4-BE49-F238E27FC236}">
                  <a16:creationId xmlns:a16="http://schemas.microsoft.com/office/drawing/2014/main" id="{B416D5CF-1045-E44E-A7DD-0F2BA9A28495}"/>
                </a:ext>
              </a:extLst>
            </p:cNvPr>
            <p:cNvSpPr>
              <a:spLocks noChangeShapeType="1"/>
            </p:cNvSpPr>
            <p:nvPr/>
          </p:nvSpPr>
          <p:spPr bwMode="auto">
            <a:xfrm>
              <a:off x="7212012" y="3351555"/>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9" name="Text Box 23">
              <a:extLst>
                <a:ext uri="{FF2B5EF4-FFF2-40B4-BE49-F238E27FC236}">
                  <a16:creationId xmlns:a16="http://schemas.microsoft.com/office/drawing/2014/main" id="{EA1933E4-20F7-C442-A192-A24ACB88B227}"/>
                </a:ext>
              </a:extLst>
            </p:cNvPr>
            <p:cNvSpPr txBox="1">
              <a:spLocks noChangeArrowheads="1"/>
            </p:cNvSpPr>
            <p:nvPr/>
          </p:nvSpPr>
          <p:spPr bwMode="auto">
            <a:xfrm>
              <a:off x="7275512" y="3178518"/>
              <a:ext cx="311467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packet bit arrives, send ACK</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0" name="Text Box 24">
              <a:extLst>
                <a:ext uri="{FF2B5EF4-FFF2-40B4-BE49-F238E27FC236}">
                  <a16:creationId xmlns:a16="http://schemas.microsoft.com/office/drawing/2014/main" id="{E280E208-423C-5A4D-B4AD-4087BED29014}"/>
                </a:ext>
              </a:extLst>
            </p:cNvPr>
            <p:cNvSpPr txBox="1">
              <a:spLocks noChangeArrowheads="1"/>
            </p:cNvSpPr>
            <p:nvPr/>
          </p:nvSpPr>
          <p:spPr bwMode="auto">
            <a:xfrm>
              <a:off x="2252662" y="3961155"/>
              <a:ext cx="26860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ACK arrives, send next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packet, </a:t>
              </a:r>
              <a:r>
                <a:rPr kumimoji="0" lang="en-US" altLang="en-US" sz="1600" b="0" i="0" u="none" strike="noStrike" kern="1200" cap="none" spc="0" normalizeH="0" baseline="0" noProof="0">
                  <a:ln>
                    <a:noFill/>
                  </a:ln>
                  <a:solidFill>
                    <a:srgbClr val="CC0000"/>
                  </a:solidFill>
                  <a:effectLst/>
                  <a:uLnTx/>
                  <a:uFillTx/>
                  <a:latin typeface="Arial" panose="020B0604020202020204" pitchFamily="34" charset="0"/>
                  <a:ea typeface="ＭＳ Ｐゴシック" panose="020B0600070205080204" pitchFamily="34" charset="-128"/>
                  <a:cs typeface="+mn-cs"/>
                </a:rPr>
                <a:t>t = RTT + L / R</a:t>
              </a:r>
              <a:endParaRPr kumimoji="0" lang="en-US" altLang="en-US" sz="1600" b="0" i="0" u="none" strike="noStrike" kern="1200" cap="none" spc="0" normalizeH="0" baseline="0" noProof="0">
                <a:ln>
                  <a:noFill/>
                </a:ln>
                <a:solidFill>
                  <a:srgbClr val="CC0000"/>
                </a:solidFill>
                <a:effectLst/>
                <a:uLnTx/>
                <a:uFillTx/>
                <a:latin typeface="Times New Roman" panose="02020603050405020304" pitchFamily="18" charset="0"/>
                <a:ea typeface="ＭＳ Ｐゴシック" panose="020B0600070205080204" pitchFamily="34" charset="-128"/>
                <a:cs typeface="+mn-cs"/>
              </a:endParaRPr>
            </a:p>
          </p:txBody>
        </p:sp>
        <p:sp>
          <p:nvSpPr>
            <p:cNvPr id="71" name="Freeform 25">
              <a:extLst>
                <a:ext uri="{FF2B5EF4-FFF2-40B4-BE49-F238E27FC236}">
                  <a16:creationId xmlns:a16="http://schemas.microsoft.com/office/drawing/2014/main" id="{A4A7A1DD-E270-2148-B390-9D3198E6E533}"/>
                </a:ext>
              </a:extLst>
            </p:cNvPr>
            <p:cNvSpPr>
              <a:spLocks/>
            </p:cNvSpPr>
            <p:nvPr/>
          </p:nvSpPr>
          <p:spPr bwMode="auto">
            <a:xfrm>
              <a:off x="4997450" y="4296118"/>
              <a:ext cx="1419225" cy="577850"/>
            </a:xfrm>
            <a:custGeom>
              <a:avLst/>
              <a:gdLst>
                <a:gd name="T0" fmla="*/ 0 w 1845"/>
                <a:gd name="T1" fmla="*/ 0 h 592"/>
                <a:gd name="T2" fmla="*/ 2147483647 w 1845"/>
                <a:gd name="T3" fmla="*/ 2147483647 h 592"/>
                <a:gd name="T4" fmla="*/ 2147483647 w 1845"/>
                <a:gd name="T5" fmla="*/ 2147483647 h 592"/>
                <a:gd name="T6" fmla="*/ 0 w 1845"/>
                <a:gd name="T7" fmla="*/ 2147483647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2" name="Group 26">
              <a:extLst>
                <a:ext uri="{FF2B5EF4-FFF2-40B4-BE49-F238E27FC236}">
                  <a16:creationId xmlns:a16="http://schemas.microsoft.com/office/drawing/2014/main" id="{9CA64688-75A8-D347-9FA8-19BC93D4C937}"/>
                </a:ext>
              </a:extLst>
            </p:cNvPr>
            <p:cNvGrpSpPr>
              <a:grpSpLocks/>
            </p:cNvGrpSpPr>
            <p:nvPr/>
          </p:nvGrpSpPr>
          <p:grpSpPr bwMode="auto">
            <a:xfrm>
              <a:off x="4991100" y="4288180"/>
              <a:ext cx="1281112" cy="534988"/>
              <a:chOff x="12315" y="13225"/>
              <a:chExt cx="2775" cy="913"/>
            </a:xfrm>
          </p:grpSpPr>
          <p:sp>
            <p:nvSpPr>
              <p:cNvPr id="73" name="Line 27">
                <a:extLst>
                  <a:ext uri="{FF2B5EF4-FFF2-40B4-BE49-F238E27FC236}">
                    <a16:creationId xmlns:a16="http://schemas.microsoft.com/office/drawing/2014/main" id="{3615449C-C628-4A4E-8FD9-6CEA1CB5AF49}"/>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Line 28">
                <a:extLst>
                  <a:ext uri="{FF2B5EF4-FFF2-40B4-BE49-F238E27FC236}">
                    <a16:creationId xmlns:a16="http://schemas.microsoft.com/office/drawing/2014/main" id="{BC197F6C-E6E2-CC4F-B4CD-24052A68CF6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75" name="Line 29">
              <a:extLst>
                <a:ext uri="{FF2B5EF4-FFF2-40B4-BE49-F238E27FC236}">
                  <a16:creationId xmlns:a16="http://schemas.microsoft.com/office/drawing/2014/main" id="{C09632D7-180D-4B4F-9D42-55DC28E6A66C}"/>
                </a:ext>
              </a:extLst>
            </p:cNvPr>
            <p:cNvSpPr>
              <a:spLocks noChangeShapeType="1"/>
            </p:cNvSpPr>
            <p:nvPr/>
          </p:nvSpPr>
          <p:spPr bwMode="auto">
            <a:xfrm>
              <a:off x="4991100" y="4529480"/>
              <a:ext cx="317500"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6" name="Line 30">
              <a:extLst>
                <a:ext uri="{FF2B5EF4-FFF2-40B4-BE49-F238E27FC236}">
                  <a16:creationId xmlns:a16="http://schemas.microsoft.com/office/drawing/2014/main" id="{0C325B2C-A250-0F40-9312-8A7316454882}"/>
                </a:ext>
              </a:extLst>
            </p:cNvPr>
            <p:cNvSpPr>
              <a:spLocks noChangeShapeType="1"/>
            </p:cNvSpPr>
            <p:nvPr/>
          </p:nvSpPr>
          <p:spPr bwMode="auto">
            <a:xfrm>
              <a:off x="5314950" y="4653305"/>
              <a:ext cx="541337" cy="2349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1" name="Slide Number Placeholder 2">
            <a:extLst>
              <a:ext uri="{FF2B5EF4-FFF2-40B4-BE49-F238E27FC236}">
                <a16:creationId xmlns:a16="http://schemas.microsoft.com/office/drawing/2014/main" id="{144B575B-9218-5E41-8DF6-C242B94C8BE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63</a:t>
            </a:fld>
            <a:endParaRPr lang="en-US" dirty="0"/>
          </a:p>
        </p:txBody>
      </p:sp>
    </p:spTree>
    <p:extLst>
      <p:ext uri="{BB962C8B-B14F-4D97-AF65-F5344CB8AC3E}">
        <p14:creationId xmlns:p14="http://schemas.microsoft.com/office/powerpoint/2010/main" val="2942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stop-and-wait operation</a:t>
            </a:r>
            <a:endParaRPr lang="en-US" sz="4400" dirty="0"/>
          </a:p>
        </p:txBody>
      </p:sp>
      <p:sp>
        <p:nvSpPr>
          <p:cNvPr id="50" name="Line 3">
            <a:extLst>
              <a:ext uri="{FF2B5EF4-FFF2-40B4-BE49-F238E27FC236}">
                <a16:creationId xmlns:a16="http://schemas.microsoft.com/office/drawing/2014/main" id="{65EF62F5-AF0F-154C-9C6E-93BB51897ED0}"/>
              </a:ext>
            </a:extLst>
          </p:cNvPr>
          <p:cNvSpPr>
            <a:spLocks noChangeShapeType="1"/>
          </p:cNvSpPr>
          <p:nvPr/>
        </p:nvSpPr>
        <p:spPr bwMode="auto">
          <a:xfrm>
            <a:off x="6523093" y="1992313"/>
            <a:ext cx="2227262" cy="922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2" name="Line 5">
            <a:extLst>
              <a:ext uri="{FF2B5EF4-FFF2-40B4-BE49-F238E27FC236}">
                <a16:creationId xmlns:a16="http://schemas.microsoft.com/office/drawing/2014/main" id="{1F5607F9-D0CE-8742-843E-05AFCDCA2F20}"/>
              </a:ext>
            </a:extLst>
          </p:cNvPr>
          <p:cNvSpPr>
            <a:spLocks noChangeShapeType="1"/>
          </p:cNvSpPr>
          <p:nvPr/>
        </p:nvSpPr>
        <p:spPr bwMode="auto">
          <a:xfrm>
            <a:off x="6511980" y="1773238"/>
            <a:ext cx="23813" cy="29130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3" name="Line 6">
            <a:extLst>
              <a:ext uri="{FF2B5EF4-FFF2-40B4-BE49-F238E27FC236}">
                <a16:creationId xmlns:a16="http://schemas.microsoft.com/office/drawing/2014/main" id="{D5AC1D3D-9418-5F46-82ED-FBA189A71398}"/>
              </a:ext>
            </a:extLst>
          </p:cNvPr>
          <p:cNvSpPr>
            <a:spLocks noChangeShapeType="1"/>
          </p:cNvSpPr>
          <p:nvPr/>
        </p:nvSpPr>
        <p:spPr bwMode="auto">
          <a:xfrm>
            <a:off x="8739243" y="1785938"/>
            <a:ext cx="22225" cy="28908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4" name="Text Box 7">
            <a:extLst>
              <a:ext uri="{FF2B5EF4-FFF2-40B4-BE49-F238E27FC236}">
                <a16:creationId xmlns:a16="http://schemas.microsoft.com/office/drawing/2014/main" id="{1AA39350-7ADC-E840-B7FD-CAF65C7EFE9B}"/>
              </a:ext>
            </a:extLst>
          </p:cNvPr>
          <p:cNvSpPr txBox="1">
            <a:spLocks noChangeArrowheads="1"/>
          </p:cNvSpPr>
          <p:nvPr/>
        </p:nvSpPr>
        <p:spPr bwMode="auto">
          <a:xfrm>
            <a:off x="5983343" y="1436688"/>
            <a:ext cx="885825"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5" name="Text Box 8">
            <a:extLst>
              <a:ext uri="{FF2B5EF4-FFF2-40B4-BE49-F238E27FC236}">
                <a16:creationId xmlns:a16="http://schemas.microsoft.com/office/drawing/2014/main" id="{388F41A8-01FA-884F-8140-E9FD1F2C6849}"/>
              </a:ext>
            </a:extLst>
          </p:cNvPr>
          <p:cNvSpPr txBox="1">
            <a:spLocks noChangeArrowheads="1"/>
          </p:cNvSpPr>
          <p:nvPr/>
        </p:nvSpPr>
        <p:spPr bwMode="auto">
          <a:xfrm>
            <a:off x="8161393" y="1436688"/>
            <a:ext cx="946150" cy="3508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receiver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6" name="Line 9">
            <a:extLst>
              <a:ext uri="{FF2B5EF4-FFF2-40B4-BE49-F238E27FC236}">
                <a16:creationId xmlns:a16="http://schemas.microsoft.com/office/drawing/2014/main" id="{4E1B3F21-B373-CA48-9AD5-5632396CBD83}"/>
              </a:ext>
            </a:extLst>
          </p:cNvPr>
          <p:cNvSpPr>
            <a:spLocks noChangeShapeType="1"/>
          </p:cNvSpPr>
          <p:nvPr/>
        </p:nvSpPr>
        <p:spPr bwMode="auto">
          <a:xfrm>
            <a:off x="6535793" y="1987550"/>
            <a:ext cx="2190750"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7" name="Line 10">
            <a:extLst>
              <a:ext uri="{FF2B5EF4-FFF2-40B4-BE49-F238E27FC236}">
                <a16:creationId xmlns:a16="http://schemas.microsoft.com/office/drawing/2014/main" id="{89DD14FE-5B5B-3B43-8920-2EDFA30D8A61}"/>
              </a:ext>
            </a:extLst>
          </p:cNvPr>
          <p:cNvSpPr>
            <a:spLocks noChangeShapeType="1"/>
          </p:cNvSpPr>
          <p:nvPr/>
        </p:nvSpPr>
        <p:spPr bwMode="auto">
          <a:xfrm>
            <a:off x="6540555" y="4098925"/>
            <a:ext cx="219233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8" name="Line 11">
            <a:extLst>
              <a:ext uri="{FF2B5EF4-FFF2-40B4-BE49-F238E27FC236}">
                <a16:creationId xmlns:a16="http://schemas.microsoft.com/office/drawing/2014/main" id="{0833BE20-CC42-354E-8D97-D533E108B5A2}"/>
              </a:ext>
            </a:extLst>
          </p:cNvPr>
          <p:cNvSpPr>
            <a:spLocks noChangeShapeType="1"/>
          </p:cNvSpPr>
          <p:nvPr/>
        </p:nvSpPr>
        <p:spPr bwMode="auto">
          <a:xfrm flipV="1">
            <a:off x="6540555" y="3155950"/>
            <a:ext cx="2209800" cy="9223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9" name="Freeform 12">
            <a:extLst>
              <a:ext uri="{FF2B5EF4-FFF2-40B4-BE49-F238E27FC236}">
                <a16:creationId xmlns:a16="http://schemas.microsoft.com/office/drawing/2014/main" id="{6DCE969D-C1B5-6B4F-8E82-11FE17209698}"/>
              </a:ext>
            </a:extLst>
          </p:cNvPr>
          <p:cNvSpPr>
            <a:spLocks/>
          </p:cNvSpPr>
          <p:nvPr/>
        </p:nvSpPr>
        <p:spPr bwMode="auto">
          <a:xfrm>
            <a:off x="6518330" y="1985963"/>
            <a:ext cx="2232025" cy="11557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0" name="Line 13">
            <a:extLst>
              <a:ext uri="{FF2B5EF4-FFF2-40B4-BE49-F238E27FC236}">
                <a16:creationId xmlns:a16="http://schemas.microsoft.com/office/drawing/2014/main" id="{71ECF681-371C-214F-B431-3EBF5FCA54AB}"/>
              </a:ext>
            </a:extLst>
          </p:cNvPr>
          <p:cNvSpPr>
            <a:spLocks noChangeShapeType="1"/>
          </p:cNvSpPr>
          <p:nvPr/>
        </p:nvSpPr>
        <p:spPr bwMode="auto">
          <a:xfrm flipH="1">
            <a:off x="6373868" y="1985963"/>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1" name="Line 14">
            <a:extLst>
              <a:ext uri="{FF2B5EF4-FFF2-40B4-BE49-F238E27FC236}">
                <a16:creationId xmlns:a16="http://schemas.microsoft.com/office/drawing/2014/main" id="{D5FC9E24-2362-D949-AD1B-27FDE18130E6}"/>
              </a:ext>
            </a:extLst>
          </p:cNvPr>
          <p:cNvSpPr>
            <a:spLocks noChangeShapeType="1"/>
          </p:cNvSpPr>
          <p:nvPr/>
        </p:nvSpPr>
        <p:spPr bwMode="auto">
          <a:xfrm flipH="1">
            <a:off x="6373868" y="2227263"/>
            <a:ext cx="1317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2" name="Line 15">
            <a:extLst>
              <a:ext uri="{FF2B5EF4-FFF2-40B4-BE49-F238E27FC236}">
                <a16:creationId xmlns:a16="http://schemas.microsoft.com/office/drawing/2014/main" id="{8E885B36-6DC7-A647-8328-79BA2FEF9ABC}"/>
              </a:ext>
            </a:extLst>
          </p:cNvPr>
          <p:cNvSpPr>
            <a:spLocks noChangeShapeType="1"/>
          </p:cNvSpPr>
          <p:nvPr/>
        </p:nvSpPr>
        <p:spPr bwMode="auto">
          <a:xfrm flipH="1">
            <a:off x="6384980" y="4086225"/>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6" name="Line 20">
            <a:extLst>
              <a:ext uri="{FF2B5EF4-FFF2-40B4-BE49-F238E27FC236}">
                <a16:creationId xmlns:a16="http://schemas.microsoft.com/office/drawing/2014/main" id="{F450D6B2-ED0C-2A4C-8BFC-156E65F46CE8}"/>
              </a:ext>
            </a:extLst>
          </p:cNvPr>
          <p:cNvSpPr>
            <a:spLocks noChangeShapeType="1"/>
          </p:cNvSpPr>
          <p:nvPr/>
        </p:nvSpPr>
        <p:spPr bwMode="auto">
          <a:xfrm flipH="1">
            <a:off x="8726543" y="2900363"/>
            <a:ext cx="133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8" name="Line 22">
            <a:extLst>
              <a:ext uri="{FF2B5EF4-FFF2-40B4-BE49-F238E27FC236}">
                <a16:creationId xmlns:a16="http://schemas.microsoft.com/office/drawing/2014/main" id="{B416D5CF-1045-E44E-A7DD-0F2BA9A28495}"/>
              </a:ext>
            </a:extLst>
          </p:cNvPr>
          <p:cNvSpPr>
            <a:spLocks noChangeShapeType="1"/>
          </p:cNvSpPr>
          <p:nvPr/>
        </p:nvSpPr>
        <p:spPr bwMode="auto">
          <a:xfrm>
            <a:off x="8750355" y="3149600"/>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1" name="Freeform 25">
            <a:extLst>
              <a:ext uri="{FF2B5EF4-FFF2-40B4-BE49-F238E27FC236}">
                <a16:creationId xmlns:a16="http://schemas.microsoft.com/office/drawing/2014/main" id="{A4A7A1DD-E270-2148-B390-9D3198E6E533}"/>
              </a:ext>
            </a:extLst>
          </p:cNvPr>
          <p:cNvSpPr>
            <a:spLocks/>
          </p:cNvSpPr>
          <p:nvPr/>
        </p:nvSpPr>
        <p:spPr bwMode="auto">
          <a:xfrm>
            <a:off x="6535793" y="4094163"/>
            <a:ext cx="1419225" cy="577850"/>
          </a:xfrm>
          <a:custGeom>
            <a:avLst/>
            <a:gdLst>
              <a:gd name="T0" fmla="*/ 0 w 1845"/>
              <a:gd name="T1" fmla="*/ 0 h 592"/>
              <a:gd name="T2" fmla="*/ 2147483647 w 1845"/>
              <a:gd name="T3" fmla="*/ 2147483647 h 592"/>
              <a:gd name="T4" fmla="*/ 2147483647 w 1845"/>
              <a:gd name="T5" fmla="*/ 2147483647 h 592"/>
              <a:gd name="T6" fmla="*/ 0 w 1845"/>
              <a:gd name="T7" fmla="*/ 2147483647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72" name="Group 26">
            <a:extLst>
              <a:ext uri="{FF2B5EF4-FFF2-40B4-BE49-F238E27FC236}">
                <a16:creationId xmlns:a16="http://schemas.microsoft.com/office/drawing/2014/main" id="{9CA64688-75A8-D347-9FA8-19BC93D4C937}"/>
              </a:ext>
            </a:extLst>
          </p:cNvPr>
          <p:cNvGrpSpPr>
            <a:grpSpLocks/>
          </p:cNvGrpSpPr>
          <p:nvPr/>
        </p:nvGrpSpPr>
        <p:grpSpPr bwMode="auto">
          <a:xfrm>
            <a:off x="6529443" y="4086225"/>
            <a:ext cx="1281112" cy="534988"/>
            <a:chOff x="12315" y="13225"/>
            <a:chExt cx="2775" cy="913"/>
          </a:xfrm>
        </p:grpSpPr>
        <p:sp>
          <p:nvSpPr>
            <p:cNvPr id="73" name="Line 27">
              <a:extLst>
                <a:ext uri="{FF2B5EF4-FFF2-40B4-BE49-F238E27FC236}">
                  <a16:creationId xmlns:a16="http://schemas.microsoft.com/office/drawing/2014/main" id="{3615449C-C628-4A4E-8FD9-6CEA1CB5AF49}"/>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Line 28">
              <a:extLst>
                <a:ext uri="{FF2B5EF4-FFF2-40B4-BE49-F238E27FC236}">
                  <a16:creationId xmlns:a16="http://schemas.microsoft.com/office/drawing/2014/main" id="{BC197F6C-E6E2-CC4F-B4CD-24052A68CF6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75" name="Line 29">
            <a:extLst>
              <a:ext uri="{FF2B5EF4-FFF2-40B4-BE49-F238E27FC236}">
                <a16:creationId xmlns:a16="http://schemas.microsoft.com/office/drawing/2014/main" id="{C09632D7-180D-4B4F-9D42-55DC28E6A66C}"/>
              </a:ext>
            </a:extLst>
          </p:cNvPr>
          <p:cNvSpPr>
            <a:spLocks noChangeShapeType="1"/>
          </p:cNvSpPr>
          <p:nvPr/>
        </p:nvSpPr>
        <p:spPr bwMode="auto">
          <a:xfrm>
            <a:off x="6529443" y="4327525"/>
            <a:ext cx="317500" cy="1238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6" name="Line 30">
            <a:extLst>
              <a:ext uri="{FF2B5EF4-FFF2-40B4-BE49-F238E27FC236}">
                <a16:creationId xmlns:a16="http://schemas.microsoft.com/office/drawing/2014/main" id="{0C325B2C-A250-0F40-9312-8A7316454882}"/>
              </a:ext>
            </a:extLst>
          </p:cNvPr>
          <p:cNvSpPr>
            <a:spLocks noChangeShapeType="1"/>
          </p:cNvSpPr>
          <p:nvPr/>
        </p:nvSpPr>
        <p:spPr bwMode="auto">
          <a:xfrm>
            <a:off x="6853293" y="4451350"/>
            <a:ext cx="541337" cy="234950"/>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9" name="Group 8">
            <a:extLst>
              <a:ext uri="{FF2B5EF4-FFF2-40B4-BE49-F238E27FC236}">
                <a16:creationId xmlns:a16="http://schemas.microsoft.com/office/drawing/2014/main" id="{CC6AF9F3-99D9-6F40-B127-7A6785C46B41}"/>
              </a:ext>
            </a:extLst>
          </p:cNvPr>
          <p:cNvGrpSpPr/>
          <p:nvPr/>
        </p:nvGrpSpPr>
        <p:grpSpPr>
          <a:xfrm>
            <a:off x="2244612" y="2022637"/>
            <a:ext cx="1278602" cy="597475"/>
            <a:chOff x="749300" y="3009900"/>
            <a:chExt cx="1278602" cy="597475"/>
          </a:xfrm>
        </p:grpSpPr>
        <p:sp>
          <p:nvSpPr>
            <p:cNvPr id="3" name="TextBox 2">
              <a:extLst>
                <a:ext uri="{FF2B5EF4-FFF2-40B4-BE49-F238E27FC236}">
                  <a16:creationId xmlns:a16="http://schemas.microsoft.com/office/drawing/2014/main" id="{721E4313-1A1A-3A42-AC4C-44CC986CCAC5}"/>
                </a:ext>
              </a:extLst>
            </p:cNvPr>
            <p:cNvSpPr txBox="1"/>
            <p:nvPr/>
          </p:nvSpPr>
          <p:spPr>
            <a:xfrm>
              <a:off x="749300" y="3022600"/>
              <a:ext cx="11112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U</a:t>
              </a:r>
              <a:r>
                <a:rPr kumimoji="0" lang="en-US" sz="2800" b="0" i="0" u="none" strike="noStrike" kern="1200" cap="none" spc="0" normalizeH="0" baseline="-25000" noProof="0" dirty="0" err="1">
                  <a:ln>
                    <a:noFill/>
                  </a:ln>
                  <a:solidFill>
                    <a:prstClr val="black"/>
                  </a:solidFill>
                  <a:effectLst/>
                  <a:uLnTx/>
                  <a:uFillTx/>
                  <a:latin typeface="Calibri" panose="020F0502020204030204"/>
                  <a:ea typeface="+mn-ea"/>
                  <a:cs typeface="+mn-cs"/>
                </a:rPr>
                <a:t>sender</a:t>
              </a:r>
              <a:endParaRPr kumimoji="0" lang="en-US" sz="2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C13E07F-DCC8-5C42-B670-E68B309E1374}"/>
                </a:ext>
              </a:extLst>
            </p:cNvPr>
            <p:cNvSpPr txBox="1"/>
            <p:nvPr/>
          </p:nvSpPr>
          <p:spPr>
            <a:xfrm>
              <a:off x="1663700" y="3009900"/>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36" name="TextBox 35">
            <a:extLst>
              <a:ext uri="{FF2B5EF4-FFF2-40B4-BE49-F238E27FC236}">
                <a16:creationId xmlns:a16="http://schemas.microsoft.com/office/drawing/2014/main" id="{72394E0F-C5BE-F842-A8F0-CE5EB7D410B7}"/>
              </a:ext>
            </a:extLst>
          </p:cNvPr>
          <p:cNvSpPr txBox="1"/>
          <p:nvPr/>
        </p:nvSpPr>
        <p:spPr>
          <a:xfrm>
            <a:off x="4022612" y="1768637"/>
            <a:ext cx="83388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 / R</a:t>
            </a:r>
          </a:p>
        </p:txBody>
      </p:sp>
      <p:sp>
        <p:nvSpPr>
          <p:cNvPr id="37" name="TextBox 36">
            <a:extLst>
              <a:ext uri="{FF2B5EF4-FFF2-40B4-BE49-F238E27FC236}">
                <a16:creationId xmlns:a16="http://schemas.microsoft.com/office/drawing/2014/main" id="{6C6C6FA9-6BC1-BE4F-985A-814A76374A78}"/>
              </a:ext>
            </a:extLst>
          </p:cNvPr>
          <p:cNvSpPr txBox="1"/>
          <p:nvPr/>
        </p:nvSpPr>
        <p:spPr>
          <a:xfrm>
            <a:off x="3565412" y="2314737"/>
            <a:ext cx="73109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RTT</a:t>
            </a:r>
          </a:p>
        </p:txBody>
      </p:sp>
      <p:cxnSp>
        <p:nvCxnSpPr>
          <p:cNvPr id="8" name="Straight Connector 7">
            <a:extLst>
              <a:ext uri="{FF2B5EF4-FFF2-40B4-BE49-F238E27FC236}">
                <a16:creationId xmlns:a16="http://schemas.microsoft.com/office/drawing/2014/main" id="{1471EC5E-49D5-C845-A523-BB2BA82777FB}"/>
              </a:ext>
            </a:extLst>
          </p:cNvPr>
          <p:cNvCxnSpPr/>
          <p:nvPr/>
        </p:nvCxnSpPr>
        <p:spPr>
          <a:xfrm>
            <a:off x="3654312" y="2314737"/>
            <a:ext cx="15494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EBE743-5B5A-CB4C-ADBF-D607BDC87774}"/>
              </a:ext>
            </a:extLst>
          </p:cNvPr>
          <p:cNvGrpSpPr/>
          <p:nvPr/>
        </p:nvGrpSpPr>
        <p:grpSpPr>
          <a:xfrm>
            <a:off x="5721405" y="2234921"/>
            <a:ext cx="847725" cy="1860804"/>
            <a:chOff x="4183062" y="2436876"/>
            <a:chExt cx="847725" cy="1860804"/>
          </a:xfrm>
        </p:grpSpPr>
        <p:sp>
          <p:nvSpPr>
            <p:cNvPr id="63" name="Text Box 16">
              <a:extLst>
                <a:ext uri="{FF2B5EF4-FFF2-40B4-BE49-F238E27FC236}">
                  <a16:creationId xmlns:a16="http://schemas.microsoft.com/office/drawing/2014/main" id="{C1807A2B-4600-F444-94CF-68DC8044B38C}"/>
                </a:ext>
              </a:extLst>
            </p:cNvPr>
            <p:cNvSpPr txBox="1">
              <a:spLocks noChangeArrowheads="1"/>
            </p:cNvSpPr>
            <p:nvPr/>
          </p:nvSpPr>
          <p:spPr bwMode="auto">
            <a:xfrm>
              <a:off x="4183062" y="3161055"/>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RTT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64" name="Line 17">
              <a:extLst>
                <a:ext uri="{FF2B5EF4-FFF2-40B4-BE49-F238E27FC236}">
                  <a16:creationId xmlns:a16="http://schemas.microsoft.com/office/drawing/2014/main" id="{4CA4ACE4-80D6-094A-B612-CEDFE371375D}"/>
                </a:ext>
              </a:extLst>
            </p:cNvPr>
            <p:cNvSpPr>
              <a:spLocks noChangeShapeType="1"/>
            </p:cNvSpPr>
            <p:nvPr/>
          </p:nvSpPr>
          <p:spPr bwMode="auto">
            <a:xfrm>
              <a:off x="4870450" y="3469030"/>
              <a:ext cx="11112" cy="81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65" name="Line 18">
              <a:extLst>
                <a:ext uri="{FF2B5EF4-FFF2-40B4-BE49-F238E27FC236}">
                  <a16:creationId xmlns:a16="http://schemas.microsoft.com/office/drawing/2014/main" id="{86419EA2-8CA9-1949-935B-FB9C7863AF80}"/>
                </a:ext>
              </a:extLst>
            </p:cNvPr>
            <p:cNvSpPr>
              <a:spLocks noChangeShapeType="1"/>
            </p:cNvSpPr>
            <p:nvPr/>
          </p:nvSpPr>
          <p:spPr bwMode="auto">
            <a:xfrm flipV="1">
              <a:off x="4875212" y="2451443"/>
              <a:ext cx="3175" cy="7683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0" name="Rectangle 9">
              <a:extLst>
                <a:ext uri="{FF2B5EF4-FFF2-40B4-BE49-F238E27FC236}">
                  <a16:creationId xmlns:a16="http://schemas.microsoft.com/office/drawing/2014/main" id="{A49C2C2C-CE28-5843-8415-9EE09E6947FC}"/>
                </a:ext>
              </a:extLst>
            </p:cNvPr>
            <p:cNvSpPr/>
            <p:nvPr/>
          </p:nvSpPr>
          <p:spPr>
            <a:xfrm>
              <a:off x="4421124" y="2436876"/>
              <a:ext cx="77724" cy="1860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959E1995-34BF-7E4C-A8E6-79D6D91B735F}"/>
              </a:ext>
            </a:extLst>
          </p:cNvPr>
          <p:cNvGrpSpPr/>
          <p:nvPr/>
        </p:nvGrpSpPr>
        <p:grpSpPr>
          <a:xfrm>
            <a:off x="5737741" y="1941782"/>
            <a:ext cx="847725" cy="336550"/>
            <a:chOff x="4199398" y="2143737"/>
            <a:chExt cx="847725" cy="336550"/>
          </a:xfrm>
        </p:grpSpPr>
        <p:sp>
          <p:nvSpPr>
            <p:cNvPr id="34" name="Text Box 16">
              <a:extLst>
                <a:ext uri="{FF2B5EF4-FFF2-40B4-BE49-F238E27FC236}">
                  <a16:creationId xmlns:a16="http://schemas.microsoft.com/office/drawing/2014/main" id="{CE11628B-6BAA-5F4D-83D0-1C375AA4B545}"/>
                </a:ext>
              </a:extLst>
            </p:cNvPr>
            <p:cNvSpPr txBox="1">
              <a:spLocks noChangeArrowheads="1"/>
            </p:cNvSpPr>
            <p:nvPr/>
          </p:nvSpPr>
          <p:spPr bwMode="auto">
            <a:xfrm>
              <a:off x="4199398" y="2143737"/>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L/R</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42" name="Rectangle 41">
              <a:extLst>
                <a:ext uri="{FF2B5EF4-FFF2-40B4-BE49-F238E27FC236}">
                  <a16:creationId xmlns:a16="http://schemas.microsoft.com/office/drawing/2014/main" id="{3925C961-57CF-D349-AB32-A9692749F035}"/>
                </a:ext>
              </a:extLst>
            </p:cNvPr>
            <p:cNvSpPr/>
            <p:nvPr/>
          </p:nvSpPr>
          <p:spPr>
            <a:xfrm>
              <a:off x="4418854" y="2180844"/>
              <a:ext cx="85344" cy="246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TextBox 42">
            <a:extLst>
              <a:ext uri="{FF2B5EF4-FFF2-40B4-BE49-F238E27FC236}">
                <a16:creationId xmlns:a16="http://schemas.microsoft.com/office/drawing/2014/main" id="{075CB59D-6E37-644B-87A0-86A5D61EB620}"/>
              </a:ext>
            </a:extLst>
          </p:cNvPr>
          <p:cNvSpPr txBox="1"/>
          <p:nvPr/>
        </p:nvSpPr>
        <p:spPr>
          <a:xfrm>
            <a:off x="4175012" y="2314737"/>
            <a:ext cx="10951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L / R</a:t>
            </a:r>
          </a:p>
        </p:txBody>
      </p:sp>
      <p:grpSp>
        <p:nvGrpSpPr>
          <p:cNvPr id="19" name="Group 18">
            <a:extLst>
              <a:ext uri="{FF2B5EF4-FFF2-40B4-BE49-F238E27FC236}">
                <a16:creationId xmlns:a16="http://schemas.microsoft.com/office/drawing/2014/main" id="{6A4AEDD2-EED9-9242-A1CE-295F5C6A03DB}"/>
              </a:ext>
            </a:extLst>
          </p:cNvPr>
          <p:cNvGrpSpPr/>
          <p:nvPr/>
        </p:nvGrpSpPr>
        <p:grpSpPr>
          <a:xfrm>
            <a:off x="3156251" y="2947504"/>
            <a:ext cx="1781653" cy="1463020"/>
            <a:chOff x="1660939" y="3934767"/>
            <a:chExt cx="1781653" cy="1463020"/>
          </a:xfrm>
        </p:grpSpPr>
        <p:sp>
          <p:nvSpPr>
            <p:cNvPr id="13" name="TextBox 12">
              <a:extLst>
                <a:ext uri="{FF2B5EF4-FFF2-40B4-BE49-F238E27FC236}">
                  <a16:creationId xmlns:a16="http://schemas.microsoft.com/office/drawing/2014/main" id="{80101E67-F8E3-5F43-87A5-EEE3F55BCF5A}"/>
                </a:ext>
              </a:extLst>
            </p:cNvPr>
            <p:cNvSpPr txBox="1"/>
            <p:nvPr/>
          </p:nvSpPr>
          <p:spPr>
            <a:xfrm>
              <a:off x="1673639" y="4856490"/>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7" name="TextBox 46">
              <a:extLst>
                <a:ext uri="{FF2B5EF4-FFF2-40B4-BE49-F238E27FC236}">
                  <a16:creationId xmlns:a16="http://schemas.microsoft.com/office/drawing/2014/main" id="{E3ADC375-683E-5F46-8229-0B251E9F0CDD}"/>
                </a:ext>
              </a:extLst>
            </p:cNvPr>
            <p:cNvSpPr txBox="1"/>
            <p:nvPr/>
          </p:nvSpPr>
          <p:spPr>
            <a:xfrm>
              <a:off x="2070100" y="4874567"/>
              <a:ext cx="13724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0.00027</a:t>
              </a:r>
            </a:p>
          </p:txBody>
        </p:sp>
        <p:grpSp>
          <p:nvGrpSpPr>
            <p:cNvPr id="18" name="Group 17">
              <a:extLst>
                <a:ext uri="{FF2B5EF4-FFF2-40B4-BE49-F238E27FC236}">
                  <a16:creationId xmlns:a16="http://schemas.microsoft.com/office/drawing/2014/main" id="{9AD14E5C-D408-D34F-A4E3-3FF2736B1748}"/>
                </a:ext>
              </a:extLst>
            </p:cNvPr>
            <p:cNvGrpSpPr/>
            <p:nvPr/>
          </p:nvGrpSpPr>
          <p:grpSpPr>
            <a:xfrm>
              <a:off x="1660939" y="3934767"/>
              <a:ext cx="1473628" cy="868065"/>
              <a:chOff x="1660939" y="3795067"/>
              <a:chExt cx="1473628" cy="868065"/>
            </a:xfrm>
          </p:grpSpPr>
          <p:sp>
            <p:nvSpPr>
              <p:cNvPr id="79" name="TextBox 78">
                <a:extLst>
                  <a:ext uri="{FF2B5EF4-FFF2-40B4-BE49-F238E27FC236}">
                    <a16:creationId xmlns:a16="http://schemas.microsoft.com/office/drawing/2014/main" id="{52A82ED6-4EB6-9646-9813-CD52285AEECC}"/>
                  </a:ext>
                </a:extLst>
              </p:cNvPr>
              <p:cNvSpPr txBox="1"/>
              <p:nvPr/>
            </p:nvSpPr>
            <p:spPr>
              <a:xfrm>
                <a:off x="1660939" y="3952557"/>
                <a:ext cx="364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7" name="Group 16">
                <a:extLst>
                  <a:ext uri="{FF2B5EF4-FFF2-40B4-BE49-F238E27FC236}">
                    <a16:creationId xmlns:a16="http://schemas.microsoft.com/office/drawing/2014/main" id="{2D5D5FF4-838F-754C-8978-6526E35349A3}"/>
                  </a:ext>
                </a:extLst>
              </p:cNvPr>
              <p:cNvGrpSpPr/>
              <p:nvPr/>
            </p:nvGrpSpPr>
            <p:grpSpPr>
              <a:xfrm>
                <a:off x="2095500" y="3795067"/>
                <a:ext cx="1039067" cy="868065"/>
                <a:chOff x="2032000" y="3795067"/>
                <a:chExt cx="1039067" cy="868065"/>
              </a:xfrm>
            </p:grpSpPr>
            <p:sp>
              <p:nvSpPr>
                <p:cNvPr id="80" name="TextBox 79">
                  <a:extLst>
                    <a:ext uri="{FF2B5EF4-FFF2-40B4-BE49-F238E27FC236}">
                      <a16:creationId xmlns:a16="http://schemas.microsoft.com/office/drawing/2014/main" id="{E983D372-880E-BD47-AF86-736C61470D97}"/>
                    </a:ext>
                  </a:extLst>
                </p:cNvPr>
                <p:cNvSpPr txBox="1"/>
                <p:nvPr/>
              </p:nvSpPr>
              <p:spPr>
                <a:xfrm>
                  <a:off x="2146300" y="3795067"/>
                  <a:ext cx="728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.008</a:t>
                  </a:r>
                </a:p>
              </p:txBody>
            </p:sp>
            <p:sp>
              <p:nvSpPr>
                <p:cNvPr id="81" name="TextBox 80">
                  <a:extLst>
                    <a:ext uri="{FF2B5EF4-FFF2-40B4-BE49-F238E27FC236}">
                      <a16:creationId xmlns:a16="http://schemas.microsoft.com/office/drawing/2014/main" id="{C1BDCBB7-422E-9B44-86BF-FE476616B58A}"/>
                    </a:ext>
                  </a:extLst>
                </p:cNvPr>
                <p:cNvSpPr txBox="1"/>
                <p:nvPr/>
              </p:nvSpPr>
              <p:spPr>
                <a:xfrm>
                  <a:off x="2032000" y="4201467"/>
                  <a:ext cx="10390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30.008</a:t>
                  </a:r>
                </a:p>
              </p:txBody>
            </p:sp>
            <p:cxnSp>
              <p:nvCxnSpPr>
                <p:cNvPr id="82" name="Straight Connector 81">
                  <a:extLst>
                    <a:ext uri="{FF2B5EF4-FFF2-40B4-BE49-F238E27FC236}">
                      <a16:creationId xmlns:a16="http://schemas.microsoft.com/office/drawing/2014/main" id="{BBAC316F-2A0D-B744-BBEB-CB399528A356}"/>
                    </a:ext>
                  </a:extLst>
                </p:cNvPr>
                <p:cNvCxnSpPr/>
                <p:nvPr/>
              </p:nvCxnSpPr>
              <p:spPr>
                <a:xfrm>
                  <a:off x="2120900" y="4239567"/>
                  <a:ext cx="8255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85" name="Rectangle 84">
            <a:extLst>
              <a:ext uri="{FF2B5EF4-FFF2-40B4-BE49-F238E27FC236}">
                <a16:creationId xmlns:a16="http://schemas.microsoft.com/office/drawing/2014/main" id="{6A30693C-EFD3-504D-9986-8B04D7557A03}"/>
              </a:ext>
            </a:extLst>
          </p:cNvPr>
          <p:cNvSpPr/>
          <p:nvPr/>
        </p:nvSpPr>
        <p:spPr>
          <a:xfrm>
            <a:off x="5728597" y="1978889"/>
            <a:ext cx="85344" cy="246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7907A72-228A-0E4D-9982-EED66F10F557}"/>
              </a:ext>
            </a:extLst>
          </p:cNvPr>
          <p:cNvSpPr txBox="1"/>
          <p:nvPr/>
        </p:nvSpPr>
        <p:spPr>
          <a:xfrm>
            <a:off x="1219200" y="5055243"/>
            <a:ext cx="10194664" cy="1231106"/>
          </a:xfrm>
          <a:prstGeom prst="rect">
            <a:avLst/>
          </a:prstGeom>
          <a:noFill/>
        </p:spPr>
        <p:txBody>
          <a:bodyPr wrap="square" rtlCol="0">
            <a:spAutoFit/>
          </a:bodyPr>
          <a:lstStyle/>
          <a:p>
            <a:pPr marL="287338" marR="0" lvl="0" indent="-287338" algn="l"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rdt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3.0 protocol performance stinks!</a:t>
            </a:r>
          </a:p>
          <a:p>
            <a:pPr marL="287338" marR="0" lvl="0" indent="-287338" algn="l" defTabSz="914400" rtl="0" eaLnBrk="1" fontAlgn="auto" latinLnBrk="0" hangingPunct="1">
              <a:lnSpc>
                <a:spcPct val="100000"/>
              </a:lnSpc>
              <a:spcBef>
                <a:spcPts val="0"/>
              </a:spcBef>
              <a:spcAft>
                <a:spcPts val="0"/>
              </a:spcAft>
              <a:buClr>
                <a:srgbClr val="0013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Protocol limits performance of underlying infrastructure (channel)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Slide Number Placeholder 2">
            <a:extLst>
              <a:ext uri="{FF2B5EF4-FFF2-40B4-BE49-F238E27FC236}">
                <a16:creationId xmlns:a16="http://schemas.microsoft.com/office/drawing/2014/main" id="{CB5285FE-6F5F-D849-A9CB-EEFE33B31B9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64</a:t>
            </a:fld>
            <a:endParaRPr lang="en-US" dirty="0"/>
          </a:p>
        </p:txBody>
      </p:sp>
    </p:spTree>
    <p:extLst>
      <p:ext uri="{BB962C8B-B14F-4D97-AF65-F5344CB8AC3E}">
        <p14:creationId xmlns:p14="http://schemas.microsoft.com/office/powerpoint/2010/main" val="26221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par>
                                <p:cTn id="13" presetID="9"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dissolv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dissolve">
                                      <p:cBhvr>
                                        <p:cTn id="28" dur="500"/>
                                        <p:tgtEl>
                                          <p:spTgt spid="3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dissolve">
                                      <p:cBhvr>
                                        <p:cTn id="31" dur="500"/>
                                        <p:tgtEl>
                                          <p:spTgt spid="85"/>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ssolv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3" grpId="0"/>
      <p:bldP spid="85" grpId="0" animBg="1"/>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rdt3.0: pipelined protocols operation</a:t>
            </a:r>
            <a:endParaRPr lang="en-US" sz="4400" dirty="0"/>
          </a:p>
        </p:txBody>
      </p:sp>
      <p:sp>
        <p:nvSpPr>
          <p:cNvPr id="78" name="Rectangle 3">
            <a:extLst>
              <a:ext uri="{FF2B5EF4-FFF2-40B4-BE49-F238E27FC236}">
                <a16:creationId xmlns:a16="http://schemas.microsoft.com/office/drawing/2014/main" id="{58138FEE-B5E2-DF48-8378-96F53EA03F37}"/>
              </a:ext>
            </a:extLst>
          </p:cNvPr>
          <p:cNvSpPr txBox="1">
            <a:spLocks noChangeArrowheads="1"/>
          </p:cNvSpPr>
          <p:nvPr/>
        </p:nvSpPr>
        <p:spPr>
          <a:xfrm>
            <a:off x="722556" y="1312877"/>
            <a:ext cx="10988826" cy="203318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pipelining:</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sender allows multiple,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yet-to-be-acknowledged packets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range of sequence numbers must be increased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buffering at sender and/or receiver</a:t>
            </a:r>
          </a:p>
        </p:txBody>
      </p:sp>
      <p:grpSp>
        <p:nvGrpSpPr>
          <p:cNvPr id="4" name="Group 3">
            <a:extLst>
              <a:ext uri="{FF2B5EF4-FFF2-40B4-BE49-F238E27FC236}">
                <a16:creationId xmlns:a16="http://schemas.microsoft.com/office/drawing/2014/main" id="{4B5D14E0-A0D3-934D-BBAE-EEDB9CC51924}"/>
              </a:ext>
            </a:extLst>
          </p:cNvPr>
          <p:cNvGrpSpPr/>
          <p:nvPr/>
        </p:nvGrpSpPr>
        <p:grpSpPr>
          <a:xfrm>
            <a:off x="2916237" y="2993267"/>
            <a:ext cx="6359525" cy="2370138"/>
            <a:chOff x="1673403" y="3019025"/>
            <a:chExt cx="6359525" cy="2370138"/>
          </a:xfrm>
        </p:grpSpPr>
        <p:pic>
          <p:nvPicPr>
            <p:cNvPr id="80" name="Picture 5" descr="rdt_pipelined1">
              <a:extLst>
                <a:ext uri="{FF2B5EF4-FFF2-40B4-BE49-F238E27FC236}">
                  <a16:creationId xmlns:a16="http://schemas.microsoft.com/office/drawing/2014/main" id="{2F295627-AEBF-DA46-A59F-B81177F03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03" y="3019025"/>
              <a:ext cx="61055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 name="Group 44">
              <a:extLst>
                <a:ext uri="{FF2B5EF4-FFF2-40B4-BE49-F238E27FC236}">
                  <a16:creationId xmlns:a16="http://schemas.microsoft.com/office/drawing/2014/main" id="{1111BB3D-3EE3-524B-ADDE-3374E7ACC18F}"/>
                </a:ext>
              </a:extLst>
            </p:cNvPr>
            <p:cNvGrpSpPr>
              <a:grpSpLocks/>
            </p:cNvGrpSpPr>
            <p:nvPr/>
          </p:nvGrpSpPr>
          <p:grpSpPr bwMode="auto">
            <a:xfrm>
              <a:off x="1673403" y="3696888"/>
              <a:ext cx="469900" cy="465137"/>
              <a:chOff x="881" y="2283"/>
              <a:chExt cx="296" cy="293"/>
            </a:xfrm>
          </p:grpSpPr>
          <p:sp>
            <p:nvSpPr>
              <p:cNvPr id="82" name="Rectangle 43">
                <a:extLst>
                  <a:ext uri="{FF2B5EF4-FFF2-40B4-BE49-F238E27FC236}">
                    <a16:creationId xmlns:a16="http://schemas.microsoft.com/office/drawing/2014/main" id="{10716B48-25E1-7F4D-87AA-377041B56237}"/>
                  </a:ext>
                </a:extLst>
              </p:cNvPr>
              <p:cNvSpPr>
                <a:spLocks noChangeArrowheads="1"/>
              </p:cNvSpPr>
              <p:nvPr/>
            </p:nvSpPr>
            <p:spPr bwMode="auto">
              <a:xfrm>
                <a:off x="1026" y="2283"/>
                <a:ext cx="122" cy="26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83" name="Group 36">
                <a:extLst>
                  <a:ext uri="{FF2B5EF4-FFF2-40B4-BE49-F238E27FC236}">
                    <a16:creationId xmlns:a16="http://schemas.microsoft.com/office/drawing/2014/main" id="{F805DF4F-95A4-BD4D-AD9B-A0F477F1C32B}"/>
                  </a:ext>
                </a:extLst>
              </p:cNvPr>
              <p:cNvGrpSpPr>
                <a:grpSpLocks/>
              </p:cNvGrpSpPr>
              <p:nvPr/>
            </p:nvGrpSpPr>
            <p:grpSpPr bwMode="auto">
              <a:xfrm flipH="1">
                <a:off x="881" y="2283"/>
                <a:ext cx="296" cy="293"/>
                <a:chOff x="2839" y="3501"/>
                <a:chExt cx="755" cy="803"/>
              </a:xfrm>
            </p:grpSpPr>
            <p:pic>
              <p:nvPicPr>
                <p:cNvPr id="84" name="Picture 37" descr="desktop_computer_stylized_medium">
                  <a:extLst>
                    <a:ext uri="{FF2B5EF4-FFF2-40B4-BE49-F238E27FC236}">
                      <a16:creationId xmlns:a16="http://schemas.microsoft.com/office/drawing/2014/main" id="{85D0573B-AA1D-C647-947D-E75FC498BE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Freeform 38">
                  <a:extLst>
                    <a:ext uri="{FF2B5EF4-FFF2-40B4-BE49-F238E27FC236}">
                      <a16:creationId xmlns:a16="http://schemas.microsoft.com/office/drawing/2014/main" id="{D280CE14-8944-254D-8B1F-894AD27B66D3}"/>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86" name="Freeform 48">
              <a:extLst>
                <a:ext uri="{FF2B5EF4-FFF2-40B4-BE49-F238E27FC236}">
                  <a16:creationId xmlns:a16="http://schemas.microsoft.com/office/drawing/2014/main" id="{A1C3D94C-83E9-0F40-97E5-B369E086816C}"/>
                </a:ext>
              </a:extLst>
            </p:cNvPr>
            <p:cNvSpPr>
              <a:spLocks/>
            </p:cNvSpPr>
            <p:nvPr/>
          </p:nvSpPr>
          <p:spPr bwMode="auto">
            <a:xfrm>
              <a:off x="7613828" y="3709588"/>
              <a:ext cx="185737" cy="431800"/>
            </a:xfrm>
            <a:custGeom>
              <a:avLst/>
              <a:gdLst>
                <a:gd name="T0" fmla="*/ 2147483647 w 117"/>
                <a:gd name="T1" fmla="*/ 2147483647 h 272"/>
                <a:gd name="T2" fmla="*/ 2147483647 w 117"/>
                <a:gd name="T3" fmla="*/ 2147483647 h 272"/>
                <a:gd name="T4" fmla="*/ 2147483647 w 117"/>
                <a:gd name="T5" fmla="*/ 2147483647 h 272"/>
                <a:gd name="T6" fmla="*/ 0 w 117"/>
                <a:gd name="T7" fmla="*/ 2147483647 h 272"/>
                <a:gd name="T8" fmla="*/ 2147483647 w 117"/>
                <a:gd name="T9" fmla="*/ 2147483647 h 272"/>
                <a:gd name="T10" fmla="*/ 2147483647 w 117"/>
                <a:gd name="T11" fmla="*/ 2147483647 h 272"/>
                <a:gd name="T12" fmla="*/ 2147483647 w 117"/>
                <a:gd name="T13" fmla="*/ 0 h 272"/>
                <a:gd name="T14" fmla="*/ 2147483647 w 117"/>
                <a:gd name="T15" fmla="*/ 2147483647 h 2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272">
                  <a:moveTo>
                    <a:pt x="6" y="6"/>
                  </a:moveTo>
                  <a:lnTo>
                    <a:pt x="3" y="77"/>
                  </a:lnTo>
                  <a:lnTo>
                    <a:pt x="59" y="120"/>
                  </a:lnTo>
                  <a:lnTo>
                    <a:pt x="0" y="146"/>
                  </a:lnTo>
                  <a:lnTo>
                    <a:pt x="3" y="270"/>
                  </a:lnTo>
                  <a:lnTo>
                    <a:pt x="117" y="272"/>
                  </a:lnTo>
                  <a:lnTo>
                    <a:pt x="114" y="0"/>
                  </a:lnTo>
                  <a:lnTo>
                    <a:pt x="6" y="6"/>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50">
              <a:extLst>
                <a:ext uri="{FF2B5EF4-FFF2-40B4-BE49-F238E27FC236}">
                  <a16:creationId xmlns:a16="http://schemas.microsoft.com/office/drawing/2014/main" id="{605457C9-55E9-234B-AF40-1C2CEC7BD520}"/>
                </a:ext>
              </a:extLst>
            </p:cNvPr>
            <p:cNvGrpSpPr>
              <a:grpSpLocks/>
            </p:cNvGrpSpPr>
            <p:nvPr/>
          </p:nvGrpSpPr>
          <p:grpSpPr bwMode="auto">
            <a:xfrm>
              <a:off x="4784903" y="3714350"/>
              <a:ext cx="469900" cy="465138"/>
              <a:chOff x="881" y="2283"/>
              <a:chExt cx="296" cy="293"/>
            </a:xfrm>
          </p:grpSpPr>
          <p:sp>
            <p:nvSpPr>
              <p:cNvPr id="88" name="Rectangle 51">
                <a:extLst>
                  <a:ext uri="{FF2B5EF4-FFF2-40B4-BE49-F238E27FC236}">
                    <a16:creationId xmlns:a16="http://schemas.microsoft.com/office/drawing/2014/main" id="{5A66C211-A318-FD43-B1DC-494380C212A1}"/>
                  </a:ext>
                </a:extLst>
              </p:cNvPr>
              <p:cNvSpPr>
                <a:spLocks noChangeArrowheads="1"/>
              </p:cNvSpPr>
              <p:nvPr/>
            </p:nvSpPr>
            <p:spPr bwMode="auto">
              <a:xfrm>
                <a:off x="1026" y="2283"/>
                <a:ext cx="122" cy="26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89" name="Group 52">
                <a:extLst>
                  <a:ext uri="{FF2B5EF4-FFF2-40B4-BE49-F238E27FC236}">
                    <a16:creationId xmlns:a16="http://schemas.microsoft.com/office/drawing/2014/main" id="{028FC7D3-7EE7-2840-8091-94C524E05F4E}"/>
                  </a:ext>
                </a:extLst>
              </p:cNvPr>
              <p:cNvGrpSpPr>
                <a:grpSpLocks/>
              </p:cNvGrpSpPr>
              <p:nvPr/>
            </p:nvGrpSpPr>
            <p:grpSpPr bwMode="auto">
              <a:xfrm flipH="1">
                <a:off x="881" y="2283"/>
                <a:ext cx="296" cy="293"/>
                <a:chOff x="2839" y="3501"/>
                <a:chExt cx="755" cy="803"/>
              </a:xfrm>
            </p:grpSpPr>
            <p:pic>
              <p:nvPicPr>
                <p:cNvPr id="90" name="Picture 53" descr="desktop_computer_stylized_medium">
                  <a:extLst>
                    <a:ext uri="{FF2B5EF4-FFF2-40B4-BE49-F238E27FC236}">
                      <a16:creationId xmlns:a16="http://schemas.microsoft.com/office/drawing/2014/main" id="{5DF1881B-0BF4-AD42-A217-8A59265F1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54">
                  <a:extLst>
                    <a:ext uri="{FF2B5EF4-FFF2-40B4-BE49-F238E27FC236}">
                      <a16:creationId xmlns:a16="http://schemas.microsoft.com/office/drawing/2014/main" id="{70153128-AD53-344E-AC41-31C4A7A688E9}"/>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92" name="Group 55">
              <a:extLst>
                <a:ext uri="{FF2B5EF4-FFF2-40B4-BE49-F238E27FC236}">
                  <a16:creationId xmlns:a16="http://schemas.microsoft.com/office/drawing/2014/main" id="{BC8220C0-F289-EA49-A8E3-C57D20507ACD}"/>
                </a:ext>
              </a:extLst>
            </p:cNvPr>
            <p:cNvGrpSpPr>
              <a:grpSpLocks/>
            </p:cNvGrpSpPr>
            <p:nvPr/>
          </p:nvGrpSpPr>
          <p:grpSpPr bwMode="auto">
            <a:xfrm>
              <a:off x="4493546" y="3633388"/>
              <a:ext cx="223838" cy="501650"/>
              <a:chOff x="4140" y="429"/>
              <a:chExt cx="1425" cy="2396"/>
            </a:xfrm>
          </p:grpSpPr>
          <p:sp>
            <p:nvSpPr>
              <p:cNvPr id="93" name="Freeform 56">
                <a:extLst>
                  <a:ext uri="{FF2B5EF4-FFF2-40B4-BE49-F238E27FC236}">
                    <a16:creationId xmlns:a16="http://schemas.microsoft.com/office/drawing/2014/main" id="{4F76258E-0BBD-8E40-98DF-823F02EF9ACC}"/>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Rectangle 57">
                <a:extLst>
                  <a:ext uri="{FF2B5EF4-FFF2-40B4-BE49-F238E27FC236}">
                    <a16:creationId xmlns:a16="http://schemas.microsoft.com/office/drawing/2014/main" id="{7ED94245-5F5F-444B-9321-EDC0812D8D8E}"/>
                  </a:ext>
                </a:extLst>
              </p:cNvPr>
              <p:cNvSpPr>
                <a:spLocks noChangeArrowheads="1"/>
              </p:cNvSpPr>
              <p:nvPr/>
            </p:nvSpPr>
            <p:spPr bwMode="auto">
              <a:xfrm>
                <a:off x="4211" y="429"/>
                <a:ext cx="1041" cy="2282"/>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95" name="Freeform 58">
                <a:extLst>
                  <a:ext uri="{FF2B5EF4-FFF2-40B4-BE49-F238E27FC236}">
                    <a16:creationId xmlns:a16="http://schemas.microsoft.com/office/drawing/2014/main" id="{1F9330A9-C80A-E34C-9993-F9F6EFA2E932}"/>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59">
                <a:extLst>
                  <a:ext uri="{FF2B5EF4-FFF2-40B4-BE49-F238E27FC236}">
                    <a16:creationId xmlns:a16="http://schemas.microsoft.com/office/drawing/2014/main" id="{EED46AB6-5210-284B-BD15-CC7F3CC066FE}"/>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Rectangle 60">
                <a:extLst>
                  <a:ext uri="{FF2B5EF4-FFF2-40B4-BE49-F238E27FC236}">
                    <a16:creationId xmlns:a16="http://schemas.microsoft.com/office/drawing/2014/main" id="{FCD372CD-8E16-EB40-BCB5-6518B2E541EE}"/>
                  </a:ext>
                </a:extLst>
              </p:cNvPr>
              <p:cNvSpPr>
                <a:spLocks noChangeArrowheads="1"/>
              </p:cNvSpPr>
              <p:nvPr/>
            </p:nvSpPr>
            <p:spPr bwMode="auto">
              <a:xfrm>
                <a:off x="4211" y="694"/>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98" name="Group 61">
                <a:extLst>
                  <a:ext uri="{FF2B5EF4-FFF2-40B4-BE49-F238E27FC236}">
                    <a16:creationId xmlns:a16="http://schemas.microsoft.com/office/drawing/2014/main" id="{A9F56FC0-6211-5447-8838-1C3E5659D8CC}"/>
                  </a:ext>
                </a:extLst>
              </p:cNvPr>
              <p:cNvGrpSpPr>
                <a:grpSpLocks/>
              </p:cNvGrpSpPr>
              <p:nvPr/>
            </p:nvGrpSpPr>
            <p:grpSpPr bwMode="auto">
              <a:xfrm>
                <a:off x="4749" y="668"/>
                <a:ext cx="581" cy="145"/>
                <a:chOff x="614" y="2568"/>
                <a:chExt cx="725" cy="139"/>
              </a:xfrm>
            </p:grpSpPr>
            <p:sp>
              <p:nvSpPr>
                <p:cNvPr id="141" name="AutoShape 62">
                  <a:extLst>
                    <a:ext uri="{FF2B5EF4-FFF2-40B4-BE49-F238E27FC236}">
                      <a16:creationId xmlns:a16="http://schemas.microsoft.com/office/drawing/2014/main" id="{B2006563-73E3-C341-BE69-A2D714EE0E00}"/>
                    </a:ext>
                  </a:extLst>
                </p:cNvPr>
                <p:cNvSpPr>
                  <a:spLocks noChangeArrowheads="1"/>
                </p:cNvSpPr>
                <p:nvPr/>
              </p:nvSpPr>
              <p:spPr bwMode="auto">
                <a:xfrm>
                  <a:off x="611" y="2571"/>
                  <a:ext cx="731"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2" name="AutoShape 63">
                  <a:extLst>
                    <a:ext uri="{FF2B5EF4-FFF2-40B4-BE49-F238E27FC236}">
                      <a16:creationId xmlns:a16="http://schemas.microsoft.com/office/drawing/2014/main" id="{452EDF48-634C-DC4E-976C-1E4013FE6563}"/>
                    </a:ext>
                  </a:extLst>
                </p:cNvPr>
                <p:cNvSpPr>
                  <a:spLocks noChangeArrowheads="1"/>
                </p:cNvSpPr>
                <p:nvPr/>
              </p:nvSpPr>
              <p:spPr bwMode="auto">
                <a:xfrm>
                  <a:off x="623" y="2586"/>
                  <a:ext cx="70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99" name="Rectangle 64">
                <a:extLst>
                  <a:ext uri="{FF2B5EF4-FFF2-40B4-BE49-F238E27FC236}">
                    <a16:creationId xmlns:a16="http://schemas.microsoft.com/office/drawing/2014/main" id="{517F2B13-C563-4E43-B2A5-C5BD2544BCE8}"/>
                  </a:ext>
                </a:extLst>
              </p:cNvPr>
              <p:cNvSpPr>
                <a:spLocks noChangeArrowheads="1"/>
              </p:cNvSpPr>
              <p:nvPr/>
            </p:nvSpPr>
            <p:spPr bwMode="auto">
              <a:xfrm>
                <a:off x="4221" y="1020"/>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00" name="Group 65">
                <a:extLst>
                  <a:ext uri="{FF2B5EF4-FFF2-40B4-BE49-F238E27FC236}">
                    <a16:creationId xmlns:a16="http://schemas.microsoft.com/office/drawing/2014/main" id="{4ED80E09-23D9-1444-A08C-74DBBD9F351B}"/>
                  </a:ext>
                </a:extLst>
              </p:cNvPr>
              <p:cNvGrpSpPr>
                <a:grpSpLocks/>
              </p:cNvGrpSpPr>
              <p:nvPr/>
            </p:nvGrpSpPr>
            <p:grpSpPr bwMode="auto">
              <a:xfrm>
                <a:off x="4747" y="994"/>
                <a:ext cx="581" cy="134"/>
                <a:chOff x="614" y="2568"/>
                <a:chExt cx="725" cy="139"/>
              </a:xfrm>
            </p:grpSpPr>
            <p:sp>
              <p:nvSpPr>
                <p:cNvPr id="139" name="AutoShape 66">
                  <a:extLst>
                    <a:ext uri="{FF2B5EF4-FFF2-40B4-BE49-F238E27FC236}">
                      <a16:creationId xmlns:a16="http://schemas.microsoft.com/office/drawing/2014/main" id="{BD5E8DEF-A6A7-524F-A3E8-38105351EF54}"/>
                    </a:ext>
                  </a:extLst>
                </p:cNvPr>
                <p:cNvSpPr>
                  <a:spLocks noChangeArrowheads="1"/>
                </p:cNvSpPr>
                <p:nvPr/>
              </p:nvSpPr>
              <p:spPr bwMode="auto">
                <a:xfrm>
                  <a:off x="613" y="2572"/>
                  <a:ext cx="731" cy="13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0" name="AutoShape 67">
                  <a:extLst>
                    <a:ext uri="{FF2B5EF4-FFF2-40B4-BE49-F238E27FC236}">
                      <a16:creationId xmlns:a16="http://schemas.microsoft.com/office/drawing/2014/main" id="{83CE605A-8B9B-FF4A-ADD9-77EFF07CEC97}"/>
                    </a:ext>
                  </a:extLst>
                </p:cNvPr>
                <p:cNvSpPr>
                  <a:spLocks noChangeArrowheads="1"/>
                </p:cNvSpPr>
                <p:nvPr/>
              </p:nvSpPr>
              <p:spPr bwMode="auto">
                <a:xfrm>
                  <a:off x="626" y="2588"/>
                  <a:ext cx="70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01" name="Rectangle 68">
                <a:extLst>
                  <a:ext uri="{FF2B5EF4-FFF2-40B4-BE49-F238E27FC236}">
                    <a16:creationId xmlns:a16="http://schemas.microsoft.com/office/drawing/2014/main" id="{13298108-AEB2-9C4B-9F8E-E0273C39A75B}"/>
                  </a:ext>
                </a:extLst>
              </p:cNvPr>
              <p:cNvSpPr>
                <a:spLocks noChangeArrowheads="1"/>
              </p:cNvSpPr>
              <p:nvPr/>
            </p:nvSpPr>
            <p:spPr bwMode="auto">
              <a:xfrm>
                <a:off x="4221" y="1362"/>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2" name="Rectangle 69">
                <a:extLst>
                  <a:ext uri="{FF2B5EF4-FFF2-40B4-BE49-F238E27FC236}">
                    <a16:creationId xmlns:a16="http://schemas.microsoft.com/office/drawing/2014/main" id="{998350A7-0615-C644-9F45-39D62BDB9867}"/>
                  </a:ext>
                </a:extLst>
              </p:cNvPr>
              <p:cNvSpPr>
                <a:spLocks noChangeArrowheads="1"/>
              </p:cNvSpPr>
              <p:nvPr/>
            </p:nvSpPr>
            <p:spPr bwMode="auto">
              <a:xfrm>
                <a:off x="4231" y="1657"/>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03" name="Group 70">
                <a:extLst>
                  <a:ext uri="{FF2B5EF4-FFF2-40B4-BE49-F238E27FC236}">
                    <a16:creationId xmlns:a16="http://schemas.microsoft.com/office/drawing/2014/main" id="{B66F256F-0190-C34D-B1CF-5EC3FBA6E08D}"/>
                  </a:ext>
                </a:extLst>
              </p:cNvPr>
              <p:cNvGrpSpPr>
                <a:grpSpLocks/>
              </p:cNvGrpSpPr>
              <p:nvPr/>
            </p:nvGrpSpPr>
            <p:grpSpPr bwMode="auto">
              <a:xfrm>
                <a:off x="4735" y="1627"/>
                <a:ext cx="582" cy="151"/>
                <a:chOff x="614" y="2568"/>
                <a:chExt cx="725" cy="139"/>
              </a:xfrm>
            </p:grpSpPr>
            <p:sp>
              <p:nvSpPr>
                <p:cNvPr id="119" name="AutoShape 71">
                  <a:extLst>
                    <a:ext uri="{FF2B5EF4-FFF2-40B4-BE49-F238E27FC236}">
                      <a16:creationId xmlns:a16="http://schemas.microsoft.com/office/drawing/2014/main" id="{B44DED58-257C-B64B-BAD6-1093812EF734}"/>
                    </a:ext>
                  </a:extLst>
                </p:cNvPr>
                <p:cNvSpPr>
                  <a:spLocks noChangeArrowheads="1"/>
                </p:cNvSpPr>
                <p:nvPr/>
              </p:nvSpPr>
              <p:spPr bwMode="auto">
                <a:xfrm>
                  <a:off x="616" y="2568"/>
                  <a:ext cx="718"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20" name="AutoShape 72">
                  <a:extLst>
                    <a:ext uri="{FF2B5EF4-FFF2-40B4-BE49-F238E27FC236}">
                      <a16:creationId xmlns:a16="http://schemas.microsoft.com/office/drawing/2014/main" id="{17264758-5A11-0143-AA34-8D5FF585E9F0}"/>
                    </a:ext>
                  </a:extLst>
                </p:cNvPr>
                <p:cNvSpPr>
                  <a:spLocks noChangeArrowheads="1"/>
                </p:cNvSpPr>
                <p:nvPr/>
              </p:nvSpPr>
              <p:spPr bwMode="auto">
                <a:xfrm>
                  <a:off x="628" y="2582"/>
                  <a:ext cx="692" cy="11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04" name="Freeform 73">
                <a:extLst>
                  <a:ext uri="{FF2B5EF4-FFF2-40B4-BE49-F238E27FC236}">
                    <a16:creationId xmlns:a16="http://schemas.microsoft.com/office/drawing/2014/main" id="{F9396AFF-50A0-E543-85ED-A1775DCAB5BB}"/>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5" name="Group 74">
                <a:extLst>
                  <a:ext uri="{FF2B5EF4-FFF2-40B4-BE49-F238E27FC236}">
                    <a16:creationId xmlns:a16="http://schemas.microsoft.com/office/drawing/2014/main" id="{EFAA059B-DB96-6A46-B4E6-8F3321F53126}"/>
                  </a:ext>
                </a:extLst>
              </p:cNvPr>
              <p:cNvGrpSpPr>
                <a:grpSpLocks/>
              </p:cNvGrpSpPr>
              <p:nvPr/>
            </p:nvGrpSpPr>
            <p:grpSpPr bwMode="auto">
              <a:xfrm>
                <a:off x="4739" y="1327"/>
                <a:ext cx="582" cy="139"/>
                <a:chOff x="614" y="2568"/>
                <a:chExt cx="725" cy="139"/>
              </a:xfrm>
            </p:grpSpPr>
            <p:sp>
              <p:nvSpPr>
                <p:cNvPr id="117" name="AutoShape 75">
                  <a:extLst>
                    <a:ext uri="{FF2B5EF4-FFF2-40B4-BE49-F238E27FC236}">
                      <a16:creationId xmlns:a16="http://schemas.microsoft.com/office/drawing/2014/main" id="{83348DAB-4511-F04F-BD32-D337DF959B21}"/>
                    </a:ext>
                  </a:extLst>
                </p:cNvPr>
                <p:cNvSpPr>
                  <a:spLocks noChangeArrowheads="1"/>
                </p:cNvSpPr>
                <p:nvPr/>
              </p:nvSpPr>
              <p:spPr bwMode="auto">
                <a:xfrm>
                  <a:off x="611" y="2565"/>
                  <a:ext cx="730" cy="14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8" name="AutoShape 76">
                  <a:extLst>
                    <a:ext uri="{FF2B5EF4-FFF2-40B4-BE49-F238E27FC236}">
                      <a16:creationId xmlns:a16="http://schemas.microsoft.com/office/drawing/2014/main" id="{A1C8B31D-3D51-2648-9688-2AEA89487C8D}"/>
                    </a:ext>
                  </a:extLst>
                </p:cNvPr>
                <p:cNvSpPr>
                  <a:spLocks noChangeArrowheads="1"/>
                </p:cNvSpPr>
                <p:nvPr/>
              </p:nvSpPr>
              <p:spPr bwMode="auto">
                <a:xfrm>
                  <a:off x="623" y="2580"/>
                  <a:ext cx="705"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06" name="Rectangle 77">
                <a:extLst>
                  <a:ext uri="{FF2B5EF4-FFF2-40B4-BE49-F238E27FC236}">
                    <a16:creationId xmlns:a16="http://schemas.microsoft.com/office/drawing/2014/main" id="{7EF69E7C-0C67-7148-8FE3-54101303E382}"/>
                  </a:ext>
                </a:extLst>
              </p:cNvPr>
              <p:cNvSpPr>
                <a:spLocks noChangeArrowheads="1"/>
              </p:cNvSpPr>
              <p:nvPr/>
            </p:nvSpPr>
            <p:spPr bwMode="auto">
              <a:xfrm>
                <a:off x="5252" y="429"/>
                <a:ext cx="71"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7" name="Freeform 78">
                <a:extLst>
                  <a:ext uri="{FF2B5EF4-FFF2-40B4-BE49-F238E27FC236}">
                    <a16:creationId xmlns:a16="http://schemas.microsoft.com/office/drawing/2014/main" id="{FBDFC7A2-78F6-6B42-8CB8-7F23EE4E35C0}"/>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79">
                <a:extLst>
                  <a:ext uri="{FF2B5EF4-FFF2-40B4-BE49-F238E27FC236}">
                    <a16:creationId xmlns:a16="http://schemas.microsoft.com/office/drawing/2014/main" id="{CC939040-7BF3-9046-BF6A-0458E0E2ED5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Oval 80">
                <a:extLst>
                  <a:ext uri="{FF2B5EF4-FFF2-40B4-BE49-F238E27FC236}">
                    <a16:creationId xmlns:a16="http://schemas.microsoft.com/office/drawing/2014/main" id="{D3889CB4-554F-C549-9233-410F2A7029F0}"/>
                  </a:ext>
                </a:extLst>
              </p:cNvPr>
              <p:cNvSpPr>
                <a:spLocks noChangeArrowheads="1"/>
              </p:cNvSpPr>
              <p:nvPr/>
            </p:nvSpPr>
            <p:spPr bwMode="auto">
              <a:xfrm>
                <a:off x="5514" y="2613"/>
                <a:ext cx="51" cy="91"/>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0" name="Freeform 81">
                <a:extLst>
                  <a:ext uri="{FF2B5EF4-FFF2-40B4-BE49-F238E27FC236}">
                    <a16:creationId xmlns:a16="http://schemas.microsoft.com/office/drawing/2014/main" id="{01CB4D71-6B24-D14B-8E88-E20AA937EAC3}"/>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AutoShape 82">
                <a:extLst>
                  <a:ext uri="{FF2B5EF4-FFF2-40B4-BE49-F238E27FC236}">
                    <a16:creationId xmlns:a16="http://schemas.microsoft.com/office/drawing/2014/main" id="{765BBEDF-3C6B-1040-8B52-503C49ECEE41}"/>
                  </a:ext>
                </a:extLst>
              </p:cNvPr>
              <p:cNvSpPr>
                <a:spLocks noChangeArrowheads="1"/>
              </p:cNvSpPr>
              <p:nvPr/>
            </p:nvSpPr>
            <p:spPr bwMode="auto">
              <a:xfrm>
                <a:off x="4140" y="2681"/>
                <a:ext cx="1203"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2" name="AutoShape 83">
                <a:extLst>
                  <a:ext uri="{FF2B5EF4-FFF2-40B4-BE49-F238E27FC236}">
                    <a16:creationId xmlns:a16="http://schemas.microsoft.com/office/drawing/2014/main" id="{6FAE78A0-65F7-5C4E-B7EA-70A785714C79}"/>
                  </a:ext>
                </a:extLst>
              </p:cNvPr>
              <p:cNvSpPr>
                <a:spLocks noChangeArrowheads="1"/>
              </p:cNvSpPr>
              <p:nvPr/>
            </p:nvSpPr>
            <p:spPr bwMode="auto">
              <a:xfrm>
                <a:off x="4211" y="2711"/>
                <a:ext cx="106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3" name="Oval 84">
                <a:extLst>
                  <a:ext uri="{FF2B5EF4-FFF2-40B4-BE49-F238E27FC236}">
                    <a16:creationId xmlns:a16="http://schemas.microsoft.com/office/drawing/2014/main" id="{AABAB6CF-26FB-E547-93D6-6BFF67172415}"/>
                  </a:ext>
                </a:extLst>
              </p:cNvPr>
              <p:cNvSpPr>
                <a:spLocks noChangeArrowheads="1"/>
              </p:cNvSpPr>
              <p:nvPr/>
            </p:nvSpPr>
            <p:spPr bwMode="auto">
              <a:xfrm>
                <a:off x="4312" y="2385"/>
                <a:ext cx="152"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4" name="Oval 85">
                <a:extLst>
                  <a:ext uri="{FF2B5EF4-FFF2-40B4-BE49-F238E27FC236}">
                    <a16:creationId xmlns:a16="http://schemas.microsoft.com/office/drawing/2014/main" id="{EE66FB07-9865-0B46-8669-F1B01050BFB9}"/>
                  </a:ext>
                </a:extLst>
              </p:cNvPr>
              <p:cNvSpPr>
                <a:spLocks noChangeArrowheads="1"/>
              </p:cNvSpPr>
              <p:nvPr/>
            </p:nvSpPr>
            <p:spPr bwMode="auto">
              <a:xfrm>
                <a:off x="4484" y="2385"/>
                <a:ext cx="162"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15" name="Oval 86">
                <a:extLst>
                  <a:ext uri="{FF2B5EF4-FFF2-40B4-BE49-F238E27FC236}">
                    <a16:creationId xmlns:a16="http://schemas.microsoft.com/office/drawing/2014/main" id="{5A789240-A8CA-A84D-A9E3-BD6D3717368B}"/>
                  </a:ext>
                </a:extLst>
              </p:cNvPr>
              <p:cNvSpPr>
                <a:spLocks noChangeArrowheads="1"/>
              </p:cNvSpPr>
              <p:nvPr/>
            </p:nvSpPr>
            <p:spPr bwMode="auto">
              <a:xfrm>
                <a:off x="4666" y="2378"/>
                <a:ext cx="152"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16" name="Rectangle 87">
                <a:extLst>
                  <a:ext uri="{FF2B5EF4-FFF2-40B4-BE49-F238E27FC236}">
                    <a16:creationId xmlns:a16="http://schemas.microsoft.com/office/drawing/2014/main" id="{A762B790-F441-E240-934E-A9664B2F5399}"/>
                  </a:ext>
                </a:extLst>
              </p:cNvPr>
              <p:cNvSpPr>
                <a:spLocks noChangeArrowheads="1"/>
              </p:cNvSpPr>
              <p:nvPr/>
            </p:nvSpPr>
            <p:spPr bwMode="auto">
              <a:xfrm>
                <a:off x="5060" y="1832"/>
                <a:ext cx="91" cy="766"/>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nvGrpSpPr>
            <p:cNvPr id="143" name="Group 88">
              <a:extLst>
                <a:ext uri="{FF2B5EF4-FFF2-40B4-BE49-F238E27FC236}">
                  <a16:creationId xmlns:a16="http://schemas.microsoft.com/office/drawing/2014/main" id="{17DC5732-628F-6741-852D-2CBD1EC0FDEB}"/>
                </a:ext>
              </a:extLst>
            </p:cNvPr>
            <p:cNvGrpSpPr>
              <a:grpSpLocks/>
            </p:cNvGrpSpPr>
            <p:nvPr/>
          </p:nvGrpSpPr>
          <p:grpSpPr bwMode="auto">
            <a:xfrm>
              <a:off x="7659865" y="3576238"/>
              <a:ext cx="223838" cy="501650"/>
              <a:chOff x="4140" y="429"/>
              <a:chExt cx="1425" cy="2396"/>
            </a:xfrm>
          </p:grpSpPr>
          <p:sp>
            <p:nvSpPr>
              <p:cNvPr id="144" name="Freeform 89">
                <a:extLst>
                  <a:ext uri="{FF2B5EF4-FFF2-40B4-BE49-F238E27FC236}">
                    <a16:creationId xmlns:a16="http://schemas.microsoft.com/office/drawing/2014/main" id="{66258626-CF43-4144-AFB5-A001FE5BE71D}"/>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Rectangle 90">
                <a:extLst>
                  <a:ext uri="{FF2B5EF4-FFF2-40B4-BE49-F238E27FC236}">
                    <a16:creationId xmlns:a16="http://schemas.microsoft.com/office/drawing/2014/main" id="{75E92CB8-71C3-E048-84D7-F08068A4723B}"/>
                  </a:ext>
                </a:extLst>
              </p:cNvPr>
              <p:cNvSpPr>
                <a:spLocks noChangeArrowheads="1"/>
              </p:cNvSpPr>
              <p:nvPr/>
            </p:nvSpPr>
            <p:spPr bwMode="auto">
              <a:xfrm>
                <a:off x="4211" y="429"/>
                <a:ext cx="1041" cy="2282"/>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46" name="Freeform 91">
                <a:extLst>
                  <a:ext uri="{FF2B5EF4-FFF2-40B4-BE49-F238E27FC236}">
                    <a16:creationId xmlns:a16="http://schemas.microsoft.com/office/drawing/2014/main" id="{71C22EB9-D8A4-F04F-A304-D772EEAB70F8}"/>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92">
                <a:extLst>
                  <a:ext uri="{FF2B5EF4-FFF2-40B4-BE49-F238E27FC236}">
                    <a16:creationId xmlns:a16="http://schemas.microsoft.com/office/drawing/2014/main" id="{A649EF14-8235-8B4A-8B8B-3AC2B2B64C7B}"/>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Rectangle 93">
                <a:extLst>
                  <a:ext uri="{FF2B5EF4-FFF2-40B4-BE49-F238E27FC236}">
                    <a16:creationId xmlns:a16="http://schemas.microsoft.com/office/drawing/2014/main" id="{2C3B9489-DBCD-1B41-A1E0-9939F842AA3D}"/>
                  </a:ext>
                </a:extLst>
              </p:cNvPr>
              <p:cNvSpPr>
                <a:spLocks noChangeArrowheads="1"/>
              </p:cNvSpPr>
              <p:nvPr/>
            </p:nvSpPr>
            <p:spPr bwMode="auto">
              <a:xfrm>
                <a:off x="4211" y="694"/>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49" name="Group 94">
                <a:extLst>
                  <a:ext uri="{FF2B5EF4-FFF2-40B4-BE49-F238E27FC236}">
                    <a16:creationId xmlns:a16="http://schemas.microsoft.com/office/drawing/2014/main" id="{5EA53608-D5A4-FB4B-8294-6D9D65EFF00C}"/>
                  </a:ext>
                </a:extLst>
              </p:cNvPr>
              <p:cNvGrpSpPr>
                <a:grpSpLocks/>
              </p:cNvGrpSpPr>
              <p:nvPr/>
            </p:nvGrpSpPr>
            <p:grpSpPr bwMode="auto">
              <a:xfrm>
                <a:off x="4749" y="668"/>
                <a:ext cx="581" cy="145"/>
                <a:chOff x="614" y="2568"/>
                <a:chExt cx="725" cy="139"/>
              </a:xfrm>
            </p:grpSpPr>
            <p:sp>
              <p:nvSpPr>
                <p:cNvPr id="174" name="AutoShape 95">
                  <a:extLst>
                    <a:ext uri="{FF2B5EF4-FFF2-40B4-BE49-F238E27FC236}">
                      <a16:creationId xmlns:a16="http://schemas.microsoft.com/office/drawing/2014/main" id="{AED3F1D5-BB8C-254E-83E5-6EAB6528B99F}"/>
                    </a:ext>
                  </a:extLst>
                </p:cNvPr>
                <p:cNvSpPr>
                  <a:spLocks noChangeArrowheads="1"/>
                </p:cNvSpPr>
                <p:nvPr/>
              </p:nvSpPr>
              <p:spPr bwMode="auto">
                <a:xfrm>
                  <a:off x="611" y="2571"/>
                  <a:ext cx="731"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75" name="AutoShape 96">
                  <a:extLst>
                    <a:ext uri="{FF2B5EF4-FFF2-40B4-BE49-F238E27FC236}">
                      <a16:creationId xmlns:a16="http://schemas.microsoft.com/office/drawing/2014/main" id="{942D2E9F-6E36-084E-9FBC-AD82CA243A50}"/>
                    </a:ext>
                  </a:extLst>
                </p:cNvPr>
                <p:cNvSpPr>
                  <a:spLocks noChangeArrowheads="1"/>
                </p:cNvSpPr>
                <p:nvPr/>
              </p:nvSpPr>
              <p:spPr bwMode="auto">
                <a:xfrm>
                  <a:off x="623" y="2586"/>
                  <a:ext cx="706"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0" name="Rectangle 97">
                <a:extLst>
                  <a:ext uri="{FF2B5EF4-FFF2-40B4-BE49-F238E27FC236}">
                    <a16:creationId xmlns:a16="http://schemas.microsoft.com/office/drawing/2014/main" id="{E8FF0B53-6745-A84C-89E0-B850FA20B8A6}"/>
                  </a:ext>
                </a:extLst>
              </p:cNvPr>
              <p:cNvSpPr>
                <a:spLocks noChangeArrowheads="1"/>
              </p:cNvSpPr>
              <p:nvPr/>
            </p:nvSpPr>
            <p:spPr bwMode="auto">
              <a:xfrm>
                <a:off x="4221" y="1020"/>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51" name="Group 98">
                <a:extLst>
                  <a:ext uri="{FF2B5EF4-FFF2-40B4-BE49-F238E27FC236}">
                    <a16:creationId xmlns:a16="http://schemas.microsoft.com/office/drawing/2014/main" id="{3E1DFAB8-85DC-9B47-A3FC-17FA76E4DB95}"/>
                  </a:ext>
                </a:extLst>
              </p:cNvPr>
              <p:cNvGrpSpPr>
                <a:grpSpLocks/>
              </p:cNvGrpSpPr>
              <p:nvPr/>
            </p:nvGrpSpPr>
            <p:grpSpPr bwMode="auto">
              <a:xfrm>
                <a:off x="4747" y="994"/>
                <a:ext cx="581" cy="134"/>
                <a:chOff x="614" y="2568"/>
                <a:chExt cx="725" cy="139"/>
              </a:xfrm>
            </p:grpSpPr>
            <p:sp>
              <p:nvSpPr>
                <p:cNvPr id="172" name="AutoShape 99">
                  <a:extLst>
                    <a:ext uri="{FF2B5EF4-FFF2-40B4-BE49-F238E27FC236}">
                      <a16:creationId xmlns:a16="http://schemas.microsoft.com/office/drawing/2014/main" id="{9B63DA8A-7611-6449-A57A-B40172E56E2A}"/>
                    </a:ext>
                  </a:extLst>
                </p:cNvPr>
                <p:cNvSpPr>
                  <a:spLocks noChangeArrowheads="1"/>
                </p:cNvSpPr>
                <p:nvPr/>
              </p:nvSpPr>
              <p:spPr bwMode="auto">
                <a:xfrm>
                  <a:off x="613" y="2572"/>
                  <a:ext cx="731" cy="13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73" name="AutoShape 100">
                  <a:extLst>
                    <a:ext uri="{FF2B5EF4-FFF2-40B4-BE49-F238E27FC236}">
                      <a16:creationId xmlns:a16="http://schemas.microsoft.com/office/drawing/2014/main" id="{AB3060D8-D09B-3F4B-AEE4-AEE61862CA56}"/>
                    </a:ext>
                  </a:extLst>
                </p:cNvPr>
                <p:cNvSpPr>
                  <a:spLocks noChangeArrowheads="1"/>
                </p:cNvSpPr>
                <p:nvPr/>
              </p:nvSpPr>
              <p:spPr bwMode="auto">
                <a:xfrm>
                  <a:off x="626" y="2588"/>
                  <a:ext cx="706"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2" name="Rectangle 101">
                <a:extLst>
                  <a:ext uri="{FF2B5EF4-FFF2-40B4-BE49-F238E27FC236}">
                    <a16:creationId xmlns:a16="http://schemas.microsoft.com/office/drawing/2014/main" id="{3C0F1872-3B7D-4A41-8B0C-E81E4AC44AD7}"/>
                  </a:ext>
                </a:extLst>
              </p:cNvPr>
              <p:cNvSpPr>
                <a:spLocks noChangeArrowheads="1"/>
              </p:cNvSpPr>
              <p:nvPr/>
            </p:nvSpPr>
            <p:spPr bwMode="auto">
              <a:xfrm>
                <a:off x="4221" y="1362"/>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53" name="Rectangle 102">
                <a:extLst>
                  <a:ext uri="{FF2B5EF4-FFF2-40B4-BE49-F238E27FC236}">
                    <a16:creationId xmlns:a16="http://schemas.microsoft.com/office/drawing/2014/main" id="{660918F1-C396-1647-B4E6-234CB13D9502}"/>
                  </a:ext>
                </a:extLst>
              </p:cNvPr>
              <p:cNvSpPr>
                <a:spLocks noChangeArrowheads="1"/>
              </p:cNvSpPr>
              <p:nvPr/>
            </p:nvSpPr>
            <p:spPr bwMode="auto">
              <a:xfrm>
                <a:off x="4231" y="1657"/>
                <a:ext cx="596" cy="45"/>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54" name="Group 103">
                <a:extLst>
                  <a:ext uri="{FF2B5EF4-FFF2-40B4-BE49-F238E27FC236}">
                    <a16:creationId xmlns:a16="http://schemas.microsoft.com/office/drawing/2014/main" id="{A148F5A9-0478-8F4F-89E7-8C39446345C2}"/>
                  </a:ext>
                </a:extLst>
              </p:cNvPr>
              <p:cNvGrpSpPr>
                <a:grpSpLocks/>
              </p:cNvGrpSpPr>
              <p:nvPr/>
            </p:nvGrpSpPr>
            <p:grpSpPr bwMode="auto">
              <a:xfrm>
                <a:off x="4735" y="1627"/>
                <a:ext cx="582" cy="151"/>
                <a:chOff x="614" y="2568"/>
                <a:chExt cx="725" cy="139"/>
              </a:xfrm>
            </p:grpSpPr>
            <p:sp>
              <p:nvSpPr>
                <p:cNvPr id="170" name="AutoShape 104">
                  <a:extLst>
                    <a:ext uri="{FF2B5EF4-FFF2-40B4-BE49-F238E27FC236}">
                      <a16:creationId xmlns:a16="http://schemas.microsoft.com/office/drawing/2014/main" id="{80F9D10C-B532-B14A-B8EA-13E7BE80A42A}"/>
                    </a:ext>
                  </a:extLst>
                </p:cNvPr>
                <p:cNvSpPr>
                  <a:spLocks noChangeArrowheads="1"/>
                </p:cNvSpPr>
                <p:nvPr/>
              </p:nvSpPr>
              <p:spPr bwMode="auto">
                <a:xfrm>
                  <a:off x="616" y="2568"/>
                  <a:ext cx="718" cy="140"/>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71" name="AutoShape 105">
                  <a:extLst>
                    <a:ext uri="{FF2B5EF4-FFF2-40B4-BE49-F238E27FC236}">
                      <a16:creationId xmlns:a16="http://schemas.microsoft.com/office/drawing/2014/main" id="{88383691-0F9A-5544-9926-129A049B8A9C}"/>
                    </a:ext>
                  </a:extLst>
                </p:cNvPr>
                <p:cNvSpPr>
                  <a:spLocks noChangeArrowheads="1"/>
                </p:cNvSpPr>
                <p:nvPr/>
              </p:nvSpPr>
              <p:spPr bwMode="auto">
                <a:xfrm>
                  <a:off x="628" y="2582"/>
                  <a:ext cx="692" cy="11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5" name="Freeform 106">
                <a:extLst>
                  <a:ext uri="{FF2B5EF4-FFF2-40B4-BE49-F238E27FC236}">
                    <a16:creationId xmlns:a16="http://schemas.microsoft.com/office/drawing/2014/main" id="{5F307D13-C702-C846-AAC3-1F59F5B9637C}"/>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6" name="Group 107">
                <a:extLst>
                  <a:ext uri="{FF2B5EF4-FFF2-40B4-BE49-F238E27FC236}">
                    <a16:creationId xmlns:a16="http://schemas.microsoft.com/office/drawing/2014/main" id="{26FB1383-43C2-B14E-B7B3-0D43473DA491}"/>
                  </a:ext>
                </a:extLst>
              </p:cNvPr>
              <p:cNvGrpSpPr>
                <a:grpSpLocks/>
              </p:cNvGrpSpPr>
              <p:nvPr/>
            </p:nvGrpSpPr>
            <p:grpSpPr bwMode="auto">
              <a:xfrm>
                <a:off x="4739" y="1327"/>
                <a:ext cx="582" cy="139"/>
                <a:chOff x="614" y="2568"/>
                <a:chExt cx="725" cy="139"/>
              </a:xfrm>
            </p:grpSpPr>
            <p:sp>
              <p:nvSpPr>
                <p:cNvPr id="168" name="AutoShape 108">
                  <a:extLst>
                    <a:ext uri="{FF2B5EF4-FFF2-40B4-BE49-F238E27FC236}">
                      <a16:creationId xmlns:a16="http://schemas.microsoft.com/office/drawing/2014/main" id="{D061EDA9-2C53-BE45-915E-589037D84565}"/>
                    </a:ext>
                  </a:extLst>
                </p:cNvPr>
                <p:cNvSpPr>
                  <a:spLocks noChangeArrowheads="1"/>
                </p:cNvSpPr>
                <p:nvPr/>
              </p:nvSpPr>
              <p:spPr bwMode="auto">
                <a:xfrm>
                  <a:off x="611" y="2565"/>
                  <a:ext cx="730" cy="144"/>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9" name="AutoShape 109">
                  <a:extLst>
                    <a:ext uri="{FF2B5EF4-FFF2-40B4-BE49-F238E27FC236}">
                      <a16:creationId xmlns:a16="http://schemas.microsoft.com/office/drawing/2014/main" id="{998AB447-94FE-834C-84AB-CB37AB3038DB}"/>
                    </a:ext>
                  </a:extLst>
                </p:cNvPr>
                <p:cNvSpPr>
                  <a:spLocks noChangeArrowheads="1"/>
                </p:cNvSpPr>
                <p:nvPr/>
              </p:nvSpPr>
              <p:spPr bwMode="auto">
                <a:xfrm>
                  <a:off x="623" y="2580"/>
                  <a:ext cx="705"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157" name="Rectangle 110">
                <a:extLst>
                  <a:ext uri="{FF2B5EF4-FFF2-40B4-BE49-F238E27FC236}">
                    <a16:creationId xmlns:a16="http://schemas.microsoft.com/office/drawing/2014/main" id="{7E161FDF-4931-A54D-9200-97C2E9F03CFB}"/>
                  </a:ext>
                </a:extLst>
              </p:cNvPr>
              <p:cNvSpPr>
                <a:spLocks noChangeArrowheads="1"/>
              </p:cNvSpPr>
              <p:nvPr/>
            </p:nvSpPr>
            <p:spPr bwMode="auto">
              <a:xfrm>
                <a:off x="5252" y="429"/>
                <a:ext cx="71"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58" name="Freeform 111">
                <a:extLst>
                  <a:ext uri="{FF2B5EF4-FFF2-40B4-BE49-F238E27FC236}">
                    <a16:creationId xmlns:a16="http://schemas.microsoft.com/office/drawing/2014/main" id="{6F205231-B042-214A-BAF1-BBBFAAE8657C}"/>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112">
                <a:extLst>
                  <a:ext uri="{FF2B5EF4-FFF2-40B4-BE49-F238E27FC236}">
                    <a16:creationId xmlns:a16="http://schemas.microsoft.com/office/drawing/2014/main" id="{2C9F0014-AAE6-1E42-B6A0-5FDBFB0943CA}"/>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Oval 113">
                <a:extLst>
                  <a:ext uri="{FF2B5EF4-FFF2-40B4-BE49-F238E27FC236}">
                    <a16:creationId xmlns:a16="http://schemas.microsoft.com/office/drawing/2014/main" id="{8553CA72-700C-7E4C-96EA-C8E02AC51709}"/>
                  </a:ext>
                </a:extLst>
              </p:cNvPr>
              <p:cNvSpPr>
                <a:spLocks noChangeArrowheads="1"/>
              </p:cNvSpPr>
              <p:nvPr/>
            </p:nvSpPr>
            <p:spPr bwMode="auto">
              <a:xfrm>
                <a:off x="5514" y="2613"/>
                <a:ext cx="51" cy="91"/>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1" name="Freeform 114">
                <a:extLst>
                  <a:ext uri="{FF2B5EF4-FFF2-40B4-BE49-F238E27FC236}">
                    <a16:creationId xmlns:a16="http://schemas.microsoft.com/office/drawing/2014/main" id="{E1B0C7DC-C796-224B-95BB-EA9A64983E63}"/>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AutoShape 115">
                <a:extLst>
                  <a:ext uri="{FF2B5EF4-FFF2-40B4-BE49-F238E27FC236}">
                    <a16:creationId xmlns:a16="http://schemas.microsoft.com/office/drawing/2014/main" id="{38969B4B-14F8-4C4B-9F4D-1C9709448CC3}"/>
                  </a:ext>
                </a:extLst>
              </p:cNvPr>
              <p:cNvSpPr>
                <a:spLocks noChangeArrowheads="1"/>
              </p:cNvSpPr>
              <p:nvPr/>
            </p:nvSpPr>
            <p:spPr bwMode="auto">
              <a:xfrm>
                <a:off x="4140" y="2681"/>
                <a:ext cx="1203"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3" name="AutoShape 116">
                <a:extLst>
                  <a:ext uri="{FF2B5EF4-FFF2-40B4-BE49-F238E27FC236}">
                    <a16:creationId xmlns:a16="http://schemas.microsoft.com/office/drawing/2014/main" id="{20FB94C7-96EF-D64F-9AEA-E2F1422FE2D0}"/>
                  </a:ext>
                </a:extLst>
              </p:cNvPr>
              <p:cNvSpPr>
                <a:spLocks noChangeArrowheads="1"/>
              </p:cNvSpPr>
              <p:nvPr/>
            </p:nvSpPr>
            <p:spPr bwMode="auto">
              <a:xfrm>
                <a:off x="4211" y="2711"/>
                <a:ext cx="1061"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4" name="Oval 117">
                <a:extLst>
                  <a:ext uri="{FF2B5EF4-FFF2-40B4-BE49-F238E27FC236}">
                    <a16:creationId xmlns:a16="http://schemas.microsoft.com/office/drawing/2014/main" id="{307DF5A4-259A-DC44-9789-8EE924382397}"/>
                  </a:ext>
                </a:extLst>
              </p:cNvPr>
              <p:cNvSpPr>
                <a:spLocks noChangeArrowheads="1"/>
              </p:cNvSpPr>
              <p:nvPr/>
            </p:nvSpPr>
            <p:spPr bwMode="auto">
              <a:xfrm>
                <a:off x="4312" y="2385"/>
                <a:ext cx="152"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5" name="Oval 118">
                <a:extLst>
                  <a:ext uri="{FF2B5EF4-FFF2-40B4-BE49-F238E27FC236}">
                    <a16:creationId xmlns:a16="http://schemas.microsoft.com/office/drawing/2014/main" id="{6D1DB86E-92BD-2544-B8B1-844EDAE5784B}"/>
                  </a:ext>
                </a:extLst>
              </p:cNvPr>
              <p:cNvSpPr>
                <a:spLocks noChangeArrowheads="1"/>
              </p:cNvSpPr>
              <p:nvPr/>
            </p:nvSpPr>
            <p:spPr bwMode="auto">
              <a:xfrm>
                <a:off x="4484" y="2385"/>
                <a:ext cx="162" cy="144"/>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66" name="Oval 119">
                <a:extLst>
                  <a:ext uri="{FF2B5EF4-FFF2-40B4-BE49-F238E27FC236}">
                    <a16:creationId xmlns:a16="http://schemas.microsoft.com/office/drawing/2014/main" id="{B13B6B0E-57D8-B54A-814C-263EB46D92DD}"/>
                  </a:ext>
                </a:extLst>
              </p:cNvPr>
              <p:cNvSpPr>
                <a:spLocks noChangeArrowheads="1"/>
              </p:cNvSpPr>
              <p:nvPr/>
            </p:nvSpPr>
            <p:spPr bwMode="auto">
              <a:xfrm>
                <a:off x="4666" y="2378"/>
                <a:ext cx="152" cy="144"/>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7" name="Rectangle 120">
                <a:extLst>
                  <a:ext uri="{FF2B5EF4-FFF2-40B4-BE49-F238E27FC236}">
                    <a16:creationId xmlns:a16="http://schemas.microsoft.com/office/drawing/2014/main" id="{270171A8-F5A4-F640-8B20-2A908A8BA70C}"/>
                  </a:ext>
                </a:extLst>
              </p:cNvPr>
              <p:cNvSpPr>
                <a:spLocks noChangeArrowheads="1"/>
              </p:cNvSpPr>
              <p:nvPr/>
            </p:nvSpPr>
            <p:spPr bwMode="auto">
              <a:xfrm>
                <a:off x="5060" y="1832"/>
                <a:ext cx="91" cy="766"/>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grpSp>
      <p:sp>
        <p:nvSpPr>
          <p:cNvPr id="6" name="Freeform 5">
            <a:extLst>
              <a:ext uri="{FF2B5EF4-FFF2-40B4-BE49-F238E27FC236}">
                <a16:creationId xmlns:a16="http://schemas.microsoft.com/office/drawing/2014/main" id="{E31BA10A-DEA2-4D4B-AB0D-89FB36E5C7B3}"/>
              </a:ext>
            </a:extLst>
          </p:cNvPr>
          <p:cNvSpPr/>
          <p:nvPr/>
        </p:nvSpPr>
        <p:spPr>
          <a:xfrm>
            <a:off x="6069496" y="2941983"/>
            <a:ext cx="3750365" cy="2491408"/>
          </a:xfrm>
          <a:custGeom>
            <a:avLst/>
            <a:gdLst>
              <a:gd name="connsiteX0" fmla="*/ 331304 w 3750365"/>
              <a:gd name="connsiteY0" fmla="*/ 0 h 2491408"/>
              <a:gd name="connsiteX1" fmla="*/ 0 w 3750365"/>
              <a:gd name="connsiteY1" fmla="*/ 861391 h 2491408"/>
              <a:gd name="connsiteX2" fmla="*/ 13252 w 3750365"/>
              <a:gd name="connsiteY2" fmla="*/ 1378226 h 2491408"/>
              <a:gd name="connsiteX3" fmla="*/ 26504 w 3750365"/>
              <a:gd name="connsiteY3" fmla="*/ 2491408 h 2491408"/>
              <a:gd name="connsiteX4" fmla="*/ 3750365 w 3750365"/>
              <a:gd name="connsiteY4" fmla="*/ 2451652 h 2491408"/>
              <a:gd name="connsiteX5" fmla="*/ 3723861 w 3750365"/>
              <a:gd name="connsiteY5" fmla="*/ 79513 h 2491408"/>
              <a:gd name="connsiteX6" fmla="*/ 331304 w 3750365"/>
              <a:gd name="connsiteY6" fmla="*/ 0 h 249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0365" h="2491408">
                <a:moveTo>
                  <a:pt x="331304" y="0"/>
                </a:moveTo>
                <a:lnTo>
                  <a:pt x="0" y="861391"/>
                </a:lnTo>
                <a:lnTo>
                  <a:pt x="13252" y="1378226"/>
                </a:lnTo>
                <a:lnTo>
                  <a:pt x="26504" y="2491408"/>
                </a:lnTo>
                <a:lnTo>
                  <a:pt x="3750365" y="2451652"/>
                </a:lnTo>
                <a:lnTo>
                  <a:pt x="3723861" y="79513"/>
                </a:lnTo>
                <a:lnTo>
                  <a:pt x="33130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Slide Number Placeholder 2">
            <a:extLst>
              <a:ext uri="{FF2B5EF4-FFF2-40B4-BE49-F238E27FC236}">
                <a16:creationId xmlns:a16="http://schemas.microsoft.com/office/drawing/2014/main" id="{1DCC9415-F6BD-EB4B-8CBA-8543440AF94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65</a:t>
            </a:fld>
            <a:endParaRPr lang="en-US" dirty="0"/>
          </a:p>
        </p:txBody>
      </p:sp>
    </p:spTree>
    <p:extLst>
      <p:ext uri="{BB962C8B-B14F-4D97-AF65-F5344CB8AC3E}">
        <p14:creationId xmlns:p14="http://schemas.microsoft.com/office/powerpoint/2010/main" val="389869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Pipelining: increased utilization</a:t>
            </a:r>
            <a:endParaRPr lang="en-US" sz="4400" dirty="0"/>
          </a:p>
        </p:txBody>
      </p:sp>
      <p:grpSp>
        <p:nvGrpSpPr>
          <p:cNvPr id="6" name="Group 5">
            <a:extLst>
              <a:ext uri="{FF2B5EF4-FFF2-40B4-BE49-F238E27FC236}">
                <a16:creationId xmlns:a16="http://schemas.microsoft.com/office/drawing/2014/main" id="{F2D9612C-CE0F-6C45-B7EC-FE1D2900506E}"/>
              </a:ext>
            </a:extLst>
          </p:cNvPr>
          <p:cNvGrpSpPr/>
          <p:nvPr/>
        </p:nvGrpSpPr>
        <p:grpSpPr>
          <a:xfrm>
            <a:off x="1436915" y="1417186"/>
            <a:ext cx="9144000" cy="3759200"/>
            <a:chOff x="1436915" y="1417186"/>
            <a:chExt cx="9144000" cy="3759200"/>
          </a:xfrm>
        </p:grpSpPr>
        <p:grpSp>
          <p:nvGrpSpPr>
            <p:cNvPr id="5" name="Group 4">
              <a:extLst>
                <a:ext uri="{FF2B5EF4-FFF2-40B4-BE49-F238E27FC236}">
                  <a16:creationId xmlns:a16="http://schemas.microsoft.com/office/drawing/2014/main" id="{F0C3BE89-6F62-424C-BFB2-28F71C43CE69}"/>
                </a:ext>
              </a:extLst>
            </p:cNvPr>
            <p:cNvGrpSpPr/>
            <p:nvPr/>
          </p:nvGrpSpPr>
          <p:grpSpPr>
            <a:xfrm>
              <a:off x="1436915" y="1744211"/>
              <a:ext cx="5265738" cy="3432175"/>
              <a:chOff x="1436915" y="1744211"/>
              <a:chExt cx="5265738" cy="3432175"/>
            </a:xfrm>
          </p:grpSpPr>
          <p:sp>
            <p:nvSpPr>
              <p:cNvPr id="271" name="Text Box 4">
                <a:extLst>
                  <a:ext uri="{FF2B5EF4-FFF2-40B4-BE49-F238E27FC236}">
                    <a16:creationId xmlns:a16="http://schemas.microsoft.com/office/drawing/2014/main" id="{8A9D06FA-5302-274C-84A9-DD1CED459992}"/>
                  </a:ext>
                </a:extLst>
              </p:cNvPr>
              <p:cNvSpPr txBox="1">
                <a:spLocks noChangeArrowheads="1"/>
              </p:cNvSpPr>
              <p:nvPr/>
            </p:nvSpPr>
            <p:spPr bwMode="auto">
              <a:xfrm>
                <a:off x="1436915" y="1760086"/>
                <a:ext cx="3086100" cy="354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transmitted, t = 0</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2" name="Line 5">
                <a:extLst>
                  <a:ext uri="{FF2B5EF4-FFF2-40B4-BE49-F238E27FC236}">
                    <a16:creationId xmlns:a16="http://schemas.microsoft.com/office/drawing/2014/main" id="{EBE74238-0C8D-D64B-8C2E-687BBF22856B}"/>
                  </a:ext>
                </a:extLst>
              </p:cNvPr>
              <p:cNvSpPr>
                <a:spLocks noChangeShapeType="1"/>
              </p:cNvSpPr>
              <p:nvPr/>
            </p:nvSpPr>
            <p:spPr bwMode="auto">
              <a:xfrm>
                <a:off x="4599215" y="1744211"/>
                <a:ext cx="20638" cy="32845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3" name="Line 6">
                <a:extLst>
                  <a:ext uri="{FF2B5EF4-FFF2-40B4-BE49-F238E27FC236}">
                    <a16:creationId xmlns:a16="http://schemas.microsoft.com/office/drawing/2014/main" id="{0C9FFAAE-DCDE-8044-9CE7-6F8A7B2FC055}"/>
                  </a:ext>
                </a:extLst>
              </p:cNvPr>
              <p:cNvSpPr>
                <a:spLocks noChangeShapeType="1"/>
              </p:cNvSpPr>
              <p:nvPr/>
            </p:nvSpPr>
            <p:spPr bwMode="auto">
              <a:xfrm>
                <a:off x="6680428" y="1756911"/>
                <a:ext cx="22225" cy="33512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90" name="Group 23">
                <a:extLst>
                  <a:ext uri="{FF2B5EF4-FFF2-40B4-BE49-F238E27FC236}">
                    <a16:creationId xmlns:a16="http://schemas.microsoft.com/office/drawing/2014/main" id="{C2DCCE27-7917-EA41-B0D5-20716F45FD67}"/>
                  </a:ext>
                </a:extLst>
              </p:cNvPr>
              <p:cNvGrpSpPr>
                <a:grpSpLocks/>
              </p:cNvGrpSpPr>
              <p:nvPr/>
            </p:nvGrpSpPr>
            <p:grpSpPr bwMode="auto">
              <a:xfrm>
                <a:off x="4480153" y="4081011"/>
                <a:ext cx="1466850" cy="608013"/>
                <a:chOff x="12502" y="21425"/>
                <a:chExt cx="3400" cy="1025"/>
              </a:xfrm>
            </p:grpSpPr>
            <p:sp>
              <p:nvSpPr>
                <p:cNvPr id="291" name="Line 24">
                  <a:extLst>
                    <a:ext uri="{FF2B5EF4-FFF2-40B4-BE49-F238E27FC236}">
                      <a16:creationId xmlns:a16="http://schemas.microsoft.com/office/drawing/2014/main" id="{A9FA2FEB-7650-5B42-A31A-A637A45CA6FF}"/>
                    </a:ext>
                  </a:extLst>
                </p:cNvPr>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2" name="Freeform 25">
                  <a:extLst>
                    <a:ext uri="{FF2B5EF4-FFF2-40B4-BE49-F238E27FC236}">
                      <a16:creationId xmlns:a16="http://schemas.microsoft.com/office/drawing/2014/main" id="{5BCD89AD-C50C-6545-ADEB-A57C6CDD92D8}"/>
                    </a:ext>
                  </a:extLst>
                </p:cNvPr>
                <p:cNvSpPr>
                  <a:spLocks/>
                </p:cNvSpPr>
                <p:nvPr/>
              </p:nvSpPr>
              <p:spPr bwMode="auto">
                <a:xfrm>
                  <a:off x="12827" y="21438"/>
                  <a:ext cx="3075" cy="987"/>
                </a:xfrm>
                <a:custGeom>
                  <a:avLst/>
                  <a:gdLst>
                    <a:gd name="T0" fmla="*/ 0 w 1845"/>
                    <a:gd name="T1" fmla="*/ 0 h 592"/>
                    <a:gd name="T2" fmla="*/ 305147 w 1845"/>
                    <a:gd name="T3" fmla="*/ 98267 h 592"/>
                    <a:gd name="T4" fmla="*/ 181112 w 1845"/>
                    <a:gd name="T5" fmla="*/ 98267 h 592"/>
                    <a:gd name="T6" fmla="*/ 0 w 1845"/>
                    <a:gd name="T7" fmla="*/ 41006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93" name="Group 26">
                  <a:extLst>
                    <a:ext uri="{FF2B5EF4-FFF2-40B4-BE49-F238E27FC236}">
                      <a16:creationId xmlns:a16="http://schemas.microsoft.com/office/drawing/2014/main" id="{CD5FB7C7-CD97-554F-9528-260B8217603A}"/>
                    </a:ext>
                  </a:extLst>
                </p:cNvPr>
                <p:cNvGrpSpPr>
                  <a:grpSpLocks/>
                </p:cNvGrpSpPr>
                <p:nvPr/>
              </p:nvGrpSpPr>
              <p:grpSpPr bwMode="auto">
                <a:xfrm>
                  <a:off x="12815" y="21425"/>
                  <a:ext cx="2776" cy="913"/>
                  <a:chOff x="12315" y="13225"/>
                  <a:chExt cx="2775" cy="913"/>
                </a:xfrm>
              </p:grpSpPr>
              <p:sp>
                <p:nvSpPr>
                  <p:cNvPr id="296" name="Line 27">
                    <a:extLst>
                      <a:ext uri="{FF2B5EF4-FFF2-40B4-BE49-F238E27FC236}">
                        <a16:creationId xmlns:a16="http://schemas.microsoft.com/office/drawing/2014/main" id="{73F94F66-30C4-DD47-A1F3-8FC6B19EB61B}"/>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7" name="Line 28">
                    <a:extLst>
                      <a:ext uri="{FF2B5EF4-FFF2-40B4-BE49-F238E27FC236}">
                        <a16:creationId xmlns:a16="http://schemas.microsoft.com/office/drawing/2014/main" id="{5CF9459B-BF29-474D-BD49-51BFB74A167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294" name="Line 29">
                  <a:extLst>
                    <a:ext uri="{FF2B5EF4-FFF2-40B4-BE49-F238E27FC236}">
                      <a16:creationId xmlns:a16="http://schemas.microsoft.com/office/drawing/2014/main" id="{C83DFF49-AFA9-B447-8725-97F2F7C2664C}"/>
                    </a:ext>
                  </a:extLst>
                </p:cNvPr>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5" name="Line 30">
                  <a:extLst>
                    <a:ext uri="{FF2B5EF4-FFF2-40B4-BE49-F238E27FC236}">
                      <a16:creationId xmlns:a16="http://schemas.microsoft.com/office/drawing/2014/main" id="{9326AF50-13D7-574E-AFF2-CD2DDBD17BD8}"/>
                    </a:ext>
                  </a:extLst>
                </p:cNvPr>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02" name="Group 35">
                <a:extLst>
                  <a:ext uri="{FF2B5EF4-FFF2-40B4-BE49-F238E27FC236}">
                    <a16:creationId xmlns:a16="http://schemas.microsoft.com/office/drawing/2014/main" id="{22FDE4C6-35BE-AD41-8733-199E0B0C3987}"/>
                  </a:ext>
                </a:extLst>
              </p:cNvPr>
              <p:cNvGrpSpPr>
                <a:grpSpLocks/>
              </p:cNvGrpSpPr>
              <p:nvPr/>
            </p:nvGrpSpPr>
            <p:grpSpPr bwMode="auto">
              <a:xfrm>
                <a:off x="4469040" y="4319136"/>
                <a:ext cx="1466850" cy="606425"/>
                <a:chOff x="12502" y="21425"/>
                <a:chExt cx="3400" cy="1025"/>
              </a:xfrm>
            </p:grpSpPr>
            <p:sp>
              <p:nvSpPr>
                <p:cNvPr id="303" name="Line 36">
                  <a:extLst>
                    <a:ext uri="{FF2B5EF4-FFF2-40B4-BE49-F238E27FC236}">
                      <a16:creationId xmlns:a16="http://schemas.microsoft.com/office/drawing/2014/main" id="{C65011A2-C10F-4E4E-950F-6344F3BFE55D}"/>
                    </a:ext>
                  </a:extLst>
                </p:cNvPr>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4" name="Freeform 37">
                  <a:extLst>
                    <a:ext uri="{FF2B5EF4-FFF2-40B4-BE49-F238E27FC236}">
                      <a16:creationId xmlns:a16="http://schemas.microsoft.com/office/drawing/2014/main" id="{4BC1F15A-0B55-9B41-BB0E-8078C84DD8D8}"/>
                    </a:ext>
                  </a:extLst>
                </p:cNvPr>
                <p:cNvSpPr>
                  <a:spLocks/>
                </p:cNvSpPr>
                <p:nvPr/>
              </p:nvSpPr>
              <p:spPr bwMode="auto">
                <a:xfrm>
                  <a:off x="12827" y="21438"/>
                  <a:ext cx="3075" cy="987"/>
                </a:xfrm>
                <a:custGeom>
                  <a:avLst/>
                  <a:gdLst>
                    <a:gd name="T0" fmla="*/ 0 w 1845"/>
                    <a:gd name="T1" fmla="*/ 0 h 592"/>
                    <a:gd name="T2" fmla="*/ 305147 w 1845"/>
                    <a:gd name="T3" fmla="*/ 98267 h 592"/>
                    <a:gd name="T4" fmla="*/ 181112 w 1845"/>
                    <a:gd name="T5" fmla="*/ 98267 h 592"/>
                    <a:gd name="T6" fmla="*/ 0 w 1845"/>
                    <a:gd name="T7" fmla="*/ 41006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05" name="Group 38">
                  <a:extLst>
                    <a:ext uri="{FF2B5EF4-FFF2-40B4-BE49-F238E27FC236}">
                      <a16:creationId xmlns:a16="http://schemas.microsoft.com/office/drawing/2014/main" id="{C74149F6-2BD9-1547-B14C-69B2E641BDFF}"/>
                    </a:ext>
                  </a:extLst>
                </p:cNvPr>
                <p:cNvGrpSpPr>
                  <a:grpSpLocks/>
                </p:cNvGrpSpPr>
                <p:nvPr/>
              </p:nvGrpSpPr>
              <p:grpSpPr bwMode="auto">
                <a:xfrm>
                  <a:off x="12815" y="21425"/>
                  <a:ext cx="2776" cy="913"/>
                  <a:chOff x="12315" y="13225"/>
                  <a:chExt cx="2775" cy="913"/>
                </a:xfrm>
              </p:grpSpPr>
              <p:sp>
                <p:nvSpPr>
                  <p:cNvPr id="308" name="Line 39">
                    <a:extLst>
                      <a:ext uri="{FF2B5EF4-FFF2-40B4-BE49-F238E27FC236}">
                        <a16:creationId xmlns:a16="http://schemas.microsoft.com/office/drawing/2014/main" id="{59CC4175-88B4-8C40-B032-807D24CE2432}"/>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9" name="Line 40">
                    <a:extLst>
                      <a:ext uri="{FF2B5EF4-FFF2-40B4-BE49-F238E27FC236}">
                        <a16:creationId xmlns:a16="http://schemas.microsoft.com/office/drawing/2014/main" id="{2A62733E-86E9-C64F-8671-78D818E6BEBF}"/>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06" name="Line 41">
                  <a:extLst>
                    <a:ext uri="{FF2B5EF4-FFF2-40B4-BE49-F238E27FC236}">
                      <a16:creationId xmlns:a16="http://schemas.microsoft.com/office/drawing/2014/main" id="{11893E37-487E-1C43-93FA-50C9B2770C22}"/>
                    </a:ext>
                  </a:extLst>
                </p:cNvPr>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7" name="Line 42">
                  <a:extLst>
                    <a:ext uri="{FF2B5EF4-FFF2-40B4-BE49-F238E27FC236}">
                      <a16:creationId xmlns:a16="http://schemas.microsoft.com/office/drawing/2014/main" id="{30CC5948-C914-3749-A6FB-7CBA6CEFC2F4}"/>
                    </a:ext>
                  </a:extLst>
                </p:cNvPr>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10" name="Group 43">
                <a:extLst>
                  <a:ext uri="{FF2B5EF4-FFF2-40B4-BE49-F238E27FC236}">
                    <a16:creationId xmlns:a16="http://schemas.microsoft.com/office/drawing/2014/main" id="{EF1CBAE6-6435-1B41-BF0D-D5BDA59F7DBF}"/>
                  </a:ext>
                </a:extLst>
              </p:cNvPr>
              <p:cNvGrpSpPr>
                <a:grpSpLocks/>
              </p:cNvGrpSpPr>
              <p:nvPr/>
            </p:nvGrpSpPr>
            <p:grpSpPr bwMode="auto">
              <a:xfrm>
                <a:off x="4480153" y="4569961"/>
                <a:ext cx="1466850" cy="606425"/>
                <a:chOff x="12502" y="21425"/>
                <a:chExt cx="3400" cy="1025"/>
              </a:xfrm>
            </p:grpSpPr>
            <p:sp>
              <p:nvSpPr>
                <p:cNvPr id="311" name="Line 44">
                  <a:extLst>
                    <a:ext uri="{FF2B5EF4-FFF2-40B4-BE49-F238E27FC236}">
                      <a16:creationId xmlns:a16="http://schemas.microsoft.com/office/drawing/2014/main" id="{F14701CF-76F1-2A4D-B2B4-A5BD8ECC327A}"/>
                    </a:ext>
                  </a:extLst>
                </p:cNvPr>
                <p:cNvSpPr>
                  <a:spLocks noChangeShapeType="1"/>
                </p:cNvSpPr>
                <p:nvPr/>
              </p:nvSpPr>
              <p:spPr bwMode="auto">
                <a:xfrm flipH="1">
                  <a:off x="12502" y="21425"/>
                  <a:ext cx="28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2" name="Freeform 45">
                  <a:extLst>
                    <a:ext uri="{FF2B5EF4-FFF2-40B4-BE49-F238E27FC236}">
                      <a16:creationId xmlns:a16="http://schemas.microsoft.com/office/drawing/2014/main" id="{731F34A3-5536-D645-BFF8-86128FA9A642}"/>
                    </a:ext>
                  </a:extLst>
                </p:cNvPr>
                <p:cNvSpPr>
                  <a:spLocks/>
                </p:cNvSpPr>
                <p:nvPr/>
              </p:nvSpPr>
              <p:spPr bwMode="auto">
                <a:xfrm>
                  <a:off x="12827" y="21438"/>
                  <a:ext cx="3075" cy="987"/>
                </a:xfrm>
                <a:custGeom>
                  <a:avLst/>
                  <a:gdLst>
                    <a:gd name="T0" fmla="*/ 0 w 1845"/>
                    <a:gd name="T1" fmla="*/ 0 h 592"/>
                    <a:gd name="T2" fmla="*/ 305147 w 1845"/>
                    <a:gd name="T3" fmla="*/ 98267 h 592"/>
                    <a:gd name="T4" fmla="*/ 181112 w 1845"/>
                    <a:gd name="T5" fmla="*/ 98267 h 592"/>
                    <a:gd name="T6" fmla="*/ 0 w 1845"/>
                    <a:gd name="T7" fmla="*/ 41006 h 592"/>
                    <a:gd name="T8" fmla="*/ 0 w 1845"/>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13" name="Group 46">
                  <a:extLst>
                    <a:ext uri="{FF2B5EF4-FFF2-40B4-BE49-F238E27FC236}">
                      <a16:creationId xmlns:a16="http://schemas.microsoft.com/office/drawing/2014/main" id="{85521E25-61DD-F442-81A5-F4A019724E19}"/>
                    </a:ext>
                  </a:extLst>
                </p:cNvPr>
                <p:cNvGrpSpPr>
                  <a:grpSpLocks/>
                </p:cNvGrpSpPr>
                <p:nvPr/>
              </p:nvGrpSpPr>
              <p:grpSpPr bwMode="auto">
                <a:xfrm>
                  <a:off x="12815" y="21425"/>
                  <a:ext cx="2776" cy="913"/>
                  <a:chOff x="12315" y="13225"/>
                  <a:chExt cx="2775" cy="913"/>
                </a:xfrm>
              </p:grpSpPr>
              <p:sp>
                <p:nvSpPr>
                  <p:cNvPr id="316" name="Line 47">
                    <a:extLst>
                      <a:ext uri="{FF2B5EF4-FFF2-40B4-BE49-F238E27FC236}">
                        <a16:creationId xmlns:a16="http://schemas.microsoft.com/office/drawing/2014/main" id="{1A001C50-CAEA-3442-AFBA-E51180AC45BE}"/>
                      </a:ext>
                    </a:extLst>
                  </p:cNvPr>
                  <p:cNvSpPr>
                    <a:spLocks noChangeShapeType="1"/>
                  </p:cNvSpPr>
                  <p:nvPr/>
                </p:nvSpPr>
                <p:spPr bwMode="auto">
                  <a:xfrm>
                    <a:off x="12315" y="13225"/>
                    <a:ext cx="1587" cy="5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7" name="Line 48">
                    <a:extLst>
                      <a:ext uri="{FF2B5EF4-FFF2-40B4-BE49-F238E27FC236}">
                        <a16:creationId xmlns:a16="http://schemas.microsoft.com/office/drawing/2014/main" id="{37926C33-0CD4-CD45-BDFA-BADA6AC2CF0C}"/>
                      </a:ext>
                    </a:extLst>
                  </p:cNvPr>
                  <p:cNvSpPr>
                    <a:spLocks noChangeShapeType="1"/>
                  </p:cNvSpPr>
                  <p:nvPr/>
                </p:nvSpPr>
                <p:spPr bwMode="auto">
                  <a:xfrm>
                    <a:off x="13915" y="13737"/>
                    <a:ext cx="1175" cy="401"/>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14" name="Line 49">
                  <a:extLst>
                    <a:ext uri="{FF2B5EF4-FFF2-40B4-BE49-F238E27FC236}">
                      <a16:creationId xmlns:a16="http://schemas.microsoft.com/office/drawing/2014/main" id="{2F091D1F-079B-8B42-8F5F-7A038D533AEE}"/>
                    </a:ext>
                  </a:extLst>
                </p:cNvPr>
                <p:cNvSpPr>
                  <a:spLocks noChangeShapeType="1"/>
                </p:cNvSpPr>
                <p:nvPr/>
              </p:nvSpPr>
              <p:spPr bwMode="auto">
                <a:xfrm>
                  <a:off x="12815" y="21837"/>
                  <a:ext cx="687" cy="2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5" name="Line 50">
                  <a:extLst>
                    <a:ext uri="{FF2B5EF4-FFF2-40B4-BE49-F238E27FC236}">
                      <a16:creationId xmlns:a16="http://schemas.microsoft.com/office/drawing/2014/main" id="{5D3DE632-11F8-E547-996E-81F2B81B1B96}"/>
                    </a:ext>
                  </a:extLst>
                </p:cNvPr>
                <p:cNvSpPr>
                  <a:spLocks noChangeShapeType="1"/>
                </p:cNvSpPr>
                <p:nvPr/>
              </p:nvSpPr>
              <p:spPr bwMode="auto">
                <a:xfrm>
                  <a:off x="13515" y="22048"/>
                  <a:ext cx="1175" cy="402"/>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18" name="Line 51">
                <a:extLst>
                  <a:ext uri="{FF2B5EF4-FFF2-40B4-BE49-F238E27FC236}">
                    <a16:creationId xmlns:a16="http://schemas.microsoft.com/office/drawing/2014/main" id="{DB7CC19A-0A6A-DC4D-BED1-5955B59496B3}"/>
                  </a:ext>
                </a:extLst>
              </p:cNvPr>
              <p:cNvSpPr>
                <a:spLocks noChangeShapeType="1"/>
              </p:cNvSpPr>
              <p:nvPr/>
            </p:nvSpPr>
            <p:spPr bwMode="auto">
              <a:xfrm flipV="1">
                <a:off x="4630965" y="3646036"/>
                <a:ext cx="2065338" cy="931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4" name="Group 3">
              <a:extLst>
                <a:ext uri="{FF2B5EF4-FFF2-40B4-BE49-F238E27FC236}">
                  <a16:creationId xmlns:a16="http://schemas.microsoft.com/office/drawing/2014/main" id="{5DE6FBFC-B25F-574B-9C74-BFE13D65297A}"/>
                </a:ext>
              </a:extLst>
            </p:cNvPr>
            <p:cNvGrpSpPr/>
            <p:nvPr/>
          </p:nvGrpSpPr>
          <p:grpSpPr>
            <a:xfrm>
              <a:off x="1782990" y="1417186"/>
              <a:ext cx="8797925" cy="2974975"/>
              <a:chOff x="1782990" y="1417186"/>
              <a:chExt cx="8797925" cy="2974975"/>
            </a:xfrm>
          </p:grpSpPr>
          <p:sp>
            <p:nvSpPr>
              <p:cNvPr id="270" name="Line 3">
                <a:extLst>
                  <a:ext uri="{FF2B5EF4-FFF2-40B4-BE49-F238E27FC236}">
                    <a16:creationId xmlns:a16="http://schemas.microsoft.com/office/drawing/2014/main" id="{8578E745-D056-4142-B481-0269A613480E}"/>
                  </a:ext>
                </a:extLst>
              </p:cNvPr>
              <p:cNvSpPr>
                <a:spLocks noChangeShapeType="1"/>
              </p:cNvSpPr>
              <p:nvPr/>
            </p:nvSpPr>
            <p:spPr bwMode="auto">
              <a:xfrm>
                <a:off x="4608740" y="1966461"/>
                <a:ext cx="2082800" cy="9318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4" name="Text Box 7">
                <a:extLst>
                  <a:ext uri="{FF2B5EF4-FFF2-40B4-BE49-F238E27FC236}">
                    <a16:creationId xmlns:a16="http://schemas.microsoft.com/office/drawing/2014/main" id="{275A02AE-605A-8841-9D53-53820A5CF657}"/>
                  </a:ext>
                </a:extLst>
              </p:cNvPr>
              <p:cNvSpPr txBox="1">
                <a:spLocks noChangeArrowheads="1"/>
              </p:cNvSpPr>
              <p:nvPr/>
            </p:nvSpPr>
            <p:spPr bwMode="auto">
              <a:xfrm>
                <a:off x="4138840" y="1417186"/>
                <a:ext cx="1042988"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sender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5" name="Text Box 8">
                <a:extLst>
                  <a:ext uri="{FF2B5EF4-FFF2-40B4-BE49-F238E27FC236}">
                    <a16:creationId xmlns:a16="http://schemas.microsoft.com/office/drawing/2014/main" id="{27A750B8-38FA-9A48-B75F-4D9DAA80B3C8}"/>
                  </a:ext>
                </a:extLst>
              </p:cNvPr>
              <p:cNvSpPr txBox="1">
                <a:spLocks noChangeArrowheads="1"/>
              </p:cNvSpPr>
              <p:nvPr/>
            </p:nvSpPr>
            <p:spPr bwMode="auto">
              <a:xfrm>
                <a:off x="6167665" y="1417186"/>
                <a:ext cx="1108075"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receiver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76" name="Line 9">
                <a:extLst>
                  <a:ext uri="{FF2B5EF4-FFF2-40B4-BE49-F238E27FC236}">
                    <a16:creationId xmlns:a16="http://schemas.microsoft.com/office/drawing/2014/main" id="{9EF9145B-0631-6D40-844E-0FEE146AD807}"/>
                  </a:ext>
                </a:extLst>
              </p:cNvPr>
              <p:cNvSpPr>
                <a:spLocks noChangeShapeType="1"/>
              </p:cNvSpPr>
              <p:nvPr/>
            </p:nvSpPr>
            <p:spPr bwMode="auto">
              <a:xfrm>
                <a:off x="4619853" y="1961699"/>
                <a:ext cx="2049462" cy="31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7" name="Line 10">
                <a:extLst>
                  <a:ext uri="{FF2B5EF4-FFF2-40B4-BE49-F238E27FC236}">
                    <a16:creationId xmlns:a16="http://schemas.microsoft.com/office/drawing/2014/main" id="{89818B7B-1767-9D41-8631-8A3B93FF67C3}"/>
                  </a:ext>
                </a:extLst>
              </p:cNvPr>
              <p:cNvSpPr>
                <a:spLocks noChangeShapeType="1"/>
              </p:cNvSpPr>
              <p:nvPr/>
            </p:nvSpPr>
            <p:spPr bwMode="auto">
              <a:xfrm>
                <a:off x="4626203" y="4093711"/>
                <a:ext cx="2049462"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8" name="Freeform 11">
                <a:extLst>
                  <a:ext uri="{FF2B5EF4-FFF2-40B4-BE49-F238E27FC236}">
                    <a16:creationId xmlns:a16="http://schemas.microsoft.com/office/drawing/2014/main" id="{7C53C3B4-7876-5B43-ABD7-074C37F12BE6}"/>
                  </a:ext>
                </a:extLst>
              </p:cNvPr>
              <p:cNvSpPr>
                <a:spLocks/>
              </p:cNvSpPr>
              <p:nvPr/>
            </p:nvSpPr>
            <p:spPr bwMode="auto">
              <a:xfrm>
                <a:off x="4603978" y="1958524"/>
                <a:ext cx="2087562" cy="1169987"/>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79" name="Line 12">
                <a:extLst>
                  <a:ext uri="{FF2B5EF4-FFF2-40B4-BE49-F238E27FC236}">
                    <a16:creationId xmlns:a16="http://schemas.microsoft.com/office/drawing/2014/main" id="{A956E0A5-AC1B-5447-84D9-4593A3E93C16}"/>
                  </a:ext>
                </a:extLst>
              </p:cNvPr>
              <p:cNvSpPr>
                <a:spLocks noChangeShapeType="1"/>
              </p:cNvSpPr>
              <p:nvPr/>
            </p:nvSpPr>
            <p:spPr bwMode="auto">
              <a:xfrm flipH="1">
                <a:off x="4469040" y="1958524"/>
                <a:ext cx="123825"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0" name="Line 13">
                <a:extLst>
                  <a:ext uri="{FF2B5EF4-FFF2-40B4-BE49-F238E27FC236}">
                    <a16:creationId xmlns:a16="http://schemas.microsoft.com/office/drawing/2014/main" id="{4E911566-59D1-CB47-B826-2D5CA791D0B9}"/>
                  </a:ext>
                </a:extLst>
              </p:cNvPr>
              <p:cNvSpPr>
                <a:spLocks noChangeShapeType="1"/>
              </p:cNvSpPr>
              <p:nvPr/>
            </p:nvSpPr>
            <p:spPr bwMode="auto">
              <a:xfrm flipH="1">
                <a:off x="4469040" y="2202999"/>
                <a:ext cx="1238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1" name="Text Box 14">
                <a:extLst>
                  <a:ext uri="{FF2B5EF4-FFF2-40B4-BE49-F238E27FC236}">
                    <a16:creationId xmlns:a16="http://schemas.microsoft.com/office/drawing/2014/main" id="{445CA97C-CB18-2644-916B-02A60272C884}"/>
                  </a:ext>
                </a:extLst>
              </p:cNvPr>
              <p:cNvSpPr txBox="1">
                <a:spLocks noChangeArrowheads="1"/>
              </p:cNvSpPr>
              <p:nvPr/>
            </p:nvSpPr>
            <p:spPr bwMode="auto">
              <a:xfrm>
                <a:off x="3687990" y="2942774"/>
                <a:ext cx="965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RTT </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2" name="Line 15">
                <a:extLst>
                  <a:ext uri="{FF2B5EF4-FFF2-40B4-BE49-F238E27FC236}">
                    <a16:creationId xmlns:a16="http://schemas.microsoft.com/office/drawing/2014/main" id="{05D08CE0-2B2A-6943-A3AF-E51CE2FDFD3C}"/>
                  </a:ext>
                </a:extLst>
              </p:cNvPr>
              <p:cNvSpPr>
                <a:spLocks noChangeShapeType="1"/>
              </p:cNvSpPr>
              <p:nvPr/>
            </p:nvSpPr>
            <p:spPr bwMode="auto">
              <a:xfrm>
                <a:off x="4502378" y="3253924"/>
                <a:ext cx="9525" cy="8207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3" name="Line 16">
                <a:extLst>
                  <a:ext uri="{FF2B5EF4-FFF2-40B4-BE49-F238E27FC236}">
                    <a16:creationId xmlns:a16="http://schemas.microsoft.com/office/drawing/2014/main" id="{E60C4BA4-F185-6C4D-81D1-73276FF1E040}"/>
                  </a:ext>
                </a:extLst>
              </p:cNvPr>
              <p:cNvSpPr>
                <a:spLocks noChangeShapeType="1"/>
              </p:cNvSpPr>
              <p:nvPr/>
            </p:nvSpPr>
            <p:spPr bwMode="auto">
              <a:xfrm flipV="1">
                <a:off x="4507140" y="2225224"/>
                <a:ext cx="1588" cy="7762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4" name="Text Box 17">
                <a:extLst>
                  <a:ext uri="{FF2B5EF4-FFF2-40B4-BE49-F238E27FC236}">
                    <a16:creationId xmlns:a16="http://schemas.microsoft.com/office/drawing/2014/main" id="{2D2A4BCC-1CF4-BE4F-9159-6547BADEC7D1}"/>
                  </a:ext>
                </a:extLst>
              </p:cNvPr>
              <p:cNvSpPr txBox="1">
                <a:spLocks noChangeArrowheads="1"/>
              </p:cNvSpPr>
              <p:nvPr/>
            </p:nvSpPr>
            <p:spPr bwMode="auto">
              <a:xfrm>
                <a:off x="1782990" y="2041074"/>
                <a:ext cx="2740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bit transmitted, t = L / 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5" name="Line 18">
                <a:extLst>
                  <a:ext uri="{FF2B5EF4-FFF2-40B4-BE49-F238E27FC236}">
                    <a16:creationId xmlns:a16="http://schemas.microsoft.com/office/drawing/2014/main" id="{7DA72F70-6275-E44B-B3B2-867A077BBE1F}"/>
                  </a:ext>
                </a:extLst>
              </p:cNvPr>
              <p:cNvSpPr>
                <a:spLocks noChangeShapeType="1"/>
              </p:cNvSpPr>
              <p:nvPr/>
            </p:nvSpPr>
            <p:spPr bwMode="auto">
              <a:xfrm flipH="1">
                <a:off x="6669315" y="2884036"/>
                <a:ext cx="1254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6" name="Text Box 19">
                <a:extLst>
                  <a:ext uri="{FF2B5EF4-FFF2-40B4-BE49-F238E27FC236}">
                    <a16:creationId xmlns:a16="http://schemas.microsoft.com/office/drawing/2014/main" id="{090538B9-64B8-8249-A097-902A990BDC61}"/>
                  </a:ext>
                </a:extLst>
              </p:cNvPr>
              <p:cNvSpPr txBox="1">
                <a:spLocks noChangeArrowheads="1"/>
              </p:cNvSpPr>
              <p:nvPr/>
            </p:nvSpPr>
            <p:spPr bwMode="auto">
              <a:xfrm>
                <a:off x="6745515" y="2706236"/>
                <a:ext cx="2641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first packet bit arrives</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7" name="Line 20">
                <a:extLst>
                  <a:ext uri="{FF2B5EF4-FFF2-40B4-BE49-F238E27FC236}">
                    <a16:creationId xmlns:a16="http://schemas.microsoft.com/office/drawing/2014/main" id="{43859A12-C8B1-7F4C-996B-A2335F971C54}"/>
                  </a:ext>
                </a:extLst>
              </p:cNvPr>
              <p:cNvSpPr>
                <a:spLocks noChangeShapeType="1"/>
              </p:cNvSpPr>
              <p:nvPr/>
            </p:nvSpPr>
            <p:spPr bwMode="auto">
              <a:xfrm>
                <a:off x="6691540" y="3134861"/>
                <a:ext cx="1190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88" name="Text Box 21">
                <a:extLst>
                  <a:ext uri="{FF2B5EF4-FFF2-40B4-BE49-F238E27FC236}">
                    <a16:creationId xmlns:a16="http://schemas.microsoft.com/office/drawing/2014/main" id="{D5887813-0036-6B4B-A7D4-5F561E3F1047}"/>
                  </a:ext>
                </a:extLst>
              </p:cNvPr>
              <p:cNvSpPr txBox="1">
                <a:spLocks noChangeArrowheads="1"/>
              </p:cNvSpPr>
              <p:nvPr/>
            </p:nvSpPr>
            <p:spPr bwMode="auto">
              <a:xfrm>
                <a:off x="6750278" y="2958649"/>
                <a:ext cx="3581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packet bit arrives, send ACK</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9" name="Text Box 22">
                <a:extLst>
                  <a:ext uri="{FF2B5EF4-FFF2-40B4-BE49-F238E27FC236}">
                    <a16:creationId xmlns:a16="http://schemas.microsoft.com/office/drawing/2014/main" id="{FCD4E8AC-1B13-DA41-948F-91A83864962E}"/>
                  </a:ext>
                </a:extLst>
              </p:cNvPr>
              <p:cNvSpPr txBox="1">
                <a:spLocks noChangeArrowheads="1"/>
              </p:cNvSpPr>
              <p:nvPr/>
            </p:nvSpPr>
            <p:spPr bwMode="auto">
              <a:xfrm>
                <a:off x="1930628" y="3750811"/>
                <a:ext cx="2635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ACK arrives, send next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packet, t = RTT + L / R</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98" name="Freeform 31">
                <a:extLst>
                  <a:ext uri="{FF2B5EF4-FFF2-40B4-BE49-F238E27FC236}">
                    <a16:creationId xmlns:a16="http://schemas.microsoft.com/office/drawing/2014/main" id="{F38321EB-FAE2-904A-9B81-21D0186CBC57}"/>
                  </a:ext>
                </a:extLst>
              </p:cNvPr>
              <p:cNvSpPr>
                <a:spLocks/>
              </p:cNvSpPr>
              <p:nvPr/>
            </p:nvSpPr>
            <p:spPr bwMode="auto">
              <a:xfrm>
                <a:off x="4608740" y="2210936"/>
                <a:ext cx="2087563" cy="11684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9" name="Freeform 32">
                <a:extLst>
                  <a:ext uri="{FF2B5EF4-FFF2-40B4-BE49-F238E27FC236}">
                    <a16:creationId xmlns:a16="http://schemas.microsoft.com/office/drawing/2014/main" id="{FBE57882-6BB0-FB42-8297-3020DB77FC4F}"/>
                  </a:ext>
                </a:extLst>
              </p:cNvPr>
              <p:cNvSpPr>
                <a:spLocks/>
              </p:cNvSpPr>
              <p:nvPr/>
            </p:nvSpPr>
            <p:spPr bwMode="auto">
              <a:xfrm>
                <a:off x="4608740" y="2461761"/>
                <a:ext cx="2087563" cy="1168400"/>
              </a:xfrm>
              <a:custGeom>
                <a:avLst/>
                <a:gdLst>
                  <a:gd name="T0" fmla="*/ 0 w 2902"/>
                  <a:gd name="T1" fmla="*/ 0 h 1185"/>
                  <a:gd name="T2" fmla="*/ 2147483647 w 2902"/>
                  <a:gd name="T3" fmla="*/ 2147483647 h 1185"/>
                  <a:gd name="T4" fmla="*/ 2147483647 w 2902"/>
                  <a:gd name="T5" fmla="*/ 2147483647 h 1185"/>
                  <a:gd name="T6" fmla="*/ 0 w 2902"/>
                  <a:gd name="T7" fmla="*/ 2147483647 h 1185"/>
                  <a:gd name="T8" fmla="*/ 0 w 2902"/>
                  <a:gd name="T9" fmla="*/ 0 h 11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0" name="Line 33">
                <a:extLst>
                  <a:ext uri="{FF2B5EF4-FFF2-40B4-BE49-F238E27FC236}">
                    <a16:creationId xmlns:a16="http://schemas.microsoft.com/office/drawing/2014/main" id="{FEACB0C4-D684-9C47-A7A0-8FB12C2D6D5C}"/>
                  </a:ext>
                </a:extLst>
              </p:cNvPr>
              <p:cNvSpPr>
                <a:spLocks noChangeShapeType="1"/>
              </p:cNvSpPr>
              <p:nvPr/>
            </p:nvSpPr>
            <p:spPr bwMode="auto">
              <a:xfrm flipV="1">
                <a:off x="4626203" y="3142799"/>
                <a:ext cx="2065337" cy="931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1" name="Line 34">
                <a:extLst>
                  <a:ext uri="{FF2B5EF4-FFF2-40B4-BE49-F238E27FC236}">
                    <a16:creationId xmlns:a16="http://schemas.microsoft.com/office/drawing/2014/main" id="{B381B3DB-0359-7246-93D3-750B1DF80082}"/>
                  </a:ext>
                </a:extLst>
              </p:cNvPr>
              <p:cNvSpPr>
                <a:spLocks noChangeShapeType="1"/>
              </p:cNvSpPr>
              <p:nvPr/>
            </p:nvSpPr>
            <p:spPr bwMode="auto">
              <a:xfrm flipV="1">
                <a:off x="4626203" y="3393624"/>
                <a:ext cx="2065337" cy="9318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19" name="Text Box 52">
                <a:extLst>
                  <a:ext uri="{FF2B5EF4-FFF2-40B4-BE49-F238E27FC236}">
                    <a16:creationId xmlns:a16="http://schemas.microsoft.com/office/drawing/2014/main" id="{7C41A37A-EA25-6B42-B8A7-D7B83D33521A}"/>
                  </a:ext>
                </a:extLst>
              </p:cNvPr>
              <p:cNvSpPr txBox="1">
                <a:spLocks noChangeArrowheads="1"/>
              </p:cNvSpPr>
              <p:nvPr/>
            </p:nvSpPr>
            <p:spPr bwMode="auto">
              <a:xfrm>
                <a:off x="6747103" y="3212649"/>
                <a:ext cx="38338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last bit of 2</a:t>
                </a:r>
                <a:r>
                  <a:rPr kumimoji="0" lang="en-US" altLang="en-US" sz="1600" b="0" i="0" u="none" strike="noStrike" kern="1200" cap="none" spc="0" normalizeH="0" baseline="30000" noProof="0">
                    <a:ln>
                      <a:noFill/>
                    </a:ln>
                    <a:solidFill>
                      <a:srgbClr val="000000"/>
                    </a:solidFill>
                    <a:effectLst/>
                    <a:uLnTx/>
                    <a:uFillTx/>
                    <a:latin typeface="Arial" panose="020B0604020202020204" pitchFamily="34" charset="0"/>
                    <a:ea typeface="ＭＳ Ｐゴシック" panose="020B0600070205080204" pitchFamily="34" charset="-128"/>
                    <a:cs typeface="+mn-cs"/>
                  </a:rPr>
                  <a:t>nd</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packet arrives, send ACK</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20" name="Line 53">
                <a:extLst>
                  <a:ext uri="{FF2B5EF4-FFF2-40B4-BE49-F238E27FC236}">
                    <a16:creationId xmlns:a16="http://schemas.microsoft.com/office/drawing/2014/main" id="{87E7DB36-E98C-7E44-A72B-F7EAC66CB01A}"/>
                  </a:ext>
                </a:extLst>
              </p:cNvPr>
              <p:cNvSpPr>
                <a:spLocks noChangeShapeType="1"/>
              </p:cNvSpPr>
              <p:nvPr/>
            </p:nvSpPr>
            <p:spPr bwMode="auto">
              <a:xfrm flipV="1">
                <a:off x="6691540" y="3371399"/>
                <a:ext cx="1127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1" name="Line 54">
                <a:extLst>
                  <a:ext uri="{FF2B5EF4-FFF2-40B4-BE49-F238E27FC236}">
                    <a16:creationId xmlns:a16="http://schemas.microsoft.com/office/drawing/2014/main" id="{6F1B7C9A-215A-474C-BA01-5D7C9727191A}"/>
                  </a:ext>
                </a:extLst>
              </p:cNvPr>
              <p:cNvSpPr>
                <a:spLocks noChangeShapeType="1"/>
              </p:cNvSpPr>
              <p:nvPr/>
            </p:nvSpPr>
            <p:spPr bwMode="auto">
              <a:xfrm flipV="1">
                <a:off x="6702653" y="3623811"/>
                <a:ext cx="1127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2" name="Text Box 55">
                <a:extLst>
                  <a:ext uri="{FF2B5EF4-FFF2-40B4-BE49-F238E27FC236}">
                    <a16:creationId xmlns:a16="http://schemas.microsoft.com/office/drawing/2014/main" id="{2CD16A00-05F1-344E-A3E7-C5304F7F9228}"/>
                  </a:ext>
                </a:extLst>
              </p:cNvPr>
              <p:cNvSpPr txBox="1">
                <a:spLocks noChangeArrowheads="1"/>
              </p:cNvSpPr>
              <p:nvPr/>
            </p:nvSpPr>
            <p:spPr bwMode="auto">
              <a:xfrm>
                <a:off x="6742340" y="3446011"/>
                <a:ext cx="38385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last bit of 3</a:t>
                </a:r>
                <a:r>
                  <a:rPr kumimoji="0" lang="en-US" altLang="en-US" sz="16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rd</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packet arrives, send ACK</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grpSp>
      </p:grpSp>
      <p:grpSp>
        <p:nvGrpSpPr>
          <p:cNvPr id="7" name="Group 6">
            <a:extLst>
              <a:ext uri="{FF2B5EF4-FFF2-40B4-BE49-F238E27FC236}">
                <a16:creationId xmlns:a16="http://schemas.microsoft.com/office/drawing/2014/main" id="{7B6176C9-7176-F240-9157-3D2494A14415}"/>
              </a:ext>
            </a:extLst>
          </p:cNvPr>
          <p:cNvGrpSpPr/>
          <p:nvPr/>
        </p:nvGrpSpPr>
        <p:grpSpPr>
          <a:xfrm>
            <a:off x="6955065" y="4341361"/>
            <a:ext cx="3460750" cy="1145039"/>
            <a:chOff x="6955065" y="4341361"/>
            <a:chExt cx="3460750" cy="1145039"/>
          </a:xfrm>
        </p:grpSpPr>
        <p:sp>
          <p:nvSpPr>
            <p:cNvPr id="323" name="Text Box 57">
              <a:extLst>
                <a:ext uri="{FF2B5EF4-FFF2-40B4-BE49-F238E27FC236}">
                  <a16:creationId xmlns:a16="http://schemas.microsoft.com/office/drawing/2014/main" id="{FB511FDF-D49A-204F-9558-B726F99E69A7}"/>
                </a:ext>
              </a:extLst>
            </p:cNvPr>
            <p:cNvSpPr txBox="1">
              <a:spLocks noChangeArrowheads="1"/>
            </p:cNvSpPr>
            <p:nvPr/>
          </p:nvSpPr>
          <p:spPr bwMode="auto">
            <a:xfrm>
              <a:off x="6955065" y="4341361"/>
              <a:ext cx="346075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Arial" charset="0"/>
                  <a:ea typeface="ＭＳ Ｐゴシック" charset="0"/>
                  <a:cs typeface="+mn-cs"/>
                </a:rPr>
                <a:t>3-packet pipelining increases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0000"/>
                  </a:solidFill>
                  <a:effectLst/>
                  <a:uLnTx/>
                  <a:uFillTx/>
                  <a:latin typeface="Arial" charset="0"/>
                  <a:ea typeface="ＭＳ Ｐゴシック" charset="0"/>
                  <a:cs typeface="+mn-cs"/>
                </a:rPr>
                <a:t> utilization by a factor of 3!</a:t>
              </a:r>
            </a:p>
          </p:txBody>
        </p:sp>
        <p:sp>
          <p:nvSpPr>
            <p:cNvPr id="324" name="Line 58">
              <a:extLst>
                <a:ext uri="{FF2B5EF4-FFF2-40B4-BE49-F238E27FC236}">
                  <a16:creationId xmlns:a16="http://schemas.microsoft.com/office/drawing/2014/main" id="{D6D6E111-408F-FB4E-BDCF-4A37A9DB381A}"/>
                </a:ext>
              </a:extLst>
            </p:cNvPr>
            <p:cNvSpPr>
              <a:spLocks noChangeShapeType="1"/>
            </p:cNvSpPr>
            <p:nvPr/>
          </p:nvSpPr>
          <p:spPr bwMode="auto">
            <a:xfrm>
              <a:off x="7948840" y="5009699"/>
              <a:ext cx="1360" cy="476701"/>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aphicFrame>
        <p:nvGraphicFramePr>
          <p:cNvPr id="325" name="Object 61">
            <a:extLst>
              <a:ext uri="{FF2B5EF4-FFF2-40B4-BE49-F238E27FC236}">
                <a16:creationId xmlns:a16="http://schemas.microsoft.com/office/drawing/2014/main" id="{A3FC3780-5690-F049-A6E0-28EEB6C29DDD}"/>
              </a:ext>
            </a:extLst>
          </p:cNvPr>
          <p:cNvGraphicFramePr>
            <a:graphicFrameLocks noChangeAspect="1"/>
          </p:cNvGraphicFramePr>
          <p:nvPr/>
        </p:nvGraphicFramePr>
        <p:xfrm>
          <a:off x="2992665" y="5276399"/>
          <a:ext cx="6748463" cy="933450"/>
        </p:xfrm>
        <a:graphic>
          <a:graphicData uri="http://schemas.openxmlformats.org/presentationml/2006/ole">
            <mc:AlternateContent xmlns:mc="http://schemas.openxmlformats.org/markup-compatibility/2006">
              <mc:Choice xmlns:v="urn:schemas-microsoft-com:vml" Requires="v">
                <p:oleObj name="Picture" r:id="rId3" imgW="2578100" imgH="355600" progId="Word.Picture.8">
                  <p:embed/>
                </p:oleObj>
              </mc:Choice>
              <mc:Fallback>
                <p:oleObj name="Picture" r:id="rId3" imgW="2578100" imgH="355600" progId="Word.Picture.8">
                  <p:embed/>
                  <p:pic>
                    <p:nvPicPr>
                      <p:cNvPr id="325" name="Object 61">
                        <a:extLst>
                          <a:ext uri="{FF2B5EF4-FFF2-40B4-BE49-F238E27FC236}">
                            <a16:creationId xmlns:a16="http://schemas.microsoft.com/office/drawing/2014/main" id="{A3FC3780-5690-F049-A6E0-28EEB6C29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665" y="5276399"/>
                        <a:ext cx="67484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Slide Number Placeholder 2">
            <a:extLst>
              <a:ext uri="{FF2B5EF4-FFF2-40B4-BE49-F238E27FC236}">
                <a16:creationId xmlns:a16="http://schemas.microsoft.com/office/drawing/2014/main" id="{5140CCE3-35CF-C249-B39A-9608764C93D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66</a:t>
            </a:fld>
            <a:endParaRPr lang="en-US" dirty="0"/>
          </a:p>
        </p:txBody>
      </p:sp>
    </p:spTree>
    <p:extLst>
      <p:ext uri="{BB962C8B-B14F-4D97-AF65-F5344CB8AC3E}">
        <p14:creationId xmlns:p14="http://schemas.microsoft.com/office/powerpoint/2010/main" val="10708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5"/>
                                        </p:tgtEl>
                                        <p:attrNameLst>
                                          <p:attrName>style.visibility</p:attrName>
                                        </p:attrNameLst>
                                      </p:cBhvr>
                                      <p:to>
                                        <p:strVal val="visible"/>
                                      </p:to>
                                    </p:set>
                                    <p:animEffect transition="in" filter="dissolve">
                                      <p:cBhvr>
                                        <p:cTn id="12" dur="500"/>
                                        <p:tgtEl>
                                          <p:spTgt spid="3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7A046D-38A0-4C4D-89C5-98A73D6176B8}"/>
              </a:ext>
            </a:extLst>
          </p:cNvPr>
          <p:cNvSpPr/>
          <p:nvPr/>
        </p:nvSpPr>
        <p:spPr>
          <a:xfrm>
            <a:off x="2766060" y="3200400"/>
            <a:ext cx="2480310" cy="6743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Go-Back-N: sender</a:t>
            </a:r>
            <a:endParaRPr lang="en-US" sz="4400" dirty="0"/>
          </a:p>
        </p:txBody>
      </p:sp>
      <p:sp>
        <p:nvSpPr>
          <p:cNvPr id="6" name="Rectangle 3">
            <a:extLst>
              <a:ext uri="{FF2B5EF4-FFF2-40B4-BE49-F238E27FC236}">
                <a16:creationId xmlns:a16="http://schemas.microsoft.com/office/drawing/2014/main" id="{1D02EA8C-0D47-4345-907B-176DCE82FE33}"/>
              </a:ext>
            </a:extLst>
          </p:cNvPr>
          <p:cNvSpPr txBox="1">
            <a:spLocks noChangeArrowheads="1"/>
          </p:cNvSpPr>
          <p:nvPr/>
        </p:nvSpPr>
        <p:spPr>
          <a:xfrm>
            <a:off x="938540" y="1295239"/>
            <a:ext cx="11077752" cy="139609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“window” of up to N, consecutive transmitted but </a:t>
            </a:r>
            <a:r>
              <a:rPr kumimoji="0" lang="en-US" altLang="ja-JP"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pkts </a:t>
            </a:r>
          </a:p>
          <a:p>
            <a:pPr marL="815975" marR="0" lvl="1" indent="-342900"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k-bit seq # in pkt header</a:t>
            </a:r>
          </a:p>
          <a:p>
            <a:pPr marL="695325" marR="0" lvl="1"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pic>
        <p:nvPicPr>
          <p:cNvPr id="8" name="Picture 4" descr="gbn_seqnum">
            <a:extLst>
              <a:ext uri="{FF2B5EF4-FFF2-40B4-BE49-F238E27FC236}">
                <a16:creationId xmlns:a16="http://schemas.microsoft.com/office/drawing/2014/main" id="{7F787B9F-F0D5-184B-849D-6DD1215CE2A5}"/>
              </a:ext>
            </a:extLst>
          </p:cNvPr>
          <p:cNvPicPr>
            <a:picLocks noChangeAspect="1" noChangeArrowheads="1"/>
          </p:cNvPicPr>
          <p:nvPr/>
        </p:nvPicPr>
        <p:blipFill>
          <a:blip r:embed="rId3">
            <a:alphaModFix amt="83000"/>
            <a:extLst>
              <a:ext uri="{28A0092B-C50C-407E-A947-70E740481C1C}">
                <a14:useLocalDpi xmlns:a14="http://schemas.microsoft.com/office/drawing/2010/main" val="0"/>
              </a:ext>
            </a:extLst>
          </a:blip>
          <a:srcRect/>
          <a:stretch>
            <a:fillRect/>
          </a:stretch>
        </p:blipFill>
        <p:spPr bwMode="auto">
          <a:xfrm>
            <a:off x="1743751" y="2576024"/>
            <a:ext cx="9167471" cy="184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16:creationId xmlns:a16="http://schemas.microsoft.com/office/drawing/2014/main" id="{5CC992CE-9CC7-5B4F-A0DC-4AE1FB2B5032}"/>
              </a:ext>
            </a:extLst>
          </p:cNvPr>
          <p:cNvSpPr>
            <a:spLocks noChangeArrowheads="1"/>
          </p:cNvSpPr>
          <p:nvPr/>
        </p:nvSpPr>
        <p:spPr bwMode="auto">
          <a:xfrm>
            <a:off x="1057835" y="4782281"/>
            <a:ext cx="11309804" cy="19850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292100" indent="-292100">
              <a:defRPr sz="1600">
                <a:solidFill>
                  <a:schemeClr val="tx1"/>
                </a:solidFill>
                <a:latin typeface="Tahoma" panose="020B0604030504040204" pitchFamily="34" charset="0"/>
                <a:ea typeface="ＭＳ Ｐゴシック" panose="020B0600070205080204" pitchFamily="34" charset="-128"/>
              </a:defRPr>
            </a:lvl1pPr>
            <a:lvl2pPr marL="685800" indent="-22860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50838" marR="0" lvl="0" indent="-339725" algn="l" defTabSz="914400" rtl="0" eaLnBrk="1" fontAlgn="auto" latinLnBrk="0" hangingPunct="1">
              <a:lnSpc>
                <a:spcPct val="85000"/>
              </a:lnSpc>
              <a:spcBef>
                <a:spcPct val="2000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cumulative ACK: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ACK(</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ACKs all packets up to, including seq #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p>
          <a:p>
            <a:pPr marL="862013" marR="0" lvl="1" indent="-457200" algn="l" defTabSz="914400" rtl="0" eaLnBrk="1" fontAlgn="auto" latinLnBrk="0" hangingPunct="1">
              <a:lnSpc>
                <a:spcPct val="85000"/>
              </a:lnSpc>
              <a:spcBef>
                <a:spcPct val="20000"/>
              </a:spcBef>
              <a:spcAft>
                <a:spcPts val="0"/>
              </a:spcAft>
              <a:buClr>
                <a:srgbClr val="000099"/>
              </a:buClr>
              <a:buSzPct val="100000"/>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 receiving ACK(</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ove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window forward to begin at </a:t>
            </a: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n+1</a:t>
            </a:r>
          </a:p>
          <a:p>
            <a:pPr marL="350838" marR="0" lvl="0" indent="-33972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timer for oldest in-flight packet</a:t>
            </a:r>
          </a:p>
          <a:p>
            <a:pPr marL="350838" marR="0" lvl="0" indent="-339725" algn="l" defTabSz="914400" rtl="0" eaLnBrk="1" fontAlgn="auto" latinLnBrk="0" hangingPunct="1">
              <a:lnSpc>
                <a:spcPct val="85000"/>
              </a:lnSpc>
              <a:spcBef>
                <a:spcPct val="20000"/>
              </a:spcBef>
              <a:spcAft>
                <a:spcPts val="0"/>
              </a:spcAft>
              <a:buClr>
                <a:srgbClr val="000099"/>
              </a:buClr>
              <a:buSzPct val="100000"/>
              <a:buFont typeface="Wingdings" pitchFamily="2" charset="2"/>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timeout(n):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retransmit packet n and all higher seq # packets in window</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292100" marR="0" lvl="0" indent="-2921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7" name="Slide Number Placeholder 2">
            <a:extLst>
              <a:ext uri="{FF2B5EF4-FFF2-40B4-BE49-F238E27FC236}">
                <a16:creationId xmlns:a16="http://schemas.microsoft.com/office/drawing/2014/main" id="{FDEE9FF9-C882-024E-8974-9BAEDEEE0BF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67</a:t>
            </a:fld>
            <a:endParaRPr lang="en-US" dirty="0"/>
          </a:p>
        </p:txBody>
      </p:sp>
    </p:spTree>
    <p:extLst>
      <p:ext uri="{BB962C8B-B14F-4D97-AF65-F5344CB8AC3E}">
        <p14:creationId xmlns:p14="http://schemas.microsoft.com/office/powerpoint/2010/main" val="176597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Go-Back-N: receiver</a:t>
            </a:r>
            <a:endParaRPr lang="en-US" sz="4400" dirty="0"/>
          </a:p>
        </p:txBody>
      </p:sp>
      <p:sp>
        <p:nvSpPr>
          <p:cNvPr id="7" name="Rectangle 3">
            <a:extLst>
              <a:ext uri="{FF2B5EF4-FFF2-40B4-BE49-F238E27FC236}">
                <a16:creationId xmlns:a16="http://schemas.microsoft.com/office/drawing/2014/main" id="{D4D350FA-D6D7-FD41-A9BE-7C8ADB1B89FE}"/>
              </a:ext>
            </a:extLst>
          </p:cNvPr>
          <p:cNvSpPr txBox="1">
            <a:spLocks noChangeArrowheads="1"/>
          </p:cNvSpPr>
          <p:nvPr/>
        </p:nvSpPr>
        <p:spPr>
          <a:xfrm>
            <a:off x="803389" y="1374775"/>
            <a:ext cx="10318069" cy="2854325"/>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marR="0" lvl="0" indent="-27781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ACK-only: always send ACK for correctly-received packet so far, with highest </a:t>
            </a:r>
            <a:r>
              <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in-order</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seq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may generate duplicate ACKs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need only remember </a:t>
            </a:r>
            <a:r>
              <a:rPr kumimoji="0" lang="en-US" altLang="en-US" sz="2400" b="0" i="0" u="none" strike="noStrike" kern="1200" cap="none" spc="0" normalizeH="0" baseline="0" noProof="0" dirty="0" err="1">
                <a:ln>
                  <a:noFill/>
                </a:ln>
                <a:solidFill>
                  <a:srgbClr val="0013A3"/>
                </a:solidFill>
                <a:effectLst/>
                <a:uLnTx/>
                <a:uFillTx/>
                <a:latin typeface="Courier New" panose="02070309020205020404" pitchFamily="49" charset="0"/>
                <a:ea typeface="ＭＳ Ｐゴシック" panose="020B0600070205080204" pitchFamily="34" charset="-128"/>
                <a:cs typeface="+mn-cs"/>
              </a:rPr>
              <a:t>rcv_base</a:t>
            </a:r>
            <a:endParaRPr kumimoji="0" lang="en-US" altLang="en-US" sz="2400" b="0" i="0" u="none" strike="noStrike" kern="1200" cap="none" spc="0" normalizeH="0" baseline="0" noProof="0" dirty="0">
              <a:ln>
                <a:noFill/>
              </a:ln>
              <a:solidFill>
                <a:srgbClr val="0013A3"/>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 receipt of out-of-order packet: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can discard (don’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buffer) or buffer: an implementation decision</a:t>
            </a:r>
            <a:endParaRPr kumimoji="0" lang="en-US" altLang="ja-JP" sz="24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re-ACK pkt with highest in-order seq #</a:t>
            </a:r>
          </a:p>
        </p:txBody>
      </p:sp>
      <p:grpSp>
        <p:nvGrpSpPr>
          <p:cNvPr id="40" name="Group 39">
            <a:extLst>
              <a:ext uri="{FF2B5EF4-FFF2-40B4-BE49-F238E27FC236}">
                <a16:creationId xmlns:a16="http://schemas.microsoft.com/office/drawing/2014/main" id="{721F1563-4EE6-624A-B419-51472DAFC422}"/>
              </a:ext>
            </a:extLst>
          </p:cNvPr>
          <p:cNvGrpSpPr/>
          <p:nvPr/>
        </p:nvGrpSpPr>
        <p:grpSpPr>
          <a:xfrm>
            <a:off x="965200" y="4368800"/>
            <a:ext cx="10131689" cy="2135212"/>
            <a:chOff x="965200" y="4368800"/>
            <a:chExt cx="10131689" cy="2135212"/>
          </a:xfrm>
        </p:grpSpPr>
        <p:sp>
          <p:nvSpPr>
            <p:cNvPr id="4" name="Rectangle 3">
              <a:extLst>
                <a:ext uri="{FF2B5EF4-FFF2-40B4-BE49-F238E27FC236}">
                  <a16:creationId xmlns:a16="http://schemas.microsoft.com/office/drawing/2014/main" id="{B5C749AC-5A6B-CE44-BD87-CDEAD30D68DC}"/>
                </a:ext>
              </a:extLst>
            </p:cNvPr>
            <p:cNvSpPr/>
            <p:nvPr/>
          </p:nvSpPr>
          <p:spPr>
            <a:xfrm>
              <a:off x="2412281" y="4877998"/>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B7AB02A-A4B7-9D4F-A1D7-19D810FD4F54}"/>
                </a:ext>
              </a:extLst>
            </p:cNvPr>
            <p:cNvSpPr/>
            <p:nvPr/>
          </p:nvSpPr>
          <p:spPr>
            <a:xfrm>
              <a:off x="2603500" y="4878537"/>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DFBB702-FA2B-A04A-B08F-95DFA12C7EDD}"/>
                </a:ext>
              </a:extLst>
            </p:cNvPr>
            <p:cNvSpPr/>
            <p:nvPr/>
          </p:nvSpPr>
          <p:spPr>
            <a:xfrm>
              <a:off x="2777467" y="4879975"/>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7C745A3-C7DB-3942-A271-0A92B4788494}"/>
                </a:ext>
              </a:extLst>
            </p:cNvPr>
            <p:cNvSpPr/>
            <p:nvPr/>
          </p:nvSpPr>
          <p:spPr>
            <a:xfrm>
              <a:off x="2951434" y="4878238"/>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242AB67-120B-794E-928E-64266D32C52D}"/>
                </a:ext>
              </a:extLst>
            </p:cNvPr>
            <p:cNvSpPr/>
            <p:nvPr/>
          </p:nvSpPr>
          <p:spPr>
            <a:xfrm>
              <a:off x="3125401" y="4879676"/>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 name="Rectangle 13">
              <a:extLst>
                <a:ext uri="{FF2B5EF4-FFF2-40B4-BE49-F238E27FC236}">
                  <a16:creationId xmlns:a16="http://schemas.microsoft.com/office/drawing/2014/main" id="{5E626C37-8D68-3743-89DE-5821F910BA38}"/>
                </a:ext>
              </a:extLst>
            </p:cNvPr>
            <p:cNvSpPr/>
            <p:nvPr/>
          </p:nvSpPr>
          <p:spPr>
            <a:xfrm>
              <a:off x="3312307" y="4876800"/>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 name="Rectangle 17">
              <a:extLst>
                <a:ext uri="{FF2B5EF4-FFF2-40B4-BE49-F238E27FC236}">
                  <a16:creationId xmlns:a16="http://schemas.microsoft.com/office/drawing/2014/main" id="{713FA41E-5B3A-9E42-85D0-F244A9CA09BA}"/>
                </a:ext>
              </a:extLst>
            </p:cNvPr>
            <p:cNvSpPr/>
            <p:nvPr/>
          </p:nvSpPr>
          <p:spPr>
            <a:xfrm>
              <a:off x="4042679" y="4877097"/>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 name="Rectangle 18">
              <a:extLst>
                <a:ext uri="{FF2B5EF4-FFF2-40B4-BE49-F238E27FC236}">
                  <a16:creationId xmlns:a16="http://schemas.microsoft.com/office/drawing/2014/main" id="{DC459346-9ED9-4045-B9EF-F21C877F5C71}"/>
                </a:ext>
              </a:extLst>
            </p:cNvPr>
            <p:cNvSpPr/>
            <p:nvPr/>
          </p:nvSpPr>
          <p:spPr>
            <a:xfrm>
              <a:off x="4216646" y="4877396"/>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 name="Rectangle 19">
              <a:extLst>
                <a:ext uri="{FF2B5EF4-FFF2-40B4-BE49-F238E27FC236}">
                  <a16:creationId xmlns:a16="http://schemas.microsoft.com/office/drawing/2014/main" id="{F0135D84-780D-1C4B-B705-7166D92BFCB2}"/>
                </a:ext>
              </a:extLst>
            </p:cNvPr>
            <p:cNvSpPr/>
            <p:nvPr/>
          </p:nvSpPr>
          <p:spPr>
            <a:xfrm>
              <a:off x="4394926" y="4877695"/>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 name="Rectangle 20">
              <a:extLst>
                <a:ext uri="{FF2B5EF4-FFF2-40B4-BE49-F238E27FC236}">
                  <a16:creationId xmlns:a16="http://schemas.microsoft.com/office/drawing/2014/main" id="{4C92DF50-BC76-3348-AFB6-0E120E535E9F}"/>
                </a:ext>
              </a:extLst>
            </p:cNvPr>
            <p:cNvSpPr/>
            <p:nvPr/>
          </p:nvSpPr>
          <p:spPr>
            <a:xfrm>
              <a:off x="4573204" y="4877096"/>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 name="Rectangle 21">
              <a:extLst>
                <a:ext uri="{FF2B5EF4-FFF2-40B4-BE49-F238E27FC236}">
                  <a16:creationId xmlns:a16="http://schemas.microsoft.com/office/drawing/2014/main" id="{BD359C03-4942-1F4E-9943-A4770ABD7A5C}"/>
                </a:ext>
              </a:extLst>
            </p:cNvPr>
            <p:cNvSpPr/>
            <p:nvPr/>
          </p:nvSpPr>
          <p:spPr>
            <a:xfrm>
              <a:off x="4738544" y="4882607"/>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TextBox 4">
              <a:extLst>
                <a:ext uri="{FF2B5EF4-FFF2-40B4-BE49-F238E27FC236}">
                  <a16:creationId xmlns:a16="http://schemas.microsoft.com/office/drawing/2014/main" id="{24FB1D15-C716-6642-9A8C-FF574649B132}"/>
                </a:ext>
              </a:extLst>
            </p:cNvPr>
            <p:cNvSpPr txBox="1"/>
            <p:nvPr/>
          </p:nvSpPr>
          <p:spPr>
            <a:xfrm>
              <a:off x="3200400" y="5878722"/>
              <a:ext cx="12875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err="1">
                  <a:ln>
                    <a:noFill/>
                  </a:ln>
                  <a:solidFill>
                    <a:srgbClr val="0013A3"/>
                  </a:solidFill>
                  <a:effectLst/>
                  <a:uLnTx/>
                  <a:uFillTx/>
                  <a:latin typeface="Courier New" panose="02070309020205020404" pitchFamily="49" charset="0"/>
                  <a:ea typeface="ＭＳ Ｐゴシック" panose="020B0600070205080204" pitchFamily="34" charset="-128"/>
                  <a:cs typeface="+mn-cs"/>
                </a:rPr>
                <a:t>rcv_base</a:t>
              </a:r>
              <a:endParaRPr kumimoji="0" lang="en-US" sz="1800" b="0" i="0" u="none" strike="noStrike" kern="1200" cap="none" spc="0" normalizeH="0" baseline="0" noProof="0" dirty="0">
                <a:ln>
                  <a:noFill/>
                </a:ln>
                <a:solidFill>
                  <a:srgbClr val="0013A3"/>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FFDA1BD1-92DD-964D-A4AD-4395424A812F}"/>
                </a:ext>
              </a:extLst>
            </p:cNvPr>
            <p:cNvCxnSpPr/>
            <p:nvPr/>
          </p:nvCxnSpPr>
          <p:spPr>
            <a:xfrm flipV="1">
              <a:off x="3340100" y="5523122"/>
              <a:ext cx="0" cy="4699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14D852D-4652-CD46-A032-5387C52666B7}"/>
                </a:ext>
              </a:extLst>
            </p:cNvPr>
            <p:cNvGrpSpPr/>
            <p:nvPr/>
          </p:nvGrpSpPr>
          <p:grpSpPr>
            <a:xfrm>
              <a:off x="7035081" y="4522877"/>
              <a:ext cx="4061808" cy="1981135"/>
              <a:chOff x="7797081" y="4179977"/>
              <a:chExt cx="4061808" cy="1981135"/>
            </a:xfrm>
          </p:grpSpPr>
          <p:sp>
            <p:nvSpPr>
              <p:cNvPr id="25" name="Rectangle 24">
                <a:extLst>
                  <a:ext uri="{FF2B5EF4-FFF2-40B4-BE49-F238E27FC236}">
                    <a16:creationId xmlns:a16="http://schemas.microsoft.com/office/drawing/2014/main" id="{06E499E9-05E0-2848-A525-BB3AC2E78B77}"/>
                  </a:ext>
                </a:extLst>
              </p:cNvPr>
              <p:cNvSpPr/>
              <p:nvPr/>
            </p:nvSpPr>
            <p:spPr>
              <a:xfrm>
                <a:off x="7797081" y="4179977"/>
                <a:ext cx="81951" cy="595223"/>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5E59F90-0AC1-D949-8CB5-B7E829DBDF1B}"/>
                  </a:ext>
                </a:extLst>
              </p:cNvPr>
              <p:cNvSpPr/>
              <p:nvPr/>
            </p:nvSpPr>
            <p:spPr>
              <a:xfrm>
                <a:off x="7797081" y="5565889"/>
                <a:ext cx="81951" cy="595223"/>
              </a:xfrm>
              <a:prstGeom prst="rect">
                <a:avLst/>
              </a:prstGeom>
              <a:solidFill>
                <a:schemeClr val="bg1">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0D5C9899-6096-4643-8719-DE793696866F}"/>
                  </a:ext>
                </a:extLst>
              </p:cNvPr>
              <p:cNvSpPr txBox="1"/>
              <p:nvPr/>
            </p:nvSpPr>
            <p:spPr>
              <a:xfrm>
                <a:off x="8089900" y="4279900"/>
                <a:ext cx="20945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received and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ACKed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B3F847CB-3827-2544-8543-6EF3912864FB}"/>
                  </a:ext>
                </a:extLst>
              </p:cNvPr>
              <p:cNvSpPr txBox="1"/>
              <p:nvPr/>
            </p:nvSpPr>
            <p:spPr>
              <a:xfrm>
                <a:off x="8115300" y="4965700"/>
                <a:ext cx="37435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Out-of-order: received but not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ACKed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79AF6502-A49B-FB42-8066-694FB04355A3}"/>
                  </a:ext>
                </a:extLst>
              </p:cNvPr>
              <p:cNvSpPr txBox="1"/>
              <p:nvPr/>
            </p:nvSpPr>
            <p:spPr>
              <a:xfrm>
                <a:off x="8089900" y="5664200"/>
                <a:ext cx="13832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 received</a:t>
                </a:r>
              </a:p>
            </p:txBody>
          </p:sp>
        </p:grpSp>
        <p:sp>
          <p:nvSpPr>
            <p:cNvPr id="32" name="TextBox 31">
              <a:extLst>
                <a:ext uri="{FF2B5EF4-FFF2-40B4-BE49-F238E27FC236}">
                  <a16:creationId xmlns:a16="http://schemas.microsoft.com/office/drawing/2014/main" id="{8AE8A9EC-F9D6-AD41-BDA3-40B447572E22}"/>
                </a:ext>
              </a:extLst>
            </p:cNvPr>
            <p:cNvSpPr txBox="1"/>
            <p:nvPr/>
          </p:nvSpPr>
          <p:spPr>
            <a:xfrm>
              <a:off x="965200" y="4368800"/>
              <a:ext cx="54198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Receiver view of sequence number space:</a:t>
              </a:r>
            </a:p>
          </p:txBody>
        </p:sp>
        <p:sp>
          <p:nvSpPr>
            <p:cNvPr id="34" name="Rectangle 33">
              <a:extLst>
                <a:ext uri="{FF2B5EF4-FFF2-40B4-BE49-F238E27FC236}">
                  <a16:creationId xmlns:a16="http://schemas.microsoft.com/office/drawing/2014/main" id="{7C6C7DB5-7268-0B44-A56E-B28CC92134BC}"/>
                </a:ext>
              </a:extLst>
            </p:cNvPr>
            <p:cNvSpPr/>
            <p:nvPr/>
          </p:nvSpPr>
          <p:spPr>
            <a:xfrm>
              <a:off x="7043594" y="5225507"/>
              <a:ext cx="81951" cy="595223"/>
            </a:xfrm>
            <a:prstGeom prst="rect">
              <a:avLst/>
            </a:prstGeom>
            <a:solidFill>
              <a:srgbClr val="DF167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5" name="Rectangle 34">
              <a:extLst>
                <a:ext uri="{FF2B5EF4-FFF2-40B4-BE49-F238E27FC236}">
                  <a16:creationId xmlns:a16="http://schemas.microsoft.com/office/drawing/2014/main" id="{AA046972-9F03-F944-BC25-0B2150456151}"/>
                </a:ext>
              </a:extLst>
            </p:cNvPr>
            <p:cNvSpPr/>
            <p:nvPr/>
          </p:nvSpPr>
          <p:spPr>
            <a:xfrm>
              <a:off x="3855894" y="4876800"/>
              <a:ext cx="81951" cy="595223"/>
            </a:xfrm>
            <a:prstGeom prst="rect">
              <a:avLst/>
            </a:prstGeom>
            <a:solidFill>
              <a:srgbClr val="DF167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6" name="Rectangle 35">
              <a:extLst>
                <a:ext uri="{FF2B5EF4-FFF2-40B4-BE49-F238E27FC236}">
                  <a16:creationId xmlns:a16="http://schemas.microsoft.com/office/drawing/2014/main" id="{E2CC5FA3-3D8B-6548-BA93-1DA3D5DF3E6E}"/>
                </a:ext>
              </a:extLst>
            </p:cNvPr>
            <p:cNvSpPr/>
            <p:nvPr/>
          </p:nvSpPr>
          <p:spPr>
            <a:xfrm>
              <a:off x="3500294" y="4876800"/>
              <a:ext cx="81951" cy="595223"/>
            </a:xfrm>
            <a:prstGeom prst="rect">
              <a:avLst/>
            </a:prstGeom>
            <a:solidFill>
              <a:srgbClr val="DF167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7" name="Rectangle 36">
              <a:extLst>
                <a:ext uri="{FF2B5EF4-FFF2-40B4-BE49-F238E27FC236}">
                  <a16:creationId xmlns:a16="http://schemas.microsoft.com/office/drawing/2014/main" id="{BB5F6F20-040F-1941-B33E-7134B25528B8}"/>
                </a:ext>
              </a:extLst>
            </p:cNvPr>
            <p:cNvSpPr/>
            <p:nvPr/>
          </p:nvSpPr>
          <p:spPr>
            <a:xfrm>
              <a:off x="3684444" y="4876800"/>
              <a:ext cx="81951" cy="595223"/>
            </a:xfrm>
            <a:prstGeom prst="rect">
              <a:avLst/>
            </a:prstGeom>
            <a:solidFill>
              <a:srgbClr val="DF167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8" name="TextBox 37">
              <a:extLst>
                <a:ext uri="{FF2B5EF4-FFF2-40B4-BE49-F238E27FC236}">
                  <a16:creationId xmlns:a16="http://schemas.microsoft.com/office/drawing/2014/main" id="{27974E79-9D0E-3745-ABD9-0984B3110ABE}"/>
                </a:ext>
              </a:extLst>
            </p:cNvPr>
            <p:cNvSpPr txBox="1"/>
            <p:nvPr/>
          </p:nvSpPr>
          <p:spPr>
            <a:xfrm>
              <a:off x="1892300" y="5105400"/>
              <a:ext cx="4331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E72C8E0E-B0A1-2140-BDEC-22D5E69331DA}"/>
                </a:ext>
              </a:extLst>
            </p:cNvPr>
            <p:cNvSpPr txBox="1"/>
            <p:nvPr/>
          </p:nvSpPr>
          <p:spPr>
            <a:xfrm>
              <a:off x="4876800" y="5105400"/>
              <a:ext cx="4331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1" name="Slide Number Placeholder 2">
            <a:extLst>
              <a:ext uri="{FF2B5EF4-FFF2-40B4-BE49-F238E27FC236}">
                <a16:creationId xmlns:a16="http://schemas.microsoft.com/office/drawing/2014/main" id="{D2730539-5138-AA4F-8FB6-75E50809896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68</a:t>
            </a:fld>
            <a:endParaRPr lang="en-US" dirty="0"/>
          </a:p>
        </p:txBody>
      </p:sp>
    </p:spTree>
    <p:extLst>
      <p:ext uri="{BB962C8B-B14F-4D97-AF65-F5344CB8AC3E}">
        <p14:creationId xmlns:p14="http://schemas.microsoft.com/office/powerpoint/2010/main" val="102219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Go-Back-N in action</a:t>
            </a:r>
            <a:endParaRPr lang="en-US" sz="4400" dirty="0"/>
          </a:p>
        </p:txBody>
      </p:sp>
      <p:sp>
        <p:nvSpPr>
          <p:cNvPr id="108" name="Text Box 4">
            <a:extLst>
              <a:ext uri="{FF2B5EF4-FFF2-40B4-BE49-F238E27FC236}">
                <a16:creationId xmlns:a16="http://schemas.microsoft.com/office/drawing/2014/main" id="{78073BDB-A57A-A349-BAC2-3E6F651411BA}"/>
              </a:ext>
            </a:extLst>
          </p:cNvPr>
          <p:cNvSpPr txBox="1">
            <a:spLocks noChangeArrowheads="1"/>
          </p:cNvSpPr>
          <p:nvPr/>
        </p:nvSpPr>
        <p:spPr bwMode="auto">
          <a:xfrm>
            <a:off x="4770437" y="1531937"/>
            <a:ext cx="1246188" cy="1465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pkt0</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pkt3</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(wait)</a:t>
            </a:r>
          </a:p>
        </p:txBody>
      </p:sp>
      <p:sp>
        <p:nvSpPr>
          <p:cNvPr id="109" name="Text Box 5">
            <a:extLst>
              <a:ext uri="{FF2B5EF4-FFF2-40B4-BE49-F238E27FC236}">
                <a16:creationId xmlns:a16="http://schemas.microsoft.com/office/drawing/2014/main" id="{551532E5-B9F6-D645-BA17-1BDC2A81DE6A}"/>
              </a:ext>
            </a:extLst>
          </p:cNvPr>
          <p:cNvSpPr txBox="1">
            <a:spLocks noChangeArrowheads="1"/>
          </p:cNvSpPr>
          <p:nvPr/>
        </p:nvSpPr>
        <p:spPr bwMode="auto">
          <a:xfrm>
            <a:off x="5091112" y="1160462"/>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110" name="Text Box 6">
            <a:extLst>
              <a:ext uri="{FF2B5EF4-FFF2-40B4-BE49-F238E27FC236}">
                <a16:creationId xmlns:a16="http://schemas.microsoft.com/office/drawing/2014/main" id="{A94628DF-42AC-0E4A-B609-2C56040AB9D4}"/>
              </a:ext>
            </a:extLst>
          </p:cNvPr>
          <p:cNvSpPr txBox="1">
            <a:spLocks noChangeArrowheads="1"/>
          </p:cNvSpPr>
          <p:nvPr/>
        </p:nvSpPr>
        <p:spPr bwMode="auto">
          <a:xfrm>
            <a:off x="8121650" y="1179512"/>
            <a:ext cx="107156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111" name="Line 14">
            <a:extLst>
              <a:ext uri="{FF2B5EF4-FFF2-40B4-BE49-F238E27FC236}">
                <a16:creationId xmlns:a16="http://schemas.microsoft.com/office/drawing/2014/main" id="{3E685DEE-2DB5-5740-BE6F-2C74E54E1F41}"/>
              </a:ext>
            </a:extLst>
          </p:cNvPr>
          <p:cNvSpPr>
            <a:spLocks noChangeShapeType="1"/>
          </p:cNvSpPr>
          <p:nvPr/>
        </p:nvSpPr>
        <p:spPr bwMode="auto">
          <a:xfrm>
            <a:off x="8196262" y="1778000"/>
            <a:ext cx="11113" cy="45386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2" name="Text Box 15">
            <a:extLst>
              <a:ext uri="{FF2B5EF4-FFF2-40B4-BE49-F238E27FC236}">
                <a16:creationId xmlns:a16="http://schemas.microsoft.com/office/drawing/2014/main" id="{AF86798F-8D3B-3F46-8E9A-88A423CB91FE}"/>
              </a:ext>
            </a:extLst>
          </p:cNvPr>
          <p:cNvSpPr txBox="1">
            <a:spLocks noChangeArrowheads="1"/>
          </p:cNvSpPr>
          <p:nvPr/>
        </p:nvSpPr>
        <p:spPr bwMode="auto">
          <a:xfrm>
            <a:off x="8139112" y="1973262"/>
            <a:ext cx="2568575" cy="1465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pkt0, send ack0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pkt1, send ack1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pkt3, discard,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(re)send ack1</a:t>
            </a:r>
          </a:p>
        </p:txBody>
      </p:sp>
      <p:sp>
        <p:nvSpPr>
          <p:cNvPr id="116" name="Text Box 36">
            <a:extLst>
              <a:ext uri="{FF2B5EF4-FFF2-40B4-BE49-F238E27FC236}">
                <a16:creationId xmlns:a16="http://schemas.microsoft.com/office/drawing/2014/main" id="{964FE54C-5448-C540-B538-09B51BB48337}"/>
              </a:ext>
            </a:extLst>
          </p:cNvPr>
          <p:cNvSpPr txBox="1">
            <a:spLocks noChangeArrowheads="1"/>
          </p:cNvSpPr>
          <p:nvPr/>
        </p:nvSpPr>
        <p:spPr bwMode="auto">
          <a:xfrm>
            <a:off x="4775200" y="4713287"/>
            <a:ext cx="1246187" cy="1082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pkt3</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pkt4</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pkt5</a:t>
            </a:r>
          </a:p>
        </p:txBody>
      </p:sp>
      <p:sp>
        <p:nvSpPr>
          <p:cNvPr id="121" name="Line 17">
            <a:extLst>
              <a:ext uri="{FF2B5EF4-FFF2-40B4-BE49-F238E27FC236}">
                <a16:creationId xmlns:a16="http://schemas.microsoft.com/office/drawing/2014/main" id="{E56FB9D2-45AC-5443-AEF4-39148B03DDDD}"/>
              </a:ext>
            </a:extLst>
          </p:cNvPr>
          <p:cNvSpPr>
            <a:spLocks noChangeShapeType="1"/>
          </p:cNvSpPr>
          <p:nvPr/>
        </p:nvSpPr>
        <p:spPr bwMode="auto">
          <a:xfrm flipH="1">
            <a:off x="6067425" y="2249487"/>
            <a:ext cx="2014537" cy="1066800"/>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B51492D2-F443-DF42-B594-B3FB06C15EF0}"/>
              </a:ext>
            </a:extLst>
          </p:cNvPr>
          <p:cNvGrpSpPr/>
          <p:nvPr/>
        </p:nvGrpSpPr>
        <p:grpSpPr>
          <a:xfrm>
            <a:off x="6059487" y="1725612"/>
            <a:ext cx="2122488" cy="1292225"/>
            <a:chOff x="6059487" y="1725612"/>
            <a:chExt cx="2122488" cy="1292225"/>
          </a:xfrm>
        </p:grpSpPr>
        <p:sp>
          <p:nvSpPr>
            <p:cNvPr id="117" name="Line 7">
              <a:extLst>
                <a:ext uri="{FF2B5EF4-FFF2-40B4-BE49-F238E27FC236}">
                  <a16:creationId xmlns:a16="http://schemas.microsoft.com/office/drawing/2014/main" id="{B2FE61CD-8B0C-B642-BB41-80A1601F10C7}"/>
                </a:ext>
              </a:extLst>
            </p:cNvPr>
            <p:cNvSpPr>
              <a:spLocks noChangeShapeType="1"/>
            </p:cNvSpPr>
            <p:nvPr/>
          </p:nvSpPr>
          <p:spPr bwMode="auto">
            <a:xfrm>
              <a:off x="6061075" y="1725612"/>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8" name="Line 11">
              <a:extLst>
                <a:ext uri="{FF2B5EF4-FFF2-40B4-BE49-F238E27FC236}">
                  <a16:creationId xmlns:a16="http://schemas.microsoft.com/office/drawing/2014/main" id="{228455C5-D681-384D-AD76-D61774E5E1CD}"/>
                </a:ext>
              </a:extLst>
            </p:cNvPr>
            <p:cNvSpPr>
              <a:spLocks noChangeShapeType="1"/>
            </p:cNvSpPr>
            <p:nvPr/>
          </p:nvSpPr>
          <p:spPr bwMode="auto">
            <a:xfrm>
              <a:off x="6059487" y="2000250"/>
              <a:ext cx="2100263"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9" name="Line 12">
              <a:extLst>
                <a:ext uri="{FF2B5EF4-FFF2-40B4-BE49-F238E27FC236}">
                  <a16:creationId xmlns:a16="http://schemas.microsoft.com/office/drawing/2014/main" id="{465896CF-249D-3347-9172-240118AF405B}"/>
                </a:ext>
              </a:extLst>
            </p:cNvPr>
            <p:cNvSpPr>
              <a:spLocks noChangeShapeType="1"/>
            </p:cNvSpPr>
            <p:nvPr/>
          </p:nvSpPr>
          <p:spPr bwMode="auto">
            <a:xfrm>
              <a:off x="6075362" y="2263775"/>
              <a:ext cx="876300" cy="2000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0" name="Line 13">
              <a:extLst>
                <a:ext uri="{FF2B5EF4-FFF2-40B4-BE49-F238E27FC236}">
                  <a16:creationId xmlns:a16="http://schemas.microsoft.com/office/drawing/2014/main" id="{6D003599-FAD5-2A43-BCF2-8C9D5635EAA7}"/>
                </a:ext>
              </a:extLst>
            </p:cNvPr>
            <p:cNvSpPr>
              <a:spLocks noChangeShapeType="1"/>
            </p:cNvSpPr>
            <p:nvPr/>
          </p:nvSpPr>
          <p:spPr bwMode="auto">
            <a:xfrm>
              <a:off x="6081712" y="2549525"/>
              <a:ext cx="2100263"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2" name="Text Box 19">
              <a:extLst>
                <a:ext uri="{FF2B5EF4-FFF2-40B4-BE49-F238E27FC236}">
                  <a16:creationId xmlns:a16="http://schemas.microsoft.com/office/drawing/2014/main" id="{6FFC0E8C-8B36-B744-B255-B1213F7C3B36}"/>
                </a:ext>
              </a:extLst>
            </p:cNvPr>
            <p:cNvSpPr txBox="1">
              <a:spLocks noChangeArrowheads="1"/>
            </p:cNvSpPr>
            <p:nvPr/>
          </p:nvSpPr>
          <p:spPr bwMode="auto">
            <a:xfrm>
              <a:off x="6837362" y="2298700"/>
              <a:ext cx="34131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3" name="Text Box 20">
              <a:extLst>
                <a:ext uri="{FF2B5EF4-FFF2-40B4-BE49-F238E27FC236}">
                  <a16:creationId xmlns:a16="http://schemas.microsoft.com/office/drawing/2014/main" id="{999FCA58-CB9B-B749-BA08-25AB40ACE0A2}"/>
                </a:ext>
              </a:extLst>
            </p:cNvPr>
            <p:cNvSpPr txBox="1">
              <a:spLocks noChangeArrowheads="1"/>
            </p:cNvSpPr>
            <p:nvPr/>
          </p:nvSpPr>
          <p:spPr bwMode="auto">
            <a:xfrm>
              <a:off x="6996112" y="2319337"/>
              <a:ext cx="5222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sp>
        <p:nvSpPr>
          <p:cNvPr id="124" name="Line 21">
            <a:extLst>
              <a:ext uri="{FF2B5EF4-FFF2-40B4-BE49-F238E27FC236}">
                <a16:creationId xmlns:a16="http://schemas.microsoft.com/office/drawing/2014/main" id="{82EB3AA5-A272-9741-98D1-88E47FABEAC6}"/>
              </a:ext>
            </a:extLst>
          </p:cNvPr>
          <p:cNvSpPr>
            <a:spLocks noChangeShapeType="1"/>
          </p:cNvSpPr>
          <p:nvPr/>
        </p:nvSpPr>
        <p:spPr bwMode="auto">
          <a:xfrm flipH="1">
            <a:off x="6064250" y="2535237"/>
            <a:ext cx="2014537" cy="110013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5" name="Line 24">
            <a:extLst>
              <a:ext uri="{FF2B5EF4-FFF2-40B4-BE49-F238E27FC236}">
                <a16:creationId xmlns:a16="http://schemas.microsoft.com/office/drawing/2014/main" id="{E42793DA-B54F-8A4A-B169-AADC48D8492B}"/>
              </a:ext>
            </a:extLst>
          </p:cNvPr>
          <p:cNvSpPr>
            <a:spLocks noChangeShapeType="1"/>
          </p:cNvSpPr>
          <p:nvPr/>
        </p:nvSpPr>
        <p:spPr bwMode="auto">
          <a:xfrm>
            <a:off x="6067425" y="3371850"/>
            <a:ext cx="2100262"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6" name="Line 25">
            <a:extLst>
              <a:ext uri="{FF2B5EF4-FFF2-40B4-BE49-F238E27FC236}">
                <a16:creationId xmlns:a16="http://schemas.microsoft.com/office/drawing/2014/main" id="{F496288B-3032-8C46-B36C-DC6EE518FC26}"/>
              </a:ext>
            </a:extLst>
          </p:cNvPr>
          <p:cNvSpPr>
            <a:spLocks noChangeShapeType="1"/>
          </p:cNvSpPr>
          <p:nvPr/>
        </p:nvSpPr>
        <p:spPr bwMode="auto">
          <a:xfrm>
            <a:off x="6099175" y="3690937"/>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7" name="Line 26">
            <a:extLst>
              <a:ext uri="{FF2B5EF4-FFF2-40B4-BE49-F238E27FC236}">
                <a16:creationId xmlns:a16="http://schemas.microsoft.com/office/drawing/2014/main" id="{567E0CBA-D560-7142-9ABA-AC076E08A151}"/>
              </a:ext>
            </a:extLst>
          </p:cNvPr>
          <p:cNvSpPr>
            <a:spLocks noChangeShapeType="1"/>
          </p:cNvSpPr>
          <p:nvPr/>
        </p:nvSpPr>
        <p:spPr bwMode="auto">
          <a:xfrm flipH="1">
            <a:off x="6096000" y="3065462"/>
            <a:ext cx="2014537" cy="110013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9" name="Group 8">
            <a:extLst>
              <a:ext uri="{FF2B5EF4-FFF2-40B4-BE49-F238E27FC236}">
                <a16:creationId xmlns:a16="http://schemas.microsoft.com/office/drawing/2014/main" id="{FEA4268D-2918-6446-A65A-828C5CA72DEE}"/>
              </a:ext>
            </a:extLst>
          </p:cNvPr>
          <p:cNvGrpSpPr/>
          <p:nvPr/>
        </p:nvGrpSpPr>
        <p:grpSpPr>
          <a:xfrm>
            <a:off x="4081462" y="2254250"/>
            <a:ext cx="1978025" cy="2543175"/>
            <a:chOff x="4081462" y="2254250"/>
            <a:chExt cx="1978025" cy="2543175"/>
          </a:xfrm>
        </p:grpSpPr>
        <p:pic>
          <p:nvPicPr>
            <p:cNvPr id="114" name="Picture 34" descr="alarm_clock_ringing">
              <a:extLst>
                <a:ext uri="{FF2B5EF4-FFF2-40B4-BE49-F238E27FC236}">
                  <a16:creationId xmlns:a16="http://schemas.microsoft.com/office/drawing/2014/main" id="{6923BC91-E9C5-D049-B59C-D41625176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2" y="4283075"/>
              <a:ext cx="4365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35">
              <a:extLst>
                <a:ext uri="{FF2B5EF4-FFF2-40B4-BE49-F238E27FC236}">
                  <a16:creationId xmlns:a16="http://schemas.microsoft.com/office/drawing/2014/main" id="{171ECC6D-E77E-7541-880B-B7D3C99DC8C1}"/>
                </a:ext>
              </a:extLst>
            </p:cNvPr>
            <p:cNvSpPr txBox="1">
              <a:spLocks noChangeArrowheads="1"/>
            </p:cNvSpPr>
            <p:nvPr/>
          </p:nvSpPr>
          <p:spPr bwMode="auto">
            <a:xfrm>
              <a:off x="4449762" y="4498975"/>
              <a:ext cx="1538288" cy="298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pkt 2 timeout</a:t>
              </a:r>
            </a:p>
          </p:txBody>
        </p:sp>
        <p:grpSp>
          <p:nvGrpSpPr>
            <p:cNvPr id="128" name="Group 29">
              <a:extLst>
                <a:ext uri="{FF2B5EF4-FFF2-40B4-BE49-F238E27FC236}">
                  <a16:creationId xmlns:a16="http://schemas.microsoft.com/office/drawing/2014/main" id="{CCD75B32-9279-9249-845C-EEAC69B59B93}"/>
                </a:ext>
              </a:extLst>
            </p:cNvPr>
            <p:cNvGrpSpPr>
              <a:grpSpLocks/>
            </p:cNvGrpSpPr>
            <p:nvPr/>
          </p:nvGrpSpPr>
          <p:grpSpPr bwMode="auto">
            <a:xfrm>
              <a:off x="5956300" y="2254250"/>
              <a:ext cx="103187" cy="2462212"/>
              <a:chOff x="3651" y="1878"/>
              <a:chExt cx="78" cy="963"/>
            </a:xfrm>
          </p:grpSpPr>
          <p:sp>
            <p:nvSpPr>
              <p:cNvPr id="129" name="Line 30">
                <a:extLst>
                  <a:ext uri="{FF2B5EF4-FFF2-40B4-BE49-F238E27FC236}">
                    <a16:creationId xmlns:a16="http://schemas.microsoft.com/office/drawing/2014/main" id="{968CAD8F-1975-844E-A2BC-06214EDA9B2E}"/>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0" name="Line 31">
                <a:extLst>
                  <a:ext uri="{FF2B5EF4-FFF2-40B4-BE49-F238E27FC236}">
                    <a16:creationId xmlns:a16="http://schemas.microsoft.com/office/drawing/2014/main" id="{46F70D7C-544C-D549-80EC-BBE7913442BA}"/>
                  </a:ext>
                </a:extLst>
              </p:cNvPr>
              <p:cNvSpPr>
                <a:spLocks noChangeShapeType="1"/>
              </p:cNvSpPr>
              <p:nvPr/>
            </p:nvSpPr>
            <p:spPr bwMode="auto">
              <a:xfrm flipH="1">
                <a:off x="3651" y="1878"/>
                <a:ext cx="76"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32">
                <a:extLst>
                  <a:ext uri="{FF2B5EF4-FFF2-40B4-BE49-F238E27FC236}">
                    <a16:creationId xmlns:a16="http://schemas.microsoft.com/office/drawing/2014/main" id="{7CCD21DE-7848-8E49-8DFB-3B7580C3720B}"/>
                  </a:ext>
                </a:extLst>
              </p:cNvPr>
              <p:cNvSpPr>
                <a:spLocks noChangeShapeType="1"/>
              </p:cNvSpPr>
              <p:nvPr/>
            </p:nvSpPr>
            <p:spPr bwMode="auto">
              <a:xfrm flipH="1">
                <a:off x="3651" y="2841"/>
                <a:ext cx="76"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1" name="Group 10">
            <a:extLst>
              <a:ext uri="{FF2B5EF4-FFF2-40B4-BE49-F238E27FC236}">
                <a16:creationId xmlns:a16="http://schemas.microsoft.com/office/drawing/2014/main" id="{B43C2478-ADE4-9940-A00F-07B0A8A168AB}"/>
              </a:ext>
            </a:extLst>
          </p:cNvPr>
          <p:cNvGrpSpPr/>
          <p:nvPr/>
        </p:nvGrpSpPr>
        <p:grpSpPr>
          <a:xfrm>
            <a:off x="6061075" y="4884737"/>
            <a:ext cx="2114550" cy="1179513"/>
            <a:chOff x="6061075" y="4884737"/>
            <a:chExt cx="2114550" cy="1179513"/>
          </a:xfrm>
        </p:grpSpPr>
        <p:sp>
          <p:nvSpPr>
            <p:cNvPr id="132" name="Line 37">
              <a:extLst>
                <a:ext uri="{FF2B5EF4-FFF2-40B4-BE49-F238E27FC236}">
                  <a16:creationId xmlns:a16="http://schemas.microsoft.com/office/drawing/2014/main" id="{87F3997F-AC6F-E94C-BDDA-D675458BE183}"/>
                </a:ext>
              </a:extLst>
            </p:cNvPr>
            <p:cNvSpPr>
              <a:spLocks noChangeShapeType="1"/>
            </p:cNvSpPr>
            <p:nvPr/>
          </p:nvSpPr>
          <p:spPr bwMode="auto">
            <a:xfrm>
              <a:off x="6075362" y="4884737"/>
              <a:ext cx="2100263"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3" name="Line 38">
              <a:extLst>
                <a:ext uri="{FF2B5EF4-FFF2-40B4-BE49-F238E27FC236}">
                  <a16:creationId xmlns:a16="http://schemas.microsoft.com/office/drawing/2014/main" id="{F145FE1E-AA9A-9247-82EE-3228DB0DB25A}"/>
                </a:ext>
              </a:extLst>
            </p:cNvPr>
            <p:cNvSpPr>
              <a:spLocks noChangeShapeType="1"/>
            </p:cNvSpPr>
            <p:nvPr/>
          </p:nvSpPr>
          <p:spPr bwMode="auto">
            <a:xfrm>
              <a:off x="6067425" y="5129212"/>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4" name="Line 39">
              <a:extLst>
                <a:ext uri="{FF2B5EF4-FFF2-40B4-BE49-F238E27FC236}">
                  <a16:creationId xmlns:a16="http://schemas.microsoft.com/office/drawing/2014/main" id="{A6917865-5501-404F-B05D-FD50B31DAC19}"/>
                </a:ext>
              </a:extLst>
            </p:cNvPr>
            <p:cNvSpPr>
              <a:spLocks noChangeShapeType="1"/>
            </p:cNvSpPr>
            <p:nvPr/>
          </p:nvSpPr>
          <p:spPr bwMode="auto">
            <a:xfrm>
              <a:off x="6061075" y="5362575"/>
              <a:ext cx="2101850"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5" name="Line 40">
              <a:extLst>
                <a:ext uri="{FF2B5EF4-FFF2-40B4-BE49-F238E27FC236}">
                  <a16:creationId xmlns:a16="http://schemas.microsoft.com/office/drawing/2014/main" id="{C1F71149-521E-A245-80B1-E26288E6E967}"/>
                </a:ext>
              </a:extLst>
            </p:cNvPr>
            <p:cNvSpPr>
              <a:spLocks noChangeShapeType="1"/>
            </p:cNvSpPr>
            <p:nvPr/>
          </p:nvSpPr>
          <p:spPr bwMode="auto">
            <a:xfrm>
              <a:off x="6064250" y="5595937"/>
              <a:ext cx="2100262"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136" name="Text Box 41">
            <a:extLst>
              <a:ext uri="{FF2B5EF4-FFF2-40B4-BE49-F238E27FC236}">
                <a16:creationId xmlns:a16="http://schemas.microsoft.com/office/drawing/2014/main" id="{C2E1F2DD-A0AF-3A4F-84ED-5EB921B7EA8C}"/>
              </a:ext>
            </a:extLst>
          </p:cNvPr>
          <p:cNvSpPr txBox="1">
            <a:spLocks noChangeArrowheads="1"/>
          </p:cNvSpPr>
          <p:nvPr/>
        </p:nvSpPr>
        <p:spPr bwMode="auto">
          <a:xfrm>
            <a:off x="8135937" y="3497262"/>
            <a:ext cx="2413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pkt4, discard,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(re)send ack1</a:t>
            </a:r>
          </a:p>
        </p:txBody>
      </p:sp>
      <p:sp>
        <p:nvSpPr>
          <p:cNvPr id="137" name="Text Box 42">
            <a:extLst>
              <a:ext uri="{FF2B5EF4-FFF2-40B4-BE49-F238E27FC236}">
                <a16:creationId xmlns:a16="http://schemas.microsoft.com/office/drawing/2014/main" id="{9460E1DE-6181-0944-8A7F-243E2C9494FD}"/>
              </a:ext>
            </a:extLst>
          </p:cNvPr>
          <p:cNvSpPr txBox="1">
            <a:spLocks noChangeArrowheads="1"/>
          </p:cNvSpPr>
          <p:nvPr/>
        </p:nvSpPr>
        <p:spPr bwMode="auto">
          <a:xfrm>
            <a:off x="8154987" y="4017962"/>
            <a:ext cx="2413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pkt5, discard,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(re)send ack1</a:t>
            </a:r>
          </a:p>
        </p:txBody>
      </p:sp>
      <p:sp>
        <p:nvSpPr>
          <p:cNvPr id="138" name="Text Box 43">
            <a:extLst>
              <a:ext uri="{FF2B5EF4-FFF2-40B4-BE49-F238E27FC236}">
                <a16:creationId xmlns:a16="http://schemas.microsoft.com/office/drawing/2014/main" id="{9372D8AC-242E-6F41-B4F3-7282D16B0794}"/>
              </a:ext>
            </a:extLst>
          </p:cNvPr>
          <p:cNvSpPr txBox="1">
            <a:spLocks noChangeArrowheads="1"/>
          </p:cNvSpPr>
          <p:nvPr/>
        </p:nvSpPr>
        <p:spPr bwMode="auto">
          <a:xfrm>
            <a:off x="8166100" y="5172075"/>
            <a:ext cx="2965450" cy="1082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pkt2, deliver, send ack2</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pkt3, deliver, send ack3</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pkt4, deliver, send ack4</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pkt5, deliver, send ack5</a:t>
            </a:r>
          </a:p>
        </p:txBody>
      </p:sp>
      <p:sp>
        <p:nvSpPr>
          <p:cNvPr id="139" name="Text Box 44">
            <a:extLst>
              <a:ext uri="{FF2B5EF4-FFF2-40B4-BE49-F238E27FC236}">
                <a16:creationId xmlns:a16="http://schemas.microsoft.com/office/drawing/2014/main" id="{3FF05DAC-881F-5A4C-85B0-7DEC9D8730CF}"/>
              </a:ext>
            </a:extLst>
          </p:cNvPr>
          <p:cNvSpPr txBox="1">
            <a:spLocks noChangeArrowheads="1"/>
          </p:cNvSpPr>
          <p:nvPr/>
        </p:nvSpPr>
        <p:spPr bwMode="auto">
          <a:xfrm>
            <a:off x="4217987" y="4000500"/>
            <a:ext cx="181133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ignore duplicate ACK</a:t>
            </a:r>
          </a:p>
        </p:txBody>
      </p:sp>
      <p:sp>
        <p:nvSpPr>
          <p:cNvPr id="143" name="Text Box 59">
            <a:extLst>
              <a:ext uri="{FF2B5EF4-FFF2-40B4-BE49-F238E27FC236}">
                <a16:creationId xmlns:a16="http://schemas.microsoft.com/office/drawing/2014/main" id="{FB2F6CDE-F6A8-F844-B10B-589750594621}"/>
              </a:ext>
            </a:extLst>
          </p:cNvPr>
          <p:cNvSpPr txBox="1">
            <a:spLocks noChangeArrowheads="1"/>
          </p:cNvSpPr>
          <p:nvPr/>
        </p:nvSpPr>
        <p:spPr bwMode="auto">
          <a:xfrm>
            <a:off x="2278062" y="1223962"/>
            <a:ext cx="21463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sng" strike="noStrike" kern="0" cap="none" spc="0" normalizeH="0" baseline="0" noProof="0">
                <a:ln>
                  <a:noFill/>
                </a:ln>
                <a:solidFill>
                  <a:srgbClr val="000099"/>
                </a:solidFill>
                <a:effectLst/>
                <a:uLnTx/>
                <a:uFillTx/>
                <a:latin typeface="Tahoma" charset="0"/>
                <a:ea typeface="ＭＳ Ｐゴシック" charset="0"/>
                <a:cs typeface="+mn-cs"/>
              </a:rPr>
              <a:t>sender window (N=4)</a:t>
            </a:r>
          </a:p>
        </p:txBody>
      </p:sp>
      <p:grpSp>
        <p:nvGrpSpPr>
          <p:cNvPr id="4" name="Group 3">
            <a:extLst>
              <a:ext uri="{FF2B5EF4-FFF2-40B4-BE49-F238E27FC236}">
                <a16:creationId xmlns:a16="http://schemas.microsoft.com/office/drawing/2014/main" id="{76DDE7CA-1E78-DA4A-AE1B-74DF7C479CF1}"/>
              </a:ext>
            </a:extLst>
          </p:cNvPr>
          <p:cNvGrpSpPr/>
          <p:nvPr/>
        </p:nvGrpSpPr>
        <p:grpSpPr>
          <a:xfrm>
            <a:off x="2317750" y="1570037"/>
            <a:ext cx="1520825" cy="1150938"/>
            <a:chOff x="2317750" y="1570037"/>
            <a:chExt cx="1520825" cy="1150938"/>
          </a:xfrm>
        </p:grpSpPr>
        <p:grpSp>
          <p:nvGrpSpPr>
            <p:cNvPr id="140" name="Group 65">
              <a:extLst>
                <a:ext uri="{FF2B5EF4-FFF2-40B4-BE49-F238E27FC236}">
                  <a16:creationId xmlns:a16="http://schemas.microsoft.com/office/drawing/2014/main" id="{931A5080-440D-784B-A586-03D399A7E982}"/>
                </a:ext>
              </a:extLst>
            </p:cNvPr>
            <p:cNvGrpSpPr>
              <a:grpSpLocks/>
            </p:cNvGrpSpPr>
            <p:nvPr/>
          </p:nvGrpSpPr>
          <p:grpSpPr bwMode="auto">
            <a:xfrm>
              <a:off x="2320925" y="1570037"/>
              <a:ext cx="1512887" cy="304800"/>
              <a:chOff x="115" y="914"/>
              <a:chExt cx="953" cy="192"/>
            </a:xfrm>
          </p:grpSpPr>
          <p:sp>
            <p:nvSpPr>
              <p:cNvPr id="141" name="Rectangle 60">
                <a:extLst>
                  <a:ext uri="{FF2B5EF4-FFF2-40B4-BE49-F238E27FC236}">
                    <a16:creationId xmlns:a16="http://schemas.microsoft.com/office/drawing/2014/main" id="{B26ABC90-7E5F-8A4E-8270-EAE554611A43}"/>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2" name="Text Box 46">
                <a:extLst>
                  <a:ext uri="{FF2B5EF4-FFF2-40B4-BE49-F238E27FC236}">
                    <a16:creationId xmlns:a16="http://schemas.microsoft.com/office/drawing/2014/main" id="{7BFA6562-0DAC-EB45-9C52-212661A48237}"/>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4 5 6 7 8 </a:t>
                </a:r>
              </a:p>
            </p:txBody>
          </p:sp>
        </p:grpSp>
        <p:grpSp>
          <p:nvGrpSpPr>
            <p:cNvPr id="144" name="Group 67">
              <a:extLst>
                <a:ext uri="{FF2B5EF4-FFF2-40B4-BE49-F238E27FC236}">
                  <a16:creationId xmlns:a16="http://schemas.microsoft.com/office/drawing/2014/main" id="{58213E82-566B-494B-9703-4038DD2EF040}"/>
                </a:ext>
              </a:extLst>
            </p:cNvPr>
            <p:cNvGrpSpPr>
              <a:grpSpLocks/>
            </p:cNvGrpSpPr>
            <p:nvPr/>
          </p:nvGrpSpPr>
          <p:grpSpPr bwMode="auto">
            <a:xfrm>
              <a:off x="2317750" y="1855787"/>
              <a:ext cx="1512887" cy="304800"/>
              <a:chOff x="115" y="914"/>
              <a:chExt cx="953" cy="192"/>
            </a:xfrm>
          </p:grpSpPr>
          <p:sp>
            <p:nvSpPr>
              <p:cNvPr id="145" name="Rectangle 68">
                <a:extLst>
                  <a:ext uri="{FF2B5EF4-FFF2-40B4-BE49-F238E27FC236}">
                    <a16:creationId xmlns:a16="http://schemas.microsoft.com/office/drawing/2014/main" id="{4568CC56-ACBD-D74D-BF0B-726A16BC810C}"/>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9">
                <a:extLst>
                  <a:ext uri="{FF2B5EF4-FFF2-40B4-BE49-F238E27FC236}">
                    <a16:creationId xmlns:a16="http://schemas.microsoft.com/office/drawing/2014/main" id="{407928DF-AB75-9C4A-93E1-B6C00F1ED1ED}"/>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4 5 6 7 8 </a:t>
                </a:r>
              </a:p>
            </p:txBody>
          </p:sp>
        </p:grpSp>
        <p:grpSp>
          <p:nvGrpSpPr>
            <p:cNvPr id="147" name="Group 70">
              <a:extLst>
                <a:ext uri="{FF2B5EF4-FFF2-40B4-BE49-F238E27FC236}">
                  <a16:creationId xmlns:a16="http://schemas.microsoft.com/office/drawing/2014/main" id="{00B20D72-C787-994E-A325-6842B818626F}"/>
                </a:ext>
              </a:extLst>
            </p:cNvPr>
            <p:cNvGrpSpPr>
              <a:grpSpLocks/>
            </p:cNvGrpSpPr>
            <p:nvPr/>
          </p:nvGrpSpPr>
          <p:grpSpPr bwMode="auto">
            <a:xfrm>
              <a:off x="2325687" y="2141537"/>
              <a:ext cx="1512888" cy="304800"/>
              <a:chOff x="115" y="914"/>
              <a:chExt cx="953" cy="192"/>
            </a:xfrm>
          </p:grpSpPr>
          <p:sp>
            <p:nvSpPr>
              <p:cNvPr id="148" name="Rectangle 71">
                <a:extLst>
                  <a:ext uri="{FF2B5EF4-FFF2-40B4-BE49-F238E27FC236}">
                    <a16:creationId xmlns:a16="http://schemas.microsoft.com/office/drawing/2014/main" id="{CB23F592-B205-C747-BC5C-8DED1F25489A}"/>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9" name="Text Box 72">
                <a:extLst>
                  <a:ext uri="{FF2B5EF4-FFF2-40B4-BE49-F238E27FC236}">
                    <a16:creationId xmlns:a16="http://schemas.microsoft.com/office/drawing/2014/main" id="{3023C1E8-641E-D34A-BDDD-05F2D4DF44B2}"/>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nvGrpSpPr>
            <p:cNvPr id="150" name="Group 73">
              <a:extLst>
                <a:ext uri="{FF2B5EF4-FFF2-40B4-BE49-F238E27FC236}">
                  <a16:creationId xmlns:a16="http://schemas.microsoft.com/office/drawing/2014/main" id="{40BB12DF-C4A4-6A41-A0BD-D8F19F8C262D}"/>
                </a:ext>
              </a:extLst>
            </p:cNvPr>
            <p:cNvGrpSpPr>
              <a:grpSpLocks/>
            </p:cNvGrpSpPr>
            <p:nvPr/>
          </p:nvGrpSpPr>
          <p:grpSpPr bwMode="auto">
            <a:xfrm>
              <a:off x="2322512" y="2416175"/>
              <a:ext cx="1512888" cy="304800"/>
              <a:chOff x="115" y="914"/>
              <a:chExt cx="953" cy="192"/>
            </a:xfrm>
          </p:grpSpPr>
          <p:sp>
            <p:nvSpPr>
              <p:cNvPr id="151" name="Rectangle 74">
                <a:extLst>
                  <a:ext uri="{FF2B5EF4-FFF2-40B4-BE49-F238E27FC236}">
                    <a16:creationId xmlns:a16="http://schemas.microsoft.com/office/drawing/2014/main" id="{89CB1498-6077-D041-AC57-35BA218CB0F4}"/>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2" name="Text Box 75">
                <a:extLst>
                  <a:ext uri="{FF2B5EF4-FFF2-40B4-BE49-F238E27FC236}">
                    <a16:creationId xmlns:a16="http://schemas.microsoft.com/office/drawing/2014/main" id="{51265616-94AA-1940-B75F-94B688FDD5BE}"/>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grpSp>
        <p:nvGrpSpPr>
          <p:cNvPr id="8" name="Group 7">
            <a:extLst>
              <a:ext uri="{FF2B5EF4-FFF2-40B4-BE49-F238E27FC236}">
                <a16:creationId xmlns:a16="http://schemas.microsoft.com/office/drawing/2014/main" id="{453FA832-3142-3345-8926-97B188BFCE5C}"/>
              </a:ext>
            </a:extLst>
          </p:cNvPr>
          <p:cNvGrpSpPr/>
          <p:nvPr/>
        </p:nvGrpSpPr>
        <p:grpSpPr>
          <a:xfrm>
            <a:off x="2319337" y="3135312"/>
            <a:ext cx="3749675" cy="369332"/>
            <a:chOff x="2319337" y="3135312"/>
            <a:chExt cx="3749675" cy="369332"/>
          </a:xfrm>
        </p:grpSpPr>
        <p:sp>
          <p:nvSpPr>
            <p:cNvPr id="153" name="Rectangle 79">
              <a:extLst>
                <a:ext uri="{FF2B5EF4-FFF2-40B4-BE49-F238E27FC236}">
                  <a16:creationId xmlns:a16="http://schemas.microsoft.com/office/drawing/2014/main" id="{136FFCEA-08CB-4B46-986C-2B7FBEB6B3C9}"/>
                </a:ext>
              </a:extLst>
            </p:cNvPr>
            <p:cNvSpPr>
              <a:spLocks noChangeArrowheads="1"/>
            </p:cNvSpPr>
            <p:nvPr/>
          </p:nvSpPr>
          <p:spPr bwMode="auto">
            <a:xfrm>
              <a:off x="2533650" y="3221037"/>
              <a:ext cx="628650" cy="2286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6" name="Group 5">
              <a:extLst>
                <a:ext uri="{FF2B5EF4-FFF2-40B4-BE49-F238E27FC236}">
                  <a16:creationId xmlns:a16="http://schemas.microsoft.com/office/drawing/2014/main" id="{D1DC4FE7-5ADF-3340-99A4-F8E562CC9D77}"/>
                </a:ext>
              </a:extLst>
            </p:cNvPr>
            <p:cNvGrpSpPr/>
            <p:nvPr/>
          </p:nvGrpSpPr>
          <p:grpSpPr>
            <a:xfrm>
              <a:off x="2319337" y="3135312"/>
              <a:ext cx="3749675" cy="369332"/>
              <a:chOff x="2319337" y="3135312"/>
              <a:chExt cx="3749675" cy="369332"/>
            </a:xfrm>
          </p:grpSpPr>
          <p:sp>
            <p:nvSpPr>
              <p:cNvPr id="113" name="Text Box 22">
                <a:extLst>
                  <a:ext uri="{FF2B5EF4-FFF2-40B4-BE49-F238E27FC236}">
                    <a16:creationId xmlns:a16="http://schemas.microsoft.com/office/drawing/2014/main" id="{E3AAA9D4-24A2-9445-B632-A99BE73DC655}"/>
                  </a:ext>
                </a:extLst>
              </p:cNvPr>
              <p:cNvSpPr txBox="1">
                <a:spLocks noChangeArrowheads="1"/>
              </p:cNvSpPr>
              <p:nvPr/>
            </p:nvSpPr>
            <p:spPr bwMode="auto">
              <a:xfrm>
                <a:off x="3894955" y="3135312"/>
                <a:ext cx="217405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ack0, send pkt4</a:t>
                </a:r>
              </a:p>
            </p:txBody>
          </p:sp>
          <p:sp>
            <p:nvSpPr>
              <p:cNvPr id="154" name="Text Box 80">
                <a:extLst>
                  <a:ext uri="{FF2B5EF4-FFF2-40B4-BE49-F238E27FC236}">
                    <a16:creationId xmlns:a16="http://schemas.microsoft.com/office/drawing/2014/main" id="{60379420-DE18-E947-A726-0A6ECF67B96A}"/>
                  </a:ext>
                </a:extLst>
              </p:cNvPr>
              <p:cNvSpPr txBox="1">
                <a:spLocks noChangeArrowheads="1"/>
              </p:cNvSpPr>
              <p:nvPr/>
            </p:nvSpPr>
            <p:spPr bwMode="auto">
              <a:xfrm>
                <a:off x="2319337" y="3186112"/>
                <a:ext cx="151288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1 2 3 4</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5 6 7 8 </a:t>
                </a:r>
              </a:p>
            </p:txBody>
          </p:sp>
        </p:grpSp>
      </p:grpSp>
      <p:grpSp>
        <p:nvGrpSpPr>
          <p:cNvPr id="10" name="Group 9">
            <a:extLst>
              <a:ext uri="{FF2B5EF4-FFF2-40B4-BE49-F238E27FC236}">
                <a16:creationId xmlns:a16="http://schemas.microsoft.com/office/drawing/2014/main" id="{1269BB31-73E3-7544-97DE-32AB0574DD7B}"/>
              </a:ext>
            </a:extLst>
          </p:cNvPr>
          <p:cNvGrpSpPr/>
          <p:nvPr/>
        </p:nvGrpSpPr>
        <p:grpSpPr>
          <a:xfrm>
            <a:off x="2305050" y="4754562"/>
            <a:ext cx="1520825" cy="1050925"/>
            <a:chOff x="2305050" y="4754562"/>
            <a:chExt cx="1520825" cy="1050925"/>
          </a:xfrm>
        </p:grpSpPr>
        <p:grpSp>
          <p:nvGrpSpPr>
            <p:cNvPr id="158" name="Group 85">
              <a:extLst>
                <a:ext uri="{FF2B5EF4-FFF2-40B4-BE49-F238E27FC236}">
                  <a16:creationId xmlns:a16="http://schemas.microsoft.com/office/drawing/2014/main" id="{03417B8E-F478-8C46-B780-7DF3A846A09A}"/>
                </a:ext>
              </a:extLst>
            </p:cNvPr>
            <p:cNvGrpSpPr>
              <a:grpSpLocks/>
            </p:cNvGrpSpPr>
            <p:nvPr/>
          </p:nvGrpSpPr>
          <p:grpSpPr bwMode="auto">
            <a:xfrm>
              <a:off x="2305050" y="4754562"/>
              <a:ext cx="1512887" cy="304800"/>
              <a:chOff x="112" y="2105"/>
              <a:chExt cx="953" cy="192"/>
            </a:xfrm>
          </p:grpSpPr>
          <p:sp>
            <p:nvSpPr>
              <p:cNvPr id="159" name="Rectangle 86">
                <a:extLst>
                  <a:ext uri="{FF2B5EF4-FFF2-40B4-BE49-F238E27FC236}">
                    <a16:creationId xmlns:a16="http://schemas.microsoft.com/office/drawing/2014/main" id="{51D5A277-3EBC-904A-AC8D-23CF45D5EF67}"/>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0" name="Text Box 87">
                <a:extLst>
                  <a:ext uri="{FF2B5EF4-FFF2-40B4-BE49-F238E27FC236}">
                    <a16:creationId xmlns:a16="http://schemas.microsoft.com/office/drawing/2014/main" id="{B4DADF2A-5673-3046-9E59-DCC911CA29C8}"/>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nvGrpSpPr>
            <p:cNvPr id="161" name="Group 88">
              <a:extLst>
                <a:ext uri="{FF2B5EF4-FFF2-40B4-BE49-F238E27FC236}">
                  <a16:creationId xmlns:a16="http://schemas.microsoft.com/office/drawing/2014/main" id="{73C5048A-4F54-D24B-B928-04D9BDFC162C}"/>
                </a:ext>
              </a:extLst>
            </p:cNvPr>
            <p:cNvGrpSpPr>
              <a:grpSpLocks/>
            </p:cNvGrpSpPr>
            <p:nvPr/>
          </p:nvGrpSpPr>
          <p:grpSpPr bwMode="auto">
            <a:xfrm>
              <a:off x="2312987" y="4995862"/>
              <a:ext cx="1512888" cy="304800"/>
              <a:chOff x="112" y="2105"/>
              <a:chExt cx="953" cy="192"/>
            </a:xfrm>
          </p:grpSpPr>
          <p:sp>
            <p:nvSpPr>
              <p:cNvPr id="162" name="Rectangle 89">
                <a:extLst>
                  <a:ext uri="{FF2B5EF4-FFF2-40B4-BE49-F238E27FC236}">
                    <a16:creationId xmlns:a16="http://schemas.microsoft.com/office/drawing/2014/main" id="{2DE076E2-D66C-3A41-9D7C-1EAD271BB244}"/>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3" name="Text Box 90">
                <a:extLst>
                  <a:ext uri="{FF2B5EF4-FFF2-40B4-BE49-F238E27FC236}">
                    <a16:creationId xmlns:a16="http://schemas.microsoft.com/office/drawing/2014/main" id="{4E90CC58-BC14-8A46-9EF1-B2445A87ACD6}"/>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6 7 8 </a:t>
                </a:r>
              </a:p>
            </p:txBody>
          </p:sp>
        </p:grpSp>
        <p:grpSp>
          <p:nvGrpSpPr>
            <p:cNvPr id="164" name="Group 91">
              <a:extLst>
                <a:ext uri="{FF2B5EF4-FFF2-40B4-BE49-F238E27FC236}">
                  <a16:creationId xmlns:a16="http://schemas.microsoft.com/office/drawing/2014/main" id="{FC55D8F5-B4F7-874A-8587-FEFF1658A4DF}"/>
                </a:ext>
              </a:extLst>
            </p:cNvPr>
            <p:cNvGrpSpPr>
              <a:grpSpLocks/>
            </p:cNvGrpSpPr>
            <p:nvPr/>
          </p:nvGrpSpPr>
          <p:grpSpPr bwMode="auto">
            <a:xfrm>
              <a:off x="2309812" y="5259387"/>
              <a:ext cx="1512888" cy="304800"/>
              <a:chOff x="112" y="2105"/>
              <a:chExt cx="953" cy="192"/>
            </a:xfrm>
          </p:grpSpPr>
          <p:sp>
            <p:nvSpPr>
              <p:cNvPr id="165" name="Rectangle 92">
                <a:extLst>
                  <a:ext uri="{FF2B5EF4-FFF2-40B4-BE49-F238E27FC236}">
                    <a16:creationId xmlns:a16="http://schemas.microsoft.com/office/drawing/2014/main" id="{5F79878B-FB81-654E-BD8D-25D0529EEA5B}"/>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6" name="Text Box 93">
                <a:extLst>
                  <a:ext uri="{FF2B5EF4-FFF2-40B4-BE49-F238E27FC236}">
                    <a16:creationId xmlns:a16="http://schemas.microsoft.com/office/drawing/2014/main" id="{1562EC1E-E59B-7944-A04F-448394E225AD}"/>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nvGrpSpPr>
            <p:cNvPr id="167" name="Group 94">
              <a:extLst>
                <a:ext uri="{FF2B5EF4-FFF2-40B4-BE49-F238E27FC236}">
                  <a16:creationId xmlns:a16="http://schemas.microsoft.com/office/drawing/2014/main" id="{D2F62372-EF14-F24B-B336-E5FA5F73E441}"/>
                </a:ext>
              </a:extLst>
            </p:cNvPr>
            <p:cNvGrpSpPr>
              <a:grpSpLocks/>
            </p:cNvGrpSpPr>
            <p:nvPr/>
          </p:nvGrpSpPr>
          <p:grpSpPr bwMode="auto">
            <a:xfrm>
              <a:off x="2306637" y="5500687"/>
              <a:ext cx="1512888" cy="304800"/>
              <a:chOff x="112" y="2105"/>
              <a:chExt cx="953" cy="192"/>
            </a:xfrm>
          </p:grpSpPr>
          <p:sp>
            <p:nvSpPr>
              <p:cNvPr id="168" name="Rectangle 95">
                <a:extLst>
                  <a:ext uri="{FF2B5EF4-FFF2-40B4-BE49-F238E27FC236}">
                    <a16:creationId xmlns:a16="http://schemas.microsoft.com/office/drawing/2014/main" id="{BCA2899F-BA48-C640-8ADB-7E90D0337123}"/>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9" name="Text Box 96">
                <a:extLst>
                  <a:ext uri="{FF2B5EF4-FFF2-40B4-BE49-F238E27FC236}">
                    <a16:creationId xmlns:a16="http://schemas.microsoft.com/office/drawing/2014/main" id="{8A067021-ACF5-964B-98EA-A0B6BE082C42}"/>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grpSp>
        <p:nvGrpSpPr>
          <p:cNvPr id="13" name="Group 12">
            <a:extLst>
              <a:ext uri="{FF2B5EF4-FFF2-40B4-BE49-F238E27FC236}">
                <a16:creationId xmlns:a16="http://schemas.microsoft.com/office/drawing/2014/main" id="{59C661FF-CD5C-6E4B-970B-3DCF09E317A2}"/>
              </a:ext>
            </a:extLst>
          </p:cNvPr>
          <p:cNvGrpSpPr/>
          <p:nvPr/>
        </p:nvGrpSpPr>
        <p:grpSpPr>
          <a:xfrm>
            <a:off x="7129462" y="3876675"/>
            <a:ext cx="1039813" cy="873125"/>
            <a:chOff x="7129462" y="3876675"/>
            <a:chExt cx="1039813" cy="873125"/>
          </a:xfrm>
        </p:grpSpPr>
        <p:sp>
          <p:nvSpPr>
            <p:cNvPr id="170" name="Line 98">
              <a:extLst>
                <a:ext uri="{FF2B5EF4-FFF2-40B4-BE49-F238E27FC236}">
                  <a16:creationId xmlns:a16="http://schemas.microsoft.com/office/drawing/2014/main" id="{E4B1EB39-53C3-8344-8ADA-9E76B91AB89A}"/>
                </a:ext>
              </a:extLst>
            </p:cNvPr>
            <p:cNvSpPr>
              <a:spLocks noChangeShapeType="1"/>
            </p:cNvSpPr>
            <p:nvPr/>
          </p:nvSpPr>
          <p:spPr bwMode="auto">
            <a:xfrm flipH="1">
              <a:off x="7129462" y="3876675"/>
              <a:ext cx="1033463" cy="56356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99">
              <a:extLst>
                <a:ext uri="{FF2B5EF4-FFF2-40B4-BE49-F238E27FC236}">
                  <a16:creationId xmlns:a16="http://schemas.microsoft.com/office/drawing/2014/main" id="{A383D701-6209-8C45-966C-F73AADF8A621}"/>
                </a:ext>
              </a:extLst>
            </p:cNvPr>
            <p:cNvSpPr>
              <a:spLocks noChangeShapeType="1"/>
            </p:cNvSpPr>
            <p:nvPr/>
          </p:nvSpPr>
          <p:spPr bwMode="auto">
            <a:xfrm flipH="1">
              <a:off x="7135812" y="4186237"/>
              <a:ext cx="1033463"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 name="Group 11">
            <a:extLst>
              <a:ext uri="{FF2B5EF4-FFF2-40B4-BE49-F238E27FC236}">
                <a16:creationId xmlns:a16="http://schemas.microsoft.com/office/drawing/2014/main" id="{A72E6ECF-EC8F-534A-B975-E7A316543BA2}"/>
              </a:ext>
            </a:extLst>
          </p:cNvPr>
          <p:cNvGrpSpPr/>
          <p:nvPr/>
        </p:nvGrpSpPr>
        <p:grpSpPr>
          <a:xfrm>
            <a:off x="7108825" y="5376862"/>
            <a:ext cx="1081087" cy="1303338"/>
            <a:chOff x="7083425" y="5376862"/>
            <a:chExt cx="1081087" cy="1303338"/>
          </a:xfrm>
        </p:grpSpPr>
        <p:sp>
          <p:nvSpPr>
            <p:cNvPr id="172" name="Line 100">
              <a:extLst>
                <a:ext uri="{FF2B5EF4-FFF2-40B4-BE49-F238E27FC236}">
                  <a16:creationId xmlns:a16="http://schemas.microsoft.com/office/drawing/2014/main" id="{50E2BD6B-ADC1-C84D-8DBB-656FE09D31D3}"/>
                </a:ext>
              </a:extLst>
            </p:cNvPr>
            <p:cNvSpPr>
              <a:spLocks noChangeShapeType="1"/>
            </p:cNvSpPr>
            <p:nvPr/>
          </p:nvSpPr>
          <p:spPr bwMode="auto">
            <a:xfrm flipH="1">
              <a:off x="7131050" y="5376862"/>
              <a:ext cx="1033462"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3" name="Line 101">
              <a:extLst>
                <a:ext uri="{FF2B5EF4-FFF2-40B4-BE49-F238E27FC236}">
                  <a16:creationId xmlns:a16="http://schemas.microsoft.com/office/drawing/2014/main" id="{84B4DDDE-6474-8442-BB57-A50ADD9CEBEC}"/>
                </a:ext>
              </a:extLst>
            </p:cNvPr>
            <p:cNvSpPr>
              <a:spLocks noChangeShapeType="1"/>
            </p:cNvSpPr>
            <p:nvPr/>
          </p:nvSpPr>
          <p:spPr bwMode="auto">
            <a:xfrm flipH="1">
              <a:off x="7115175" y="5630862"/>
              <a:ext cx="1033462"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4" name="Line 102">
              <a:extLst>
                <a:ext uri="{FF2B5EF4-FFF2-40B4-BE49-F238E27FC236}">
                  <a16:creationId xmlns:a16="http://schemas.microsoft.com/office/drawing/2014/main" id="{73C0C64C-D6E3-AC4F-B1DD-2ECA3B116102}"/>
                </a:ext>
              </a:extLst>
            </p:cNvPr>
            <p:cNvSpPr>
              <a:spLocks noChangeShapeType="1"/>
            </p:cNvSpPr>
            <p:nvPr/>
          </p:nvSpPr>
          <p:spPr bwMode="auto">
            <a:xfrm flipH="1">
              <a:off x="7099300" y="5873750"/>
              <a:ext cx="1033462" cy="56356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Line 103">
              <a:extLst>
                <a:ext uri="{FF2B5EF4-FFF2-40B4-BE49-F238E27FC236}">
                  <a16:creationId xmlns:a16="http://schemas.microsoft.com/office/drawing/2014/main" id="{2133D681-30CA-654C-AE01-4F7EF0A35A48}"/>
                </a:ext>
              </a:extLst>
            </p:cNvPr>
            <p:cNvSpPr>
              <a:spLocks noChangeShapeType="1"/>
            </p:cNvSpPr>
            <p:nvPr/>
          </p:nvSpPr>
          <p:spPr bwMode="auto">
            <a:xfrm flipH="1">
              <a:off x="7083425" y="6116637"/>
              <a:ext cx="1033462"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7" name="Group 6">
            <a:extLst>
              <a:ext uri="{FF2B5EF4-FFF2-40B4-BE49-F238E27FC236}">
                <a16:creationId xmlns:a16="http://schemas.microsoft.com/office/drawing/2014/main" id="{FBA17A60-2A45-964D-961F-A44FDA1E12F8}"/>
              </a:ext>
            </a:extLst>
          </p:cNvPr>
          <p:cNvGrpSpPr/>
          <p:nvPr/>
        </p:nvGrpSpPr>
        <p:grpSpPr>
          <a:xfrm>
            <a:off x="2316162" y="3452813"/>
            <a:ext cx="3752850" cy="369332"/>
            <a:chOff x="2316162" y="3452813"/>
            <a:chExt cx="3752850" cy="369332"/>
          </a:xfrm>
        </p:grpSpPr>
        <p:grpSp>
          <p:nvGrpSpPr>
            <p:cNvPr id="155" name="Group 84">
              <a:extLst>
                <a:ext uri="{FF2B5EF4-FFF2-40B4-BE49-F238E27FC236}">
                  <a16:creationId xmlns:a16="http://schemas.microsoft.com/office/drawing/2014/main" id="{F747F193-29E4-2141-AA7E-B7B6D30FD8F8}"/>
                </a:ext>
              </a:extLst>
            </p:cNvPr>
            <p:cNvGrpSpPr>
              <a:grpSpLocks/>
            </p:cNvGrpSpPr>
            <p:nvPr/>
          </p:nvGrpSpPr>
          <p:grpSpPr bwMode="auto">
            <a:xfrm>
              <a:off x="2316162" y="3460750"/>
              <a:ext cx="1512888" cy="304800"/>
              <a:chOff x="112" y="2105"/>
              <a:chExt cx="953" cy="192"/>
            </a:xfrm>
          </p:grpSpPr>
          <p:sp>
            <p:nvSpPr>
              <p:cNvPr id="156" name="Rectangle 82">
                <a:extLst>
                  <a:ext uri="{FF2B5EF4-FFF2-40B4-BE49-F238E27FC236}">
                    <a16:creationId xmlns:a16="http://schemas.microsoft.com/office/drawing/2014/main" id="{D67393F3-D1F3-2847-92CB-862D70806A1E}"/>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7" name="Text Box 83">
                <a:extLst>
                  <a:ext uri="{FF2B5EF4-FFF2-40B4-BE49-F238E27FC236}">
                    <a16:creationId xmlns:a16="http://schemas.microsoft.com/office/drawing/2014/main" id="{4ACB79AA-81A1-824F-B374-FE28920BA23C}"/>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6 7 8 </a:t>
                </a:r>
              </a:p>
            </p:txBody>
          </p:sp>
        </p:grpSp>
        <p:sp>
          <p:nvSpPr>
            <p:cNvPr id="74" name="Text Box 22">
              <a:extLst>
                <a:ext uri="{FF2B5EF4-FFF2-40B4-BE49-F238E27FC236}">
                  <a16:creationId xmlns:a16="http://schemas.microsoft.com/office/drawing/2014/main" id="{112AB488-4C54-7D47-830A-D3403F86F18E}"/>
                </a:ext>
              </a:extLst>
            </p:cNvPr>
            <p:cNvSpPr txBox="1">
              <a:spLocks noChangeArrowheads="1"/>
            </p:cNvSpPr>
            <p:nvPr/>
          </p:nvSpPr>
          <p:spPr bwMode="auto">
            <a:xfrm>
              <a:off x="3860800" y="3452813"/>
              <a:ext cx="220821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ack1, send pkt5</a:t>
              </a:r>
            </a:p>
          </p:txBody>
        </p:sp>
      </p:grpSp>
      <p:sp>
        <p:nvSpPr>
          <p:cNvPr id="79" name="Line 14">
            <a:extLst>
              <a:ext uri="{FF2B5EF4-FFF2-40B4-BE49-F238E27FC236}">
                <a16:creationId xmlns:a16="http://schemas.microsoft.com/office/drawing/2014/main" id="{7310A5FB-4554-E045-9214-7084F7E862DB}"/>
              </a:ext>
            </a:extLst>
          </p:cNvPr>
          <p:cNvSpPr>
            <a:spLocks noChangeShapeType="1"/>
          </p:cNvSpPr>
          <p:nvPr/>
        </p:nvSpPr>
        <p:spPr bwMode="auto">
          <a:xfrm>
            <a:off x="6037262" y="1612900"/>
            <a:ext cx="11113" cy="45386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3" name="Slide Number Placeholder 2">
            <a:extLst>
              <a:ext uri="{FF2B5EF4-FFF2-40B4-BE49-F238E27FC236}">
                <a16:creationId xmlns:a16="http://schemas.microsoft.com/office/drawing/2014/main" id="{D2E57CDD-AF57-3E45-9B83-97B06BD5DF03}"/>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69</a:t>
            </a:fld>
            <a:endParaRPr lang="en-US" dirty="0"/>
          </a:p>
        </p:txBody>
      </p:sp>
    </p:spTree>
    <p:extLst>
      <p:ext uri="{BB962C8B-B14F-4D97-AF65-F5344CB8AC3E}">
        <p14:creationId xmlns:p14="http://schemas.microsoft.com/office/powerpoint/2010/main" val="32905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left)">
                                      <p:cBhvr>
                                        <p:cTn id="11" dur="500"/>
                                        <p:tgtEl>
                                          <p:spTgt spid="10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dissolve">
                                      <p:cBhvr>
                                        <p:cTn id="19" dur="500"/>
                                        <p:tgtEl>
                                          <p:spTgt spid="1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wipe(right)">
                                      <p:cBhvr>
                                        <p:cTn id="24" dur="500"/>
                                        <p:tgtEl>
                                          <p:spTgt spid="121"/>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wipe(right)">
                                      <p:cBhvr>
                                        <p:cTn id="27" dur="500"/>
                                        <p:tgtEl>
                                          <p:spTgt spid="12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27"/>
                                        </p:tgtEl>
                                        <p:attrNameLst>
                                          <p:attrName>style.visibility</p:attrName>
                                        </p:attrNameLst>
                                      </p:cBhvr>
                                      <p:to>
                                        <p:strVal val="visible"/>
                                      </p:to>
                                    </p:set>
                                    <p:animEffect transition="in" filter="wipe(right)">
                                      <p:cBhvr>
                                        <p:cTn id="30" dur="500"/>
                                        <p:tgtEl>
                                          <p:spTgt spid="1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wipe(left)">
                                      <p:cBhvr>
                                        <p:cTn id="39" dur="500"/>
                                        <p:tgtEl>
                                          <p:spTgt spid="125"/>
                                        </p:tgtEl>
                                      </p:cBhvr>
                                    </p:animEffect>
                                  </p:childTnLst>
                                </p:cTn>
                              </p:par>
                            </p:childTnLst>
                          </p:cTn>
                        </p:par>
                        <p:par>
                          <p:cTn id="40" fill="hold">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dissolve">
                                      <p:cBhvr>
                                        <p:cTn id="43" dur="500"/>
                                        <p:tgtEl>
                                          <p:spTgt spid="13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wipe(left)">
                                      <p:cBhvr>
                                        <p:cTn id="52" dur="500"/>
                                        <p:tgtEl>
                                          <p:spTgt spid="126"/>
                                        </p:tgtEl>
                                      </p:cBhvr>
                                    </p:animEffect>
                                  </p:childTnLst>
                                </p:cTn>
                              </p:par>
                            </p:childTnLst>
                          </p:cTn>
                        </p:par>
                        <p:par>
                          <p:cTn id="53" fill="hold">
                            <p:stCondLst>
                              <p:cond delay="1000"/>
                            </p:stCondLst>
                            <p:childTnLst>
                              <p:par>
                                <p:cTn id="54" presetID="9" presetClass="entr" presetSubtype="0" fill="hold" grpId="0" nodeType="afterEffect">
                                  <p:stCondLst>
                                    <p:cond delay="0"/>
                                  </p:stCondLst>
                                  <p:childTnLst>
                                    <p:set>
                                      <p:cBhvr>
                                        <p:cTn id="55" dur="1" fill="hold">
                                          <p:stCondLst>
                                            <p:cond delay="0"/>
                                          </p:stCondLst>
                                        </p:cTn>
                                        <p:tgtEl>
                                          <p:spTgt spid="137"/>
                                        </p:tgtEl>
                                        <p:attrNameLst>
                                          <p:attrName>style.visibility</p:attrName>
                                        </p:attrNameLst>
                                      </p:cBhvr>
                                      <p:to>
                                        <p:strVal val="visible"/>
                                      </p:to>
                                    </p:set>
                                    <p:animEffect transition="in" filter="dissolve">
                                      <p:cBhvr>
                                        <p:cTn id="56" dur="500"/>
                                        <p:tgtEl>
                                          <p:spTgt spid="137"/>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dissolve">
                                      <p:cBhvr>
                                        <p:cTn id="61" dur="500"/>
                                        <p:tgtEl>
                                          <p:spTgt spid="13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right)">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dissolve">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16"/>
                                        </p:tgtEl>
                                        <p:attrNameLst>
                                          <p:attrName>style.visibility</p:attrName>
                                        </p:attrNameLst>
                                      </p:cBhvr>
                                      <p:to>
                                        <p:strVal val="visible"/>
                                      </p:to>
                                    </p:set>
                                    <p:animEffect transition="in" filter="wipe(left)">
                                      <p:cBhvr>
                                        <p:cTn id="80" dur="500"/>
                                        <p:tgtEl>
                                          <p:spTgt spid="116"/>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500"/>
                                        <p:tgtEl>
                                          <p:spTgt spid="11"/>
                                        </p:tgtEl>
                                      </p:cBhvr>
                                    </p:animEffect>
                                  </p:childTnLst>
                                </p:cTn>
                              </p:par>
                            </p:childTnLst>
                          </p:cTn>
                        </p:par>
                        <p:par>
                          <p:cTn id="85" fill="hold">
                            <p:stCondLst>
                              <p:cond delay="1500"/>
                            </p:stCondLst>
                            <p:childTnLst>
                              <p:par>
                                <p:cTn id="86" presetID="9" presetClass="entr" presetSubtype="0" fill="hold" grpId="0" nodeType="afterEffect">
                                  <p:stCondLst>
                                    <p:cond delay="0"/>
                                  </p:stCondLst>
                                  <p:childTnLst>
                                    <p:set>
                                      <p:cBhvr>
                                        <p:cTn id="87" dur="1" fill="hold">
                                          <p:stCondLst>
                                            <p:cond delay="0"/>
                                          </p:stCondLst>
                                        </p:cTn>
                                        <p:tgtEl>
                                          <p:spTgt spid="138"/>
                                        </p:tgtEl>
                                        <p:attrNameLst>
                                          <p:attrName>style.visibility</p:attrName>
                                        </p:attrNameLst>
                                      </p:cBhvr>
                                      <p:to>
                                        <p:strVal val="visible"/>
                                      </p:to>
                                    </p:set>
                                    <p:animEffect transition="in" filter="dissolve">
                                      <p:cBhvr>
                                        <p:cTn id="88" dur="500"/>
                                        <p:tgtEl>
                                          <p:spTgt spid="138"/>
                                        </p:tgtEl>
                                      </p:cBhvr>
                                    </p:animEffect>
                                  </p:childTnLst>
                                </p:cTn>
                              </p:par>
                            </p:childTnLst>
                          </p:cTn>
                        </p:par>
                        <p:par>
                          <p:cTn id="89" fill="hold">
                            <p:stCondLst>
                              <p:cond delay="2000"/>
                            </p:stCondLst>
                            <p:childTnLst>
                              <p:par>
                                <p:cTn id="90" presetID="22" presetClass="entr" presetSubtype="2" fill="hold" nodeType="after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right)">
                                      <p:cBhvr>
                                        <p:cTn id="9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2" grpId="0"/>
      <p:bldP spid="116" grpId="0"/>
      <p:bldP spid="121" grpId="0" animBg="1"/>
      <p:bldP spid="124" grpId="0" animBg="1"/>
      <p:bldP spid="125" grpId="0" animBg="1"/>
      <p:bldP spid="126" grpId="0" animBg="1"/>
      <p:bldP spid="127" grpId="0" animBg="1"/>
      <p:bldP spid="136" grpId="0"/>
      <p:bldP spid="137" grpId="0"/>
      <p:bldP spid="138" grpId="0"/>
      <p:bldP spid="1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02B4EA-0158-774A-877D-888807F574B5}"/>
              </a:ext>
            </a:extLst>
          </p:cNvPr>
          <p:cNvGrpSpPr/>
          <p:nvPr/>
        </p:nvGrpSpPr>
        <p:grpSpPr>
          <a:xfrm>
            <a:off x="2578811" y="4965666"/>
            <a:ext cx="6866725" cy="1028731"/>
            <a:chOff x="2578811" y="4965666"/>
            <a:chExt cx="6866725" cy="1028731"/>
          </a:xfrm>
        </p:grpSpPr>
        <p:cxnSp>
          <p:nvCxnSpPr>
            <p:cNvPr id="128" name="Straight Connector 127">
              <a:extLst>
                <a:ext uri="{FF2B5EF4-FFF2-40B4-BE49-F238E27FC236}">
                  <a16:creationId xmlns:a16="http://schemas.microsoft.com/office/drawing/2014/main" id="{0763EEB6-87F6-D847-AD1E-3BFDCE6A9543}"/>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9891B45-180E-B341-A7C6-D10A683BB102}"/>
                </a:ext>
              </a:extLst>
            </p:cNvPr>
            <p:cNvGrpSpPr/>
            <p:nvPr/>
          </p:nvGrpSpPr>
          <p:grpSpPr>
            <a:xfrm>
              <a:off x="4062521" y="4965666"/>
              <a:ext cx="5383015" cy="1028731"/>
              <a:chOff x="4062521" y="4965666"/>
              <a:chExt cx="5383015" cy="1028731"/>
            </a:xfrm>
          </p:grpSpPr>
          <p:cxnSp>
            <p:nvCxnSpPr>
              <p:cNvPr id="127" name="Straight Connector 126">
                <a:extLst>
                  <a:ext uri="{FF2B5EF4-FFF2-40B4-BE49-F238E27FC236}">
                    <a16:creationId xmlns:a16="http://schemas.microsoft.com/office/drawing/2014/main" id="{16BE7B71-3412-8546-BD1A-8BF76DC47254}"/>
                  </a:ext>
                </a:extLst>
              </p:cNvPr>
              <p:cNvCxnSpPr>
                <a:cxnSpLocks/>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a:rPr>
                  <a:t>             </a:t>
                </a:r>
              </a:p>
            </p:txBody>
          </p:sp>
        </p:grpSp>
      </p:gr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88" y="4246759"/>
            <a:ext cx="549832"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76" name="Group 75">
            <a:extLst>
              <a:ext uri="{FF2B5EF4-FFF2-40B4-BE49-F238E27FC236}">
                <a16:creationId xmlns:a16="http://schemas.microsoft.com/office/drawing/2014/main" id="{EA5C4C69-3F64-BA46-87DE-D8D9E085DAC9}"/>
              </a:ext>
            </a:extLst>
          </p:cNvPr>
          <p:cNvGrpSpPr/>
          <p:nvPr/>
        </p:nvGrpSpPr>
        <p:grpSpPr>
          <a:xfrm>
            <a:off x="1687770" y="2167472"/>
            <a:ext cx="2131701" cy="2912558"/>
            <a:chOff x="8091785" y="2078288"/>
            <a:chExt cx="2364905" cy="2912558"/>
          </a:xfrm>
        </p:grpSpPr>
        <p:sp>
          <p:nvSpPr>
            <p:cNvPr id="77" name="Rectangle 23">
              <a:extLst>
                <a:ext uri="{FF2B5EF4-FFF2-40B4-BE49-F238E27FC236}">
                  <a16:creationId xmlns:a16="http://schemas.microsoft.com/office/drawing/2014/main" id="{12A4D2D3-BB7A-1141-97E1-1746F6AB4244}"/>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Rectangle 24">
              <a:extLst>
                <a:ext uri="{FF2B5EF4-FFF2-40B4-BE49-F238E27FC236}">
                  <a16:creationId xmlns:a16="http://schemas.microsoft.com/office/drawing/2014/main" id="{CC2D939F-B2EB-B142-B2EB-F35198972B0C}"/>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5">
              <a:extLst>
                <a:ext uri="{FF2B5EF4-FFF2-40B4-BE49-F238E27FC236}">
                  <a16:creationId xmlns:a16="http://schemas.microsoft.com/office/drawing/2014/main" id="{29206320-7227-5C45-BF48-477A94FE149F}"/>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1" name="Line 27">
              <a:extLst>
                <a:ext uri="{FF2B5EF4-FFF2-40B4-BE49-F238E27FC236}">
                  <a16:creationId xmlns:a16="http://schemas.microsoft.com/office/drawing/2014/main" id="{7462DAE7-AE3D-CD41-8750-E700715A5202}"/>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2" name="Text Box 26">
              <a:extLst>
                <a:ext uri="{FF2B5EF4-FFF2-40B4-BE49-F238E27FC236}">
                  <a16:creationId xmlns:a16="http://schemas.microsoft.com/office/drawing/2014/main" id="{B868290D-DE89-8749-A32C-C5FCE36D7556}"/>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83" name="Text Box 26">
              <a:extLst>
                <a:ext uri="{FF2B5EF4-FFF2-40B4-BE49-F238E27FC236}">
                  <a16:creationId xmlns:a16="http://schemas.microsoft.com/office/drawing/2014/main" id="{18546DEE-76AB-C744-936A-7F4DF63895D8}"/>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84" name="Text Box 26">
              <a:extLst>
                <a:ext uri="{FF2B5EF4-FFF2-40B4-BE49-F238E27FC236}">
                  <a16:creationId xmlns:a16="http://schemas.microsoft.com/office/drawing/2014/main" id="{9DE3AC7C-D9B1-ED4C-B925-37B31767739C}"/>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85" name="Line 27">
              <a:extLst>
                <a:ext uri="{FF2B5EF4-FFF2-40B4-BE49-F238E27FC236}">
                  <a16:creationId xmlns:a16="http://schemas.microsoft.com/office/drawing/2014/main" id="{266E1BE0-4561-9344-ACBD-29F42E90D9F3}"/>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6" name="Line 27">
              <a:extLst>
                <a:ext uri="{FF2B5EF4-FFF2-40B4-BE49-F238E27FC236}">
                  <a16:creationId xmlns:a16="http://schemas.microsoft.com/office/drawing/2014/main" id="{3ED696C7-AECF-C14F-8CD8-7153D36CBC69}"/>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6">
              <a:extLst>
                <a:ext uri="{FF2B5EF4-FFF2-40B4-BE49-F238E27FC236}">
                  <a16:creationId xmlns:a16="http://schemas.microsoft.com/office/drawing/2014/main" id="{42139D70-AB44-E047-B37E-AABECE12201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sp>
        <p:nvSpPr>
          <p:cNvPr id="129" name="Text Box 26">
            <a:extLst>
              <a:ext uri="{FF2B5EF4-FFF2-40B4-BE49-F238E27FC236}">
                <a16:creationId xmlns:a16="http://schemas.microsoft.com/office/drawing/2014/main" id="{BF5BF946-F5E7-1544-AF56-E534E43CF495}"/>
              </a:ext>
            </a:extLst>
          </p:cNvPr>
          <p:cNvSpPr txBox="1">
            <a:spLocks noChangeArrowheads="1"/>
          </p:cNvSpPr>
          <p:nvPr/>
        </p:nvSpPr>
        <p:spPr bwMode="auto">
          <a:xfrm>
            <a:off x="8732527" y="2993828"/>
            <a:ext cx="1401811"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grpSp>
        <p:nvGrpSpPr>
          <p:cNvPr id="93" name="Group 92">
            <a:extLst>
              <a:ext uri="{FF2B5EF4-FFF2-40B4-BE49-F238E27FC236}">
                <a16:creationId xmlns:a16="http://schemas.microsoft.com/office/drawing/2014/main" id="{EFA7BEBF-82FA-3440-93DD-AFB07D2DDF8D}"/>
              </a:ext>
            </a:extLst>
          </p:cNvPr>
          <p:cNvGrpSpPr/>
          <p:nvPr/>
        </p:nvGrpSpPr>
        <p:grpSpPr>
          <a:xfrm>
            <a:off x="500734" y="4943580"/>
            <a:ext cx="1026523" cy="597153"/>
            <a:chOff x="7493876" y="2774731"/>
            <a:chExt cx="1481958" cy="894622"/>
          </a:xfrm>
        </p:grpSpPr>
        <p:sp>
          <p:nvSpPr>
            <p:cNvPr id="107" name="Freeform 106">
              <a:extLst>
                <a:ext uri="{FF2B5EF4-FFF2-40B4-BE49-F238E27FC236}">
                  <a16:creationId xmlns:a16="http://schemas.microsoft.com/office/drawing/2014/main" id="{FD49C136-01B9-DB45-BCCD-F4E48238714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08" name="Oval 107">
              <a:extLst>
                <a:ext uri="{FF2B5EF4-FFF2-40B4-BE49-F238E27FC236}">
                  <a16:creationId xmlns:a16="http://schemas.microsoft.com/office/drawing/2014/main" id="{3DF9189A-C970-C34D-8402-F20083341C9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09" name="Group 108">
              <a:extLst>
                <a:ext uri="{FF2B5EF4-FFF2-40B4-BE49-F238E27FC236}">
                  <a16:creationId xmlns:a16="http://schemas.microsoft.com/office/drawing/2014/main" id="{51F5139E-A5EB-E64B-B1E6-C3669AE818C6}"/>
                </a:ext>
              </a:extLst>
            </p:cNvPr>
            <p:cNvGrpSpPr/>
            <p:nvPr/>
          </p:nvGrpSpPr>
          <p:grpSpPr>
            <a:xfrm>
              <a:off x="7713663" y="2848339"/>
              <a:ext cx="1042107" cy="425543"/>
              <a:chOff x="7786941" y="2884917"/>
              <a:chExt cx="897649" cy="353919"/>
            </a:xfrm>
          </p:grpSpPr>
          <p:sp>
            <p:nvSpPr>
              <p:cNvPr id="110" name="Freeform 109">
                <a:extLst>
                  <a:ext uri="{FF2B5EF4-FFF2-40B4-BE49-F238E27FC236}">
                    <a16:creationId xmlns:a16="http://schemas.microsoft.com/office/drawing/2014/main" id="{7F7CB1D2-0FD2-A14F-A399-1C2D3650F2E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a:extLst>
                  <a:ext uri="{FF2B5EF4-FFF2-40B4-BE49-F238E27FC236}">
                    <a16:creationId xmlns:a16="http://schemas.microsoft.com/office/drawing/2014/main" id="{688C61D0-9947-2E41-89C2-D2B4591C1F3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a:extLst>
                  <a:ext uri="{FF2B5EF4-FFF2-40B4-BE49-F238E27FC236}">
                    <a16:creationId xmlns:a16="http://schemas.microsoft.com/office/drawing/2014/main" id="{ADE46CF5-DF22-8F48-87EF-A46F29E0F1A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a:extLst>
                  <a:ext uri="{FF2B5EF4-FFF2-40B4-BE49-F238E27FC236}">
                    <a16:creationId xmlns:a16="http://schemas.microsoft.com/office/drawing/2014/main" id="{CEACF782-B549-1D4E-B840-69A6AFFE6A7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Transport Layer Actions</a:t>
            </a:r>
          </a:p>
        </p:txBody>
      </p:sp>
      <p:grpSp>
        <p:nvGrpSpPr>
          <p:cNvPr id="115" name="Group 149">
            <a:extLst>
              <a:ext uri="{FF2B5EF4-FFF2-40B4-BE49-F238E27FC236}">
                <a16:creationId xmlns:a16="http://schemas.microsoft.com/office/drawing/2014/main" id="{D80894D4-838A-2B47-82E9-ED060F8608E9}"/>
              </a:ext>
            </a:extLst>
          </p:cNvPr>
          <p:cNvGrpSpPr>
            <a:grpSpLocks/>
          </p:cNvGrpSpPr>
          <p:nvPr/>
        </p:nvGrpSpPr>
        <p:grpSpPr bwMode="auto">
          <a:xfrm>
            <a:off x="2462207" y="2756023"/>
            <a:ext cx="412750" cy="158750"/>
            <a:chOff x="1287" y="2524"/>
            <a:chExt cx="260" cy="100"/>
          </a:xfrm>
        </p:grpSpPr>
        <p:sp>
          <p:nvSpPr>
            <p:cNvPr id="116" name="Rectangle 73">
              <a:extLst>
                <a:ext uri="{FF2B5EF4-FFF2-40B4-BE49-F238E27FC236}">
                  <a16:creationId xmlns:a16="http://schemas.microsoft.com/office/drawing/2014/main" id="{4F7EB976-F7A9-464D-96B7-3FE5D6F41C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74">
              <a:extLst>
                <a:ext uri="{FF2B5EF4-FFF2-40B4-BE49-F238E27FC236}">
                  <a16:creationId xmlns:a16="http://schemas.microsoft.com/office/drawing/2014/main" id="{4368CF72-2B59-FB4B-92FA-68E13D10F3E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8" name="Rectangle 75">
              <a:extLst>
                <a:ext uri="{FF2B5EF4-FFF2-40B4-BE49-F238E27FC236}">
                  <a16:creationId xmlns:a16="http://schemas.microsoft.com/office/drawing/2014/main" id="{0D0AC942-AA10-F747-BEAC-52DAFF24DAB3}"/>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Rectangle 129">
              <a:extLst>
                <a:ext uri="{FF2B5EF4-FFF2-40B4-BE49-F238E27FC236}">
                  <a16:creationId xmlns:a16="http://schemas.microsoft.com/office/drawing/2014/main" id="{C51B66A9-7495-DF44-B4DE-37BC9E90E0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0" name="Group 149">
            <a:extLst>
              <a:ext uri="{FF2B5EF4-FFF2-40B4-BE49-F238E27FC236}">
                <a16:creationId xmlns:a16="http://schemas.microsoft.com/office/drawing/2014/main" id="{B5F38E94-4EF7-1F4B-AAC4-BF50DC083CD9}"/>
              </a:ext>
            </a:extLst>
          </p:cNvPr>
          <p:cNvGrpSpPr>
            <a:grpSpLocks/>
          </p:cNvGrpSpPr>
          <p:nvPr/>
        </p:nvGrpSpPr>
        <p:grpSpPr bwMode="auto">
          <a:xfrm>
            <a:off x="9681144" y="2673610"/>
            <a:ext cx="412750" cy="158750"/>
            <a:chOff x="1287" y="2524"/>
            <a:chExt cx="260" cy="100"/>
          </a:xfrm>
        </p:grpSpPr>
        <p:sp>
          <p:nvSpPr>
            <p:cNvPr id="121" name="Rectangle 73">
              <a:extLst>
                <a:ext uri="{FF2B5EF4-FFF2-40B4-BE49-F238E27FC236}">
                  <a16:creationId xmlns:a16="http://schemas.microsoft.com/office/drawing/2014/main" id="{71D7BEDA-E8D6-9F4F-8EE3-D5290D9AF39D}"/>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2" name="Rectangle 74">
              <a:extLst>
                <a:ext uri="{FF2B5EF4-FFF2-40B4-BE49-F238E27FC236}">
                  <a16:creationId xmlns:a16="http://schemas.microsoft.com/office/drawing/2014/main" id="{D93A8064-E5FB-2844-9B3D-C598CCB67BD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Rectangle 75">
              <a:extLst>
                <a:ext uri="{FF2B5EF4-FFF2-40B4-BE49-F238E27FC236}">
                  <a16:creationId xmlns:a16="http://schemas.microsoft.com/office/drawing/2014/main" id="{DF7AA994-9DC7-8349-BB16-6DED06C89AC0}"/>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4" name="Rectangle 129">
              <a:extLst>
                <a:ext uri="{FF2B5EF4-FFF2-40B4-BE49-F238E27FC236}">
                  <a16:creationId xmlns:a16="http://schemas.microsoft.com/office/drawing/2014/main" id="{06FC6EA9-9071-D843-8C39-AFF854F3BEF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 name="TextBox 1">
            <a:extLst>
              <a:ext uri="{FF2B5EF4-FFF2-40B4-BE49-F238E27FC236}">
                <a16:creationId xmlns:a16="http://schemas.microsoft.com/office/drawing/2014/main" id="{6B2BB341-9BE1-8640-8E8B-7EC80706964E}"/>
              </a:ext>
            </a:extLst>
          </p:cNvPr>
          <p:cNvSpPr txBox="1"/>
          <p:nvPr/>
        </p:nvSpPr>
        <p:spPr>
          <a:xfrm>
            <a:off x="4212477" y="1830701"/>
            <a:ext cx="38983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Sender:</a:t>
            </a:r>
          </a:p>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6480FBEB-6DAE-6343-96A8-03D66CDE01DB}"/>
              </a:ext>
            </a:extLst>
          </p:cNvPr>
          <p:cNvSpPr/>
          <p:nvPr/>
        </p:nvSpPr>
        <p:spPr>
          <a:xfrm>
            <a:off x="8071146" y="2078287"/>
            <a:ext cx="2415414" cy="336947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8" name="Group 87">
            <a:extLst>
              <a:ext uri="{FF2B5EF4-FFF2-40B4-BE49-F238E27FC236}">
                <a16:creationId xmlns:a16="http://schemas.microsoft.com/office/drawing/2014/main" id="{CA134BD1-8CE1-DD46-92D0-46AEECA91934}"/>
              </a:ext>
            </a:extLst>
          </p:cNvPr>
          <p:cNvGrpSpPr/>
          <p:nvPr/>
        </p:nvGrpSpPr>
        <p:grpSpPr>
          <a:xfrm>
            <a:off x="9130164" y="2303106"/>
            <a:ext cx="1259074" cy="369332"/>
            <a:chOff x="8934916" y="2775692"/>
            <a:chExt cx="1259074" cy="369332"/>
          </a:xfrm>
        </p:grpSpPr>
        <p:sp>
          <p:nvSpPr>
            <p:cNvPr id="89" name="Rectangle 88">
              <a:extLst>
                <a:ext uri="{FF2B5EF4-FFF2-40B4-BE49-F238E27FC236}">
                  <a16:creationId xmlns:a16="http://schemas.microsoft.com/office/drawing/2014/main" id="{6A02A536-E595-E54F-85ED-50268229A5F1}"/>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TextBox 89">
              <a:extLst>
                <a:ext uri="{FF2B5EF4-FFF2-40B4-BE49-F238E27FC236}">
                  <a16:creationId xmlns:a16="http://schemas.microsoft.com/office/drawing/2014/main" id="{26EE5E72-5714-C64B-A3D2-C89CD03AFF69}"/>
                </a:ext>
              </a:extLst>
            </p:cNvPr>
            <p:cNvSpPr txBox="1"/>
            <p:nvPr/>
          </p:nvSpPr>
          <p:spPr>
            <a:xfrm>
              <a:off x="8934916" y="2775692"/>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 msg</a:t>
              </a:r>
            </a:p>
          </p:txBody>
        </p:sp>
      </p:grpSp>
      <p:sp>
        <p:nvSpPr>
          <p:cNvPr id="91" name="TextBox 90">
            <a:extLst>
              <a:ext uri="{FF2B5EF4-FFF2-40B4-BE49-F238E27FC236}">
                <a16:creationId xmlns:a16="http://schemas.microsoft.com/office/drawing/2014/main" id="{44FC0E6A-CBE5-AC4B-BF65-426B6D4CBC72}"/>
              </a:ext>
            </a:extLst>
          </p:cNvPr>
          <p:cNvSpPr txBox="1"/>
          <p:nvPr/>
        </p:nvSpPr>
        <p:spPr>
          <a:xfrm>
            <a:off x="4391544" y="2325099"/>
            <a:ext cx="3825456" cy="1036887"/>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is passed an application-layer message</a:t>
            </a:r>
          </a:p>
        </p:txBody>
      </p:sp>
      <p:sp>
        <p:nvSpPr>
          <p:cNvPr id="94" name="TextBox 93">
            <a:extLst>
              <a:ext uri="{FF2B5EF4-FFF2-40B4-BE49-F238E27FC236}">
                <a16:creationId xmlns:a16="http://schemas.microsoft.com/office/drawing/2014/main" id="{D9421943-E484-5046-BEAC-6D59475EF6C3}"/>
              </a:ext>
            </a:extLst>
          </p:cNvPr>
          <p:cNvSpPr txBox="1"/>
          <p:nvPr/>
        </p:nvSpPr>
        <p:spPr>
          <a:xfrm>
            <a:off x="4388186" y="2990916"/>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determines segment header fields values</a:t>
            </a:r>
          </a:p>
        </p:txBody>
      </p:sp>
      <p:sp>
        <p:nvSpPr>
          <p:cNvPr id="95" name="TextBox 94">
            <a:extLst>
              <a:ext uri="{FF2B5EF4-FFF2-40B4-BE49-F238E27FC236}">
                <a16:creationId xmlns:a16="http://schemas.microsoft.com/office/drawing/2014/main" id="{BFD6C411-175C-8D4E-9A66-3E03AAA9F0F9}"/>
              </a:ext>
            </a:extLst>
          </p:cNvPr>
          <p:cNvSpPr txBox="1"/>
          <p:nvPr/>
        </p:nvSpPr>
        <p:spPr>
          <a:xfrm>
            <a:off x="4376692" y="3592863"/>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creates segment</a:t>
            </a:r>
          </a:p>
        </p:txBody>
      </p:sp>
      <p:sp>
        <p:nvSpPr>
          <p:cNvPr id="97" name="TextBox 96">
            <a:extLst>
              <a:ext uri="{FF2B5EF4-FFF2-40B4-BE49-F238E27FC236}">
                <a16:creationId xmlns:a16="http://schemas.microsoft.com/office/drawing/2014/main" id="{A88394C2-8FDA-8F48-B59B-B744ABBDA541}"/>
              </a:ext>
            </a:extLst>
          </p:cNvPr>
          <p:cNvSpPr txBox="1"/>
          <p:nvPr/>
        </p:nvSpPr>
        <p:spPr>
          <a:xfrm>
            <a:off x="4381369" y="4025163"/>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passes segment to IP</a:t>
            </a:r>
          </a:p>
        </p:txBody>
      </p:sp>
      <p:sp>
        <p:nvSpPr>
          <p:cNvPr id="131" name="Text Box 26">
            <a:extLst>
              <a:ext uri="{FF2B5EF4-FFF2-40B4-BE49-F238E27FC236}">
                <a16:creationId xmlns:a16="http://schemas.microsoft.com/office/drawing/2014/main" id="{82B22EF0-AE16-E34A-9DFF-15D46D5130BC}"/>
              </a:ext>
            </a:extLst>
          </p:cNvPr>
          <p:cNvSpPr txBox="1">
            <a:spLocks noChangeArrowheads="1"/>
          </p:cNvSpPr>
          <p:nvPr/>
        </p:nvSpPr>
        <p:spPr bwMode="auto">
          <a:xfrm>
            <a:off x="1944359" y="3086580"/>
            <a:ext cx="1535315"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98" name="Rectangle 97">
            <a:extLst>
              <a:ext uri="{FF2B5EF4-FFF2-40B4-BE49-F238E27FC236}">
                <a16:creationId xmlns:a16="http://schemas.microsoft.com/office/drawing/2014/main" id="{EB709716-FAB0-AB45-BCAE-75F8CF2AEC09}"/>
              </a:ext>
            </a:extLst>
          </p:cNvPr>
          <p:cNvSpPr/>
          <p:nvPr/>
        </p:nvSpPr>
        <p:spPr>
          <a:xfrm>
            <a:off x="270781" y="1644192"/>
            <a:ext cx="3715697" cy="405207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6" name="Group 105">
            <a:extLst>
              <a:ext uri="{FF2B5EF4-FFF2-40B4-BE49-F238E27FC236}">
                <a16:creationId xmlns:a16="http://schemas.microsoft.com/office/drawing/2014/main" id="{73FB16D4-A4BA-C046-940D-43D50465EB6F}"/>
              </a:ext>
            </a:extLst>
          </p:cNvPr>
          <p:cNvGrpSpPr/>
          <p:nvPr/>
        </p:nvGrpSpPr>
        <p:grpSpPr>
          <a:xfrm>
            <a:off x="8473556" y="2992506"/>
            <a:ext cx="1259074" cy="338554"/>
            <a:chOff x="8964789" y="2639236"/>
            <a:chExt cx="1259074" cy="338554"/>
          </a:xfrm>
        </p:grpSpPr>
        <p:sp>
          <p:nvSpPr>
            <p:cNvPr id="125" name="Rectangle 124">
              <a:extLst>
                <a:ext uri="{FF2B5EF4-FFF2-40B4-BE49-F238E27FC236}">
                  <a16:creationId xmlns:a16="http://schemas.microsoft.com/office/drawing/2014/main" id="{CA58A03E-5455-0E40-8FB9-71E1E5E2CAD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TextBox 125">
              <a:extLst>
                <a:ext uri="{FF2B5EF4-FFF2-40B4-BE49-F238E27FC236}">
                  <a16:creationId xmlns:a16="http://schemas.microsoft.com/office/drawing/2014/main" id="{97A208B0-D27E-5D40-B156-11CB7075B098}"/>
                </a:ext>
              </a:extLst>
            </p:cNvPr>
            <p:cNvSpPr txBox="1"/>
            <p:nvPr/>
          </p:nvSpPr>
          <p:spPr>
            <a:xfrm>
              <a:off x="8964789" y="2639236"/>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T</a:t>
              </a:r>
              <a:r>
                <a:rPr kumimoji="0" lang="en-US" sz="1600" b="0" i="0" u="none" strike="noStrike" kern="1200" cap="none" spc="0" normalizeH="0" baseline="-25000" noProof="0" dirty="0">
                  <a:ln>
                    <a:noFill/>
                  </a:ln>
                  <a:solidFill>
                    <a:prstClr val="black"/>
                  </a:solidFill>
                  <a:effectLst/>
                  <a:uLnTx/>
                  <a:uFillTx/>
                  <a:latin typeface="Calibri"/>
                  <a:ea typeface="+mn-ea"/>
                  <a:cs typeface="+mn-cs"/>
                </a:rPr>
                <a:t>h</a:t>
              </a:r>
            </a:p>
          </p:txBody>
        </p:sp>
      </p:grpSp>
      <p:grpSp>
        <p:nvGrpSpPr>
          <p:cNvPr id="5" name="Group 4">
            <a:extLst>
              <a:ext uri="{FF2B5EF4-FFF2-40B4-BE49-F238E27FC236}">
                <a16:creationId xmlns:a16="http://schemas.microsoft.com/office/drawing/2014/main" id="{E73E5E98-A439-0647-8DF1-844937CD72A0}"/>
              </a:ext>
            </a:extLst>
          </p:cNvPr>
          <p:cNvGrpSpPr/>
          <p:nvPr/>
        </p:nvGrpSpPr>
        <p:grpSpPr>
          <a:xfrm>
            <a:off x="8549491" y="2999047"/>
            <a:ext cx="1818022" cy="369332"/>
            <a:chOff x="7863122" y="5632673"/>
            <a:chExt cx="1818022" cy="369332"/>
          </a:xfrm>
        </p:grpSpPr>
        <p:grpSp>
          <p:nvGrpSpPr>
            <p:cNvPr id="99" name="Group 98">
              <a:extLst>
                <a:ext uri="{FF2B5EF4-FFF2-40B4-BE49-F238E27FC236}">
                  <a16:creationId xmlns:a16="http://schemas.microsoft.com/office/drawing/2014/main" id="{39CCB6B2-1F81-ED45-AF48-A3187F0215CC}"/>
                </a:ext>
              </a:extLst>
            </p:cNvPr>
            <p:cNvGrpSpPr/>
            <p:nvPr/>
          </p:nvGrpSpPr>
          <p:grpSpPr>
            <a:xfrm>
              <a:off x="7863122" y="5638955"/>
              <a:ext cx="1259074" cy="338554"/>
              <a:chOff x="8964789" y="2648929"/>
              <a:chExt cx="1259074" cy="338554"/>
            </a:xfrm>
          </p:grpSpPr>
          <p:sp>
            <p:nvSpPr>
              <p:cNvPr id="100" name="Rectangle 99">
                <a:extLst>
                  <a:ext uri="{FF2B5EF4-FFF2-40B4-BE49-F238E27FC236}">
                    <a16:creationId xmlns:a16="http://schemas.microsoft.com/office/drawing/2014/main" id="{B77AF83C-DA1E-A642-9E78-5EEE36A0AD7E}"/>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AB8C9E1E-8C93-DA4B-813F-B38E4305D2BE}"/>
                  </a:ext>
                </a:extLst>
              </p:cNvPr>
              <p:cNvSpPr txBox="1"/>
              <p:nvPr/>
            </p:nvSpPr>
            <p:spPr>
              <a:xfrm>
                <a:off x="8964789" y="2648929"/>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T</a:t>
                </a:r>
                <a:r>
                  <a:rPr kumimoji="0" lang="en-US" sz="1600" b="0" i="0" u="none" strike="noStrike" kern="1200" cap="none" spc="0" normalizeH="0" baseline="-25000" noProof="0" dirty="0">
                    <a:ln>
                      <a:noFill/>
                    </a:ln>
                    <a:solidFill>
                      <a:prstClr val="black"/>
                    </a:solidFill>
                    <a:effectLst/>
                    <a:uLnTx/>
                    <a:uFillTx/>
                    <a:latin typeface="Calibri"/>
                    <a:ea typeface="+mn-ea"/>
                    <a:cs typeface="+mn-cs"/>
                  </a:rPr>
                  <a:t>h</a:t>
                </a:r>
              </a:p>
            </p:txBody>
          </p:sp>
        </p:grpSp>
        <p:grpSp>
          <p:nvGrpSpPr>
            <p:cNvPr id="103" name="Group 102">
              <a:extLst>
                <a:ext uri="{FF2B5EF4-FFF2-40B4-BE49-F238E27FC236}">
                  <a16:creationId xmlns:a16="http://schemas.microsoft.com/office/drawing/2014/main" id="{8B56BF3A-3903-6343-9BD8-2E85489C092E}"/>
                </a:ext>
              </a:extLst>
            </p:cNvPr>
            <p:cNvGrpSpPr/>
            <p:nvPr/>
          </p:nvGrpSpPr>
          <p:grpSpPr>
            <a:xfrm>
              <a:off x="8422070" y="5632673"/>
              <a:ext cx="1259074" cy="369332"/>
              <a:chOff x="8934916" y="2778923"/>
              <a:chExt cx="1259074" cy="369332"/>
            </a:xfrm>
          </p:grpSpPr>
          <p:sp>
            <p:nvSpPr>
              <p:cNvPr id="104" name="Rectangle 103">
                <a:extLst>
                  <a:ext uri="{FF2B5EF4-FFF2-40B4-BE49-F238E27FC236}">
                    <a16:creationId xmlns:a16="http://schemas.microsoft.com/office/drawing/2014/main" id="{C0632306-DF2A-5145-82E2-F627C1E9171F}"/>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E104975E-6986-5E45-89F2-36AAE86B3B12}"/>
                  </a:ext>
                </a:extLst>
              </p:cNvPr>
              <p:cNvSpPr txBox="1"/>
              <p:nvPr/>
            </p:nvSpPr>
            <p:spPr>
              <a:xfrm>
                <a:off x="8934916" y="2778923"/>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 msg</a:t>
                </a:r>
              </a:p>
            </p:txBody>
          </p:sp>
        </p:grpSp>
      </p:grpSp>
      <p:sp>
        <p:nvSpPr>
          <p:cNvPr id="130" name="Slide Number Placeholder 2">
            <a:extLst>
              <a:ext uri="{FF2B5EF4-FFF2-40B4-BE49-F238E27FC236}">
                <a16:creationId xmlns:a16="http://schemas.microsoft.com/office/drawing/2014/main" id="{684D6C37-F877-7142-9DC9-7032BA75668F}"/>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a:t>
            </a:fld>
            <a:endParaRPr lang="en-US" dirty="0"/>
          </a:p>
        </p:txBody>
      </p:sp>
    </p:spTree>
    <p:extLst>
      <p:ext uri="{BB962C8B-B14F-4D97-AF65-F5344CB8AC3E}">
        <p14:creationId xmlns:p14="http://schemas.microsoft.com/office/powerpoint/2010/main" val="38383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dissolv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dissolve">
                                      <p:cBhvr>
                                        <p:cTn id="12" dur="500"/>
                                        <p:tgtEl>
                                          <p:spTgt spid="88"/>
                                        </p:tgtEl>
                                      </p:cBhvr>
                                    </p:animEffect>
                                  </p:childTnLst>
                                </p:cTn>
                              </p:par>
                              <p:par>
                                <p:cTn id="13" presetID="0" presetClass="path" presetSubtype="0" accel="50000" decel="50000" fill="hold" nodeType="withEffect">
                                  <p:stCondLst>
                                    <p:cond delay="0"/>
                                  </p:stCondLst>
                                  <p:childTnLst>
                                    <p:animMotion origin="layout" path="M -6.25E-7 -1.48148E-6 L 0.00065 0.10139 " pathEditMode="relative" rAng="0" ptsTypes="AA">
                                      <p:cBhvr>
                                        <p:cTn id="14" dur="2000" fill="hold"/>
                                        <p:tgtEl>
                                          <p:spTgt spid="88"/>
                                        </p:tgtEl>
                                        <p:attrNameLst>
                                          <p:attrName>ppt_x</p:attrName>
                                          <p:attrName>ppt_y</p:attrName>
                                        </p:attrNameLst>
                                      </p:cBhvr>
                                      <p:rCtr x="26" y="5069"/>
                                    </p:animMotion>
                                  </p:childTnLst>
                                </p:cTn>
                              </p:par>
                              <p:par>
                                <p:cTn id="15" presetID="9"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dissolve">
                                      <p:cBhvr>
                                        <p:cTn id="17" dur="5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dissolve">
                                      <p:cBhvr>
                                        <p:cTn id="22" dur="500"/>
                                        <p:tgtEl>
                                          <p:spTgt spid="10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dissolve">
                                      <p:cBhvr>
                                        <p:cTn id="25" dur="500"/>
                                        <p:tgtEl>
                                          <p:spTgt spid="9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106"/>
                                        </p:tgtEl>
                                      </p:cBhvr>
                                    </p:animEffect>
                                    <p:set>
                                      <p:cBhvr>
                                        <p:cTn id="30" dur="1" fill="hold">
                                          <p:stCondLst>
                                            <p:cond delay="499"/>
                                          </p:stCondLst>
                                        </p:cTn>
                                        <p:tgtEl>
                                          <p:spTgt spid="106"/>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88"/>
                                        </p:tgtEl>
                                      </p:cBhvr>
                                    </p:animEffect>
                                    <p:set>
                                      <p:cBhvr>
                                        <p:cTn id="33" dur="1" fill="hold">
                                          <p:stCondLst>
                                            <p:cond delay="499"/>
                                          </p:stCondLst>
                                        </p:cTn>
                                        <p:tgtEl>
                                          <p:spTgt spid="88"/>
                                        </p:tgtEl>
                                        <p:attrNameLst>
                                          <p:attrName>style.visibility</p:attrName>
                                        </p:attrNameLst>
                                      </p:cBhvr>
                                      <p:to>
                                        <p:strVal val="hidden"/>
                                      </p:to>
                                    </p:se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dissolve">
                                      <p:cBhvr>
                                        <p:cTn id="40" dur="500"/>
                                        <p:tgtEl>
                                          <p:spTgt spid="95"/>
                                        </p:tgtEl>
                                      </p:cBhvr>
                                    </p:animEffec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1.25E-6 -3.7037E-7 L 0.00052 0.09306 " pathEditMode="relative" rAng="0" ptsTypes="AA">
                                      <p:cBhvr>
                                        <p:cTn id="44" dur="2000" fill="hold"/>
                                        <p:tgtEl>
                                          <p:spTgt spid="5"/>
                                        </p:tgtEl>
                                        <p:attrNameLst>
                                          <p:attrName>ppt_x</p:attrName>
                                          <p:attrName>ppt_y</p:attrName>
                                        </p:attrNameLst>
                                      </p:cBhvr>
                                      <p:rCtr x="26" y="4653"/>
                                    </p:animMotion>
                                  </p:childTnLst>
                                </p:cTn>
                              </p:par>
                              <p:par>
                                <p:cTn id="45" presetID="9" presetClass="entr" presetSubtype="0" fill="hold" grpId="0" nodeType="with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dissolve">
                                      <p:cBhvr>
                                        <p:cTn id="47" dur="500"/>
                                        <p:tgtEl>
                                          <p:spTgt spid="97"/>
                                        </p:tgtEl>
                                      </p:cBhvr>
                                    </p:animEffec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00052 0.09306 C -0.00013 0.14931 -0.00091 0.20347 -0.00169 0.26181 L -0.11432 0.32593 L -0.43333 0.31991 C -0.47513 0.3044 -0.51719 0.27778 -0.55846 0.26366 " pathEditMode="relative" rAng="0" ptsTypes="AAAAA">
                                      <p:cBhvr>
                                        <p:cTn id="51" dur="2000" fill="hold"/>
                                        <p:tgtEl>
                                          <p:spTgt spid="5"/>
                                        </p:tgtEl>
                                        <p:attrNameLst>
                                          <p:attrName>ppt_x</p:attrName>
                                          <p:attrName>ppt_y</p:attrName>
                                        </p:attrNameLst>
                                      </p:cBhvr>
                                      <p:rCtr x="-27943" y="11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91" grpId="0"/>
      <p:bldP spid="94" grpId="0"/>
      <p:bldP spid="95" grpId="0"/>
      <p:bldP spid="9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Selective repeat</a:t>
            </a:r>
            <a:endParaRPr lang="en-US" sz="4400" dirty="0"/>
          </a:p>
        </p:txBody>
      </p:sp>
      <p:sp>
        <p:nvSpPr>
          <p:cNvPr id="72" name="Rectangle 3">
            <a:extLst>
              <a:ext uri="{FF2B5EF4-FFF2-40B4-BE49-F238E27FC236}">
                <a16:creationId xmlns:a16="http://schemas.microsoft.com/office/drawing/2014/main" id="{09D24536-1438-724B-97D9-02D061CA29EA}"/>
              </a:ext>
            </a:extLst>
          </p:cNvPr>
          <p:cNvSpPr txBox="1">
            <a:spLocks noChangeArrowheads="1"/>
          </p:cNvSpPr>
          <p:nvPr/>
        </p:nvSpPr>
        <p:spPr>
          <a:xfrm>
            <a:off x="733374" y="1489418"/>
            <a:ext cx="11100624"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a:t>
            </a: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individually</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acknowledges all correctly received packets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buffers packets, as needed, for eventual in-order delivery to upper layer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times-out/retransmits individually for </a:t>
            </a:r>
            <a:r>
              <a:rPr kumimoji="0" lang="en-US" altLang="en-US" sz="32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packets</a:t>
            </a:r>
          </a:p>
          <a:p>
            <a:pPr marL="747713" marR="0" lvl="1" indent="-227013" algn="l" defTabSz="914400" rtl="0" eaLnBrk="1" fontAlgn="auto" latinLnBrk="0" hangingPunct="1">
              <a:lnSpc>
                <a:spcPct val="90000"/>
              </a:lnSpc>
              <a:spcBef>
                <a:spcPts val="1000"/>
              </a:spcBef>
              <a:spcAft>
                <a:spcPts val="0"/>
              </a:spcAft>
              <a:buClr>
                <a:srgbClr val="0000A3"/>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maintains timer for each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pkt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window</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consecutive seq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limits seq #s of sent,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packets</a:t>
            </a:r>
          </a:p>
        </p:txBody>
      </p:sp>
      <p:sp>
        <p:nvSpPr>
          <p:cNvPr id="4" name="Slide Number Placeholder 2">
            <a:extLst>
              <a:ext uri="{FF2B5EF4-FFF2-40B4-BE49-F238E27FC236}">
                <a16:creationId xmlns:a16="http://schemas.microsoft.com/office/drawing/2014/main" id="{0DFB6A67-ADC6-9C4B-84A6-543096C42B00}"/>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70</a:t>
            </a:fld>
            <a:endParaRPr lang="en-US" dirty="0"/>
          </a:p>
        </p:txBody>
      </p:sp>
    </p:spTree>
    <p:extLst>
      <p:ext uri="{BB962C8B-B14F-4D97-AF65-F5344CB8AC3E}">
        <p14:creationId xmlns:p14="http://schemas.microsoft.com/office/powerpoint/2010/main" val="250150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dissolve">
                                      <p:cBhvr>
                                        <p:cTn id="7" dur="500"/>
                                        <p:tgtEl>
                                          <p:spTgt spid="7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2">
                                            <p:txEl>
                                              <p:pRg st="1" end="1"/>
                                            </p:txEl>
                                          </p:spTgt>
                                        </p:tgtEl>
                                        <p:attrNameLst>
                                          <p:attrName>style.visibility</p:attrName>
                                        </p:attrNameLst>
                                      </p:cBhvr>
                                      <p:to>
                                        <p:strVal val="visible"/>
                                      </p:to>
                                    </p:set>
                                    <p:animEffect transition="in" filter="dissolve">
                                      <p:cBhvr>
                                        <p:cTn id="10" dur="500"/>
                                        <p:tgtEl>
                                          <p:spTgt spid="7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2">
                                            <p:txEl>
                                              <p:pRg st="2" end="2"/>
                                            </p:txEl>
                                          </p:spTgt>
                                        </p:tgtEl>
                                        <p:attrNameLst>
                                          <p:attrName>style.visibility</p:attrName>
                                        </p:attrNameLst>
                                      </p:cBhvr>
                                      <p:to>
                                        <p:strVal val="visible"/>
                                      </p:to>
                                    </p:set>
                                    <p:animEffect transition="in" filter="dissolve">
                                      <p:cBhvr>
                                        <p:cTn id="15" dur="500"/>
                                        <p:tgtEl>
                                          <p:spTgt spid="72">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2">
                                            <p:txEl>
                                              <p:pRg st="3" end="3"/>
                                            </p:txEl>
                                          </p:spTgt>
                                        </p:tgtEl>
                                        <p:attrNameLst>
                                          <p:attrName>style.visibility</p:attrName>
                                        </p:attrNameLst>
                                      </p:cBhvr>
                                      <p:to>
                                        <p:strVal val="visible"/>
                                      </p:to>
                                    </p:set>
                                    <p:animEffect transition="in" filter="dissolve">
                                      <p:cBhvr>
                                        <p:cTn id="18" dur="500"/>
                                        <p:tgtEl>
                                          <p:spTgt spid="7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2">
                                            <p:txEl>
                                              <p:pRg st="4" end="4"/>
                                            </p:txEl>
                                          </p:spTgt>
                                        </p:tgtEl>
                                        <p:attrNameLst>
                                          <p:attrName>style.visibility</p:attrName>
                                        </p:attrNameLst>
                                      </p:cBhvr>
                                      <p:to>
                                        <p:strVal val="visible"/>
                                      </p:to>
                                    </p:set>
                                    <p:animEffect transition="in" filter="dissolve">
                                      <p:cBhvr>
                                        <p:cTn id="23" dur="500"/>
                                        <p:tgtEl>
                                          <p:spTgt spid="72">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2">
                                            <p:txEl>
                                              <p:pRg st="5" end="5"/>
                                            </p:txEl>
                                          </p:spTgt>
                                        </p:tgtEl>
                                        <p:attrNameLst>
                                          <p:attrName>style.visibility</p:attrName>
                                        </p:attrNameLst>
                                      </p:cBhvr>
                                      <p:to>
                                        <p:strVal val="visible"/>
                                      </p:to>
                                    </p:set>
                                    <p:animEffect transition="in" filter="dissolve">
                                      <p:cBhvr>
                                        <p:cTn id="26" dur="500"/>
                                        <p:tgtEl>
                                          <p:spTgt spid="72">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2">
                                            <p:txEl>
                                              <p:pRg st="6" end="6"/>
                                            </p:txEl>
                                          </p:spTgt>
                                        </p:tgtEl>
                                        <p:attrNameLst>
                                          <p:attrName>style.visibility</p:attrName>
                                        </p:attrNameLst>
                                      </p:cBhvr>
                                      <p:to>
                                        <p:strVal val="visible"/>
                                      </p:to>
                                    </p:set>
                                    <p:animEffect transition="in" filter="dissolve">
                                      <p:cBhvr>
                                        <p:cTn id="29" dur="500"/>
                                        <p:tgtEl>
                                          <p:spTgt spid="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Selective repeat: sender, receiver windows</a:t>
            </a:r>
            <a:endParaRPr lang="en-US" sz="4400" dirty="0"/>
          </a:p>
        </p:txBody>
      </p:sp>
      <p:pic>
        <p:nvPicPr>
          <p:cNvPr id="6" name="Picture 3" descr="sr_seqnum">
            <a:extLst>
              <a:ext uri="{FF2B5EF4-FFF2-40B4-BE49-F238E27FC236}">
                <a16:creationId xmlns:a16="http://schemas.microsoft.com/office/drawing/2014/main" id="{B408F707-79A8-7C45-92D6-B9D41955B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1526602"/>
            <a:ext cx="823595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7A9314B-F457-C74F-8B5C-8B9FBE998696}"/>
              </a:ext>
            </a:extLst>
          </p:cNvPr>
          <p:cNvSpPr/>
          <p:nvPr/>
        </p:nvSpPr>
        <p:spPr>
          <a:xfrm>
            <a:off x="2150592" y="4671612"/>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B0F38C4F-2B96-9546-A76A-EDC479247B21}"/>
              </a:ext>
            </a:extLst>
          </p:cNvPr>
          <p:cNvSpPr/>
          <p:nvPr/>
        </p:nvSpPr>
        <p:spPr>
          <a:xfrm>
            <a:off x="2299806" y="4667895"/>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2BD7889-A737-7D4B-971C-3750988F6013}"/>
              </a:ext>
            </a:extLst>
          </p:cNvPr>
          <p:cNvSpPr/>
          <p:nvPr/>
        </p:nvSpPr>
        <p:spPr>
          <a:xfrm>
            <a:off x="2452206" y="4667364"/>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43AD1DC-A49B-E740-9378-AEE45A7316AB}"/>
              </a:ext>
            </a:extLst>
          </p:cNvPr>
          <p:cNvSpPr/>
          <p:nvPr/>
        </p:nvSpPr>
        <p:spPr>
          <a:xfrm>
            <a:off x="2604606" y="4666833"/>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59C4CB6-96AA-2142-B786-5286E4736F13}"/>
              </a:ext>
            </a:extLst>
          </p:cNvPr>
          <p:cNvSpPr/>
          <p:nvPr/>
        </p:nvSpPr>
        <p:spPr>
          <a:xfrm>
            <a:off x="2760192" y="4663116"/>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3D401EB-5081-DE4D-B48D-957376A4A1E9}"/>
              </a:ext>
            </a:extLst>
          </p:cNvPr>
          <p:cNvSpPr/>
          <p:nvPr/>
        </p:nvSpPr>
        <p:spPr>
          <a:xfrm>
            <a:off x="2915778" y="4665771"/>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9D2D6A3-AE73-C845-B552-42990FBA7272}"/>
              </a:ext>
            </a:extLst>
          </p:cNvPr>
          <p:cNvSpPr/>
          <p:nvPr/>
        </p:nvSpPr>
        <p:spPr>
          <a:xfrm>
            <a:off x="3064992" y="4662054"/>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0D0AD03-5829-A84F-B214-1C5783CA72DE}"/>
              </a:ext>
            </a:extLst>
          </p:cNvPr>
          <p:cNvSpPr/>
          <p:nvPr/>
        </p:nvSpPr>
        <p:spPr>
          <a:xfrm>
            <a:off x="3220578" y="4661523"/>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920F0D8A-CE6F-474B-B2DC-9775F3C752BA}"/>
              </a:ext>
            </a:extLst>
          </p:cNvPr>
          <p:cNvSpPr/>
          <p:nvPr/>
        </p:nvSpPr>
        <p:spPr>
          <a:xfrm>
            <a:off x="3369792" y="4664178"/>
            <a:ext cx="73280" cy="512111"/>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4AACE9B-6FB7-7D46-8909-5B520DE90656}"/>
              </a:ext>
            </a:extLst>
          </p:cNvPr>
          <p:cNvSpPr/>
          <p:nvPr/>
        </p:nvSpPr>
        <p:spPr>
          <a:xfrm>
            <a:off x="914400" y="3897630"/>
            <a:ext cx="10835640" cy="2811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lide Number Placeholder 2">
            <a:extLst>
              <a:ext uri="{FF2B5EF4-FFF2-40B4-BE49-F238E27FC236}">
                <a16:creationId xmlns:a16="http://schemas.microsoft.com/office/drawing/2014/main" id="{35ADF915-960F-4549-A41A-E37050FD56C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71</a:t>
            </a:fld>
            <a:endParaRPr lang="en-US" dirty="0"/>
          </a:p>
        </p:txBody>
      </p:sp>
    </p:spTree>
    <p:extLst>
      <p:ext uri="{BB962C8B-B14F-4D97-AF65-F5344CB8AC3E}">
        <p14:creationId xmlns:p14="http://schemas.microsoft.com/office/powerpoint/2010/main" val="213105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Selective repeat: sender and receiver</a:t>
            </a:r>
            <a:endParaRPr lang="en-US" sz="4400" dirty="0"/>
          </a:p>
        </p:txBody>
      </p:sp>
      <p:sp>
        <p:nvSpPr>
          <p:cNvPr id="5" name="Rectangle 3">
            <a:extLst>
              <a:ext uri="{FF2B5EF4-FFF2-40B4-BE49-F238E27FC236}">
                <a16:creationId xmlns:a16="http://schemas.microsoft.com/office/drawing/2014/main" id="{95DAFC84-FD76-BE4E-9E1F-0F49401B0D9B}"/>
              </a:ext>
            </a:extLst>
          </p:cNvPr>
          <p:cNvSpPr txBox="1">
            <a:spLocks noChangeArrowheads="1"/>
          </p:cNvSpPr>
          <p:nvPr/>
        </p:nvSpPr>
        <p:spPr>
          <a:xfrm>
            <a:off x="946165" y="1698978"/>
            <a:ext cx="4651241"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data from above:</a:t>
            </a:r>
          </a:p>
          <a:p>
            <a:pPr marL="520700" marR="0" lvl="0" indent="-2286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next available seq # in window, send packet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timeout(</a:t>
            </a: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n</a:t>
            </a: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a:t>
            </a:r>
          </a:p>
          <a:p>
            <a:pPr marL="471488" marR="0" lvl="0" indent="-2286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resend packet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restart timer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400" b="0" i="0" u="none" strike="noStrike" kern="1200" cap="none" spc="0" normalizeH="0" baseline="0" noProof="0" dirty="0">
                <a:ln>
                  <a:noFill/>
                </a:ln>
                <a:solidFill>
                  <a:srgbClr val="CC0000"/>
                </a:solidFill>
                <a:effectLst/>
                <a:uLnTx/>
                <a:uFillTx/>
                <a:latin typeface="Calibri" panose="020F0502020204030204"/>
                <a:ea typeface="+mn-ea"/>
                <a:cs typeface="+mn-cs"/>
              </a:rPr>
              <a:t>ACK(</a:t>
            </a:r>
            <a:r>
              <a:rPr kumimoji="0" lang="en-US" sz="2400" b="0" i="1" u="none" strike="noStrike" kern="1200" cap="none" spc="0" normalizeH="0" baseline="0" noProof="0" dirty="0">
                <a:ln>
                  <a:noFill/>
                </a:ln>
                <a:solidFill>
                  <a:srgbClr val="CC0000"/>
                </a:solidFill>
                <a:effectLst/>
                <a:uLnTx/>
                <a:uFillTx/>
                <a:latin typeface="Calibri" panose="020F0502020204030204"/>
                <a:ea typeface="+mn-ea"/>
                <a:cs typeface="+mn-cs"/>
              </a:rPr>
              <a:t>n</a:t>
            </a:r>
            <a:r>
              <a:rPr kumimoji="0" lang="en-US" sz="2400" b="0" i="0" u="none" strike="noStrike" kern="1200" cap="none" spc="0" normalizeH="0" baseline="0" noProof="0" dirty="0">
                <a:ln>
                  <a:noFill/>
                </a:ln>
                <a:solidFill>
                  <a:srgbClr val="CC0000"/>
                </a:solidFill>
                <a:effectLst/>
                <a:uLnTx/>
                <a:uFillTx/>
                <a:latin typeface="Calibri" panose="020F0502020204030204"/>
                <a:ea typeface="+mn-ea"/>
                <a:cs typeface="+mn-cs"/>
              </a:rPr>
              <a:t>)</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sendbase,sendbase+N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20700" marR="0" lvl="0" indent="-2286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mark packet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as received</a:t>
            </a:r>
          </a:p>
          <a:p>
            <a:pPr marL="520700" marR="0" lvl="0" indent="-22860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n smallest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packet, advance window base to next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seq #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4">
            <a:extLst>
              <a:ext uri="{FF2B5EF4-FFF2-40B4-BE49-F238E27FC236}">
                <a16:creationId xmlns:a16="http://schemas.microsoft.com/office/drawing/2014/main" id="{3BD58A7C-C9C7-8442-855F-43F3A4947ED8}"/>
              </a:ext>
            </a:extLst>
          </p:cNvPr>
          <p:cNvSpPr>
            <a:spLocks noChangeArrowheads="1"/>
          </p:cNvSpPr>
          <p:nvPr/>
        </p:nvSpPr>
        <p:spPr bwMode="auto">
          <a:xfrm>
            <a:off x="876300" y="1485900"/>
            <a:ext cx="4721106" cy="4610100"/>
          </a:xfrm>
          <a:prstGeom prst="rect">
            <a:avLst/>
          </a:prstGeom>
          <a:noFill/>
          <a:ln w="28575">
            <a:solidFill>
              <a:srgbClr val="000099"/>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8" name="Group 5">
            <a:extLst>
              <a:ext uri="{FF2B5EF4-FFF2-40B4-BE49-F238E27FC236}">
                <a16:creationId xmlns:a16="http://schemas.microsoft.com/office/drawing/2014/main" id="{4B0682BD-2D45-384C-A3BE-B71A10F3C9D2}"/>
              </a:ext>
            </a:extLst>
          </p:cNvPr>
          <p:cNvGrpSpPr>
            <a:grpSpLocks/>
          </p:cNvGrpSpPr>
          <p:nvPr/>
        </p:nvGrpSpPr>
        <p:grpSpPr bwMode="auto">
          <a:xfrm>
            <a:off x="1079500" y="1184280"/>
            <a:ext cx="1327103" cy="584201"/>
            <a:chOff x="1100" y="3896"/>
            <a:chExt cx="752" cy="368"/>
          </a:xfrm>
        </p:grpSpPr>
        <p:sp>
          <p:nvSpPr>
            <p:cNvPr id="9" name="Rectangle 6">
              <a:extLst>
                <a:ext uri="{FF2B5EF4-FFF2-40B4-BE49-F238E27FC236}">
                  <a16:creationId xmlns:a16="http://schemas.microsoft.com/office/drawing/2014/main" id="{E480EC05-1FA2-1449-9DA4-EE3CBEF3CB0E}"/>
                </a:ext>
              </a:extLst>
            </p:cNvPr>
            <p:cNvSpPr>
              <a:spLocks noChangeArrowheads="1"/>
            </p:cNvSpPr>
            <p:nvPr/>
          </p:nvSpPr>
          <p:spPr bwMode="auto">
            <a:xfrm>
              <a:off x="1146" y="3984"/>
              <a:ext cx="612" cy="18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 name="Text Box 7">
              <a:extLst>
                <a:ext uri="{FF2B5EF4-FFF2-40B4-BE49-F238E27FC236}">
                  <a16:creationId xmlns:a16="http://schemas.microsoft.com/office/drawing/2014/main" id="{FEE55EB3-D10F-D944-85E2-05ABE9F3A72A}"/>
                </a:ext>
              </a:extLst>
            </p:cNvPr>
            <p:cNvSpPr txBox="1">
              <a:spLocks noChangeArrowheads="1"/>
            </p:cNvSpPr>
            <p:nvPr/>
          </p:nvSpPr>
          <p:spPr bwMode="auto">
            <a:xfrm>
              <a:off x="1100" y="3896"/>
              <a:ext cx="752" cy="36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ＭＳ Ｐゴシック" charset="0"/>
                  <a:cs typeface="+mn-cs"/>
                </a:rPr>
                <a:t>sender</a:t>
              </a:r>
              <a:endParaRPr kumimoji="0" lang="en-US" sz="2800" b="0" i="0" u="none" strike="noStrike" kern="1200" cap="none" spc="0" normalizeH="0" baseline="0" noProof="0" dirty="0">
                <a:ln>
                  <a:noFill/>
                </a:ln>
                <a:solidFill>
                  <a:srgbClr val="000099"/>
                </a:solidFill>
                <a:effectLst/>
                <a:uLnTx/>
                <a:uFillTx/>
                <a:latin typeface="Calibri" panose="020F0502020204030204"/>
                <a:ea typeface="ＭＳ Ｐゴシック" charset="0"/>
                <a:cs typeface="+mn-cs"/>
              </a:endParaRPr>
            </a:p>
          </p:txBody>
        </p:sp>
      </p:grpSp>
      <p:grpSp>
        <p:nvGrpSpPr>
          <p:cNvPr id="16" name="Group 15">
            <a:extLst>
              <a:ext uri="{FF2B5EF4-FFF2-40B4-BE49-F238E27FC236}">
                <a16:creationId xmlns:a16="http://schemas.microsoft.com/office/drawing/2014/main" id="{1FB417EC-6705-FB4A-BE74-163FB12F88C6}"/>
              </a:ext>
            </a:extLst>
          </p:cNvPr>
          <p:cNvGrpSpPr/>
          <p:nvPr/>
        </p:nvGrpSpPr>
        <p:grpSpPr>
          <a:xfrm>
            <a:off x="6447754" y="1183947"/>
            <a:ext cx="5269467" cy="5221186"/>
            <a:chOff x="6447754" y="1183947"/>
            <a:chExt cx="5269467" cy="5221186"/>
          </a:xfrm>
        </p:grpSpPr>
        <p:sp>
          <p:nvSpPr>
            <p:cNvPr id="11" name="Rectangle 8">
              <a:extLst>
                <a:ext uri="{FF2B5EF4-FFF2-40B4-BE49-F238E27FC236}">
                  <a16:creationId xmlns:a16="http://schemas.microsoft.com/office/drawing/2014/main" id="{BCF7478D-ADC0-4749-9951-A140F00D7BA1}"/>
                </a:ext>
              </a:extLst>
            </p:cNvPr>
            <p:cNvSpPr>
              <a:spLocks noChangeArrowheads="1"/>
            </p:cNvSpPr>
            <p:nvPr/>
          </p:nvSpPr>
          <p:spPr bwMode="auto">
            <a:xfrm>
              <a:off x="6855858" y="1756933"/>
              <a:ext cx="4861363" cy="464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packet </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n</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in </a:t>
              </a:r>
              <a:r>
                <a:rPr kumimoji="0" lang="en-US" sz="1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a:t>
              </a:r>
              <a:r>
                <a:rPr kumimoji="0" lang="en-US" sz="2400" b="0" i="0" u="none" strike="noStrike" kern="1200" cap="none" spc="0" normalizeH="0" baseline="0" noProof="0" dirty="0" err="1">
                  <a:ln>
                    <a:noFill/>
                  </a:ln>
                  <a:solidFill>
                    <a:srgbClr val="CC0000"/>
                  </a:solidFill>
                  <a:effectLst/>
                  <a:uLnTx/>
                  <a:uFillTx/>
                  <a:latin typeface="Calibri" panose="020F0502020204030204"/>
                  <a:ea typeface="ＭＳ Ｐゴシック" charset="0"/>
                  <a:cs typeface="+mn-cs"/>
                </a:rPr>
                <a:t>rcvbase</a:t>
              </a:r>
              <a:r>
                <a:rPr kumimoji="0" lang="en-US" sz="24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rcvbase+N-1]</a:t>
              </a:r>
              <a:endPar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406400" marR="0" lvl="0" indent="-276225" algn="l" defTabSz="914400" rtl="0" eaLnBrk="1" fontAlgn="auto" latinLnBrk="0" hangingPunct="1">
                <a:lnSpc>
                  <a:spcPct val="90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 ACK(</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t>
              </a:r>
            </a:p>
            <a:p>
              <a:pPr marL="406400" marR="0" lvl="0" indent="-276225" algn="l" defTabSz="914400" rtl="0" eaLnBrk="1" fontAlgn="auto" latinLnBrk="0" hangingPunct="1">
                <a:lnSpc>
                  <a:spcPct val="90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out-of-order: buffer</a:t>
              </a:r>
            </a:p>
            <a:p>
              <a:pPr marL="406400" marR="0" lvl="0" indent="-276225" algn="l" defTabSz="914400" rtl="0" eaLnBrk="1" fontAlgn="auto" latinLnBrk="0" hangingPunct="1">
                <a:lnSpc>
                  <a:spcPct val="90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in-order: deliver (also deliver buffered, in-order packets), advance window to next not-yet-received packet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packet</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n </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in </a:t>
              </a:r>
              <a:r>
                <a:rPr kumimoji="0" lang="en-US" sz="24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[rcvbase-N,rcvbase-1]</a:t>
              </a:r>
              <a:endParaRPr kumimoji="0" lang="en-US" sz="36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406400" marR="0" lvl="0" indent="-276225"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ACK(</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otherwise:</a:t>
              </a:r>
              <a:r>
                <a:rPr kumimoji="0" lang="en-US" sz="2400" b="0" i="0" u="none" strike="noStrike" kern="1200" cap="none" spc="0" normalizeH="0" baseline="0" noProof="0" dirty="0">
                  <a:ln>
                    <a:noFill/>
                  </a:ln>
                  <a:solidFill>
                    <a:srgbClr val="FF0000"/>
                  </a:solidFill>
                  <a:effectLst/>
                  <a:uLnTx/>
                  <a:uFillTx/>
                  <a:latin typeface="Calibri" panose="020F0502020204030204"/>
                  <a:ea typeface="ＭＳ Ｐゴシック" charset="0"/>
                  <a:cs typeface="+mn-cs"/>
                </a:rPr>
                <a:t> </a:t>
              </a:r>
            </a:p>
            <a:p>
              <a:pPr marL="406400" marR="0" lvl="0" indent="-276225"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ignore </a:t>
              </a:r>
              <a:endPar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charset="0"/>
                <a:buChar char="v"/>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12" name="Rectangle 9">
              <a:extLst>
                <a:ext uri="{FF2B5EF4-FFF2-40B4-BE49-F238E27FC236}">
                  <a16:creationId xmlns:a16="http://schemas.microsoft.com/office/drawing/2014/main" id="{639FDE2D-E714-5A49-BA51-5350EC426F3A}"/>
                </a:ext>
              </a:extLst>
            </p:cNvPr>
            <p:cNvSpPr>
              <a:spLocks noChangeArrowheads="1"/>
            </p:cNvSpPr>
            <p:nvPr/>
          </p:nvSpPr>
          <p:spPr bwMode="auto">
            <a:xfrm>
              <a:off x="6447754" y="1495097"/>
              <a:ext cx="5129210" cy="4610100"/>
            </a:xfrm>
            <a:prstGeom prst="rect">
              <a:avLst/>
            </a:prstGeom>
            <a:noFill/>
            <a:ln w="28575">
              <a:solidFill>
                <a:srgbClr val="000099"/>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grpSp>
          <p:nvGrpSpPr>
            <p:cNvPr id="13" name="Group 10">
              <a:extLst>
                <a:ext uri="{FF2B5EF4-FFF2-40B4-BE49-F238E27FC236}">
                  <a16:creationId xmlns:a16="http://schemas.microsoft.com/office/drawing/2014/main" id="{B84C2084-BE83-5E42-B1FF-F6D6F4774AC4}"/>
                </a:ext>
              </a:extLst>
            </p:cNvPr>
            <p:cNvGrpSpPr>
              <a:grpSpLocks/>
            </p:cNvGrpSpPr>
            <p:nvPr/>
          </p:nvGrpSpPr>
          <p:grpSpPr bwMode="auto">
            <a:xfrm>
              <a:off x="6643024" y="1183947"/>
              <a:ext cx="1531938" cy="584201"/>
              <a:chOff x="3339" y="158"/>
              <a:chExt cx="965" cy="368"/>
            </a:xfrm>
          </p:grpSpPr>
          <p:sp>
            <p:nvSpPr>
              <p:cNvPr id="14" name="Rectangle 11">
                <a:extLst>
                  <a:ext uri="{FF2B5EF4-FFF2-40B4-BE49-F238E27FC236}">
                    <a16:creationId xmlns:a16="http://schemas.microsoft.com/office/drawing/2014/main" id="{C313B5FA-94EA-DF4A-8CF3-F58277EB5C0A}"/>
                  </a:ext>
                </a:extLst>
              </p:cNvPr>
              <p:cNvSpPr>
                <a:spLocks noChangeArrowheads="1"/>
              </p:cNvSpPr>
              <p:nvPr/>
            </p:nvSpPr>
            <p:spPr bwMode="auto">
              <a:xfrm>
                <a:off x="3360" y="264"/>
                <a:ext cx="822" cy="18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5" name="Text Box 12">
                <a:extLst>
                  <a:ext uri="{FF2B5EF4-FFF2-40B4-BE49-F238E27FC236}">
                    <a16:creationId xmlns:a16="http://schemas.microsoft.com/office/drawing/2014/main" id="{DDD5CA52-38FB-BF40-B64E-C5C9EE06B0C0}"/>
                  </a:ext>
                </a:extLst>
              </p:cNvPr>
              <p:cNvSpPr txBox="1">
                <a:spLocks noChangeArrowheads="1"/>
              </p:cNvSpPr>
              <p:nvPr/>
            </p:nvSpPr>
            <p:spPr bwMode="auto">
              <a:xfrm>
                <a:off x="3339" y="158"/>
                <a:ext cx="965" cy="3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ＭＳ Ｐゴシック" charset="0"/>
                    <a:cs typeface="+mn-cs"/>
                  </a:rPr>
                  <a:t>receiver</a:t>
                </a:r>
                <a:endParaRPr kumimoji="0" lang="en-US" sz="2800" b="0" i="0" u="none" strike="noStrike" kern="1200" cap="none" spc="0" normalizeH="0" baseline="0" noProof="0" dirty="0">
                  <a:ln>
                    <a:noFill/>
                  </a:ln>
                  <a:solidFill>
                    <a:srgbClr val="000099"/>
                  </a:solidFill>
                  <a:effectLst/>
                  <a:uLnTx/>
                  <a:uFillTx/>
                  <a:latin typeface="Calibri" panose="020F0502020204030204"/>
                  <a:ea typeface="ＭＳ Ｐゴシック" charset="0"/>
                  <a:cs typeface="+mn-cs"/>
                </a:endParaRPr>
              </a:p>
            </p:txBody>
          </p:sp>
        </p:grpSp>
      </p:grpSp>
      <p:sp>
        <p:nvSpPr>
          <p:cNvPr id="17" name="Slide Number Placeholder 2">
            <a:extLst>
              <a:ext uri="{FF2B5EF4-FFF2-40B4-BE49-F238E27FC236}">
                <a16:creationId xmlns:a16="http://schemas.microsoft.com/office/drawing/2014/main" id="{D4E14E77-C43E-7D40-89D1-406C4092020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72</a:t>
            </a:fld>
            <a:endParaRPr lang="en-US" dirty="0"/>
          </a:p>
        </p:txBody>
      </p:sp>
    </p:spTree>
    <p:extLst>
      <p:ext uri="{BB962C8B-B14F-4D97-AF65-F5344CB8AC3E}">
        <p14:creationId xmlns:p14="http://schemas.microsoft.com/office/powerpoint/2010/main" val="76275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800" dirty="0"/>
              <a:t>Selective Repeat in action</a:t>
            </a:r>
            <a:endParaRPr lang="en-US" sz="4400" dirty="0"/>
          </a:p>
        </p:txBody>
      </p:sp>
      <p:sp>
        <p:nvSpPr>
          <p:cNvPr id="108" name="Text Box 4">
            <a:extLst>
              <a:ext uri="{FF2B5EF4-FFF2-40B4-BE49-F238E27FC236}">
                <a16:creationId xmlns:a16="http://schemas.microsoft.com/office/drawing/2014/main" id="{78073BDB-A57A-A349-BAC2-3E6F651411BA}"/>
              </a:ext>
            </a:extLst>
          </p:cNvPr>
          <p:cNvSpPr txBox="1">
            <a:spLocks noChangeArrowheads="1"/>
          </p:cNvSpPr>
          <p:nvPr/>
        </p:nvSpPr>
        <p:spPr bwMode="auto">
          <a:xfrm>
            <a:off x="4770437" y="1531937"/>
            <a:ext cx="1246188" cy="1465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pkt0</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pkt1</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pkt3</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(wait)</a:t>
            </a:r>
          </a:p>
        </p:txBody>
      </p:sp>
      <p:sp>
        <p:nvSpPr>
          <p:cNvPr id="109" name="Text Box 5">
            <a:extLst>
              <a:ext uri="{FF2B5EF4-FFF2-40B4-BE49-F238E27FC236}">
                <a16:creationId xmlns:a16="http://schemas.microsoft.com/office/drawing/2014/main" id="{551532E5-B9F6-D645-BA17-1BDC2A81DE6A}"/>
              </a:ext>
            </a:extLst>
          </p:cNvPr>
          <p:cNvSpPr txBox="1">
            <a:spLocks noChangeArrowheads="1"/>
          </p:cNvSpPr>
          <p:nvPr/>
        </p:nvSpPr>
        <p:spPr bwMode="auto">
          <a:xfrm>
            <a:off x="5091112" y="1160462"/>
            <a:ext cx="936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0099"/>
                </a:solidFill>
                <a:effectLst/>
                <a:uLnTx/>
                <a:uFillTx/>
                <a:latin typeface="Tahoma" charset="0"/>
                <a:ea typeface="ＭＳ Ｐゴシック" charset="0"/>
                <a:cs typeface="+mn-cs"/>
              </a:rPr>
              <a:t>sender</a:t>
            </a:r>
          </a:p>
        </p:txBody>
      </p:sp>
      <p:sp>
        <p:nvSpPr>
          <p:cNvPr id="110" name="Text Box 6">
            <a:extLst>
              <a:ext uri="{FF2B5EF4-FFF2-40B4-BE49-F238E27FC236}">
                <a16:creationId xmlns:a16="http://schemas.microsoft.com/office/drawing/2014/main" id="{A94628DF-42AC-0E4A-B609-2C56040AB9D4}"/>
              </a:ext>
            </a:extLst>
          </p:cNvPr>
          <p:cNvSpPr txBox="1">
            <a:spLocks noChangeArrowheads="1"/>
          </p:cNvSpPr>
          <p:nvPr/>
        </p:nvSpPr>
        <p:spPr bwMode="auto">
          <a:xfrm>
            <a:off x="8121650" y="1179512"/>
            <a:ext cx="107156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1" u="sng" strike="noStrike" kern="0" cap="none" spc="0" normalizeH="0" baseline="0" noProof="0">
                <a:ln>
                  <a:noFill/>
                </a:ln>
                <a:solidFill>
                  <a:srgbClr val="008000"/>
                </a:solidFill>
                <a:effectLst/>
                <a:uLnTx/>
                <a:uFillTx/>
                <a:latin typeface="Tahoma" charset="0"/>
                <a:ea typeface="ＭＳ Ｐゴシック" charset="0"/>
                <a:cs typeface="+mn-cs"/>
              </a:rPr>
              <a:t>receiver</a:t>
            </a:r>
          </a:p>
        </p:txBody>
      </p:sp>
      <p:sp>
        <p:nvSpPr>
          <p:cNvPr id="111" name="Line 14">
            <a:extLst>
              <a:ext uri="{FF2B5EF4-FFF2-40B4-BE49-F238E27FC236}">
                <a16:creationId xmlns:a16="http://schemas.microsoft.com/office/drawing/2014/main" id="{3E685DEE-2DB5-5740-BE6F-2C74E54E1F41}"/>
              </a:ext>
            </a:extLst>
          </p:cNvPr>
          <p:cNvSpPr>
            <a:spLocks noChangeShapeType="1"/>
          </p:cNvSpPr>
          <p:nvPr/>
        </p:nvSpPr>
        <p:spPr bwMode="auto">
          <a:xfrm>
            <a:off x="8196262" y="1778000"/>
            <a:ext cx="11113" cy="453866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6" name="Text Box 36">
            <a:extLst>
              <a:ext uri="{FF2B5EF4-FFF2-40B4-BE49-F238E27FC236}">
                <a16:creationId xmlns:a16="http://schemas.microsoft.com/office/drawing/2014/main" id="{964FE54C-5448-C540-B538-09B51BB48337}"/>
              </a:ext>
            </a:extLst>
          </p:cNvPr>
          <p:cNvSpPr txBox="1">
            <a:spLocks noChangeArrowheads="1"/>
          </p:cNvSpPr>
          <p:nvPr/>
        </p:nvSpPr>
        <p:spPr bwMode="auto">
          <a:xfrm>
            <a:off x="4498213" y="4713287"/>
            <a:ext cx="1523174" cy="563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send  pkt2</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C00000"/>
                </a:solidFill>
                <a:effectLst/>
                <a:uLnTx/>
                <a:uFillTx/>
                <a:latin typeface="Tahoma" charset="0"/>
                <a:ea typeface="ＭＳ Ｐゴシック" charset="0"/>
                <a:cs typeface="+mn-cs"/>
              </a:rPr>
              <a:t>(but not 3,4,5)</a:t>
            </a:r>
          </a:p>
        </p:txBody>
      </p:sp>
      <p:sp>
        <p:nvSpPr>
          <p:cNvPr id="121" name="Line 17">
            <a:extLst>
              <a:ext uri="{FF2B5EF4-FFF2-40B4-BE49-F238E27FC236}">
                <a16:creationId xmlns:a16="http://schemas.microsoft.com/office/drawing/2014/main" id="{E56FB9D2-45AC-5443-AEF4-39148B03DDDD}"/>
              </a:ext>
            </a:extLst>
          </p:cNvPr>
          <p:cNvSpPr>
            <a:spLocks noChangeShapeType="1"/>
          </p:cNvSpPr>
          <p:nvPr/>
        </p:nvSpPr>
        <p:spPr bwMode="auto">
          <a:xfrm flipH="1">
            <a:off x="6067425" y="2249487"/>
            <a:ext cx="2014537" cy="1066800"/>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B51492D2-F443-DF42-B594-B3FB06C15EF0}"/>
              </a:ext>
            </a:extLst>
          </p:cNvPr>
          <p:cNvGrpSpPr/>
          <p:nvPr/>
        </p:nvGrpSpPr>
        <p:grpSpPr>
          <a:xfrm>
            <a:off x="6059487" y="1725612"/>
            <a:ext cx="2122488" cy="1292225"/>
            <a:chOff x="6059487" y="1725612"/>
            <a:chExt cx="2122488" cy="1292225"/>
          </a:xfrm>
        </p:grpSpPr>
        <p:sp>
          <p:nvSpPr>
            <p:cNvPr id="117" name="Line 7">
              <a:extLst>
                <a:ext uri="{FF2B5EF4-FFF2-40B4-BE49-F238E27FC236}">
                  <a16:creationId xmlns:a16="http://schemas.microsoft.com/office/drawing/2014/main" id="{B2FE61CD-8B0C-B642-BB41-80A1601F10C7}"/>
                </a:ext>
              </a:extLst>
            </p:cNvPr>
            <p:cNvSpPr>
              <a:spLocks noChangeShapeType="1"/>
            </p:cNvSpPr>
            <p:nvPr/>
          </p:nvSpPr>
          <p:spPr bwMode="auto">
            <a:xfrm>
              <a:off x="6061075" y="1725612"/>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8" name="Line 11">
              <a:extLst>
                <a:ext uri="{FF2B5EF4-FFF2-40B4-BE49-F238E27FC236}">
                  <a16:creationId xmlns:a16="http://schemas.microsoft.com/office/drawing/2014/main" id="{228455C5-D681-384D-AD76-D61774E5E1CD}"/>
                </a:ext>
              </a:extLst>
            </p:cNvPr>
            <p:cNvSpPr>
              <a:spLocks noChangeShapeType="1"/>
            </p:cNvSpPr>
            <p:nvPr/>
          </p:nvSpPr>
          <p:spPr bwMode="auto">
            <a:xfrm>
              <a:off x="6059487" y="2000250"/>
              <a:ext cx="2100263"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19" name="Line 12">
              <a:extLst>
                <a:ext uri="{FF2B5EF4-FFF2-40B4-BE49-F238E27FC236}">
                  <a16:creationId xmlns:a16="http://schemas.microsoft.com/office/drawing/2014/main" id="{465896CF-249D-3347-9172-240118AF405B}"/>
                </a:ext>
              </a:extLst>
            </p:cNvPr>
            <p:cNvSpPr>
              <a:spLocks noChangeShapeType="1"/>
            </p:cNvSpPr>
            <p:nvPr/>
          </p:nvSpPr>
          <p:spPr bwMode="auto">
            <a:xfrm>
              <a:off x="6075362" y="2263775"/>
              <a:ext cx="876300" cy="200025"/>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0" name="Line 13">
              <a:extLst>
                <a:ext uri="{FF2B5EF4-FFF2-40B4-BE49-F238E27FC236}">
                  <a16:creationId xmlns:a16="http://schemas.microsoft.com/office/drawing/2014/main" id="{6D003599-FAD5-2A43-BCF2-8C9D5635EAA7}"/>
                </a:ext>
              </a:extLst>
            </p:cNvPr>
            <p:cNvSpPr>
              <a:spLocks noChangeShapeType="1"/>
            </p:cNvSpPr>
            <p:nvPr/>
          </p:nvSpPr>
          <p:spPr bwMode="auto">
            <a:xfrm>
              <a:off x="6081712" y="2549525"/>
              <a:ext cx="2100263"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2" name="Text Box 19">
              <a:extLst>
                <a:ext uri="{FF2B5EF4-FFF2-40B4-BE49-F238E27FC236}">
                  <a16:creationId xmlns:a16="http://schemas.microsoft.com/office/drawing/2014/main" id="{6FFC0E8C-8B36-B744-B255-B1213F7C3B36}"/>
                </a:ext>
              </a:extLst>
            </p:cNvPr>
            <p:cNvSpPr txBox="1">
              <a:spLocks noChangeArrowheads="1"/>
            </p:cNvSpPr>
            <p:nvPr/>
          </p:nvSpPr>
          <p:spPr bwMode="auto">
            <a:xfrm>
              <a:off x="6837362" y="2298700"/>
              <a:ext cx="341313"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3" name="Text Box 20">
              <a:extLst>
                <a:ext uri="{FF2B5EF4-FFF2-40B4-BE49-F238E27FC236}">
                  <a16:creationId xmlns:a16="http://schemas.microsoft.com/office/drawing/2014/main" id="{999FCA58-CB9B-B749-BA08-25AB40ACE0A2}"/>
                </a:ext>
              </a:extLst>
            </p:cNvPr>
            <p:cNvSpPr txBox="1">
              <a:spLocks noChangeArrowheads="1"/>
            </p:cNvSpPr>
            <p:nvPr/>
          </p:nvSpPr>
          <p:spPr bwMode="auto">
            <a:xfrm>
              <a:off x="6996112" y="2319337"/>
              <a:ext cx="52228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a:ln>
                    <a:noFill/>
                  </a:ln>
                  <a:solidFill>
                    <a:srgbClr val="FF0000"/>
                  </a:solidFill>
                  <a:effectLst/>
                  <a:uLnTx/>
                  <a:uFillTx/>
                  <a:latin typeface="Tahoma" charset="0"/>
                  <a:ea typeface="ＭＳ Ｐゴシック" charset="0"/>
                  <a:cs typeface="+mn-cs"/>
                </a:rPr>
                <a:t>loss</a:t>
              </a:r>
            </a:p>
          </p:txBody>
        </p:sp>
      </p:grpSp>
      <p:sp>
        <p:nvSpPr>
          <p:cNvPr id="124" name="Line 21">
            <a:extLst>
              <a:ext uri="{FF2B5EF4-FFF2-40B4-BE49-F238E27FC236}">
                <a16:creationId xmlns:a16="http://schemas.microsoft.com/office/drawing/2014/main" id="{82EB3AA5-A272-9741-98D1-88E47FABEAC6}"/>
              </a:ext>
            </a:extLst>
          </p:cNvPr>
          <p:cNvSpPr>
            <a:spLocks noChangeShapeType="1"/>
          </p:cNvSpPr>
          <p:nvPr/>
        </p:nvSpPr>
        <p:spPr bwMode="auto">
          <a:xfrm flipH="1">
            <a:off x="6064250" y="2535237"/>
            <a:ext cx="2014537" cy="110013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5" name="Line 24">
            <a:extLst>
              <a:ext uri="{FF2B5EF4-FFF2-40B4-BE49-F238E27FC236}">
                <a16:creationId xmlns:a16="http://schemas.microsoft.com/office/drawing/2014/main" id="{E42793DA-B54F-8A4A-B169-AADC48D8492B}"/>
              </a:ext>
            </a:extLst>
          </p:cNvPr>
          <p:cNvSpPr>
            <a:spLocks noChangeShapeType="1"/>
          </p:cNvSpPr>
          <p:nvPr/>
        </p:nvSpPr>
        <p:spPr bwMode="auto">
          <a:xfrm>
            <a:off x="6067425" y="3371850"/>
            <a:ext cx="2100262" cy="468312"/>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6" name="Line 25">
            <a:extLst>
              <a:ext uri="{FF2B5EF4-FFF2-40B4-BE49-F238E27FC236}">
                <a16:creationId xmlns:a16="http://schemas.microsoft.com/office/drawing/2014/main" id="{F496288B-3032-8C46-B36C-DC6EE518FC26}"/>
              </a:ext>
            </a:extLst>
          </p:cNvPr>
          <p:cNvSpPr>
            <a:spLocks noChangeShapeType="1"/>
          </p:cNvSpPr>
          <p:nvPr/>
        </p:nvSpPr>
        <p:spPr bwMode="auto">
          <a:xfrm>
            <a:off x="6099175" y="3690937"/>
            <a:ext cx="2101850"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27" name="Line 26">
            <a:extLst>
              <a:ext uri="{FF2B5EF4-FFF2-40B4-BE49-F238E27FC236}">
                <a16:creationId xmlns:a16="http://schemas.microsoft.com/office/drawing/2014/main" id="{567E0CBA-D560-7142-9ABA-AC076E08A151}"/>
              </a:ext>
            </a:extLst>
          </p:cNvPr>
          <p:cNvSpPr>
            <a:spLocks noChangeShapeType="1"/>
          </p:cNvSpPr>
          <p:nvPr/>
        </p:nvSpPr>
        <p:spPr bwMode="auto">
          <a:xfrm flipH="1">
            <a:off x="6096000" y="3065462"/>
            <a:ext cx="2014537" cy="1100138"/>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9" name="Group 8">
            <a:extLst>
              <a:ext uri="{FF2B5EF4-FFF2-40B4-BE49-F238E27FC236}">
                <a16:creationId xmlns:a16="http://schemas.microsoft.com/office/drawing/2014/main" id="{FEA4268D-2918-6446-A65A-828C5CA72DEE}"/>
              </a:ext>
            </a:extLst>
          </p:cNvPr>
          <p:cNvGrpSpPr/>
          <p:nvPr/>
        </p:nvGrpSpPr>
        <p:grpSpPr>
          <a:xfrm>
            <a:off x="4081462" y="2254250"/>
            <a:ext cx="1978025" cy="2543175"/>
            <a:chOff x="4081462" y="2254250"/>
            <a:chExt cx="1978025" cy="2543175"/>
          </a:xfrm>
        </p:grpSpPr>
        <p:pic>
          <p:nvPicPr>
            <p:cNvPr id="114" name="Picture 34" descr="alarm_clock_ringing">
              <a:extLst>
                <a:ext uri="{FF2B5EF4-FFF2-40B4-BE49-F238E27FC236}">
                  <a16:creationId xmlns:a16="http://schemas.microsoft.com/office/drawing/2014/main" id="{6923BC91-E9C5-D049-B59C-D41625176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2" y="4283075"/>
              <a:ext cx="4365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35">
              <a:extLst>
                <a:ext uri="{FF2B5EF4-FFF2-40B4-BE49-F238E27FC236}">
                  <a16:creationId xmlns:a16="http://schemas.microsoft.com/office/drawing/2014/main" id="{171ECC6D-E77E-7541-880B-B7D3C99DC8C1}"/>
                </a:ext>
              </a:extLst>
            </p:cNvPr>
            <p:cNvSpPr txBox="1">
              <a:spLocks noChangeArrowheads="1"/>
            </p:cNvSpPr>
            <p:nvPr/>
          </p:nvSpPr>
          <p:spPr bwMode="auto">
            <a:xfrm>
              <a:off x="4449762" y="4498975"/>
              <a:ext cx="1538288" cy="298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75000"/>
                </a:lnSpc>
                <a:spcBef>
                  <a:spcPct val="0"/>
                </a:spcBef>
                <a:spcAft>
                  <a:spcPct val="0"/>
                </a:spcAft>
                <a:buClrTx/>
                <a:buSzTx/>
                <a:buFontTx/>
                <a:buNone/>
                <a:tabLst/>
                <a:defRPr/>
              </a:pPr>
              <a:r>
                <a:rPr kumimoji="0" lang="en-US" sz="1800" b="0" i="1" u="none" strike="noStrike" kern="0" cap="none" spc="0" normalizeH="0" baseline="0" noProof="0">
                  <a:ln>
                    <a:noFill/>
                  </a:ln>
                  <a:solidFill>
                    <a:srgbClr val="FF0000"/>
                  </a:solidFill>
                  <a:effectLst/>
                  <a:uLnTx/>
                  <a:uFillTx/>
                  <a:latin typeface="Tahoma" charset="0"/>
                  <a:ea typeface="ＭＳ Ｐゴシック" charset="0"/>
                  <a:cs typeface="+mn-cs"/>
                </a:rPr>
                <a:t>pkt 2 timeout</a:t>
              </a:r>
            </a:p>
          </p:txBody>
        </p:sp>
        <p:grpSp>
          <p:nvGrpSpPr>
            <p:cNvPr id="128" name="Group 29">
              <a:extLst>
                <a:ext uri="{FF2B5EF4-FFF2-40B4-BE49-F238E27FC236}">
                  <a16:creationId xmlns:a16="http://schemas.microsoft.com/office/drawing/2014/main" id="{CCD75B32-9279-9249-845C-EEAC69B59B93}"/>
                </a:ext>
              </a:extLst>
            </p:cNvPr>
            <p:cNvGrpSpPr>
              <a:grpSpLocks/>
            </p:cNvGrpSpPr>
            <p:nvPr/>
          </p:nvGrpSpPr>
          <p:grpSpPr bwMode="auto">
            <a:xfrm>
              <a:off x="5956300" y="2254250"/>
              <a:ext cx="103187" cy="2462212"/>
              <a:chOff x="3651" y="1878"/>
              <a:chExt cx="78" cy="963"/>
            </a:xfrm>
          </p:grpSpPr>
          <p:sp>
            <p:nvSpPr>
              <p:cNvPr id="129" name="Line 30">
                <a:extLst>
                  <a:ext uri="{FF2B5EF4-FFF2-40B4-BE49-F238E27FC236}">
                    <a16:creationId xmlns:a16="http://schemas.microsoft.com/office/drawing/2014/main" id="{968CAD8F-1975-844E-A2BC-06214EDA9B2E}"/>
                  </a:ext>
                </a:extLst>
              </p:cNvPr>
              <p:cNvSpPr>
                <a:spLocks noChangeShapeType="1"/>
              </p:cNvSpPr>
              <p:nvPr/>
            </p:nvSpPr>
            <p:spPr bwMode="auto">
              <a:xfrm>
                <a:off x="3729" y="1879"/>
                <a:ext cx="0" cy="962"/>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0" name="Line 31">
                <a:extLst>
                  <a:ext uri="{FF2B5EF4-FFF2-40B4-BE49-F238E27FC236}">
                    <a16:creationId xmlns:a16="http://schemas.microsoft.com/office/drawing/2014/main" id="{46F70D7C-544C-D549-80EC-BBE7913442BA}"/>
                  </a:ext>
                </a:extLst>
              </p:cNvPr>
              <p:cNvSpPr>
                <a:spLocks noChangeShapeType="1"/>
              </p:cNvSpPr>
              <p:nvPr/>
            </p:nvSpPr>
            <p:spPr bwMode="auto">
              <a:xfrm flipH="1">
                <a:off x="3651" y="1878"/>
                <a:ext cx="76"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32">
                <a:extLst>
                  <a:ext uri="{FF2B5EF4-FFF2-40B4-BE49-F238E27FC236}">
                    <a16:creationId xmlns:a16="http://schemas.microsoft.com/office/drawing/2014/main" id="{7CCD21DE-7848-8E49-8DFB-3B7580C3720B}"/>
                  </a:ext>
                </a:extLst>
              </p:cNvPr>
              <p:cNvSpPr>
                <a:spLocks noChangeShapeType="1"/>
              </p:cNvSpPr>
              <p:nvPr/>
            </p:nvSpPr>
            <p:spPr bwMode="auto">
              <a:xfrm flipH="1">
                <a:off x="3651" y="2841"/>
                <a:ext cx="76"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132" name="Line 37">
            <a:extLst>
              <a:ext uri="{FF2B5EF4-FFF2-40B4-BE49-F238E27FC236}">
                <a16:creationId xmlns:a16="http://schemas.microsoft.com/office/drawing/2014/main" id="{87F3997F-AC6F-E94C-BDDA-D675458BE183}"/>
              </a:ext>
            </a:extLst>
          </p:cNvPr>
          <p:cNvSpPr>
            <a:spLocks noChangeShapeType="1"/>
          </p:cNvSpPr>
          <p:nvPr/>
        </p:nvSpPr>
        <p:spPr bwMode="auto">
          <a:xfrm>
            <a:off x="6075362" y="4884737"/>
            <a:ext cx="2100263" cy="468313"/>
          </a:xfrm>
          <a:prstGeom prst="line">
            <a:avLst/>
          </a:prstGeom>
          <a:noFill/>
          <a:ln w="28575">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59">
            <a:extLst>
              <a:ext uri="{FF2B5EF4-FFF2-40B4-BE49-F238E27FC236}">
                <a16:creationId xmlns:a16="http://schemas.microsoft.com/office/drawing/2014/main" id="{FB2F6CDE-F6A8-F844-B10B-589750594621}"/>
              </a:ext>
            </a:extLst>
          </p:cNvPr>
          <p:cNvSpPr txBox="1">
            <a:spLocks noChangeArrowheads="1"/>
          </p:cNvSpPr>
          <p:nvPr/>
        </p:nvSpPr>
        <p:spPr bwMode="auto">
          <a:xfrm>
            <a:off x="2278062" y="1223962"/>
            <a:ext cx="21463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sng" strike="noStrike" kern="0" cap="none" spc="0" normalizeH="0" baseline="0" noProof="0">
                <a:ln>
                  <a:noFill/>
                </a:ln>
                <a:solidFill>
                  <a:srgbClr val="000099"/>
                </a:solidFill>
                <a:effectLst/>
                <a:uLnTx/>
                <a:uFillTx/>
                <a:latin typeface="Tahoma" charset="0"/>
                <a:ea typeface="ＭＳ Ｐゴシック" charset="0"/>
                <a:cs typeface="+mn-cs"/>
              </a:rPr>
              <a:t>sender window (N=4)</a:t>
            </a:r>
          </a:p>
        </p:txBody>
      </p:sp>
      <p:grpSp>
        <p:nvGrpSpPr>
          <p:cNvPr id="4" name="Group 3">
            <a:extLst>
              <a:ext uri="{FF2B5EF4-FFF2-40B4-BE49-F238E27FC236}">
                <a16:creationId xmlns:a16="http://schemas.microsoft.com/office/drawing/2014/main" id="{76DDE7CA-1E78-DA4A-AE1B-74DF7C479CF1}"/>
              </a:ext>
            </a:extLst>
          </p:cNvPr>
          <p:cNvGrpSpPr/>
          <p:nvPr/>
        </p:nvGrpSpPr>
        <p:grpSpPr>
          <a:xfrm>
            <a:off x="2317750" y="1570037"/>
            <a:ext cx="1520825" cy="1150938"/>
            <a:chOff x="2317750" y="1570037"/>
            <a:chExt cx="1520825" cy="1150938"/>
          </a:xfrm>
        </p:grpSpPr>
        <p:grpSp>
          <p:nvGrpSpPr>
            <p:cNvPr id="140" name="Group 65">
              <a:extLst>
                <a:ext uri="{FF2B5EF4-FFF2-40B4-BE49-F238E27FC236}">
                  <a16:creationId xmlns:a16="http://schemas.microsoft.com/office/drawing/2014/main" id="{931A5080-440D-784B-A586-03D399A7E982}"/>
                </a:ext>
              </a:extLst>
            </p:cNvPr>
            <p:cNvGrpSpPr>
              <a:grpSpLocks/>
            </p:cNvGrpSpPr>
            <p:nvPr/>
          </p:nvGrpSpPr>
          <p:grpSpPr bwMode="auto">
            <a:xfrm>
              <a:off x="2320925" y="1570037"/>
              <a:ext cx="1512887" cy="304800"/>
              <a:chOff x="115" y="914"/>
              <a:chExt cx="953" cy="192"/>
            </a:xfrm>
          </p:grpSpPr>
          <p:sp>
            <p:nvSpPr>
              <p:cNvPr id="141" name="Rectangle 60">
                <a:extLst>
                  <a:ext uri="{FF2B5EF4-FFF2-40B4-BE49-F238E27FC236}">
                    <a16:creationId xmlns:a16="http://schemas.microsoft.com/office/drawing/2014/main" id="{B26ABC90-7E5F-8A4E-8270-EAE554611A43}"/>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2" name="Text Box 46">
                <a:extLst>
                  <a:ext uri="{FF2B5EF4-FFF2-40B4-BE49-F238E27FC236}">
                    <a16:creationId xmlns:a16="http://schemas.microsoft.com/office/drawing/2014/main" id="{7BFA6562-0DAC-EB45-9C52-212661A48237}"/>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4 5 6 7 8 </a:t>
                </a:r>
              </a:p>
            </p:txBody>
          </p:sp>
        </p:grpSp>
        <p:grpSp>
          <p:nvGrpSpPr>
            <p:cNvPr id="144" name="Group 67">
              <a:extLst>
                <a:ext uri="{FF2B5EF4-FFF2-40B4-BE49-F238E27FC236}">
                  <a16:creationId xmlns:a16="http://schemas.microsoft.com/office/drawing/2014/main" id="{58213E82-566B-494B-9703-4038DD2EF040}"/>
                </a:ext>
              </a:extLst>
            </p:cNvPr>
            <p:cNvGrpSpPr>
              <a:grpSpLocks/>
            </p:cNvGrpSpPr>
            <p:nvPr/>
          </p:nvGrpSpPr>
          <p:grpSpPr bwMode="auto">
            <a:xfrm>
              <a:off x="2317750" y="1855787"/>
              <a:ext cx="1512887" cy="304800"/>
              <a:chOff x="115" y="914"/>
              <a:chExt cx="953" cy="192"/>
            </a:xfrm>
          </p:grpSpPr>
          <p:sp>
            <p:nvSpPr>
              <p:cNvPr id="145" name="Rectangle 68">
                <a:extLst>
                  <a:ext uri="{FF2B5EF4-FFF2-40B4-BE49-F238E27FC236}">
                    <a16:creationId xmlns:a16="http://schemas.microsoft.com/office/drawing/2014/main" id="{4568CC56-ACBD-D74D-BF0B-726A16BC810C}"/>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9">
                <a:extLst>
                  <a:ext uri="{FF2B5EF4-FFF2-40B4-BE49-F238E27FC236}">
                    <a16:creationId xmlns:a16="http://schemas.microsoft.com/office/drawing/2014/main" id="{407928DF-AB75-9C4A-93E1-B6C00F1ED1ED}"/>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4 5 6 7 8 </a:t>
                </a:r>
              </a:p>
            </p:txBody>
          </p:sp>
        </p:grpSp>
        <p:grpSp>
          <p:nvGrpSpPr>
            <p:cNvPr id="147" name="Group 70">
              <a:extLst>
                <a:ext uri="{FF2B5EF4-FFF2-40B4-BE49-F238E27FC236}">
                  <a16:creationId xmlns:a16="http://schemas.microsoft.com/office/drawing/2014/main" id="{00B20D72-C787-994E-A325-6842B818626F}"/>
                </a:ext>
              </a:extLst>
            </p:cNvPr>
            <p:cNvGrpSpPr>
              <a:grpSpLocks/>
            </p:cNvGrpSpPr>
            <p:nvPr/>
          </p:nvGrpSpPr>
          <p:grpSpPr bwMode="auto">
            <a:xfrm>
              <a:off x="2325687" y="2141537"/>
              <a:ext cx="1512888" cy="304800"/>
              <a:chOff x="115" y="914"/>
              <a:chExt cx="953" cy="192"/>
            </a:xfrm>
          </p:grpSpPr>
          <p:sp>
            <p:nvSpPr>
              <p:cNvPr id="148" name="Rectangle 71">
                <a:extLst>
                  <a:ext uri="{FF2B5EF4-FFF2-40B4-BE49-F238E27FC236}">
                    <a16:creationId xmlns:a16="http://schemas.microsoft.com/office/drawing/2014/main" id="{CB23F592-B205-C747-BC5C-8DED1F25489A}"/>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9" name="Text Box 72">
                <a:extLst>
                  <a:ext uri="{FF2B5EF4-FFF2-40B4-BE49-F238E27FC236}">
                    <a16:creationId xmlns:a16="http://schemas.microsoft.com/office/drawing/2014/main" id="{3023C1E8-641E-D34A-BDDD-05F2D4DF44B2}"/>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nvGrpSpPr>
            <p:cNvPr id="150" name="Group 73">
              <a:extLst>
                <a:ext uri="{FF2B5EF4-FFF2-40B4-BE49-F238E27FC236}">
                  <a16:creationId xmlns:a16="http://schemas.microsoft.com/office/drawing/2014/main" id="{40BB12DF-C4A4-6A41-A0BD-D8F19F8C262D}"/>
                </a:ext>
              </a:extLst>
            </p:cNvPr>
            <p:cNvGrpSpPr>
              <a:grpSpLocks/>
            </p:cNvGrpSpPr>
            <p:nvPr/>
          </p:nvGrpSpPr>
          <p:grpSpPr bwMode="auto">
            <a:xfrm>
              <a:off x="2322512" y="2416175"/>
              <a:ext cx="1512888" cy="304800"/>
              <a:chOff x="115" y="914"/>
              <a:chExt cx="953" cy="192"/>
            </a:xfrm>
          </p:grpSpPr>
          <p:sp>
            <p:nvSpPr>
              <p:cNvPr id="151" name="Rectangle 74">
                <a:extLst>
                  <a:ext uri="{FF2B5EF4-FFF2-40B4-BE49-F238E27FC236}">
                    <a16:creationId xmlns:a16="http://schemas.microsoft.com/office/drawing/2014/main" id="{89CB1498-6077-D041-AC57-35BA218CB0F4}"/>
                  </a:ext>
                </a:extLst>
              </p:cNvPr>
              <p:cNvSpPr>
                <a:spLocks noChangeArrowheads="1"/>
              </p:cNvSpPr>
              <p:nvPr/>
            </p:nvSpPr>
            <p:spPr bwMode="auto">
              <a:xfrm>
                <a:off x="152" y="936"/>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2" name="Text Box 75">
                <a:extLst>
                  <a:ext uri="{FF2B5EF4-FFF2-40B4-BE49-F238E27FC236}">
                    <a16:creationId xmlns:a16="http://schemas.microsoft.com/office/drawing/2014/main" id="{51265616-94AA-1940-B75F-94B688FDD5BE}"/>
                  </a:ext>
                </a:extLst>
              </p:cNvPr>
              <p:cNvSpPr txBox="1">
                <a:spLocks noChangeArrowheads="1"/>
              </p:cNvSpPr>
              <p:nvPr/>
            </p:nvSpPr>
            <p:spPr bwMode="auto">
              <a:xfrm>
                <a:off x="115" y="914"/>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0 1 2 3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4 5 6 7 8 </a:t>
                </a:r>
              </a:p>
            </p:txBody>
          </p:sp>
        </p:grpSp>
      </p:grpSp>
      <p:grpSp>
        <p:nvGrpSpPr>
          <p:cNvPr id="8" name="Group 7">
            <a:extLst>
              <a:ext uri="{FF2B5EF4-FFF2-40B4-BE49-F238E27FC236}">
                <a16:creationId xmlns:a16="http://schemas.microsoft.com/office/drawing/2014/main" id="{453FA832-3142-3345-8926-97B188BFCE5C}"/>
              </a:ext>
            </a:extLst>
          </p:cNvPr>
          <p:cNvGrpSpPr/>
          <p:nvPr/>
        </p:nvGrpSpPr>
        <p:grpSpPr>
          <a:xfrm>
            <a:off x="2319337" y="3135312"/>
            <a:ext cx="3749675" cy="369332"/>
            <a:chOff x="2319337" y="3135312"/>
            <a:chExt cx="3749675" cy="369332"/>
          </a:xfrm>
        </p:grpSpPr>
        <p:sp>
          <p:nvSpPr>
            <p:cNvPr id="153" name="Rectangle 79">
              <a:extLst>
                <a:ext uri="{FF2B5EF4-FFF2-40B4-BE49-F238E27FC236}">
                  <a16:creationId xmlns:a16="http://schemas.microsoft.com/office/drawing/2014/main" id="{136FFCEA-08CB-4B46-986C-2B7FBEB6B3C9}"/>
                </a:ext>
              </a:extLst>
            </p:cNvPr>
            <p:cNvSpPr>
              <a:spLocks noChangeArrowheads="1"/>
            </p:cNvSpPr>
            <p:nvPr/>
          </p:nvSpPr>
          <p:spPr bwMode="auto">
            <a:xfrm>
              <a:off x="2533650" y="3221037"/>
              <a:ext cx="628650" cy="228600"/>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6" name="Group 5">
              <a:extLst>
                <a:ext uri="{FF2B5EF4-FFF2-40B4-BE49-F238E27FC236}">
                  <a16:creationId xmlns:a16="http://schemas.microsoft.com/office/drawing/2014/main" id="{D1DC4FE7-5ADF-3340-99A4-F8E562CC9D77}"/>
                </a:ext>
              </a:extLst>
            </p:cNvPr>
            <p:cNvGrpSpPr/>
            <p:nvPr/>
          </p:nvGrpSpPr>
          <p:grpSpPr>
            <a:xfrm>
              <a:off x="2319337" y="3135312"/>
              <a:ext cx="3749675" cy="369332"/>
              <a:chOff x="2319337" y="3135312"/>
              <a:chExt cx="3749675" cy="369332"/>
            </a:xfrm>
          </p:grpSpPr>
          <p:sp>
            <p:nvSpPr>
              <p:cNvPr id="113" name="Text Box 22">
                <a:extLst>
                  <a:ext uri="{FF2B5EF4-FFF2-40B4-BE49-F238E27FC236}">
                    <a16:creationId xmlns:a16="http://schemas.microsoft.com/office/drawing/2014/main" id="{E3AAA9D4-24A2-9445-B632-A99BE73DC655}"/>
                  </a:ext>
                </a:extLst>
              </p:cNvPr>
              <p:cNvSpPr txBox="1">
                <a:spLocks noChangeArrowheads="1"/>
              </p:cNvSpPr>
              <p:nvPr/>
            </p:nvSpPr>
            <p:spPr bwMode="auto">
              <a:xfrm>
                <a:off x="3894955" y="3135312"/>
                <a:ext cx="217405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ack0, send pkt4</a:t>
                </a:r>
              </a:p>
            </p:txBody>
          </p:sp>
          <p:sp>
            <p:nvSpPr>
              <p:cNvPr id="154" name="Text Box 80">
                <a:extLst>
                  <a:ext uri="{FF2B5EF4-FFF2-40B4-BE49-F238E27FC236}">
                    <a16:creationId xmlns:a16="http://schemas.microsoft.com/office/drawing/2014/main" id="{60379420-DE18-E947-A726-0A6ECF67B96A}"/>
                  </a:ext>
                </a:extLst>
              </p:cNvPr>
              <p:cNvSpPr txBox="1">
                <a:spLocks noChangeArrowheads="1"/>
              </p:cNvSpPr>
              <p:nvPr/>
            </p:nvSpPr>
            <p:spPr bwMode="auto">
              <a:xfrm>
                <a:off x="2319337" y="3186112"/>
                <a:ext cx="151288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1 2 3 4</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5 6 7 8 </a:t>
                </a:r>
              </a:p>
            </p:txBody>
          </p:sp>
        </p:grpSp>
      </p:grpSp>
      <p:grpSp>
        <p:nvGrpSpPr>
          <p:cNvPr id="10" name="Group 9">
            <a:extLst>
              <a:ext uri="{FF2B5EF4-FFF2-40B4-BE49-F238E27FC236}">
                <a16:creationId xmlns:a16="http://schemas.microsoft.com/office/drawing/2014/main" id="{1269BB31-73E3-7544-97DE-32AB0574DD7B}"/>
              </a:ext>
            </a:extLst>
          </p:cNvPr>
          <p:cNvGrpSpPr/>
          <p:nvPr/>
        </p:nvGrpSpPr>
        <p:grpSpPr>
          <a:xfrm>
            <a:off x="2305050" y="4754562"/>
            <a:ext cx="1520825" cy="1050925"/>
            <a:chOff x="2305050" y="4754562"/>
            <a:chExt cx="1520825" cy="1050925"/>
          </a:xfrm>
        </p:grpSpPr>
        <p:grpSp>
          <p:nvGrpSpPr>
            <p:cNvPr id="158" name="Group 85">
              <a:extLst>
                <a:ext uri="{FF2B5EF4-FFF2-40B4-BE49-F238E27FC236}">
                  <a16:creationId xmlns:a16="http://schemas.microsoft.com/office/drawing/2014/main" id="{03417B8E-F478-8C46-B780-7DF3A846A09A}"/>
                </a:ext>
              </a:extLst>
            </p:cNvPr>
            <p:cNvGrpSpPr>
              <a:grpSpLocks/>
            </p:cNvGrpSpPr>
            <p:nvPr/>
          </p:nvGrpSpPr>
          <p:grpSpPr bwMode="auto">
            <a:xfrm>
              <a:off x="2305050" y="4754562"/>
              <a:ext cx="1512887" cy="304800"/>
              <a:chOff x="112" y="2105"/>
              <a:chExt cx="953" cy="192"/>
            </a:xfrm>
          </p:grpSpPr>
          <p:sp>
            <p:nvSpPr>
              <p:cNvPr id="159" name="Rectangle 86">
                <a:extLst>
                  <a:ext uri="{FF2B5EF4-FFF2-40B4-BE49-F238E27FC236}">
                    <a16:creationId xmlns:a16="http://schemas.microsoft.com/office/drawing/2014/main" id="{51D5A277-3EBC-904A-AC8D-23CF45D5EF67}"/>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0" name="Text Box 87">
                <a:extLst>
                  <a:ext uri="{FF2B5EF4-FFF2-40B4-BE49-F238E27FC236}">
                    <a16:creationId xmlns:a16="http://schemas.microsoft.com/office/drawing/2014/main" id="{B4DADF2A-5673-3046-9E59-DCC911CA29C8}"/>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nvGrpSpPr>
            <p:cNvPr id="161" name="Group 88">
              <a:extLst>
                <a:ext uri="{FF2B5EF4-FFF2-40B4-BE49-F238E27FC236}">
                  <a16:creationId xmlns:a16="http://schemas.microsoft.com/office/drawing/2014/main" id="{73C5048A-4F54-D24B-B928-04D9BDFC162C}"/>
                </a:ext>
              </a:extLst>
            </p:cNvPr>
            <p:cNvGrpSpPr>
              <a:grpSpLocks/>
            </p:cNvGrpSpPr>
            <p:nvPr/>
          </p:nvGrpSpPr>
          <p:grpSpPr bwMode="auto">
            <a:xfrm>
              <a:off x="2312987" y="4995862"/>
              <a:ext cx="1512888" cy="304800"/>
              <a:chOff x="112" y="2105"/>
              <a:chExt cx="953" cy="192"/>
            </a:xfrm>
          </p:grpSpPr>
          <p:sp>
            <p:nvSpPr>
              <p:cNvPr id="162" name="Rectangle 89">
                <a:extLst>
                  <a:ext uri="{FF2B5EF4-FFF2-40B4-BE49-F238E27FC236}">
                    <a16:creationId xmlns:a16="http://schemas.microsoft.com/office/drawing/2014/main" id="{2DE076E2-D66C-3A41-9D7C-1EAD271BB244}"/>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3" name="Text Box 90">
                <a:extLst>
                  <a:ext uri="{FF2B5EF4-FFF2-40B4-BE49-F238E27FC236}">
                    <a16:creationId xmlns:a16="http://schemas.microsoft.com/office/drawing/2014/main" id="{4E90CC58-BC14-8A46-9EF1-B2445A87ACD6}"/>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6 7 8 </a:t>
                </a:r>
              </a:p>
            </p:txBody>
          </p:sp>
        </p:grpSp>
        <p:grpSp>
          <p:nvGrpSpPr>
            <p:cNvPr id="164" name="Group 91">
              <a:extLst>
                <a:ext uri="{FF2B5EF4-FFF2-40B4-BE49-F238E27FC236}">
                  <a16:creationId xmlns:a16="http://schemas.microsoft.com/office/drawing/2014/main" id="{FC55D8F5-B4F7-874A-8587-FEFF1658A4DF}"/>
                </a:ext>
              </a:extLst>
            </p:cNvPr>
            <p:cNvGrpSpPr>
              <a:grpSpLocks/>
            </p:cNvGrpSpPr>
            <p:nvPr/>
          </p:nvGrpSpPr>
          <p:grpSpPr bwMode="auto">
            <a:xfrm>
              <a:off x="2309812" y="5259387"/>
              <a:ext cx="1512888" cy="304800"/>
              <a:chOff x="112" y="2105"/>
              <a:chExt cx="953" cy="192"/>
            </a:xfrm>
          </p:grpSpPr>
          <p:sp>
            <p:nvSpPr>
              <p:cNvPr id="165" name="Rectangle 92">
                <a:extLst>
                  <a:ext uri="{FF2B5EF4-FFF2-40B4-BE49-F238E27FC236}">
                    <a16:creationId xmlns:a16="http://schemas.microsoft.com/office/drawing/2014/main" id="{5F79878B-FB81-654E-BD8D-25D0529EEA5B}"/>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6" name="Text Box 93">
                <a:extLst>
                  <a:ext uri="{FF2B5EF4-FFF2-40B4-BE49-F238E27FC236}">
                    <a16:creationId xmlns:a16="http://schemas.microsoft.com/office/drawing/2014/main" id="{1562EC1E-E59B-7944-A04F-448394E225AD}"/>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nvGrpSpPr>
            <p:cNvPr id="167" name="Group 94">
              <a:extLst>
                <a:ext uri="{FF2B5EF4-FFF2-40B4-BE49-F238E27FC236}">
                  <a16:creationId xmlns:a16="http://schemas.microsoft.com/office/drawing/2014/main" id="{D2F62372-EF14-F24B-B336-E5FA5F73E441}"/>
                </a:ext>
              </a:extLst>
            </p:cNvPr>
            <p:cNvGrpSpPr>
              <a:grpSpLocks/>
            </p:cNvGrpSpPr>
            <p:nvPr/>
          </p:nvGrpSpPr>
          <p:grpSpPr bwMode="auto">
            <a:xfrm>
              <a:off x="2306637" y="5500687"/>
              <a:ext cx="1512888" cy="304800"/>
              <a:chOff x="112" y="2105"/>
              <a:chExt cx="953" cy="192"/>
            </a:xfrm>
          </p:grpSpPr>
          <p:sp>
            <p:nvSpPr>
              <p:cNvPr id="168" name="Rectangle 95">
                <a:extLst>
                  <a:ext uri="{FF2B5EF4-FFF2-40B4-BE49-F238E27FC236}">
                    <a16:creationId xmlns:a16="http://schemas.microsoft.com/office/drawing/2014/main" id="{BCA2899F-BA48-C640-8ADB-7E90D0337123}"/>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9" name="Text Box 96">
                <a:extLst>
                  <a:ext uri="{FF2B5EF4-FFF2-40B4-BE49-F238E27FC236}">
                    <a16:creationId xmlns:a16="http://schemas.microsoft.com/office/drawing/2014/main" id="{8A067021-ACF5-964B-98EA-A0B6BE082C42}"/>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 6 7 8 </a:t>
                </a:r>
              </a:p>
            </p:txBody>
          </p:sp>
        </p:grpSp>
      </p:grpSp>
      <p:grpSp>
        <p:nvGrpSpPr>
          <p:cNvPr id="13" name="Group 12">
            <a:extLst>
              <a:ext uri="{FF2B5EF4-FFF2-40B4-BE49-F238E27FC236}">
                <a16:creationId xmlns:a16="http://schemas.microsoft.com/office/drawing/2014/main" id="{59C661FF-CD5C-6E4B-970B-3DCF09E317A2}"/>
              </a:ext>
            </a:extLst>
          </p:cNvPr>
          <p:cNvGrpSpPr/>
          <p:nvPr/>
        </p:nvGrpSpPr>
        <p:grpSpPr>
          <a:xfrm>
            <a:off x="7129462" y="3876675"/>
            <a:ext cx="1039813" cy="873125"/>
            <a:chOff x="7129462" y="3876675"/>
            <a:chExt cx="1039813" cy="873125"/>
          </a:xfrm>
        </p:grpSpPr>
        <p:sp>
          <p:nvSpPr>
            <p:cNvPr id="170" name="Line 98">
              <a:extLst>
                <a:ext uri="{FF2B5EF4-FFF2-40B4-BE49-F238E27FC236}">
                  <a16:creationId xmlns:a16="http://schemas.microsoft.com/office/drawing/2014/main" id="{E4B1EB39-53C3-8344-8ADA-9E76B91AB89A}"/>
                </a:ext>
              </a:extLst>
            </p:cNvPr>
            <p:cNvSpPr>
              <a:spLocks noChangeShapeType="1"/>
            </p:cNvSpPr>
            <p:nvPr/>
          </p:nvSpPr>
          <p:spPr bwMode="auto">
            <a:xfrm flipH="1">
              <a:off x="7129462" y="3876675"/>
              <a:ext cx="1033463" cy="563562"/>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99">
              <a:extLst>
                <a:ext uri="{FF2B5EF4-FFF2-40B4-BE49-F238E27FC236}">
                  <a16:creationId xmlns:a16="http://schemas.microsoft.com/office/drawing/2014/main" id="{A383D701-6209-8C45-966C-F73AADF8A621}"/>
                </a:ext>
              </a:extLst>
            </p:cNvPr>
            <p:cNvSpPr>
              <a:spLocks noChangeShapeType="1"/>
            </p:cNvSpPr>
            <p:nvPr/>
          </p:nvSpPr>
          <p:spPr bwMode="auto">
            <a:xfrm flipH="1">
              <a:off x="7135812" y="4186237"/>
              <a:ext cx="1033463"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172" name="Line 100">
            <a:extLst>
              <a:ext uri="{FF2B5EF4-FFF2-40B4-BE49-F238E27FC236}">
                <a16:creationId xmlns:a16="http://schemas.microsoft.com/office/drawing/2014/main" id="{50E2BD6B-ADC1-C84D-8DBB-656FE09D31D3}"/>
              </a:ext>
            </a:extLst>
          </p:cNvPr>
          <p:cNvSpPr>
            <a:spLocks noChangeShapeType="1"/>
          </p:cNvSpPr>
          <p:nvPr/>
        </p:nvSpPr>
        <p:spPr bwMode="auto">
          <a:xfrm flipH="1">
            <a:off x="7156450" y="5376862"/>
            <a:ext cx="1033462" cy="563563"/>
          </a:xfrm>
          <a:prstGeom prst="line">
            <a:avLst/>
          </a:prstGeom>
          <a:noFill/>
          <a:ln w="28575">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7" name="Group 6">
            <a:extLst>
              <a:ext uri="{FF2B5EF4-FFF2-40B4-BE49-F238E27FC236}">
                <a16:creationId xmlns:a16="http://schemas.microsoft.com/office/drawing/2014/main" id="{FBA17A60-2A45-964D-961F-A44FDA1E12F8}"/>
              </a:ext>
            </a:extLst>
          </p:cNvPr>
          <p:cNvGrpSpPr/>
          <p:nvPr/>
        </p:nvGrpSpPr>
        <p:grpSpPr>
          <a:xfrm>
            <a:off x="2316162" y="3452813"/>
            <a:ext cx="3752850" cy="369332"/>
            <a:chOff x="2316162" y="3452813"/>
            <a:chExt cx="3752850" cy="369332"/>
          </a:xfrm>
        </p:grpSpPr>
        <p:grpSp>
          <p:nvGrpSpPr>
            <p:cNvPr id="155" name="Group 84">
              <a:extLst>
                <a:ext uri="{FF2B5EF4-FFF2-40B4-BE49-F238E27FC236}">
                  <a16:creationId xmlns:a16="http://schemas.microsoft.com/office/drawing/2014/main" id="{F747F193-29E4-2141-AA7E-B7B6D30FD8F8}"/>
                </a:ext>
              </a:extLst>
            </p:cNvPr>
            <p:cNvGrpSpPr>
              <a:grpSpLocks/>
            </p:cNvGrpSpPr>
            <p:nvPr/>
          </p:nvGrpSpPr>
          <p:grpSpPr bwMode="auto">
            <a:xfrm>
              <a:off x="2316162" y="3460750"/>
              <a:ext cx="1512888" cy="304800"/>
              <a:chOff x="112" y="2105"/>
              <a:chExt cx="953" cy="192"/>
            </a:xfrm>
          </p:grpSpPr>
          <p:sp>
            <p:nvSpPr>
              <p:cNvPr id="156" name="Rectangle 82">
                <a:extLst>
                  <a:ext uri="{FF2B5EF4-FFF2-40B4-BE49-F238E27FC236}">
                    <a16:creationId xmlns:a16="http://schemas.microsoft.com/office/drawing/2014/main" id="{D67393F3-D1F3-2847-92CB-862D70806A1E}"/>
                  </a:ext>
                </a:extLst>
              </p:cNvPr>
              <p:cNvSpPr>
                <a:spLocks noChangeArrowheads="1"/>
              </p:cNvSpPr>
              <p:nvPr/>
            </p:nvSpPr>
            <p:spPr bwMode="auto">
              <a:xfrm>
                <a:off x="338" y="2127"/>
                <a:ext cx="396" cy="144"/>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7" name="Text Box 83">
                <a:extLst>
                  <a:ext uri="{FF2B5EF4-FFF2-40B4-BE49-F238E27FC236}">
                    <a16:creationId xmlns:a16="http://schemas.microsoft.com/office/drawing/2014/main" id="{4ACB79AA-81A1-824F-B374-FE28920BA23C}"/>
                  </a:ext>
                </a:extLst>
              </p:cNvPr>
              <p:cNvSpPr txBox="1">
                <a:spLocks noChangeArrowheads="1"/>
              </p:cNvSpPr>
              <p:nvPr/>
            </p:nvSpPr>
            <p:spPr bwMode="auto">
              <a:xfrm>
                <a:off x="112" y="2105"/>
                <a:ext cx="953"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0 1</a:t>
                </a: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cs typeface="+mn-cs"/>
                  </a:rPr>
                  <a:t> 2 3 4 5</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 6 7 8 </a:t>
                </a:r>
              </a:p>
            </p:txBody>
          </p:sp>
        </p:grpSp>
        <p:sp>
          <p:nvSpPr>
            <p:cNvPr id="74" name="Text Box 22">
              <a:extLst>
                <a:ext uri="{FF2B5EF4-FFF2-40B4-BE49-F238E27FC236}">
                  <a16:creationId xmlns:a16="http://schemas.microsoft.com/office/drawing/2014/main" id="{112AB488-4C54-7D47-830A-D3403F86F18E}"/>
                </a:ext>
              </a:extLst>
            </p:cNvPr>
            <p:cNvSpPr txBox="1">
              <a:spLocks noChangeArrowheads="1"/>
            </p:cNvSpPr>
            <p:nvPr/>
          </p:nvSpPr>
          <p:spPr bwMode="auto">
            <a:xfrm>
              <a:off x="3860800" y="3452813"/>
              <a:ext cx="220821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ack1, send pkt5</a:t>
              </a:r>
            </a:p>
          </p:txBody>
        </p:sp>
      </p:grpSp>
      <p:sp>
        <p:nvSpPr>
          <p:cNvPr id="79" name="Line 14">
            <a:extLst>
              <a:ext uri="{FF2B5EF4-FFF2-40B4-BE49-F238E27FC236}">
                <a16:creationId xmlns:a16="http://schemas.microsoft.com/office/drawing/2014/main" id="{7310A5FB-4554-E045-9214-7084F7E862DB}"/>
              </a:ext>
            </a:extLst>
          </p:cNvPr>
          <p:cNvSpPr>
            <a:spLocks noChangeShapeType="1"/>
          </p:cNvSpPr>
          <p:nvPr/>
        </p:nvSpPr>
        <p:spPr bwMode="auto">
          <a:xfrm>
            <a:off x="6037263" y="1612900"/>
            <a:ext cx="7938" cy="429260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3" name="Text Box 8">
            <a:extLst>
              <a:ext uri="{FF2B5EF4-FFF2-40B4-BE49-F238E27FC236}">
                <a16:creationId xmlns:a16="http://schemas.microsoft.com/office/drawing/2014/main" id="{BABEA9E2-FB48-7943-B33A-C867AB1A6D4D}"/>
              </a:ext>
            </a:extLst>
          </p:cNvPr>
          <p:cNvSpPr txBox="1">
            <a:spLocks noChangeArrowheads="1"/>
          </p:cNvSpPr>
          <p:nvPr/>
        </p:nvSpPr>
        <p:spPr bwMode="auto">
          <a:xfrm>
            <a:off x="8122331" y="2003425"/>
            <a:ext cx="2568575" cy="1465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pkt0, send ack0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pkt1, send ack1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pkt3, </a:t>
            </a: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buffer</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a:t>
            </a: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send ack3</a:t>
            </a:r>
          </a:p>
        </p:txBody>
      </p:sp>
      <p:sp>
        <p:nvSpPr>
          <p:cNvPr id="84" name="Text Box 36">
            <a:extLst>
              <a:ext uri="{FF2B5EF4-FFF2-40B4-BE49-F238E27FC236}">
                <a16:creationId xmlns:a16="http://schemas.microsoft.com/office/drawing/2014/main" id="{325F31E4-5A9D-1040-8789-38B287C19C3E}"/>
              </a:ext>
            </a:extLst>
          </p:cNvPr>
          <p:cNvSpPr txBox="1">
            <a:spLocks noChangeArrowheads="1"/>
          </p:cNvSpPr>
          <p:nvPr/>
        </p:nvSpPr>
        <p:spPr bwMode="auto">
          <a:xfrm>
            <a:off x="4390118" y="3967162"/>
            <a:ext cx="169862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C00000"/>
                </a:solidFill>
                <a:effectLst/>
                <a:uLnTx/>
                <a:uFillTx/>
                <a:latin typeface="Tahoma" charset="0"/>
                <a:ea typeface="ＭＳ Ｐゴシック" charset="0"/>
                <a:cs typeface="+mn-cs"/>
              </a:rPr>
              <a:t>record ack3 arrived</a:t>
            </a:r>
          </a:p>
        </p:txBody>
      </p:sp>
      <p:sp>
        <p:nvSpPr>
          <p:cNvPr id="85" name="Text Box 33">
            <a:extLst>
              <a:ext uri="{FF2B5EF4-FFF2-40B4-BE49-F238E27FC236}">
                <a16:creationId xmlns:a16="http://schemas.microsoft.com/office/drawing/2014/main" id="{2C93E184-20A0-D148-9427-205CD214D4C6}"/>
              </a:ext>
            </a:extLst>
          </p:cNvPr>
          <p:cNvSpPr txBox="1">
            <a:spLocks noChangeArrowheads="1"/>
          </p:cNvSpPr>
          <p:nvPr/>
        </p:nvSpPr>
        <p:spPr bwMode="auto">
          <a:xfrm>
            <a:off x="8169956" y="3603625"/>
            <a:ext cx="23002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pkt4, </a:t>
            </a: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buffer,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           send ack4</a:t>
            </a:r>
          </a:p>
        </p:txBody>
      </p:sp>
      <p:sp>
        <p:nvSpPr>
          <p:cNvPr id="86" name="Text Box 34">
            <a:extLst>
              <a:ext uri="{FF2B5EF4-FFF2-40B4-BE49-F238E27FC236}">
                <a16:creationId xmlns:a16="http://schemas.microsoft.com/office/drawing/2014/main" id="{68B83592-7F50-904A-B0CC-EE81AD5FA7B7}"/>
              </a:ext>
            </a:extLst>
          </p:cNvPr>
          <p:cNvSpPr txBox="1">
            <a:spLocks noChangeArrowheads="1"/>
          </p:cNvSpPr>
          <p:nvPr/>
        </p:nvSpPr>
        <p:spPr bwMode="auto">
          <a:xfrm>
            <a:off x="8189006" y="4124325"/>
            <a:ext cx="23002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 pkt5, </a:t>
            </a: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buffer,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           send ack5</a:t>
            </a:r>
          </a:p>
        </p:txBody>
      </p:sp>
      <p:sp>
        <p:nvSpPr>
          <p:cNvPr id="87" name="Text Box 35">
            <a:extLst>
              <a:ext uri="{FF2B5EF4-FFF2-40B4-BE49-F238E27FC236}">
                <a16:creationId xmlns:a16="http://schemas.microsoft.com/office/drawing/2014/main" id="{CD12A2A4-73A8-BA4D-9548-DF22CB731141}"/>
              </a:ext>
            </a:extLst>
          </p:cNvPr>
          <p:cNvSpPr txBox="1">
            <a:spLocks noChangeArrowheads="1"/>
          </p:cNvSpPr>
          <p:nvPr/>
        </p:nvSpPr>
        <p:spPr bwMode="auto">
          <a:xfrm>
            <a:off x="8162018" y="5189537"/>
            <a:ext cx="2960688" cy="587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ahoma" charset="0"/>
                <a:ea typeface="ＭＳ Ｐゴシック" charset="0"/>
                <a:cs typeface="+mn-cs"/>
              </a:rPr>
              <a:t>rcv</a:t>
            </a: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 pkt2; </a:t>
            </a: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deliver pkt2,</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Tahoma" charset="0"/>
                <a:ea typeface="ＭＳ Ｐゴシック" charset="0"/>
                <a:cs typeface="+mn-cs"/>
              </a:rPr>
              <a:t>pkt3, pkt4, pkt5; send ack2</a:t>
            </a:r>
          </a:p>
        </p:txBody>
      </p:sp>
      <p:sp>
        <p:nvSpPr>
          <p:cNvPr id="88" name="Text Box 93">
            <a:extLst>
              <a:ext uri="{FF2B5EF4-FFF2-40B4-BE49-F238E27FC236}">
                <a16:creationId xmlns:a16="http://schemas.microsoft.com/office/drawing/2014/main" id="{DA7120B9-9E7A-1348-95F0-2AB8574C69FF}"/>
              </a:ext>
            </a:extLst>
          </p:cNvPr>
          <p:cNvSpPr txBox="1">
            <a:spLocks noChangeArrowheads="1"/>
          </p:cNvSpPr>
          <p:nvPr/>
        </p:nvSpPr>
        <p:spPr bwMode="auto">
          <a:xfrm>
            <a:off x="4472668" y="5919787"/>
            <a:ext cx="3498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0" cap="none" spc="0" normalizeH="0" baseline="0" noProof="0" dirty="0">
                <a:ln>
                  <a:noFill/>
                </a:ln>
                <a:solidFill>
                  <a:srgbClr val="000000"/>
                </a:solidFill>
                <a:effectLst/>
                <a:uLnTx/>
                <a:uFillTx/>
                <a:latin typeface="Tahoma" charset="0"/>
                <a:ea typeface="ＭＳ Ｐゴシック" charset="0"/>
                <a:cs typeface="+mn-cs"/>
              </a:rPr>
              <a:t>Q: what happens when ack2 arrives?</a:t>
            </a:r>
          </a:p>
        </p:txBody>
      </p:sp>
      <p:sp>
        <p:nvSpPr>
          <p:cNvPr id="76" name="Slide Number Placeholder 2">
            <a:extLst>
              <a:ext uri="{FF2B5EF4-FFF2-40B4-BE49-F238E27FC236}">
                <a16:creationId xmlns:a16="http://schemas.microsoft.com/office/drawing/2014/main" id="{31C667D1-6F31-7340-B2B9-6B7265E49357}"/>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73</a:t>
            </a:fld>
            <a:endParaRPr lang="en-US" dirty="0"/>
          </a:p>
        </p:txBody>
      </p:sp>
    </p:spTree>
    <p:extLst>
      <p:ext uri="{BB962C8B-B14F-4D97-AF65-F5344CB8AC3E}">
        <p14:creationId xmlns:p14="http://schemas.microsoft.com/office/powerpoint/2010/main" val="29939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left)">
                                      <p:cBhvr>
                                        <p:cTn id="11" dur="500"/>
                                        <p:tgtEl>
                                          <p:spTgt spid="10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dissolve">
                                      <p:cBhvr>
                                        <p:cTn id="19" dur="500"/>
                                        <p:tgtEl>
                                          <p:spTgt spid="8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wipe(right)">
                                      <p:cBhvr>
                                        <p:cTn id="24" dur="500"/>
                                        <p:tgtEl>
                                          <p:spTgt spid="121"/>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wipe(right)">
                                      <p:cBhvr>
                                        <p:cTn id="27" dur="500"/>
                                        <p:tgtEl>
                                          <p:spTgt spid="12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27"/>
                                        </p:tgtEl>
                                        <p:attrNameLst>
                                          <p:attrName>style.visibility</p:attrName>
                                        </p:attrNameLst>
                                      </p:cBhvr>
                                      <p:to>
                                        <p:strVal val="visible"/>
                                      </p:to>
                                    </p:set>
                                    <p:animEffect transition="in" filter="wipe(right)">
                                      <p:cBhvr>
                                        <p:cTn id="30" dur="500"/>
                                        <p:tgtEl>
                                          <p:spTgt spid="1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wipe(left)">
                                      <p:cBhvr>
                                        <p:cTn id="39" dur="500"/>
                                        <p:tgtEl>
                                          <p:spTgt spid="125"/>
                                        </p:tgtEl>
                                      </p:cBhvr>
                                    </p:animEffect>
                                  </p:childTnLst>
                                </p:cTn>
                              </p:par>
                            </p:childTnLst>
                          </p:cTn>
                        </p:par>
                        <p:par>
                          <p:cTn id="40" fill="hold">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dissolve">
                                      <p:cBhvr>
                                        <p:cTn id="43" dur="500"/>
                                        <p:tgtEl>
                                          <p:spTgt spid="8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wipe(left)">
                                      <p:cBhvr>
                                        <p:cTn id="52" dur="500"/>
                                        <p:tgtEl>
                                          <p:spTgt spid="126"/>
                                        </p:tgtEl>
                                      </p:cBhvr>
                                    </p:animEffect>
                                  </p:childTnLst>
                                </p:cTn>
                              </p:par>
                            </p:childTnLst>
                          </p:cTn>
                        </p:par>
                        <p:par>
                          <p:cTn id="53" fill="hold">
                            <p:stCondLst>
                              <p:cond delay="1000"/>
                            </p:stCondLst>
                            <p:childTnLst>
                              <p:par>
                                <p:cTn id="54" presetID="9" presetClass="entr" presetSubtype="0"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dissolve">
                                      <p:cBhvr>
                                        <p:cTn id="56" dur="500"/>
                                        <p:tgtEl>
                                          <p:spTgt spid="8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right)">
                                      <p:cBhvr>
                                        <p:cTn id="61" dur="500"/>
                                        <p:tgtEl>
                                          <p:spTgt spid="13"/>
                                        </p:tgtEl>
                                      </p:cBhvr>
                                    </p:animEffect>
                                  </p:childTnLst>
                                </p:cTn>
                              </p:par>
                            </p:childTnLst>
                          </p:cTn>
                        </p:par>
                        <p:par>
                          <p:cTn id="62" fill="hold">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dissolve">
                                      <p:cBhvr>
                                        <p:cTn id="65" dur="500"/>
                                        <p:tgtEl>
                                          <p:spTgt spid="8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dissolv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16"/>
                                        </p:tgtEl>
                                        <p:attrNameLst>
                                          <p:attrName>style.visibility</p:attrName>
                                        </p:attrNameLst>
                                      </p:cBhvr>
                                      <p:to>
                                        <p:strVal val="visible"/>
                                      </p:to>
                                    </p:set>
                                    <p:animEffect transition="in" filter="wipe(left)">
                                      <p:cBhvr>
                                        <p:cTn id="79" dur="500"/>
                                        <p:tgtEl>
                                          <p:spTgt spid="116"/>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wipe(left)">
                                      <p:cBhvr>
                                        <p:cTn id="83" dur="500"/>
                                        <p:tgtEl>
                                          <p:spTgt spid="132"/>
                                        </p:tgtEl>
                                      </p:cBhvr>
                                    </p:animEffect>
                                  </p:childTnLst>
                                </p:cTn>
                              </p:par>
                            </p:childTnLst>
                          </p:cTn>
                        </p:par>
                        <p:par>
                          <p:cTn id="84" fill="hold">
                            <p:stCondLst>
                              <p:cond delay="1500"/>
                            </p:stCondLst>
                            <p:childTnLst>
                              <p:par>
                                <p:cTn id="85" presetID="9"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dissolve">
                                      <p:cBhvr>
                                        <p:cTn id="87" dur="500"/>
                                        <p:tgtEl>
                                          <p:spTgt spid="87"/>
                                        </p:tgtEl>
                                      </p:cBhvr>
                                    </p:animEffect>
                                  </p:childTnLst>
                                </p:cTn>
                              </p:par>
                            </p:childTnLst>
                          </p:cTn>
                        </p:par>
                        <p:par>
                          <p:cTn id="88" fill="hold">
                            <p:stCondLst>
                              <p:cond delay="2000"/>
                            </p:stCondLst>
                            <p:childTnLst>
                              <p:par>
                                <p:cTn id="89" presetID="22" presetClass="entr" presetSubtype="2" fill="hold" grpId="0" nodeType="afterEffect">
                                  <p:stCondLst>
                                    <p:cond delay="0"/>
                                  </p:stCondLst>
                                  <p:childTnLst>
                                    <p:set>
                                      <p:cBhvr>
                                        <p:cTn id="90" dur="1" fill="hold">
                                          <p:stCondLst>
                                            <p:cond delay="0"/>
                                          </p:stCondLst>
                                        </p:cTn>
                                        <p:tgtEl>
                                          <p:spTgt spid="172"/>
                                        </p:tgtEl>
                                        <p:attrNameLst>
                                          <p:attrName>style.visibility</p:attrName>
                                        </p:attrNameLst>
                                      </p:cBhvr>
                                      <p:to>
                                        <p:strVal val="visible"/>
                                      </p:to>
                                    </p:set>
                                    <p:animEffect transition="in" filter="wipe(right)">
                                      <p:cBhvr>
                                        <p:cTn id="91" dur="500"/>
                                        <p:tgtEl>
                                          <p:spTgt spid="172"/>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88"/>
                                        </p:tgtEl>
                                        <p:attrNameLst>
                                          <p:attrName>style.visibility</p:attrName>
                                        </p:attrNameLst>
                                      </p:cBhvr>
                                      <p:to>
                                        <p:strVal val="visible"/>
                                      </p:to>
                                    </p:set>
                                    <p:animEffect transition="in" filter="dissolve">
                                      <p:cBhvr>
                                        <p:cTn id="9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6" grpId="0"/>
      <p:bldP spid="121" grpId="0" animBg="1"/>
      <p:bldP spid="124" grpId="0" animBg="1"/>
      <p:bldP spid="125" grpId="0" animBg="1"/>
      <p:bldP spid="126" grpId="0" animBg="1"/>
      <p:bldP spid="127" grpId="0" animBg="1"/>
      <p:bldP spid="132" grpId="0" animBg="1"/>
      <p:bldP spid="172" grpId="0" animBg="1"/>
      <p:bldP spid="83" grpId="0"/>
      <p:bldP spid="84" grpId="0"/>
      <p:bldP spid="85" grpId="0"/>
      <p:bldP spid="86" grpId="0"/>
      <p:bldP spid="87" grpId="0"/>
      <p:bldP spid="8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4655" y="408214"/>
            <a:ext cx="6222596" cy="1330904"/>
          </a:xfrm>
        </p:spPr>
        <p:txBody>
          <a:bodyPr>
            <a:noAutofit/>
          </a:bodyPr>
          <a:lstStyle/>
          <a:p>
            <a:r>
              <a:rPr lang="en-US" sz="4800" dirty="0"/>
              <a:t>Selective repeat: </a:t>
            </a:r>
            <a:br>
              <a:rPr lang="en-US" sz="4800" dirty="0"/>
            </a:br>
            <a:r>
              <a:rPr lang="en-US" sz="4800" dirty="0"/>
              <a:t>a dilemma!</a:t>
            </a:r>
          </a:p>
        </p:txBody>
      </p:sp>
      <p:grpSp>
        <p:nvGrpSpPr>
          <p:cNvPr id="6" name="Group 5">
            <a:extLst>
              <a:ext uri="{FF2B5EF4-FFF2-40B4-BE49-F238E27FC236}">
                <a16:creationId xmlns:a16="http://schemas.microsoft.com/office/drawing/2014/main" id="{7F9E5931-D189-1349-BB68-FDFA9711FCA5}"/>
              </a:ext>
            </a:extLst>
          </p:cNvPr>
          <p:cNvGrpSpPr/>
          <p:nvPr/>
        </p:nvGrpSpPr>
        <p:grpSpPr>
          <a:xfrm>
            <a:off x="6931293" y="4061030"/>
            <a:ext cx="4257675" cy="2225676"/>
            <a:chOff x="6909757" y="4181931"/>
            <a:chExt cx="4257675" cy="2225676"/>
          </a:xfrm>
        </p:grpSpPr>
        <p:grpSp>
          <p:nvGrpSpPr>
            <p:cNvPr id="307" name="Group 8">
              <a:extLst>
                <a:ext uri="{FF2B5EF4-FFF2-40B4-BE49-F238E27FC236}">
                  <a16:creationId xmlns:a16="http://schemas.microsoft.com/office/drawing/2014/main" id="{1942F5A2-ABA0-D244-B423-E4608684189F}"/>
                </a:ext>
              </a:extLst>
            </p:cNvPr>
            <p:cNvGrpSpPr>
              <a:grpSpLocks/>
            </p:cNvGrpSpPr>
            <p:nvPr/>
          </p:nvGrpSpPr>
          <p:grpSpPr bwMode="auto">
            <a:xfrm>
              <a:off x="6909757" y="4258131"/>
              <a:ext cx="1030288" cy="274638"/>
              <a:chOff x="1895" y="3931"/>
              <a:chExt cx="649" cy="173"/>
            </a:xfrm>
          </p:grpSpPr>
          <p:sp>
            <p:nvSpPr>
              <p:cNvPr id="341" name="Rectangle 7">
                <a:extLst>
                  <a:ext uri="{FF2B5EF4-FFF2-40B4-BE49-F238E27FC236}">
                    <a16:creationId xmlns:a16="http://schemas.microsoft.com/office/drawing/2014/main" id="{0EE62060-91FC-404F-BDD6-87AA7C69548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2" name="Text Box 6">
                <a:extLst>
                  <a:ext uri="{FF2B5EF4-FFF2-40B4-BE49-F238E27FC236}">
                    <a16:creationId xmlns:a16="http://schemas.microsoft.com/office/drawing/2014/main" id="{93619256-616D-2A4C-B9B8-7455F78BF467}"/>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8" name="Group 9">
              <a:extLst>
                <a:ext uri="{FF2B5EF4-FFF2-40B4-BE49-F238E27FC236}">
                  <a16:creationId xmlns:a16="http://schemas.microsoft.com/office/drawing/2014/main" id="{94E9A178-E13E-6D46-B99E-B3FDE88BD2E6}"/>
                </a:ext>
              </a:extLst>
            </p:cNvPr>
            <p:cNvGrpSpPr>
              <a:grpSpLocks/>
            </p:cNvGrpSpPr>
            <p:nvPr/>
          </p:nvGrpSpPr>
          <p:grpSpPr bwMode="auto">
            <a:xfrm>
              <a:off x="6928807" y="4532769"/>
              <a:ext cx="1030288" cy="274638"/>
              <a:chOff x="1895" y="3931"/>
              <a:chExt cx="649" cy="173"/>
            </a:xfrm>
          </p:grpSpPr>
          <p:sp>
            <p:nvSpPr>
              <p:cNvPr id="339" name="Rectangle 10">
                <a:extLst>
                  <a:ext uri="{FF2B5EF4-FFF2-40B4-BE49-F238E27FC236}">
                    <a16:creationId xmlns:a16="http://schemas.microsoft.com/office/drawing/2014/main" id="{1D7DB47D-B4D8-DA4B-849C-0C854A63983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0" name="Text Box 11">
                <a:extLst>
                  <a:ext uri="{FF2B5EF4-FFF2-40B4-BE49-F238E27FC236}">
                    <a16:creationId xmlns:a16="http://schemas.microsoft.com/office/drawing/2014/main" id="{66376DC4-0D4B-F448-8D81-BDEC9FFF8996}"/>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9" name="Group 12">
              <a:extLst>
                <a:ext uri="{FF2B5EF4-FFF2-40B4-BE49-F238E27FC236}">
                  <a16:creationId xmlns:a16="http://schemas.microsoft.com/office/drawing/2014/main" id="{75D0BF09-C33A-BF4B-8E6F-BD5C588B4B7C}"/>
                </a:ext>
              </a:extLst>
            </p:cNvPr>
            <p:cNvGrpSpPr>
              <a:grpSpLocks/>
            </p:cNvGrpSpPr>
            <p:nvPr/>
          </p:nvGrpSpPr>
          <p:grpSpPr bwMode="auto">
            <a:xfrm>
              <a:off x="6936745" y="4796294"/>
              <a:ext cx="1030288" cy="274638"/>
              <a:chOff x="1895" y="3931"/>
              <a:chExt cx="649" cy="173"/>
            </a:xfrm>
          </p:grpSpPr>
          <p:sp>
            <p:nvSpPr>
              <p:cNvPr id="337" name="Rectangle 13">
                <a:extLst>
                  <a:ext uri="{FF2B5EF4-FFF2-40B4-BE49-F238E27FC236}">
                    <a16:creationId xmlns:a16="http://schemas.microsoft.com/office/drawing/2014/main" id="{3DC28863-C1E4-3940-A9B4-5C23D5FD0FBF}"/>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8" name="Text Box 14">
                <a:extLst>
                  <a:ext uri="{FF2B5EF4-FFF2-40B4-BE49-F238E27FC236}">
                    <a16:creationId xmlns:a16="http://schemas.microsoft.com/office/drawing/2014/main" id="{183D495E-EC2B-E34D-968D-949D6F983610}"/>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0" name="Line 15">
              <a:extLst>
                <a:ext uri="{FF2B5EF4-FFF2-40B4-BE49-F238E27FC236}">
                  <a16:creationId xmlns:a16="http://schemas.microsoft.com/office/drawing/2014/main" id="{83280B47-6119-B24D-BD4C-7A570462D89A}"/>
                </a:ext>
              </a:extLst>
            </p:cNvPr>
            <p:cNvSpPr>
              <a:spLocks noChangeShapeType="1"/>
            </p:cNvSpPr>
            <p:nvPr/>
          </p:nvSpPr>
          <p:spPr bwMode="auto">
            <a:xfrm>
              <a:off x="7927345" y="4396244"/>
              <a:ext cx="1827213"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1" name="Line 16">
              <a:extLst>
                <a:ext uri="{FF2B5EF4-FFF2-40B4-BE49-F238E27FC236}">
                  <a16:creationId xmlns:a16="http://schemas.microsoft.com/office/drawing/2014/main" id="{B4A96E1E-1FCC-8748-AE3E-6BEA1397830A}"/>
                </a:ext>
              </a:extLst>
            </p:cNvPr>
            <p:cNvSpPr>
              <a:spLocks noChangeShapeType="1"/>
            </p:cNvSpPr>
            <p:nvPr/>
          </p:nvSpPr>
          <p:spPr bwMode="auto">
            <a:xfrm>
              <a:off x="7957507" y="4681994"/>
              <a:ext cx="1808163"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2" name="Line 17">
              <a:extLst>
                <a:ext uri="{FF2B5EF4-FFF2-40B4-BE49-F238E27FC236}">
                  <a16:creationId xmlns:a16="http://schemas.microsoft.com/office/drawing/2014/main" id="{2BCA50D6-62FE-B64C-BB19-B11FA0426622}"/>
                </a:ext>
              </a:extLst>
            </p:cNvPr>
            <p:cNvSpPr>
              <a:spLocks noChangeShapeType="1"/>
            </p:cNvSpPr>
            <p:nvPr/>
          </p:nvSpPr>
          <p:spPr bwMode="auto">
            <a:xfrm>
              <a:off x="7987670" y="4967744"/>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3" name="Text Box 18">
              <a:extLst>
                <a:ext uri="{FF2B5EF4-FFF2-40B4-BE49-F238E27FC236}">
                  <a16:creationId xmlns:a16="http://schemas.microsoft.com/office/drawing/2014/main" id="{02E658FD-889C-5340-9640-AD71BE2147EC}"/>
                </a:ext>
              </a:extLst>
            </p:cNvPr>
            <p:cNvSpPr txBox="1">
              <a:spLocks noChangeArrowheads="1"/>
            </p:cNvSpPr>
            <p:nvPr/>
          </p:nvSpPr>
          <p:spPr bwMode="auto">
            <a:xfrm>
              <a:off x="8040057" y="41819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4" name="Text Box 19">
              <a:extLst>
                <a:ext uri="{FF2B5EF4-FFF2-40B4-BE49-F238E27FC236}">
                  <a16:creationId xmlns:a16="http://schemas.microsoft.com/office/drawing/2014/main" id="{45B5E1FA-8F5B-7040-AFD4-A6F0EAFD0576}"/>
                </a:ext>
              </a:extLst>
            </p:cNvPr>
            <p:cNvSpPr txBox="1">
              <a:spLocks noChangeArrowheads="1"/>
            </p:cNvSpPr>
            <p:nvPr/>
          </p:nvSpPr>
          <p:spPr bwMode="auto">
            <a:xfrm>
              <a:off x="8036882" y="446768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pkt1</a:t>
              </a:r>
            </a:p>
          </p:txBody>
        </p:sp>
        <p:sp>
          <p:nvSpPr>
            <p:cNvPr id="315" name="Text Box 20">
              <a:extLst>
                <a:ext uri="{FF2B5EF4-FFF2-40B4-BE49-F238E27FC236}">
                  <a16:creationId xmlns:a16="http://schemas.microsoft.com/office/drawing/2014/main" id="{8D9B9494-8D5C-BE4F-BED0-A4F8E50D1C11}"/>
                </a:ext>
              </a:extLst>
            </p:cNvPr>
            <p:cNvSpPr txBox="1">
              <a:spLocks noChangeArrowheads="1"/>
            </p:cNvSpPr>
            <p:nvPr/>
          </p:nvSpPr>
          <p:spPr bwMode="auto">
            <a:xfrm>
              <a:off x="8033707" y="47534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grpSp>
          <p:nvGrpSpPr>
            <p:cNvPr id="316" name="Group 23">
              <a:extLst>
                <a:ext uri="{FF2B5EF4-FFF2-40B4-BE49-F238E27FC236}">
                  <a16:creationId xmlns:a16="http://schemas.microsoft.com/office/drawing/2014/main" id="{82E7EEF6-E6E0-8B4B-B2E2-D6AFBD465BEB}"/>
                </a:ext>
              </a:extLst>
            </p:cNvPr>
            <p:cNvGrpSpPr>
              <a:grpSpLocks/>
            </p:cNvGrpSpPr>
            <p:nvPr/>
          </p:nvGrpSpPr>
          <p:grpSpPr bwMode="auto">
            <a:xfrm>
              <a:off x="6939920" y="5828170"/>
              <a:ext cx="1030288" cy="274638"/>
              <a:chOff x="1895" y="3931"/>
              <a:chExt cx="649" cy="173"/>
            </a:xfrm>
          </p:grpSpPr>
          <p:sp>
            <p:nvSpPr>
              <p:cNvPr id="335" name="Rectangle 24">
                <a:extLst>
                  <a:ext uri="{FF2B5EF4-FFF2-40B4-BE49-F238E27FC236}">
                    <a16:creationId xmlns:a16="http://schemas.microsoft.com/office/drawing/2014/main" id="{863DCB74-5DAF-1847-A592-4A82497E9F6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6" name="Text Box 25">
                <a:extLst>
                  <a:ext uri="{FF2B5EF4-FFF2-40B4-BE49-F238E27FC236}">
                    <a16:creationId xmlns:a16="http://schemas.microsoft.com/office/drawing/2014/main" id="{529BD457-0C19-5348-B5FA-B02FB96145E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7" name="Line 32">
              <a:extLst>
                <a:ext uri="{FF2B5EF4-FFF2-40B4-BE49-F238E27FC236}">
                  <a16:creationId xmlns:a16="http://schemas.microsoft.com/office/drawing/2014/main" id="{39D1ADF5-0FC0-9A45-A89C-C202445BB363}"/>
                </a:ext>
              </a:extLst>
            </p:cNvPr>
            <p:cNvSpPr>
              <a:spLocks noChangeShapeType="1"/>
            </p:cNvSpPr>
            <p:nvPr/>
          </p:nvSpPr>
          <p:spPr bwMode="auto">
            <a:xfrm>
              <a:off x="7990845" y="5961520"/>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8" name="Text Box 35">
              <a:extLst>
                <a:ext uri="{FF2B5EF4-FFF2-40B4-BE49-F238E27FC236}">
                  <a16:creationId xmlns:a16="http://schemas.microsoft.com/office/drawing/2014/main" id="{62D99CB5-14A3-E647-86CE-3B7DE5DCDC7C}"/>
                </a:ext>
              </a:extLst>
            </p:cNvPr>
            <p:cNvSpPr txBox="1">
              <a:spLocks noChangeArrowheads="1"/>
            </p:cNvSpPr>
            <p:nvPr/>
          </p:nvSpPr>
          <p:spPr bwMode="auto">
            <a:xfrm>
              <a:off x="8074982" y="5747207"/>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9" name="Text Box 39">
              <a:extLst>
                <a:ext uri="{FF2B5EF4-FFF2-40B4-BE49-F238E27FC236}">
                  <a16:creationId xmlns:a16="http://schemas.microsoft.com/office/drawing/2014/main" id="{DE3A732F-D913-5C40-8075-B3896B74B221}"/>
                </a:ext>
              </a:extLst>
            </p:cNvPr>
            <p:cNvSpPr txBox="1">
              <a:spLocks noChangeArrowheads="1"/>
            </p:cNvSpPr>
            <p:nvPr/>
          </p:nvSpPr>
          <p:spPr bwMode="auto">
            <a:xfrm>
              <a:off x="6924045" y="5429707"/>
              <a:ext cx="1382713"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timeout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retransmit pkt0</a:t>
              </a:r>
            </a:p>
          </p:txBody>
        </p:sp>
        <p:sp>
          <p:nvSpPr>
            <p:cNvPr id="320" name="Rectangle 45">
              <a:extLst>
                <a:ext uri="{FF2B5EF4-FFF2-40B4-BE49-F238E27FC236}">
                  <a16:creationId xmlns:a16="http://schemas.microsoft.com/office/drawing/2014/main" id="{3AC813D7-A587-1341-B108-1D1C3BDD4322}"/>
                </a:ext>
              </a:extLst>
            </p:cNvPr>
            <p:cNvSpPr>
              <a:spLocks noChangeArrowheads="1"/>
            </p:cNvSpPr>
            <p:nvPr/>
          </p:nvSpPr>
          <p:spPr bwMode="auto">
            <a:xfrm>
              <a:off x="9959345" y="4559756"/>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1" name="Text Box 46">
              <a:extLst>
                <a:ext uri="{FF2B5EF4-FFF2-40B4-BE49-F238E27FC236}">
                  <a16:creationId xmlns:a16="http://schemas.microsoft.com/office/drawing/2014/main" id="{AD53B46B-0462-8349-BFB4-D8EE1679CA9F}"/>
                </a:ext>
              </a:extLst>
            </p:cNvPr>
            <p:cNvSpPr txBox="1">
              <a:spLocks noChangeArrowheads="1"/>
            </p:cNvSpPr>
            <p:nvPr/>
          </p:nvSpPr>
          <p:spPr bwMode="auto">
            <a:xfrm>
              <a:off x="9770432" y="4510544"/>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22" name="Rectangle 50">
              <a:extLst>
                <a:ext uri="{FF2B5EF4-FFF2-40B4-BE49-F238E27FC236}">
                  <a16:creationId xmlns:a16="http://schemas.microsoft.com/office/drawing/2014/main" id="{AD80CE9F-F5D1-7B43-A091-123A5ECF7B91}"/>
                </a:ext>
              </a:extLst>
            </p:cNvPr>
            <p:cNvSpPr>
              <a:spLocks noChangeArrowheads="1"/>
            </p:cNvSpPr>
            <p:nvPr/>
          </p:nvSpPr>
          <p:spPr bwMode="auto">
            <a:xfrm>
              <a:off x="10079995" y="4831219"/>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3" name="Text Box 51">
              <a:extLst>
                <a:ext uri="{FF2B5EF4-FFF2-40B4-BE49-F238E27FC236}">
                  <a16:creationId xmlns:a16="http://schemas.microsoft.com/office/drawing/2014/main" id="{EB22B0CE-8744-094D-B844-BAC4F3B9B933}"/>
                </a:ext>
              </a:extLst>
            </p:cNvPr>
            <p:cNvSpPr txBox="1">
              <a:spLocks noChangeArrowheads="1"/>
            </p:cNvSpPr>
            <p:nvPr/>
          </p:nvSpPr>
          <p:spPr bwMode="auto">
            <a:xfrm>
              <a:off x="9767257" y="4785181"/>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24" name="Rectangle 53">
              <a:extLst>
                <a:ext uri="{FF2B5EF4-FFF2-40B4-BE49-F238E27FC236}">
                  <a16:creationId xmlns:a16="http://schemas.microsoft.com/office/drawing/2014/main" id="{B4035F3F-8265-144D-A6FF-D585783A8317}"/>
                </a:ext>
              </a:extLst>
            </p:cNvPr>
            <p:cNvSpPr>
              <a:spLocks noChangeArrowheads="1"/>
            </p:cNvSpPr>
            <p:nvPr/>
          </p:nvSpPr>
          <p:spPr bwMode="auto">
            <a:xfrm>
              <a:off x="10210170" y="5094744"/>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5" name="Text Box 54">
              <a:extLst>
                <a:ext uri="{FF2B5EF4-FFF2-40B4-BE49-F238E27FC236}">
                  <a16:creationId xmlns:a16="http://schemas.microsoft.com/office/drawing/2014/main" id="{6E183FB6-D313-5643-AF16-2BCB057078CF}"/>
                </a:ext>
              </a:extLst>
            </p:cNvPr>
            <p:cNvSpPr txBox="1">
              <a:spLocks noChangeArrowheads="1"/>
            </p:cNvSpPr>
            <p:nvPr/>
          </p:nvSpPr>
          <p:spPr bwMode="auto">
            <a:xfrm>
              <a:off x="9770432" y="5048707"/>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26" name="Line 62">
              <a:extLst>
                <a:ext uri="{FF2B5EF4-FFF2-40B4-BE49-F238E27FC236}">
                  <a16:creationId xmlns:a16="http://schemas.microsoft.com/office/drawing/2014/main" id="{2A5D31EF-8FFA-DA4D-8EDA-36C5F17B4ED9}"/>
                </a:ext>
              </a:extLst>
            </p:cNvPr>
            <p:cNvSpPr>
              <a:spLocks noChangeShapeType="1"/>
            </p:cNvSpPr>
            <p:nvPr/>
          </p:nvSpPr>
          <p:spPr bwMode="auto">
            <a:xfrm flipH="1">
              <a:off x="9122732" y="4642306"/>
              <a:ext cx="577850" cy="25717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7" name="Line 63">
              <a:extLst>
                <a:ext uri="{FF2B5EF4-FFF2-40B4-BE49-F238E27FC236}">
                  <a16:creationId xmlns:a16="http://schemas.microsoft.com/office/drawing/2014/main" id="{EC59E951-2D9E-ED41-A941-387BCF81F22C}"/>
                </a:ext>
              </a:extLst>
            </p:cNvPr>
            <p:cNvSpPr>
              <a:spLocks noChangeShapeType="1"/>
            </p:cNvSpPr>
            <p:nvPr/>
          </p:nvSpPr>
          <p:spPr bwMode="auto">
            <a:xfrm flipH="1">
              <a:off x="9122732" y="4905831"/>
              <a:ext cx="608013" cy="2254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8" name="Line 64">
              <a:extLst>
                <a:ext uri="{FF2B5EF4-FFF2-40B4-BE49-F238E27FC236}">
                  <a16:creationId xmlns:a16="http://schemas.microsoft.com/office/drawing/2014/main" id="{20E85F7F-62CA-5046-92BB-0A98B265007A}"/>
                </a:ext>
              </a:extLst>
            </p:cNvPr>
            <p:cNvSpPr>
              <a:spLocks noChangeShapeType="1"/>
            </p:cNvSpPr>
            <p:nvPr/>
          </p:nvSpPr>
          <p:spPr bwMode="auto">
            <a:xfrm flipH="1">
              <a:off x="9129082" y="5169357"/>
              <a:ext cx="631825" cy="2127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9" name="Text Box 65">
              <a:extLst>
                <a:ext uri="{FF2B5EF4-FFF2-40B4-BE49-F238E27FC236}">
                  <a16:creationId xmlns:a16="http://schemas.microsoft.com/office/drawing/2014/main" id="{0E3A167C-8674-7748-A55E-C8BB9290668E}"/>
                </a:ext>
              </a:extLst>
            </p:cNvPr>
            <p:cNvSpPr txBox="1">
              <a:spLocks noChangeArrowheads="1"/>
            </p:cNvSpPr>
            <p:nvPr/>
          </p:nvSpPr>
          <p:spPr bwMode="auto">
            <a:xfrm>
              <a:off x="8913182" y="4759781"/>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0" name="Text Box 66">
              <a:extLst>
                <a:ext uri="{FF2B5EF4-FFF2-40B4-BE49-F238E27FC236}">
                  <a16:creationId xmlns:a16="http://schemas.microsoft.com/office/drawing/2014/main" id="{1F48C814-D936-5149-ABD9-EBAB7DD49C15}"/>
                </a:ext>
              </a:extLst>
            </p:cNvPr>
            <p:cNvSpPr txBox="1">
              <a:spLocks noChangeArrowheads="1"/>
            </p:cNvSpPr>
            <p:nvPr/>
          </p:nvSpPr>
          <p:spPr bwMode="auto">
            <a:xfrm>
              <a:off x="8921120" y="500266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1" name="Text Box 67">
              <a:extLst>
                <a:ext uri="{FF2B5EF4-FFF2-40B4-BE49-F238E27FC236}">
                  <a16:creationId xmlns:a16="http://schemas.microsoft.com/office/drawing/2014/main" id="{55F809AC-7CEA-CD47-9D93-F22586EF720A}"/>
                </a:ext>
              </a:extLst>
            </p:cNvPr>
            <p:cNvSpPr txBox="1">
              <a:spLocks noChangeArrowheads="1"/>
            </p:cNvSpPr>
            <p:nvPr/>
          </p:nvSpPr>
          <p:spPr bwMode="auto">
            <a:xfrm>
              <a:off x="8927470" y="5240794"/>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2" name="Text Box 68">
              <a:extLst>
                <a:ext uri="{FF2B5EF4-FFF2-40B4-BE49-F238E27FC236}">
                  <a16:creationId xmlns:a16="http://schemas.microsoft.com/office/drawing/2014/main" id="{E3B0F057-7806-9C4B-8EB7-5C2A7E6C3396}"/>
                </a:ext>
              </a:extLst>
            </p:cNvPr>
            <p:cNvSpPr txBox="1">
              <a:spLocks noChangeArrowheads="1"/>
            </p:cNvSpPr>
            <p:nvPr/>
          </p:nvSpPr>
          <p:spPr bwMode="auto">
            <a:xfrm>
              <a:off x="9719632" y="5950407"/>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CC0000"/>
                  </a:solidFill>
                  <a:effectLst/>
                  <a:uLnTx/>
                  <a:uFillTx/>
                  <a:latin typeface="Tahoma" charset="0"/>
                  <a:ea typeface="ＭＳ Ｐゴシック" charset="0"/>
                  <a:cs typeface="+mn-cs"/>
                </a:rPr>
                <a:t>with seq number 0</a:t>
              </a:r>
            </a:p>
          </p:txBody>
        </p:sp>
        <p:sp>
          <p:nvSpPr>
            <p:cNvPr id="333" name="Line 69">
              <a:extLst>
                <a:ext uri="{FF2B5EF4-FFF2-40B4-BE49-F238E27FC236}">
                  <a16:creationId xmlns:a16="http://schemas.microsoft.com/office/drawing/2014/main" id="{14184EFC-08DC-8F48-8656-38EAFBF9A938}"/>
                </a:ext>
              </a:extLst>
            </p:cNvPr>
            <p:cNvSpPr>
              <a:spLocks noChangeShapeType="1"/>
            </p:cNvSpPr>
            <p:nvPr/>
          </p:nvSpPr>
          <p:spPr bwMode="auto">
            <a:xfrm flipV="1">
              <a:off x="10424482" y="5345569"/>
              <a:ext cx="0" cy="635000"/>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334" name="Text Box 117">
            <a:extLst>
              <a:ext uri="{FF2B5EF4-FFF2-40B4-BE49-F238E27FC236}">
                <a16:creationId xmlns:a16="http://schemas.microsoft.com/office/drawing/2014/main" id="{03C18204-473B-6144-BF07-9B86DD89E3E2}"/>
              </a:ext>
            </a:extLst>
          </p:cNvPr>
          <p:cNvSpPr txBox="1">
            <a:spLocks noChangeArrowheads="1"/>
          </p:cNvSpPr>
          <p:nvPr/>
        </p:nvSpPr>
        <p:spPr bwMode="auto">
          <a:xfrm>
            <a:off x="6903407" y="6111434"/>
            <a:ext cx="122078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ahoma" charset="0"/>
                <a:ea typeface="ＭＳ Ｐゴシック" charset="0"/>
                <a:cs typeface="+mn-cs"/>
              </a:rPr>
              <a:t>(b) oops!</a:t>
            </a:r>
          </a:p>
        </p:txBody>
      </p:sp>
      <p:grpSp>
        <p:nvGrpSpPr>
          <p:cNvPr id="5" name="Group 4">
            <a:extLst>
              <a:ext uri="{FF2B5EF4-FFF2-40B4-BE49-F238E27FC236}">
                <a16:creationId xmlns:a16="http://schemas.microsoft.com/office/drawing/2014/main" id="{4E24ABB9-F69F-E54C-9DFF-5CF4B1475C1B}"/>
              </a:ext>
            </a:extLst>
          </p:cNvPr>
          <p:cNvGrpSpPr/>
          <p:nvPr/>
        </p:nvGrpSpPr>
        <p:grpSpPr>
          <a:xfrm>
            <a:off x="6785932" y="351292"/>
            <a:ext cx="4410075" cy="2644775"/>
            <a:chOff x="6785932" y="351292"/>
            <a:chExt cx="4410075" cy="2644775"/>
          </a:xfrm>
        </p:grpSpPr>
        <p:sp>
          <p:nvSpPr>
            <p:cNvPr id="302" name="Text Box 40">
              <a:extLst>
                <a:ext uri="{FF2B5EF4-FFF2-40B4-BE49-F238E27FC236}">
                  <a16:creationId xmlns:a16="http://schemas.microsoft.com/office/drawing/2014/main" id="{7AAB2DA8-8AB9-0A42-AA24-900F507BEF5E}"/>
                </a:ext>
              </a:extLst>
            </p:cNvPr>
            <p:cNvSpPr txBox="1">
              <a:spLocks noChangeArrowheads="1"/>
            </p:cNvSpPr>
            <p:nvPr/>
          </p:nvSpPr>
          <p:spPr bwMode="auto">
            <a:xfrm>
              <a:off x="9546595" y="351292"/>
              <a:ext cx="1458912"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receiver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(after receipt)</a:t>
              </a:r>
            </a:p>
          </p:txBody>
        </p:sp>
        <p:sp>
          <p:nvSpPr>
            <p:cNvPr id="303" name="Text Box 41">
              <a:extLst>
                <a:ext uri="{FF2B5EF4-FFF2-40B4-BE49-F238E27FC236}">
                  <a16:creationId xmlns:a16="http://schemas.microsoft.com/office/drawing/2014/main" id="{3598A985-11A7-2044-B9F4-C6844C5E27D3}"/>
                </a:ext>
              </a:extLst>
            </p:cNvPr>
            <p:cNvSpPr txBox="1">
              <a:spLocks noChangeArrowheads="1"/>
            </p:cNvSpPr>
            <p:nvPr/>
          </p:nvSpPr>
          <p:spPr bwMode="auto">
            <a:xfrm>
              <a:off x="6785932" y="354467"/>
              <a:ext cx="136525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sender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(after receipt)</a:t>
              </a:r>
            </a:p>
          </p:txBody>
        </p:sp>
        <p:sp>
          <p:nvSpPr>
            <p:cNvPr id="304" name="Line 58">
              <a:extLst>
                <a:ext uri="{FF2B5EF4-FFF2-40B4-BE49-F238E27FC236}">
                  <a16:creationId xmlns:a16="http://schemas.microsoft.com/office/drawing/2014/main" id="{D0BD8176-5A1C-2F42-A376-096BA3649435}"/>
                </a:ext>
              </a:extLst>
            </p:cNvPr>
            <p:cNvSpPr>
              <a:spLocks noChangeShapeType="1"/>
            </p:cNvSpPr>
            <p:nvPr/>
          </p:nvSpPr>
          <p:spPr bwMode="auto">
            <a:xfrm>
              <a:off x="6871657" y="845004"/>
              <a:ext cx="1109663" cy="0"/>
            </a:xfrm>
            <a:prstGeom prst="line">
              <a:avLst/>
            </a:prstGeom>
            <a:noFill/>
            <a:ln w="19050">
              <a:solidFill>
                <a:srgbClr val="0000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05" name="Line 59">
              <a:extLst>
                <a:ext uri="{FF2B5EF4-FFF2-40B4-BE49-F238E27FC236}">
                  <a16:creationId xmlns:a16="http://schemas.microsoft.com/office/drawing/2014/main" id="{5593C4C2-6D68-884B-8AE3-58E5D1DC69CE}"/>
                </a:ext>
              </a:extLst>
            </p:cNvPr>
            <p:cNvSpPr>
              <a:spLocks noChangeShapeType="1"/>
            </p:cNvSpPr>
            <p:nvPr/>
          </p:nvSpPr>
          <p:spPr bwMode="auto">
            <a:xfrm>
              <a:off x="9652957" y="845004"/>
              <a:ext cx="1109663" cy="0"/>
            </a:xfrm>
            <a:prstGeom prst="line">
              <a:avLst/>
            </a:prstGeom>
            <a:noFill/>
            <a:ln w="19050">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44" name="Group 72">
              <a:extLst>
                <a:ext uri="{FF2B5EF4-FFF2-40B4-BE49-F238E27FC236}">
                  <a16:creationId xmlns:a16="http://schemas.microsoft.com/office/drawing/2014/main" id="{0A13F6C1-3774-494B-8A3C-5D027253D981}"/>
                </a:ext>
              </a:extLst>
            </p:cNvPr>
            <p:cNvGrpSpPr>
              <a:grpSpLocks/>
            </p:cNvGrpSpPr>
            <p:nvPr/>
          </p:nvGrpSpPr>
          <p:grpSpPr bwMode="auto">
            <a:xfrm>
              <a:off x="6927220" y="1057729"/>
              <a:ext cx="1030287" cy="274638"/>
              <a:chOff x="1895" y="3931"/>
              <a:chExt cx="649" cy="173"/>
            </a:xfrm>
          </p:grpSpPr>
          <p:sp>
            <p:nvSpPr>
              <p:cNvPr id="378" name="Rectangle 73">
                <a:extLst>
                  <a:ext uri="{FF2B5EF4-FFF2-40B4-BE49-F238E27FC236}">
                    <a16:creationId xmlns:a16="http://schemas.microsoft.com/office/drawing/2014/main" id="{31A35EF5-5E84-C54D-8814-1DCE9ACB3026}"/>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9" name="Text Box 74">
                <a:extLst>
                  <a:ext uri="{FF2B5EF4-FFF2-40B4-BE49-F238E27FC236}">
                    <a16:creationId xmlns:a16="http://schemas.microsoft.com/office/drawing/2014/main" id="{68D007B8-2247-874B-BE2A-66BD08115EF2}"/>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5" name="Group 75">
              <a:extLst>
                <a:ext uri="{FF2B5EF4-FFF2-40B4-BE49-F238E27FC236}">
                  <a16:creationId xmlns:a16="http://schemas.microsoft.com/office/drawing/2014/main" id="{8AFEBDCB-F9EB-FA4B-B9DD-D18BF76F0DFA}"/>
                </a:ext>
              </a:extLst>
            </p:cNvPr>
            <p:cNvGrpSpPr>
              <a:grpSpLocks/>
            </p:cNvGrpSpPr>
            <p:nvPr/>
          </p:nvGrpSpPr>
          <p:grpSpPr bwMode="auto">
            <a:xfrm>
              <a:off x="6946270" y="1332367"/>
              <a:ext cx="1030287" cy="274638"/>
              <a:chOff x="1895" y="3931"/>
              <a:chExt cx="649" cy="173"/>
            </a:xfrm>
          </p:grpSpPr>
          <p:sp>
            <p:nvSpPr>
              <p:cNvPr id="376" name="Rectangle 76">
                <a:extLst>
                  <a:ext uri="{FF2B5EF4-FFF2-40B4-BE49-F238E27FC236}">
                    <a16:creationId xmlns:a16="http://schemas.microsoft.com/office/drawing/2014/main" id="{44D312F6-1BAF-6745-9666-7EDB183FBC35}"/>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7" name="Text Box 77">
                <a:extLst>
                  <a:ext uri="{FF2B5EF4-FFF2-40B4-BE49-F238E27FC236}">
                    <a16:creationId xmlns:a16="http://schemas.microsoft.com/office/drawing/2014/main" id="{FA389E1B-1FC9-174D-BE78-CB7863805F45}"/>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6" name="Group 78">
              <a:extLst>
                <a:ext uri="{FF2B5EF4-FFF2-40B4-BE49-F238E27FC236}">
                  <a16:creationId xmlns:a16="http://schemas.microsoft.com/office/drawing/2014/main" id="{65618DE4-E600-5F43-BF4D-D218CB02771B}"/>
                </a:ext>
              </a:extLst>
            </p:cNvPr>
            <p:cNvGrpSpPr>
              <a:grpSpLocks/>
            </p:cNvGrpSpPr>
            <p:nvPr/>
          </p:nvGrpSpPr>
          <p:grpSpPr bwMode="auto">
            <a:xfrm>
              <a:off x="6954207" y="1595892"/>
              <a:ext cx="1030287" cy="274638"/>
              <a:chOff x="1895" y="3931"/>
              <a:chExt cx="649" cy="173"/>
            </a:xfrm>
          </p:grpSpPr>
          <p:sp>
            <p:nvSpPr>
              <p:cNvPr id="374" name="Rectangle 79">
                <a:extLst>
                  <a:ext uri="{FF2B5EF4-FFF2-40B4-BE49-F238E27FC236}">
                    <a16:creationId xmlns:a16="http://schemas.microsoft.com/office/drawing/2014/main" id="{FCDE5993-57F4-FD43-820D-D54B24299DC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5" name="Text Box 80">
                <a:extLst>
                  <a:ext uri="{FF2B5EF4-FFF2-40B4-BE49-F238E27FC236}">
                    <a16:creationId xmlns:a16="http://schemas.microsoft.com/office/drawing/2014/main" id="{C513FF21-ED92-9444-9E53-0248290D9A6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47" name="Line 81">
              <a:extLst>
                <a:ext uri="{FF2B5EF4-FFF2-40B4-BE49-F238E27FC236}">
                  <a16:creationId xmlns:a16="http://schemas.microsoft.com/office/drawing/2014/main" id="{4DF4A6D3-1388-4140-80DA-D3AA398FEB45}"/>
                </a:ext>
              </a:extLst>
            </p:cNvPr>
            <p:cNvSpPr>
              <a:spLocks noChangeShapeType="1"/>
            </p:cNvSpPr>
            <p:nvPr/>
          </p:nvSpPr>
          <p:spPr bwMode="auto">
            <a:xfrm>
              <a:off x="7944807" y="1195842"/>
              <a:ext cx="1827212"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8" name="Line 82">
              <a:extLst>
                <a:ext uri="{FF2B5EF4-FFF2-40B4-BE49-F238E27FC236}">
                  <a16:creationId xmlns:a16="http://schemas.microsoft.com/office/drawing/2014/main" id="{9F5B609B-A64B-AB46-BE65-3CC9EBB14A16}"/>
                </a:ext>
              </a:extLst>
            </p:cNvPr>
            <p:cNvSpPr>
              <a:spLocks noChangeShapeType="1"/>
            </p:cNvSpPr>
            <p:nvPr/>
          </p:nvSpPr>
          <p:spPr bwMode="auto">
            <a:xfrm>
              <a:off x="7974970" y="1481592"/>
              <a:ext cx="1808162"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9" name="Line 83">
              <a:extLst>
                <a:ext uri="{FF2B5EF4-FFF2-40B4-BE49-F238E27FC236}">
                  <a16:creationId xmlns:a16="http://schemas.microsoft.com/office/drawing/2014/main" id="{27722A74-5DAE-0946-97DB-8A82FE5984E8}"/>
                </a:ext>
              </a:extLst>
            </p:cNvPr>
            <p:cNvSpPr>
              <a:spLocks noChangeShapeType="1"/>
            </p:cNvSpPr>
            <p:nvPr/>
          </p:nvSpPr>
          <p:spPr bwMode="auto">
            <a:xfrm>
              <a:off x="8005132" y="1767342"/>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0" name="Text Box 84">
              <a:extLst>
                <a:ext uri="{FF2B5EF4-FFF2-40B4-BE49-F238E27FC236}">
                  <a16:creationId xmlns:a16="http://schemas.microsoft.com/office/drawing/2014/main" id="{CE71F8A0-0A9C-4C4E-A305-C82195C44AEE}"/>
                </a:ext>
              </a:extLst>
            </p:cNvPr>
            <p:cNvSpPr txBox="1">
              <a:spLocks noChangeArrowheads="1"/>
            </p:cNvSpPr>
            <p:nvPr/>
          </p:nvSpPr>
          <p:spPr bwMode="auto">
            <a:xfrm>
              <a:off x="7990845" y="98152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1" name="Text Box 85">
              <a:extLst>
                <a:ext uri="{FF2B5EF4-FFF2-40B4-BE49-F238E27FC236}">
                  <a16:creationId xmlns:a16="http://schemas.microsoft.com/office/drawing/2014/main" id="{DBA88F99-7C3D-A645-A43F-445E459F83BA}"/>
                </a:ext>
              </a:extLst>
            </p:cNvPr>
            <p:cNvSpPr txBox="1">
              <a:spLocks noChangeArrowheads="1"/>
            </p:cNvSpPr>
            <p:nvPr/>
          </p:nvSpPr>
          <p:spPr bwMode="auto">
            <a:xfrm>
              <a:off x="8054345" y="126727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pkt1</a:t>
              </a:r>
            </a:p>
          </p:txBody>
        </p:sp>
        <p:sp>
          <p:nvSpPr>
            <p:cNvPr id="352" name="Text Box 86">
              <a:extLst>
                <a:ext uri="{FF2B5EF4-FFF2-40B4-BE49-F238E27FC236}">
                  <a16:creationId xmlns:a16="http://schemas.microsoft.com/office/drawing/2014/main" id="{E00B6B45-404A-1D4B-88E9-28B3280E8158}"/>
                </a:ext>
              </a:extLst>
            </p:cNvPr>
            <p:cNvSpPr txBox="1">
              <a:spLocks noChangeArrowheads="1"/>
            </p:cNvSpPr>
            <p:nvPr/>
          </p:nvSpPr>
          <p:spPr bwMode="auto">
            <a:xfrm>
              <a:off x="8051170" y="155302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sp>
          <p:nvSpPr>
            <p:cNvPr id="353" name="Rectangle 88">
              <a:extLst>
                <a:ext uri="{FF2B5EF4-FFF2-40B4-BE49-F238E27FC236}">
                  <a16:creationId xmlns:a16="http://schemas.microsoft.com/office/drawing/2014/main" id="{00D5F247-083B-9D41-8B0F-F0142DCC3FC2}"/>
                </a:ext>
              </a:extLst>
            </p:cNvPr>
            <p:cNvSpPr>
              <a:spLocks noChangeArrowheads="1"/>
            </p:cNvSpPr>
            <p:nvPr/>
          </p:nvSpPr>
          <p:spPr bwMode="auto">
            <a:xfrm>
              <a:off x="7270120" y="2369004"/>
              <a:ext cx="401637" cy="188913"/>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4" name="Text Box 89">
              <a:extLst>
                <a:ext uri="{FF2B5EF4-FFF2-40B4-BE49-F238E27FC236}">
                  <a16:creationId xmlns:a16="http://schemas.microsoft.com/office/drawing/2014/main" id="{C8788A25-6EDB-1448-BC16-FF3C92668B77}"/>
                </a:ext>
              </a:extLst>
            </p:cNvPr>
            <p:cNvSpPr txBox="1">
              <a:spLocks noChangeArrowheads="1"/>
            </p:cNvSpPr>
            <p:nvPr/>
          </p:nvSpPr>
          <p:spPr bwMode="auto">
            <a:xfrm>
              <a:off x="6957382" y="2322967"/>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55" name="Line 90">
              <a:extLst>
                <a:ext uri="{FF2B5EF4-FFF2-40B4-BE49-F238E27FC236}">
                  <a16:creationId xmlns:a16="http://schemas.microsoft.com/office/drawing/2014/main" id="{DF246AA7-F9CB-F242-9DA2-F15BE67FC101}"/>
                </a:ext>
              </a:extLst>
            </p:cNvPr>
            <p:cNvSpPr>
              <a:spLocks noChangeShapeType="1"/>
            </p:cNvSpPr>
            <p:nvPr/>
          </p:nvSpPr>
          <p:spPr bwMode="auto">
            <a:xfrm>
              <a:off x="7976557" y="2494417"/>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6" name="Text Box 91">
              <a:extLst>
                <a:ext uri="{FF2B5EF4-FFF2-40B4-BE49-F238E27FC236}">
                  <a16:creationId xmlns:a16="http://schemas.microsoft.com/office/drawing/2014/main" id="{73C28AE9-7587-A847-8F64-35A78283A650}"/>
                </a:ext>
              </a:extLst>
            </p:cNvPr>
            <p:cNvSpPr txBox="1">
              <a:spLocks noChangeArrowheads="1"/>
            </p:cNvSpPr>
            <p:nvPr/>
          </p:nvSpPr>
          <p:spPr bwMode="auto">
            <a:xfrm>
              <a:off x="8079745" y="2502354"/>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7" name="Rectangle 95">
              <a:extLst>
                <a:ext uri="{FF2B5EF4-FFF2-40B4-BE49-F238E27FC236}">
                  <a16:creationId xmlns:a16="http://schemas.microsoft.com/office/drawing/2014/main" id="{755DB6B7-F467-9247-B083-632289FD957E}"/>
                </a:ext>
              </a:extLst>
            </p:cNvPr>
            <p:cNvSpPr>
              <a:spLocks noChangeArrowheads="1"/>
            </p:cNvSpPr>
            <p:nvPr/>
          </p:nvSpPr>
          <p:spPr bwMode="auto">
            <a:xfrm>
              <a:off x="9976807" y="1359354"/>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8" name="Text Box 96">
              <a:extLst>
                <a:ext uri="{FF2B5EF4-FFF2-40B4-BE49-F238E27FC236}">
                  <a16:creationId xmlns:a16="http://schemas.microsoft.com/office/drawing/2014/main" id="{A97EABBF-ADD6-1D49-B7F4-AAB3EB89B98B}"/>
                </a:ext>
              </a:extLst>
            </p:cNvPr>
            <p:cNvSpPr txBox="1">
              <a:spLocks noChangeArrowheads="1"/>
            </p:cNvSpPr>
            <p:nvPr/>
          </p:nvSpPr>
          <p:spPr bwMode="auto">
            <a:xfrm>
              <a:off x="9787895" y="1310142"/>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59" name="Rectangle 97">
              <a:extLst>
                <a:ext uri="{FF2B5EF4-FFF2-40B4-BE49-F238E27FC236}">
                  <a16:creationId xmlns:a16="http://schemas.microsoft.com/office/drawing/2014/main" id="{3EE66D50-BD61-0E4A-9CF7-EF712D184D6F}"/>
                </a:ext>
              </a:extLst>
            </p:cNvPr>
            <p:cNvSpPr>
              <a:spLocks noChangeArrowheads="1"/>
            </p:cNvSpPr>
            <p:nvPr/>
          </p:nvSpPr>
          <p:spPr bwMode="auto">
            <a:xfrm>
              <a:off x="10097457" y="1630817"/>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0" name="Text Box 98">
              <a:extLst>
                <a:ext uri="{FF2B5EF4-FFF2-40B4-BE49-F238E27FC236}">
                  <a16:creationId xmlns:a16="http://schemas.microsoft.com/office/drawing/2014/main" id="{0FDF5234-E7F1-9D4F-9A97-BD478EC2E7A0}"/>
                </a:ext>
              </a:extLst>
            </p:cNvPr>
            <p:cNvSpPr txBox="1">
              <a:spLocks noChangeArrowheads="1"/>
            </p:cNvSpPr>
            <p:nvPr/>
          </p:nvSpPr>
          <p:spPr bwMode="auto">
            <a:xfrm>
              <a:off x="9784720" y="1584779"/>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61" name="Rectangle 99">
              <a:extLst>
                <a:ext uri="{FF2B5EF4-FFF2-40B4-BE49-F238E27FC236}">
                  <a16:creationId xmlns:a16="http://schemas.microsoft.com/office/drawing/2014/main" id="{633C63B7-2909-DE47-BCBB-44897C7F89C1}"/>
                </a:ext>
              </a:extLst>
            </p:cNvPr>
            <p:cNvSpPr>
              <a:spLocks noChangeArrowheads="1"/>
            </p:cNvSpPr>
            <p:nvPr/>
          </p:nvSpPr>
          <p:spPr bwMode="auto">
            <a:xfrm>
              <a:off x="10227632" y="1894342"/>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2" name="Text Box 100">
              <a:extLst>
                <a:ext uri="{FF2B5EF4-FFF2-40B4-BE49-F238E27FC236}">
                  <a16:creationId xmlns:a16="http://schemas.microsoft.com/office/drawing/2014/main" id="{2812F92C-4236-294E-A0BC-A2833FCDBAFF}"/>
                </a:ext>
              </a:extLst>
            </p:cNvPr>
            <p:cNvSpPr txBox="1">
              <a:spLocks noChangeArrowheads="1"/>
            </p:cNvSpPr>
            <p:nvPr/>
          </p:nvSpPr>
          <p:spPr bwMode="auto">
            <a:xfrm>
              <a:off x="9787895" y="1848304"/>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63" name="Line 103">
              <a:extLst>
                <a:ext uri="{FF2B5EF4-FFF2-40B4-BE49-F238E27FC236}">
                  <a16:creationId xmlns:a16="http://schemas.microsoft.com/office/drawing/2014/main" id="{FF2E4D9A-CE76-6945-ACCA-B13DC7285B4E}"/>
                </a:ext>
              </a:extLst>
            </p:cNvPr>
            <p:cNvSpPr>
              <a:spLocks noChangeShapeType="1"/>
            </p:cNvSpPr>
            <p:nvPr/>
          </p:nvSpPr>
          <p:spPr bwMode="auto">
            <a:xfrm flipH="1">
              <a:off x="7933695" y="1441904"/>
              <a:ext cx="1784350" cy="735013"/>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4" name="Line 104">
              <a:extLst>
                <a:ext uri="{FF2B5EF4-FFF2-40B4-BE49-F238E27FC236}">
                  <a16:creationId xmlns:a16="http://schemas.microsoft.com/office/drawing/2014/main" id="{E53CC8D8-A794-8545-9766-CEE36A668234}"/>
                </a:ext>
              </a:extLst>
            </p:cNvPr>
            <p:cNvSpPr>
              <a:spLocks noChangeShapeType="1"/>
            </p:cNvSpPr>
            <p:nvPr/>
          </p:nvSpPr>
          <p:spPr bwMode="auto">
            <a:xfrm flipH="1">
              <a:off x="7952745" y="1705429"/>
              <a:ext cx="1795462" cy="7588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5" name="Text Box 107">
              <a:extLst>
                <a:ext uri="{FF2B5EF4-FFF2-40B4-BE49-F238E27FC236}">
                  <a16:creationId xmlns:a16="http://schemas.microsoft.com/office/drawing/2014/main" id="{5E4F7443-630A-5146-8A13-69B6B28A368A}"/>
                </a:ext>
              </a:extLst>
            </p:cNvPr>
            <p:cNvSpPr txBox="1">
              <a:spLocks noChangeArrowheads="1"/>
            </p:cNvSpPr>
            <p:nvPr/>
          </p:nvSpPr>
          <p:spPr bwMode="auto">
            <a:xfrm>
              <a:off x="8452807" y="2132467"/>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66" name="Text Box 109">
              <a:extLst>
                <a:ext uri="{FF2B5EF4-FFF2-40B4-BE49-F238E27FC236}">
                  <a16:creationId xmlns:a16="http://schemas.microsoft.com/office/drawing/2014/main" id="{E330918C-EA47-534F-84FC-AD449C2962CA}"/>
                </a:ext>
              </a:extLst>
            </p:cNvPr>
            <p:cNvSpPr txBox="1">
              <a:spLocks noChangeArrowheads="1"/>
            </p:cNvSpPr>
            <p:nvPr/>
          </p:nvSpPr>
          <p:spPr bwMode="auto">
            <a:xfrm>
              <a:off x="9748207" y="2538867"/>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with seq number 0</a:t>
              </a:r>
            </a:p>
          </p:txBody>
        </p:sp>
        <p:sp>
          <p:nvSpPr>
            <p:cNvPr id="367" name="Line 110">
              <a:extLst>
                <a:ext uri="{FF2B5EF4-FFF2-40B4-BE49-F238E27FC236}">
                  <a16:creationId xmlns:a16="http://schemas.microsoft.com/office/drawing/2014/main" id="{5A45AB60-B76D-5A4B-8C09-04809F1E5ECB}"/>
                </a:ext>
              </a:extLst>
            </p:cNvPr>
            <p:cNvSpPr>
              <a:spLocks noChangeShapeType="1"/>
            </p:cNvSpPr>
            <p:nvPr/>
          </p:nvSpPr>
          <p:spPr bwMode="auto">
            <a:xfrm flipH="1" flipV="1">
              <a:off x="10441945" y="2145167"/>
              <a:ext cx="0" cy="446088"/>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8" name="Line 112">
              <a:extLst>
                <a:ext uri="{FF2B5EF4-FFF2-40B4-BE49-F238E27FC236}">
                  <a16:creationId xmlns:a16="http://schemas.microsoft.com/office/drawing/2014/main" id="{F4CED333-2B29-5047-9987-7FF2B5DE2F0B}"/>
                </a:ext>
              </a:extLst>
            </p:cNvPr>
            <p:cNvSpPr>
              <a:spLocks noChangeShapeType="1"/>
            </p:cNvSpPr>
            <p:nvPr/>
          </p:nvSpPr>
          <p:spPr bwMode="auto">
            <a:xfrm>
              <a:off x="7968620" y="2203904"/>
              <a:ext cx="590550" cy="730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69" name="Group 115">
              <a:extLst>
                <a:ext uri="{FF2B5EF4-FFF2-40B4-BE49-F238E27FC236}">
                  <a16:creationId xmlns:a16="http://schemas.microsoft.com/office/drawing/2014/main" id="{6E7A2A89-7268-A649-8EAD-C55997BFA90B}"/>
                </a:ext>
              </a:extLst>
            </p:cNvPr>
            <p:cNvGrpSpPr>
              <a:grpSpLocks/>
            </p:cNvGrpSpPr>
            <p:nvPr/>
          </p:nvGrpSpPr>
          <p:grpSpPr bwMode="auto">
            <a:xfrm>
              <a:off x="6957382" y="2037217"/>
              <a:ext cx="1030287" cy="274638"/>
              <a:chOff x="2667" y="3750"/>
              <a:chExt cx="649" cy="173"/>
            </a:xfrm>
          </p:grpSpPr>
          <p:sp>
            <p:nvSpPr>
              <p:cNvPr id="372" name="Rectangle 113">
                <a:extLst>
                  <a:ext uri="{FF2B5EF4-FFF2-40B4-BE49-F238E27FC236}">
                    <a16:creationId xmlns:a16="http://schemas.microsoft.com/office/drawing/2014/main" id="{FB4CA816-07E8-3E4B-B5D4-D5F338142B0D}"/>
                  </a:ext>
                </a:extLst>
              </p:cNvPr>
              <p:cNvSpPr>
                <a:spLocks noChangeArrowheads="1"/>
              </p:cNvSpPr>
              <p:nvPr/>
            </p:nvSpPr>
            <p:spPr bwMode="auto">
              <a:xfrm>
                <a:off x="2786" y="3779"/>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3" name="Text Box 114">
                <a:extLst>
                  <a:ext uri="{FF2B5EF4-FFF2-40B4-BE49-F238E27FC236}">
                    <a16:creationId xmlns:a16="http://schemas.microsoft.com/office/drawing/2014/main" id="{20879E2F-191F-0042-ABAE-F525B0ADB605}"/>
                  </a:ext>
                </a:extLst>
              </p:cNvPr>
              <p:cNvSpPr txBox="1">
                <a:spLocks noChangeArrowheads="1"/>
              </p:cNvSpPr>
              <p:nvPr/>
            </p:nvSpPr>
            <p:spPr bwMode="auto">
              <a:xfrm>
                <a:off x="2667" y="3750"/>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a:t>
                </a:r>
              </a:p>
            </p:txBody>
          </p:sp>
        </p:grpSp>
        <p:sp>
          <p:nvSpPr>
            <p:cNvPr id="370" name="Text Box 116">
              <a:extLst>
                <a:ext uri="{FF2B5EF4-FFF2-40B4-BE49-F238E27FC236}">
                  <a16:creationId xmlns:a16="http://schemas.microsoft.com/office/drawing/2014/main" id="{8FD7E63C-BA27-9E4C-A8A6-56DE67BAD176}"/>
                </a:ext>
              </a:extLst>
            </p:cNvPr>
            <p:cNvSpPr txBox="1">
              <a:spLocks noChangeArrowheads="1"/>
            </p:cNvSpPr>
            <p:nvPr/>
          </p:nvSpPr>
          <p:spPr bwMode="auto">
            <a:xfrm>
              <a:off x="8082920" y="1988004"/>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pkt3</a:t>
              </a:r>
            </a:p>
          </p:txBody>
        </p:sp>
      </p:grpSp>
      <p:sp>
        <p:nvSpPr>
          <p:cNvPr id="371" name="Text Box 119">
            <a:extLst>
              <a:ext uri="{FF2B5EF4-FFF2-40B4-BE49-F238E27FC236}">
                <a16:creationId xmlns:a16="http://schemas.microsoft.com/office/drawing/2014/main" id="{5339E393-341F-2B4B-9A2F-912F5CB023FE}"/>
              </a:ext>
            </a:extLst>
          </p:cNvPr>
          <p:cNvSpPr txBox="1">
            <a:spLocks noChangeArrowheads="1"/>
          </p:cNvSpPr>
          <p:nvPr/>
        </p:nvSpPr>
        <p:spPr bwMode="auto">
          <a:xfrm>
            <a:off x="6800220" y="2834142"/>
            <a:ext cx="187936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ahoma" charset="0"/>
                <a:ea typeface="ＭＳ Ｐゴシック" charset="0"/>
                <a:cs typeface="+mn-cs"/>
              </a:rPr>
              <a:t>(a) no problem</a:t>
            </a:r>
          </a:p>
        </p:txBody>
      </p:sp>
      <p:sp>
        <p:nvSpPr>
          <p:cNvPr id="70" name="Rectangle 3">
            <a:extLst>
              <a:ext uri="{FF2B5EF4-FFF2-40B4-BE49-F238E27FC236}">
                <a16:creationId xmlns:a16="http://schemas.microsoft.com/office/drawing/2014/main" id="{A8BECC0D-D119-A543-A313-AE46EF8BD57C}"/>
              </a:ext>
            </a:extLst>
          </p:cNvPr>
          <p:cNvSpPr txBox="1">
            <a:spLocks noChangeArrowheads="1"/>
          </p:cNvSpPr>
          <p:nvPr/>
        </p:nvSpPr>
        <p:spPr>
          <a:xfrm>
            <a:off x="794654" y="1899557"/>
            <a:ext cx="5517245" cy="132624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example: </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0, 1, 2, 3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(base 4 counting)</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window size=3</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2" name="Slide Number Placeholder 2">
            <a:extLst>
              <a:ext uri="{FF2B5EF4-FFF2-40B4-BE49-F238E27FC236}">
                <a16:creationId xmlns:a16="http://schemas.microsoft.com/office/drawing/2014/main" id="{0E39ABAA-753D-794D-9119-FEAB296BBB0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74</a:t>
            </a:fld>
            <a:endParaRPr lang="en-US" dirty="0"/>
          </a:p>
        </p:txBody>
      </p:sp>
    </p:spTree>
    <p:extLst>
      <p:ext uri="{BB962C8B-B14F-4D97-AF65-F5344CB8AC3E}">
        <p14:creationId xmlns:p14="http://schemas.microsoft.com/office/powerpoint/2010/main" val="269008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1"/>
                                        </p:tgtEl>
                                        <p:attrNameLst>
                                          <p:attrName>style.visibility</p:attrName>
                                        </p:attrNameLst>
                                      </p:cBhvr>
                                      <p:to>
                                        <p:strVal val="visible"/>
                                      </p:to>
                                    </p:set>
                                    <p:animEffect transition="in" filter="dissolve">
                                      <p:cBhvr>
                                        <p:cTn id="12" dur="500"/>
                                        <p:tgtEl>
                                          <p:spTgt spid="3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4"/>
                                        </p:tgtEl>
                                        <p:attrNameLst>
                                          <p:attrName>style.visibility</p:attrName>
                                        </p:attrNameLst>
                                      </p:cBhvr>
                                      <p:to>
                                        <p:strVal val="visible"/>
                                      </p:to>
                                    </p:set>
                                    <p:animEffect transition="in" filter="dissolve">
                                      <p:cBhvr>
                                        <p:cTn id="22"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p:bldP spid="37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4655" y="408214"/>
            <a:ext cx="6222596" cy="1330904"/>
          </a:xfrm>
        </p:spPr>
        <p:txBody>
          <a:bodyPr>
            <a:noAutofit/>
          </a:bodyPr>
          <a:lstStyle/>
          <a:p>
            <a:r>
              <a:rPr lang="en-US" sz="4800" dirty="0"/>
              <a:t>Selective repeat: </a:t>
            </a:r>
            <a:br>
              <a:rPr lang="en-US" sz="4800" dirty="0"/>
            </a:br>
            <a:r>
              <a:rPr lang="en-US" sz="4800" dirty="0"/>
              <a:t>a dilemma!</a:t>
            </a:r>
          </a:p>
        </p:txBody>
      </p:sp>
      <p:sp>
        <p:nvSpPr>
          <p:cNvPr id="71" name="Rectangle 124">
            <a:extLst>
              <a:ext uri="{FF2B5EF4-FFF2-40B4-BE49-F238E27FC236}">
                <a16:creationId xmlns:a16="http://schemas.microsoft.com/office/drawing/2014/main" id="{D782CDAA-0416-784F-B3B4-73D20461E8E6}"/>
              </a:ext>
            </a:extLst>
          </p:cNvPr>
          <p:cNvSpPr>
            <a:spLocks noChangeArrowheads="1"/>
          </p:cNvSpPr>
          <p:nvPr/>
        </p:nvSpPr>
        <p:spPr bwMode="auto">
          <a:xfrm>
            <a:off x="1004797" y="3949577"/>
            <a:ext cx="5038193" cy="23580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80000"/>
              </a:lnSpc>
              <a:spcBef>
                <a:spcPct val="20000"/>
              </a:spcBef>
              <a:spcAft>
                <a:spcPts val="0"/>
              </a:spcAft>
              <a:buClr>
                <a:srgbClr val="000099"/>
              </a:buClr>
              <a:buSzPct val="65000"/>
              <a:buFont typeface="Wingdings"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342900" marR="0" lvl="0" indent="-342900" algn="l" defTabSz="914400" rtl="0" eaLnBrk="1" fontAlgn="auto" latinLnBrk="0" hangingPunct="1">
              <a:lnSpc>
                <a:spcPct val="80000"/>
              </a:lnSpc>
              <a:spcBef>
                <a:spcPct val="20000"/>
              </a:spcBef>
              <a:spcAft>
                <a:spcPts val="0"/>
              </a:spcAft>
              <a:buClr>
                <a:srgbClr val="000099"/>
              </a:buClr>
              <a:buSzPct val="65000"/>
              <a:buFontTx/>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Q:</a:t>
            </a: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what relationship is needed between sequence # size and window size to avoid problem in scenario (b)?</a:t>
            </a:r>
          </a:p>
        </p:txBody>
      </p:sp>
      <p:grpSp>
        <p:nvGrpSpPr>
          <p:cNvPr id="6" name="Group 5">
            <a:extLst>
              <a:ext uri="{FF2B5EF4-FFF2-40B4-BE49-F238E27FC236}">
                <a16:creationId xmlns:a16="http://schemas.microsoft.com/office/drawing/2014/main" id="{7F9E5931-D189-1349-BB68-FDFA9711FCA5}"/>
              </a:ext>
            </a:extLst>
          </p:cNvPr>
          <p:cNvGrpSpPr/>
          <p:nvPr/>
        </p:nvGrpSpPr>
        <p:grpSpPr>
          <a:xfrm>
            <a:off x="6931293" y="4061030"/>
            <a:ext cx="4257675" cy="2225676"/>
            <a:chOff x="6909757" y="4181931"/>
            <a:chExt cx="4257675" cy="2225676"/>
          </a:xfrm>
        </p:grpSpPr>
        <p:grpSp>
          <p:nvGrpSpPr>
            <p:cNvPr id="307" name="Group 8">
              <a:extLst>
                <a:ext uri="{FF2B5EF4-FFF2-40B4-BE49-F238E27FC236}">
                  <a16:creationId xmlns:a16="http://schemas.microsoft.com/office/drawing/2014/main" id="{1942F5A2-ABA0-D244-B423-E4608684189F}"/>
                </a:ext>
              </a:extLst>
            </p:cNvPr>
            <p:cNvGrpSpPr>
              <a:grpSpLocks/>
            </p:cNvGrpSpPr>
            <p:nvPr/>
          </p:nvGrpSpPr>
          <p:grpSpPr bwMode="auto">
            <a:xfrm>
              <a:off x="6909757" y="4258131"/>
              <a:ext cx="1030288" cy="274638"/>
              <a:chOff x="1895" y="3931"/>
              <a:chExt cx="649" cy="173"/>
            </a:xfrm>
          </p:grpSpPr>
          <p:sp>
            <p:nvSpPr>
              <p:cNvPr id="341" name="Rectangle 7">
                <a:extLst>
                  <a:ext uri="{FF2B5EF4-FFF2-40B4-BE49-F238E27FC236}">
                    <a16:creationId xmlns:a16="http://schemas.microsoft.com/office/drawing/2014/main" id="{0EE62060-91FC-404F-BDD6-87AA7C69548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2" name="Text Box 6">
                <a:extLst>
                  <a:ext uri="{FF2B5EF4-FFF2-40B4-BE49-F238E27FC236}">
                    <a16:creationId xmlns:a16="http://schemas.microsoft.com/office/drawing/2014/main" id="{93619256-616D-2A4C-B9B8-7455F78BF467}"/>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8" name="Group 9">
              <a:extLst>
                <a:ext uri="{FF2B5EF4-FFF2-40B4-BE49-F238E27FC236}">
                  <a16:creationId xmlns:a16="http://schemas.microsoft.com/office/drawing/2014/main" id="{94E9A178-E13E-6D46-B99E-B3FDE88BD2E6}"/>
                </a:ext>
              </a:extLst>
            </p:cNvPr>
            <p:cNvGrpSpPr>
              <a:grpSpLocks/>
            </p:cNvGrpSpPr>
            <p:nvPr/>
          </p:nvGrpSpPr>
          <p:grpSpPr bwMode="auto">
            <a:xfrm>
              <a:off x="6928807" y="4532769"/>
              <a:ext cx="1030288" cy="274638"/>
              <a:chOff x="1895" y="3931"/>
              <a:chExt cx="649" cy="173"/>
            </a:xfrm>
          </p:grpSpPr>
          <p:sp>
            <p:nvSpPr>
              <p:cNvPr id="339" name="Rectangle 10">
                <a:extLst>
                  <a:ext uri="{FF2B5EF4-FFF2-40B4-BE49-F238E27FC236}">
                    <a16:creationId xmlns:a16="http://schemas.microsoft.com/office/drawing/2014/main" id="{1D7DB47D-B4D8-DA4B-849C-0C854A63983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0" name="Text Box 11">
                <a:extLst>
                  <a:ext uri="{FF2B5EF4-FFF2-40B4-BE49-F238E27FC236}">
                    <a16:creationId xmlns:a16="http://schemas.microsoft.com/office/drawing/2014/main" id="{66376DC4-0D4B-F448-8D81-BDEC9FFF8996}"/>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09" name="Group 12">
              <a:extLst>
                <a:ext uri="{FF2B5EF4-FFF2-40B4-BE49-F238E27FC236}">
                  <a16:creationId xmlns:a16="http://schemas.microsoft.com/office/drawing/2014/main" id="{75D0BF09-C33A-BF4B-8E6F-BD5C588B4B7C}"/>
                </a:ext>
              </a:extLst>
            </p:cNvPr>
            <p:cNvGrpSpPr>
              <a:grpSpLocks/>
            </p:cNvGrpSpPr>
            <p:nvPr/>
          </p:nvGrpSpPr>
          <p:grpSpPr bwMode="auto">
            <a:xfrm>
              <a:off x="6936745" y="4796294"/>
              <a:ext cx="1030288" cy="274638"/>
              <a:chOff x="1895" y="3931"/>
              <a:chExt cx="649" cy="173"/>
            </a:xfrm>
          </p:grpSpPr>
          <p:sp>
            <p:nvSpPr>
              <p:cNvPr id="337" name="Rectangle 13">
                <a:extLst>
                  <a:ext uri="{FF2B5EF4-FFF2-40B4-BE49-F238E27FC236}">
                    <a16:creationId xmlns:a16="http://schemas.microsoft.com/office/drawing/2014/main" id="{3DC28863-C1E4-3940-A9B4-5C23D5FD0FBF}"/>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8" name="Text Box 14">
                <a:extLst>
                  <a:ext uri="{FF2B5EF4-FFF2-40B4-BE49-F238E27FC236}">
                    <a16:creationId xmlns:a16="http://schemas.microsoft.com/office/drawing/2014/main" id="{183D495E-EC2B-E34D-968D-949D6F983610}"/>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0" name="Line 15">
              <a:extLst>
                <a:ext uri="{FF2B5EF4-FFF2-40B4-BE49-F238E27FC236}">
                  <a16:creationId xmlns:a16="http://schemas.microsoft.com/office/drawing/2014/main" id="{83280B47-6119-B24D-BD4C-7A570462D89A}"/>
                </a:ext>
              </a:extLst>
            </p:cNvPr>
            <p:cNvSpPr>
              <a:spLocks noChangeShapeType="1"/>
            </p:cNvSpPr>
            <p:nvPr/>
          </p:nvSpPr>
          <p:spPr bwMode="auto">
            <a:xfrm>
              <a:off x="7927345" y="4396244"/>
              <a:ext cx="1827213"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1" name="Line 16">
              <a:extLst>
                <a:ext uri="{FF2B5EF4-FFF2-40B4-BE49-F238E27FC236}">
                  <a16:creationId xmlns:a16="http://schemas.microsoft.com/office/drawing/2014/main" id="{B4A96E1E-1FCC-8748-AE3E-6BEA1397830A}"/>
                </a:ext>
              </a:extLst>
            </p:cNvPr>
            <p:cNvSpPr>
              <a:spLocks noChangeShapeType="1"/>
            </p:cNvSpPr>
            <p:nvPr/>
          </p:nvSpPr>
          <p:spPr bwMode="auto">
            <a:xfrm>
              <a:off x="7957507" y="4681994"/>
              <a:ext cx="1808163"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2" name="Line 17">
              <a:extLst>
                <a:ext uri="{FF2B5EF4-FFF2-40B4-BE49-F238E27FC236}">
                  <a16:creationId xmlns:a16="http://schemas.microsoft.com/office/drawing/2014/main" id="{2BCA50D6-62FE-B64C-BB19-B11FA0426622}"/>
                </a:ext>
              </a:extLst>
            </p:cNvPr>
            <p:cNvSpPr>
              <a:spLocks noChangeShapeType="1"/>
            </p:cNvSpPr>
            <p:nvPr/>
          </p:nvSpPr>
          <p:spPr bwMode="auto">
            <a:xfrm>
              <a:off x="7987670" y="4967744"/>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3" name="Text Box 18">
              <a:extLst>
                <a:ext uri="{FF2B5EF4-FFF2-40B4-BE49-F238E27FC236}">
                  <a16:creationId xmlns:a16="http://schemas.microsoft.com/office/drawing/2014/main" id="{02E658FD-889C-5340-9640-AD71BE2147EC}"/>
                </a:ext>
              </a:extLst>
            </p:cNvPr>
            <p:cNvSpPr txBox="1">
              <a:spLocks noChangeArrowheads="1"/>
            </p:cNvSpPr>
            <p:nvPr/>
          </p:nvSpPr>
          <p:spPr bwMode="auto">
            <a:xfrm>
              <a:off x="8040057" y="41819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4" name="Text Box 19">
              <a:extLst>
                <a:ext uri="{FF2B5EF4-FFF2-40B4-BE49-F238E27FC236}">
                  <a16:creationId xmlns:a16="http://schemas.microsoft.com/office/drawing/2014/main" id="{45B5E1FA-8F5B-7040-AFD4-A6F0EAFD0576}"/>
                </a:ext>
              </a:extLst>
            </p:cNvPr>
            <p:cNvSpPr txBox="1">
              <a:spLocks noChangeArrowheads="1"/>
            </p:cNvSpPr>
            <p:nvPr/>
          </p:nvSpPr>
          <p:spPr bwMode="auto">
            <a:xfrm>
              <a:off x="8036882" y="446768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pkt1</a:t>
              </a:r>
            </a:p>
          </p:txBody>
        </p:sp>
        <p:sp>
          <p:nvSpPr>
            <p:cNvPr id="315" name="Text Box 20">
              <a:extLst>
                <a:ext uri="{FF2B5EF4-FFF2-40B4-BE49-F238E27FC236}">
                  <a16:creationId xmlns:a16="http://schemas.microsoft.com/office/drawing/2014/main" id="{8D9B9494-8D5C-BE4F-BED0-A4F8E50D1C11}"/>
                </a:ext>
              </a:extLst>
            </p:cNvPr>
            <p:cNvSpPr txBox="1">
              <a:spLocks noChangeArrowheads="1"/>
            </p:cNvSpPr>
            <p:nvPr/>
          </p:nvSpPr>
          <p:spPr bwMode="auto">
            <a:xfrm>
              <a:off x="8033707" y="4753431"/>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grpSp>
          <p:nvGrpSpPr>
            <p:cNvPr id="316" name="Group 23">
              <a:extLst>
                <a:ext uri="{FF2B5EF4-FFF2-40B4-BE49-F238E27FC236}">
                  <a16:creationId xmlns:a16="http://schemas.microsoft.com/office/drawing/2014/main" id="{82E7EEF6-E6E0-8B4B-B2E2-D6AFBD465BEB}"/>
                </a:ext>
              </a:extLst>
            </p:cNvPr>
            <p:cNvGrpSpPr>
              <a:grpSpLocks/>
            </p:cNvGrpSpPr>
            <p:nvPr/>
          </p:nvGrpSpPr>
          <p:grpSpPr bwMode="auto">
            <a:xfrm>
              <a:off x="6939920" y="5828170"/>
              <a:ext cx="1030288" cy="274638"/>
              <a:chOff x="1895" y="3931"/>
              <a:chExt cx="649" cy="173"/>
            </a:xfrm>
          </p:grpSpPr>
          <p:sp>
            <p:nvSpPr>
              <p:cNvPr id="335" name="Rectangle 24">
                <a:extLst>
                  <a:ext uri="{FF2B5EF4-FFF2-40B4-BE49-F238E27FC236}">
                    <a16:creationId xmlns:a16="http://schemas.microsoft.com/office/drawing/2014/main" id="{863DCB74-5DAF-1847-A592-4A82497E9F68}"/>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36" name="Text Box 25">
                <a:extLst>
                  <a:ext uri="{FF2B5EF4-FFF2-40B4-BE49-F238E27FC236}">
                    <a16:creationId xmlns:a16="http://schemas.microsoft.com/office/drawing/2014/main" id="{529BD457-0C19-5348-B5FA-B02FB96145E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17" name="Line 32">
              <a:extLst>
                <a:ext uri="{FF2B5EF4-FFF2-40B4-BE49-F238E27FC236}">
                  <a16:creationId xmlns:a16="http://schemas.microsoft.com/office/drawing/2014/main" id="{39D1ADF5-0FC0-9A45-A89C-C202445BB363}"/>
                </a:ext>
              </a:extLst>
            </p:cNvPr>
            <p:cNvSpPr>
              <a:spLocks noChangeShapeType="1"/>
            </p:cNvSpPr>
            <p:nvPr/>
          </p:nvSpPr>
          <p:spPr bwMode="auto">
            <a:xfrm>
              <a:off x="7990845" y="5961520"/>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18" name="Text Box 35">
              <a:extLst>
                <a:ext uri="{FF2B5EF4-FFF2-40B4-BE49-F238E27FC236}">
                  <a16:creationId xmlns:a16="http://schemas.microsoft.com/office/drawing/2014/main" id="{62D99CB5-14A3-E647-86CE-3B7DE5DCDC7C}"/>
                </a:ext>
              </a:extLst>
            </p:cNvPr>
            <p:cNvSpPr txBox="1">
              <a:spLocks noChangeArrowheads="1"/>
            </p:cNvSpPr>
            <p:nvPr/>
          </p:nvSpPr>
          <p:spPr bwMode="auto">
            <a:xfrm>
              <a:off x="8074982" y="5747207"/>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19" name="Text Box 39">
              <a:extLst>
                <a:ext uri="{FF2B5EF4-FFF2-40B4-BE49-F238E27FC236}">
                  <a16:creationId xmlns:a16="http://schemas.microsoft.com/office/drawing/2014/main" id="{DE3A732F-D913-5C40-8075-B3896B74B221}"/>
                </a:ext>
              </a:extLst>
            </p:cNvPr>
            <p:cNvSpPr txBox="1">
              <a:spLocks noChangeArrowheads="1"/>
            </p:cNvSpPr>
            <p:nvPr/>
          </p:nvSpPr>
          <p:spPr bwMode="auto">
            <a:xfrm>
              <a:off x="6924045" y="5429707"/>
              <a:ext cx="1382713"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timeout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retransmit pkt0</a:t>
              </a:r>
            </a:p>
          </p:txBody>
        </p:sp>
        <p:sp>
          <p:nvSpPr>
            <p:cNvPr id="320" name="Rectangle 45">
              <a:extLst>
                <a:ext uri="{FF2B5EF4-FFF2-40B4-BE49-F238E27FC236}">
                  <a16:creationId xmlns:a16="http://schemas.microsoft.com/office/drawing/2014/main" id="{3AC813D7-A587-1341-B108-1D1C3BDD4322}"/>
                </a:ext>
              </a:extLst>
            </p:cNvPr>
            <p:cNvSpPr>
              <a:spLocks noChangeArrowheads="1"/>
            </p:cNvSpPr>
            <p:nvPr/>
          </p:nvSpPr>
          <p:spPr bwMode="auto">
            <a:xfrm>
              <a:off x="9959345" y="4559756"/>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1" name="Text Box 46">
              <a:extLst>
                <a:ext uri="{FF2B5EF4-FFF2-40B4-BE49-F238E27FC236}">
                  <a16:creationId xmlns:a16="http://schemas.microsoft.com/office/drawing/2014/main" id="{AD53B46B-0462-8349-BFB4-D8EE1679CA9F}"/>
                </a:ext>
              </a:extLst>
            </p:cNvPr>
            <p:cNvSpPr txBox="1">
              <a:spLocks noChangeArrowheads="1"/>
            </p:cNvSpPr>
            <p:nvPr/>
          </p:nvSpPr>
          <p:spPr bwMode="auto">
            <a:xfrm>
              <a:off x="9770432" y="4510544"/>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22" name="Rectangle 50">
              <a:extLst>
                <a:ext uri="{FF2B5EF4-FFF2-40B4-BE49-F238E27FC236}">
                  <a16:creationId xmlns:a16="http://schemas.microsoft.com/office/drawing/2014/main" id="{AD80CE9F-F5D1-7B43-A091-123A5ECF7B91}"/>
                </a:ext>
              </a:extLst>
            </p:cNvPr>
            <p:cNvSpPr>
              <a:spLocks noChangeArrowheads="1"/>
            </p:cNvSpPr>
            <p:nvPr/>
          </p:nvSpPr>
          <p:spPr bwMode="auto">
            <a:xfrm>
              <a:off x="10079995" y="4831219"/>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3" name="Text Box 51">
              <a:extLst>
                <a:ext uri="{FF2B5EF4-FFF2-40B4-BE49-F238E27FC236}">
                  <a16:creationId xmlns:a16="http://schemas.microsoft.com/office/drawing/2014/main" id="{EB22B0CE-8744-094D-B844-BAC4F3B9B933}"/>
                </a:ext>
              </a:extLst>
            </p:cNvPr>
            <p:cNvSpPr txBox="1">
              <a:spLocks noChangeArrowheads="1"/>
            </p:cNvSpPr>
            <p:nvPr/>
          </p:nvSpPr>
          <p:spPr bwMode="auto">
            <a:xfrm>
              <a:off x="9767257" y="4785181"/>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24" name="Rectangle 53">
              <a:extLst>
                <a:ext uri="{FF2B5EF4-FFF2-40B4-BE49-F238E27FC236}">
                  <a16:creationId xmlns:a16="http://schemas.microsoft.com/office/drawing/2014/main" id="{B4035F3F-8265-144D-A6FF-D585783A8317}"/>
                </a:ext>
              </a:extLst>
            </p:cNvPr>
            <p:cNvSpPr>
              <a:spLocks noChangeArrowheads="1"/>
            </p:cNvSpPr>
            <p:nvPr/>
          </p:nvSpPr>
          <p:spPr bwMode="auto">
            <a:xfrm>
              <a:off x="10210170" y="5094744"/>
              <a:ext cx="401638"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5" name="Text Box 54">
              <a:extLst>
                <a:ext uri="{FF2B5EF4-FFF2-40B4-BE49-F238E27FC236}">
                  <a16:creationId xmlns:a16="http://schemas.microsoft.com/office/drawing/2014/main" id="{6E183FB6-D313-5643-AF16-2BCB057078CF}"/>
                </a:ext>
              </a:extLst>
            </p:cNvPr>
            <p:cNvSpPr txBox="1">
              <a:spLocks noChangeArrowheads="1"/>
            </p:cNvSpPr>
            <p:nvPr/>
          </p:nvSpPr>
          <p:spPr bwMode="auto">
            <a:xfrm>
              <a:off x="9770432" y="5048707"/>
              <a:ext cx="1030288"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26" name="Line 62">
              <a:extLst>
                <a:ext uri="{FF2B5EF4-FFF2-40B4-BE49-F238E27FC236}">
                  <a16:creationId xmlns:a16="http://schemas.microsoft.com/office/drawing/2014/main" id="{2A5D31EF-8FFA-DA4D-8EDA-36C5F17B4ED9}"/>
                </a:ext>
              </a:extLst>
            </p:cNvPr>
            <p:cNvSpPr>
              <a:spLocks noChangeShapeType="1"/>
            </p:cNvSpPr>
            <p:nvPr/>
          </p:nvSpPr>
          <p:spPr bwMode="auto">
            <a:xfrm flipH="1">
              <a:off x="9122732" y="4642306"/>
              <a:ext cx="577850" cy="25717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7" name="Line 63">
              <a:extLst>
                <a:ext uri="{FF2B5EF4-FFF2-40B4-BE49-F238E27FC236}">
                  <a16:creationId xmlns:a16="http://schemas.microsoft.com/office/drawing/2014/main" id="{EC59E951-2D9E-ED41-A941-387BCF81F22C}"/>
                </a:ext>
              </a:extLst>
            </p:cNvPr>
            <p:cNvSpPr>
              <a:spLocks noChangeShapeType="1"/>
            </p:cNvSpPr>
            <p:nvPr/>
          </p:nvSpPr>
          <p:spPr bwMode="auto">
            <a:xfrm flipH="1">
              <a:off x="9122732" y="4905831"/>
              <a:ext cx="608013" cy="2254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8" name="Line 64">
              <a:extLst>
                <a:ext uri="{FF2B5EF4-FFF2-40B4-BE49-F238E27FC236}">
                  <a16:creationId xmlns:a16="http://schemas.microsoft.com/office/drawing/2014/main" id="{20E85F7F-62CA-5046-92BB-0A98B265007A}"/>
                </a:ext>
              </a:extLst>
            </p:cNvPr>
            <p:cNvSpPr>
              <a:spLocks noChangeShapeType="1"/>
            </p:cNvSpPr>
            <p:nvPr/>
          </p:nvSpPr>
          <p:spPr bwMode="auto">
            <a:xfrm flipH="1">
              <a:off x="9129082" y="5169357"/>
              <a:ext cx="631825" cy="2127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29" name="Text Box 65">
              <a:extLst>
                <a:ext uri="{FF2B5EF4-FFF2-40B4-BE49-F238E27FC236}">
                  <a16:creationId xmlns:a16="http://schemas.microsoft.com/office/drawing/2014/main" id="{0E3A167C-8674-7748-A55E-C8BB9290668E}"/>
                </a:ext>
              </a:extLst>
            </p:cNvPr>
            <p:cNvSpPr txBox="1">
              <a:spLocks noChangeArrowheads="1"/>
            </p:cNvSpPr>
            <p:nvPr/>
          </p:nvSpPr>
          <p:spPr bwMode="auto">
            <a:xfrm>
              <a:off x="8913182" y="4759781"/>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0" name="Text Box 66">
              <a:extLst>
                <a:ext uri="{FF2B5EF4-FFF2-40B4-BE49-F238E27FC236}">
                  <a16:creationId xmlns:a16="http://schemas.microsoft.com/office/drawing/2014/main" id="{1F48C814-D936-5149-ABD9-EBAB7DD49C15}"/>
                </a:ext>
              </a:extLst>
            </p:cNvPr>
            <p:cNvSpPr txBox="1">
              <a:spLocks noChangeArrowheads="1"/>
            </p:cNvSpPr>
            <p:nvPr/>
          </p:nvSpPr>
          <p:spPr bwMode="auto">
            <a:xfrm>
              <a:off x="8921120" y="5002669"/>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1" name="Text Box 67">
              <a:extLst>
                <a:ext uri="{FF2B5EF4-FFF2-40B4-BE49-F238E27FC236}">
                  <a16:creationId xmlns:a16="http://schemas.microsoft.com/office/drawing/2014/main" id="{55F809AC-7CEA-CD47-9D93-F22586EF720A}"/>
                </a:ext>
              </a:extLst>
            </p:cNvPr>
            <p:cNvSpPr txBox="1">
              <a:spLocks noChangeArrowheads="1"/>
            </p:cNvSpPr>
            <p:nvPr/>
          </p:nvSpPr>
          <p:spPr bwMode="auto">
            <a:xfrm>
              <a:off x="8927470" y="5240794"/>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charset="0"/>
                  <a:ea typeface="ＭＳ Ｐゴシック" charset="0"/>
                  <a:cs typeface="+mn-cs"/>
                </a:rPr>
                <a:t>X</a:t>
              </a:r>
            </a:p>
          </p:txBody>
        </p:sp>
        <p:sp>
          <p:nvSpPr>
            <p:cNvPr id="332" name="Text Box 68">
              <a:extLst>
                <a:ext uri="{FF2B5EF4-FFF2-40B4-BE49-F238E27FC236}">
                  <a16:creationId xmlns:a16="http://schemas.microsoft.com/office/drawing/2014/main" id="{E3B0F057-7806-9C4B-8EB7-5C2A7E6C3396}"/>
                </a:ext>
              </a:extLst>
            </p:cNvPr>
            <p:cNvSpPr txBox="1">
              <a:spLocks noChangeArrowheads="1"/>
            </p:cNvSpPr>
            <p:nvPr/>
          </p:nvSpPr>
          <p:spPr bwMode="auto">
            <a:xfrm>
              <a:off x="9719632" y="5950407"/>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CC0000"/>
                  </a:solidFill>
                  <a:effectLst/>
                  <a:uLnTx/>
                  <a:uFillTx/>
                  <a:latin typeface="Tahoma" charset="0"/>
                  <a:ea typeface="ＭＳ Ｐゴシック" charset="0"/>
                  <a:cs typeface="+mn-cs"/>
                </a:rPr>
                <a:t>with seq number 0</a:t>
              </a:r>
            </a:p>
          </p:txBody>
        </p:sp>
        <p:sp>
          <p:nvSpPr>
            <p:cNvPr id="333" name="Line 69">
              <a:extLst>
                <a:ext uri="{FF2B5EF4-FFF2-40B4-BE49-F238E27FC236}">
                  <a16:creationId xmlns:a16="http://schemas.microsoft.com/office/drawing/2014/main" id="{14184EFC-08DC-8F48-8656-38EAFBF9A938}"/>
                </a:ext>
              </a:extLst>
            </p:cNvPr>
            <p:cNvSpPr>
              <a:spLocks noChangeShapeType="1"/>
            </p:cNvSpPr>
            <p:nvPr/>
          </p:nvSpPr>
          <p:spPr bwMode="auto">
            <a:xfrm flipV="1">
              <a:off x="10424482" y="5345569"/>
              <a:ext cx="0" cy="635000"/>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sp>
        <p:nvSpPr>
          <p:cNvPr id="334" name="Text Box 117">
            <a:extLst>
              <a:ext uri="{FF2B5EF4-FFF2-40B4-BE49-F238E27FC236}">
                <a16:creationId xmlns:a16="http://schemas.microsoft.com/office/drawing/2014/main" id="{03C18204-473B-6144-BF07-9B86DD89E3E2}"/>
              </a:ext>
            </a:extLst>
          </p:cNvPr>
          <p:cNvSpPr txBox="1">
            <a:spLocks noChangeArrowheads="1"/>
          </p:cNvSpPr>
          <p:nvPr/>
        </p:nvSpPr>
        <p:spPr bwMode="auto">
          <a:xfrm>
            <a:off x="6903407" y="6111434"/>
            <a:ext cx="1220788"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ahoma" charset="0"/>
                <a:ea typeface="ＭＳ Ｐゴシック" charset="0"/>
                <a:cs typeface="+mn-cs"/>
              </a:rPr>
              <a:t>(b) oops!</a:t>
            </a:r>
          </a:p>
        </p:txBody>
      </p:sp>
      <p:grpSp>
        <p:nvGrpSpPr>
          <p:cNvPr id="5" name="Group 4">
            <a:extLst>
              <a:ext uri="{FF2B5EF4-FFF2-40B4-BE49-F238E27FC236}">
                <a16:creationId xmlns:a16="http://schemas.microsoft.com/office/drawing/2014/main" id="{4E24ABB9-F69F-E54C-9DFF-5CF4B1475C1B}"/>
              </a:ext>
            </a:extLst>
          </p:cNvPr>
          <p:cNvGrpSpPr/>
          <p:nvPr/>
        </p:nvGrpSpPr>
        <p:grpSpPr>
          <a:xfrm>
            <a:off x="6785932" y="351292"/>
            <a:ext cx="4410075" cy="2644775"/>
            <a:chOff x="6785932" y="351292"/>
            <a:chExt cx="4410075" cy="2644775"/>
          </a:xfrm>
        </p:grpSpPr>
        <p:sp>
          <p:nvSpPr>
            <p:cNvPr id="302" name="Text Box 40">
              <a:extLst>
                <a:ext uri="{FF2B5EF4-FFF2-40B4-BE49-F238E27FC236}">
                  <a16:creationId xmlns:a16="http://schemas.microsoft.com/office/drawing/2014/main" id="{7AAB2DA8-8AB9-0A42-AA24-900F507BEF5E}"/>
                </a:ext>
              </a:extLst>
            </p:cNvPr>
            <p:cNvSpPr txBox="1">
              <a:spLocks noChangeArrowheads="1"/>
            </p:cNvSpPr>
            <p:nvPr/>
          </p:nvSpPr>
          <p:spPr bwMode="auto">
            <a:xfrm>
              <a:off x="9546595" y="351292"/>
              <a:ext cx="1458912"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receiver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(after receipt)</a:t>
              </a:r>
            </a:p>
          </p:txBody>
        </p:sp>
        <p:sp>
          <p:nvSpPr>
            <p:cNvPr id="303" name="Text Box 41">
              <a:extLst>
                <a:ext uri="{FF2B5EF4-FFF2-40B4-BE49-F238E27FC236}">
                  <a16:creationId xmlns:a16="http://schemas.microsoft.com/office/drawing/2014/main" id="{3598A985-11A7-2044-B9F4-C6844C5E27D3}"/>
                </a:ext>
              </a:extLst>
            </p:cNvPr>
            <p:cNvSpPr txBox="1">
              <a:spLocks noChangeArrowheads="1"/>
            </p:cNvSpPr>
            <p:nvPr/>
          </p:nvSpPr>
          <p:spPr bwMode="auto">
            <a:xfrm>
              <a:off x="6785932" y="354467"/>
              <a:ext cx="136525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sender window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charset="0"/>
                  <a:ea typeface="ＭＳ Ｐゴシック" charset="0"/>
                  <a:cs typeface="+mn-cs"/>
                </a:rPr>
                <a:t>(after receipt)</a:t>
              </a:r>
            </a:p>
          </p:txBody>
        </p:sp>
        <p:sp>
          <p:nvSpPr>
            <p:cNvPr id="304" name="Line 58">
              <a:extLst>
                <a:ext uri="{FF2B5EF4-FFF2-40B4-BE49-F238E27FC236}">
                  <a16:creationId xmlns:a16="http://schemas.microsoft.com/office/drawing/2014/main" id="{D0BD8176-5A1C-2F42-A376-096BA3649435}"/>
                </a:ext>
              </a:extLst>
            </p:cNvPr>
            <p:cNvSpPr>
              <a:spLocks noChangeShapeType="1"/>
            </p:cNvSpPr>
            <p:nvPr/>
          </p:nvSpPr>
          <p:spPr bwMode="auto">
            <a:xfrm>
              <a:off x="6871657" y="845004"/>
              <a:ext cx="1109663" cy="0"/>
            </a:xfrm>
            <a:prstGeom prst="line">
              <a:avLst/>
            </a:prstGeom>
            <a:noFill/>
            <a:ln w="19050">
              <a:solidFill>
                <a:srgbClr val="000099"/>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05" name="Line 59">
              <a:extLst>
                <a:ext uri="{FF2B5EF4-FFF2-40B4-BE49-F238E27FC236}">
                  <a16:creationId xmlns:a16="http://schemas.microsoft.com/office/drawing/2014/main" id="{5593C4C2-6D68-884B-8AE3-58E5D1DC69CE}"/>
                </a:ext>
              </a:extLst>
            </p:cNvPr>
            <p:cNvSpPr>
              <a:spLocks noChangeShapeType="1"/>
            </p:cNvSpPr>
            <p:nvPr/>
          </p:nvSpPr>
          <p:spPr bwMode="auto">
            <a:xfrm>
              <a:off x="9652957" y="845004"/>
              <a:ext cx="1109663" cy="0"/>
            </a:xfrm>
            <a:prstGeom prst="line">
              <a:avLst/>
            </a:prstGeom>
            <a:noFill/>
            <a:ln w="19050">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44" name="Group 72">
              <a:extLst>
                <a:ext uri="{FF2B5EF4-FFF2-40B4-BE49-F238E27FC236}">
                  <a16:creationId xmlns:a16="http://schemas.microsoft.com/office/drawing/2014/main" id="{0A13F6C1-3774-494B-8A3C-5D027253D981}"/>
                </a:ext>
              </a:extLst>
            </p:cNvPr>
            <p:cNvGrpSpPr>
              <a:grpSpLocks/>
            </p:cNvGrpSpPr>
            <p:nvPr/>
          </p:nvGrpSpPr>
          <p:grpSpPr bwMode="auto">
            <a:xfrm>
              <a:off x="6927220" y="1057729"/>
              <a:ext cx="1030287" cy="274638"/>
              <a:chOff x="1895" y="3931"/>
              <a:chExt cx="649" cy="173"/>
            </a:xfrm>
          </p:grpSpPr>
          <p:sp>
            <p:nvSpPr>
              <p:cNvPr id="378" name="Rectangle 73">
                <a:extLst>
                  <a:ext uri="{FF2B5EF4-FFF2-40B4-BE49-F238E27FC236}">
                    <a16:creationId xmlns:a16="http://schemas.microsoft.com/office/drawing/2014/main" id="{31A35EF5-5E84-C54D-8814-1DCE9ACB3026}"/>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9" name="Text Box 74">
                <a:extLst>
                  <a:ext uri="{FF2B5EF4-FFF2-40B4-BE49-F238E27FC236}">
                    <a16:creationId xmlns:a16="http://schemas.microsoft.com/office/drawing/2014/main" id="{68D007B8-2247-874B-BE2A-66BD08115EF2}"/>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5" name="Group 75">
              <a:extLst>
                <a:ext uri="{FF2B5EF4-FFF2-40B4-BE49-F238E27FC236}">
                  <a16:creationId xmlns:a16="http://schemas.microsoft.com/office/drawing/2014/main" id="{8AFEBDCB-F9EB-FA4B-B9DD-D18BF76F0DFA}"/>
                </a:ext>
              </a:extLst>
            </p:cNvPr>
            <p:cNvGrpSpPr>
              <a:grpSpLocks/>
            </p:cNvGrpSpPr>
            <p:nvPr/>
          </p:nvGrpSpPr>
          <p:grpSpPr bwMode="auto">
            <a:xfrm>
              <a:off x="6946270" y="1332367"/>
              <a:ext cx="1030287" cy="274638"/>
              <a:chOff x="1895" y="3931"/>
              <a:chExt cx="649" cy="173"/>
            </a:xfrm>
          </p:grpSpPr>
          <p:sp>
            <p:nvSpPr>
              <p:cNvPr id="376" name="Rectangle 76">
                <a:extLst>
                  <a:ext uri="{FF2B5EF4-FFF2-40B4-BE49-F238E27FC236}">
                    <a16:creationId xmlns:a16="http://schemas.microsoft.com/office/drawing/2014/main" id="{44D312F6-1BAF-6745-9666-7EDB183FBC35}"/>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7" name="Text Box 77">
                <a:extLst>
                  <a:ext uri="{FF2B5EF4-FFF2-40B4-BE49-F238E27FC236}">
                    <a16:creationId xmlns:a16="http://schemas.microsoft.com/office/drawing/2014/main" id="{FA389E1B-1FC9-174D-BE78-CB7863805F45}"/>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grpSp>
          <p:nvGrpSpPr>
            <p:cNvPr id="346" name="Group 78">
              <a:extLst>
                <a:ext uri="{FF2B5EF4-FFF2-40B4-BE49-F238E27FC236}">
                  <a16:creationId xmlns:a16="http://schemas.microsoft.com/office/drawing/2014/main" id="{65618DE4-E600-5F43-BF4D-D218CB02771B}"/>
                </a:ext>
              </a:extLst>
            </p:cNvPr>
            <p:cNvGrpSpPr>
              <a:grpSpLocks/>
            </p:cNvGrpSpPr>
            <p:nvPr/>
          </p:nvGrpSpPr>
          <p:grpSpPr bwMode="auto">
            <a:xfrm>
              <a:off x="6954207" y="1595892"/>
              <a:ext cx="1030287" cy="274638"/>
              <a:chOff x="1895" y="3931"/>
              <a:chExt cx="649" cy="173"/>
            </a:xfrm>
          </p:grpSpPr>
          <p:sp>
            <p:nvSpPr>
              <p:cNvPr id="374" name="Rectangle 79">
                <a:extLst>
                  <a:ext uri="{FF2B5EF4-FFF2-40B4-BE49-F238E27FC236}">
                    <a16:creationId xmlns:a16="http://schemas.microsoft.com/office/drawing/2014/main" id="{FCDE5993-57F4-FD43-820D-D54B24299DC1}"/>
                  </a:ext>
                </a:extLst>
              </p:cNvPr>
              <p:cNvSpPr>
                <a:spLocks noChangeArrowheads="1"/>
              </p:cNvSpPr>
              <p:nvPr/>
            </p:nvSpPr>
            <p:spPr bwMode="auto">
              <a:xfrm>
                <a:off x="1936" y="3962"/>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5" name="Text Box 80">
                <a:extLst>
                  <a:ext uri="{FF2B5EF4-FFF2-40B4-BE49-F238E27FC236}">
                    <a16:creationId xmlns:a16="http://schemas.microsoft.com/office/drawing/2014/main" id="{C513FF21-ED92-9444-9E53-0248290D9A6E}"/>
                  </a:ext>
                </a:extLst>
              </p:cNvPr>
              <p:cNvSpPr txBox="1">
                <a:spLocks noChangeArrowheads="1"/>
              </p:cNvSpPr>
              <p:nvPr/>
            </p:nvSpPr>
            <p:spPr bwMode="auto">
              <a:xfrm>
                <a:off x="1895" y="3931"/>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0 1 2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3 0 1 2</a:t>
                </a:r>
              </a:p>
            </p:txBody>
          </p:sp>
        </p:grpSp>
        <p:sp>
          <p:nvSpPr>
            <p:cNvPr id="347" name="Line 81">
              <a:extLst>
                <a:ext uri="{FF2B5EF4-FFF2-40B4-BE49-F238E27FC236}">
                  <a16:creationId xmlns:a16="http://schemas.microsoft.com/office/drawing/2014/main" id="{4DF4A6D3-1388-4140-80DA-D3AA398FEB45}"/>
                </a:ext>
              </a:extLst>
            </p:cNvPr>
            <p:cNvSpPr>
              <a:spLocks noChangeShapeType="1"/>
            </p:cNvSpPr>
            <p:nvPr/>
          </p:nvSpPr>
          <p:spPr bwMode="auto">
            <a:xfrm>
              <a:off x="7944807" y="1195842"/>
              <a:ext cx="1827212" cy="2381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8" name="Line 82">
              <a:extLst>
                <a:ext uri="{FF2B5EF4-FFF2-40B4-BE49-F238E27FC236}">
                  <a16:creationId xmlns:a16="http://schemas.microsoft.com/office/drawing/2014/main" id="{9F5B609B-A64B-AB46-BE65-3CC9EBB14A16}"/>
                </a:ext>
              </a:extLst>
            </p:cNvPr>
            <p:cNvSpPr>
              <a:spLocks noChangeShapeType="1"/>
            </p:cNvSpPr>
            <p:nvPr/>
          </p:nvSpPr>
          <p:spPr bwMode="auto">
            <a:xfrm>
              <a:off x="7974970" y="1481592"/>
              <a:ext cx="1808162" cy="22860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49" name="Line 83">
              <a:extLst>
                <a:ext uri="{FF2B5EF4-FFF2-40B4-BE49-F238E27FC236}">
                  <a16:creationId xmlns:a16="http://schemas.microsoft.com/office/drawing/2014/main" id="{27722A74-5DAE-0946-97DB-8A82FE5984E8}"/>
                </a:ext>
              </a:extLst>
            </p:cNvPr>
            <p:cNvSpPr>
              <a:spLocks noChangeShapeType="1"/>
            </p:cNvSpPr>
            <p:nvPr/>
          </p:nvSpPr>
          <p:spPr bwMode="auto">
            <a:xfrm>
              <a:off x="8005132" y="1767342"/>
              <a:ext cx="1784350" cy="209550"/>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0" name="Text Box 84">
              <a:extLst>
                <a:ext uri="{FF2B5EF4-FFF2-40B4-BE49-F238E27FC236}">
                  <a16:creationId xmlns:a16="http://schemas.microsoft.com/office/drawing/2014/main" id="{CE71F8A0-0A9C-4C4E-A305-C82195C44AEE}"/>
                </a:ext>
              </a:extLst>
            </p:cNvPr>
            <p:cNvSpPr txBox="1">
              <a:spLocks noChangeArrowheads="1"/>
            </p:cNvSpPr>
            <p:nvPr/>
          </p:nvSpPr>
          <p:spPr bwMode="auto">
            <a:xfrm>
              <a:off x="7990845" y="98152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1" name="Text Box 85">
              <a:extLst>
                <a:ext uri="{FF2B5EF4-FFF2-40B4-BE49-F238E27FC236}">
                  <a16:creationId xmlns:a16="http://schemas.microsoft.com/office/drawing/2014/main" id="{DBA88F99-7C3D-A645-A43F-445E459F83BA}"/>
                </a:ext>
              </a:extLst>
            </p:cNvPr>
            <p:cNvSpPr txBox="1">
              <a:spLocks noChangeArrowheads="1"/>
            </p:cNvSpPr>
            <p:nvPr/>
          </p:nvSpPr>
          <p:spPr bwMode="auto">
            <a:xfrm>
              <a:off x="8054345" y="126727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pkt1</a:t>
              </a:r>
            </a:p>
          </p:txBody>
        </p:sp>
        <p:sp>
          <p:nvSpPr>
            <p:cNvPr id="352" name="Text Box 86">
              <a:extLst>
                <a:ext uri="{FF2B5EF4-FFF2-40B4-BE49-F238E27FC236}">
                  <a16:creationId xmlns:a16="http://schemas.microsoft.com/office/drawing/2014/main" id="{E00B6B45-404A-1D4B-88E9-28B3280E8158}"/>
                </a:ext>
              </a:extLst>
            </p:cNvPr>
            <p:cNvSpPr txBox="1">
              <a:spLocks noChangeArrowheads="1"/>
            </p:cNvSpPr>
            <p:nvPr/>
          </p:nvSpPr>
          <p:spPr bwMode="auto">
            <a:xfrm>
              <a:off x="8051170" y="1553029"/>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pkt2</a:t>
              </a:r>
            </a:p>
          </p:txBody>
        </p:sp>
        <p:sp>
          <p:nvSpPr>
            <p:cNvPr id="353" name="Rectangle 88">
              <a:extLst>
                <a:ext uri="{FF2B5EF4-FFF2-40B4-BE49-F238E27FC236}">
                  <a16:creationId xmlns:a16="http://schemas.microsoft.com/office/drawing/2014/main" id="{00D5F247-083B-9D41-8B0F-F0142DCC3FC2}"/>
                </a:ext>
              </a:extLst>
            </p:cNvPr>
            <p:cNvSpPr>
              <a:spLocks noChangeArrowheads="1"/>
            </p:cNvSpPr>
            <p:nvPr/>
          </p:nvSpPr>
          <p:spPr bwMode="auto">
            <a:xfrm>
              <a:off x="7270120" y="2369004"/>
              <a:ext cx="401637" cy="188913"/>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4" name="Text Box 89">
              <a:extLst>
                <a:ext uri="{FF2B5EF4-FFF2-40B4-BE49-F238E27FC236}">
                  <a16:creationId xmlns:a16="http://schemas.microsoft.com/office/drawing/2014/main" id="{C8788A25-6EDB-1448-BC16-FF3C92668B77}"/>
                </a:ext>
              </a:extLst>
            </p:cNvPr>
            <p:cNvSpPr txBox="1">
              <a:spLocks noChangeArrowheads="1"/>
            </p:cNvSpPr>
            <p:nvPr/>
          </p:nvSpPr>
          <p:spPr bwMode="auto">
            <a:xfrm>
              <a:off x="6957382" y="2322967"/>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55" name="Line 90">
              <a:extLst>
                <a:ext uri="{FF2B5EF4-FFF2-40B4-BE49-F238E27FC236}">
                  <a16:creationId xmlns:a16="http://schemas.microsoft.com/office/drawing/2014/main" id="{DF246AA7-F9CB-F242-9DA2-F15BE67FC101}"/>
                </a:ext>
              </a:extLst>
            </p:cNvPr>
            <p:cNvSpPr>
              <a:spLocks noChangeShapeType="1"/>
            </p:cNvSpPr>
            <p:nvPr/>
          </p:nvSpPr>
          <p:spPr bwMode="auto">
            <a:xfrm>
              <a:off x="7976557" y="2494417"/>
              <a:ext cx="1784350" cy="223838"/>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6" name="Text Box 91">
              <a:extLst>
                <a:ext uri="{FF2B5EF4-FFF2-40B4-BE49-F238E27FC236}">
                  <a16:creationId xmlns:a16="http://schemas.microsoft.com/office/drawing/2014/main" id="{73C28AE9-7587-A847-8F64-35A78283A650}"/>
                </a:ext>
              </a:extLst>
            </p:cNvPr>
            <p:cNvSpPr txBox="1">
              <a:spLocks noChangeArrowheads="1"/>
            </p:cNvSpPr>
            <p:nvPr/>
          </p:nvSpPr>
          <p:spPr bwMode="auto">
            <a:xfrm>
              <a:off x="8079745" y="2502354"/>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pkt0</a:t>
              </a:r>
            </a:p>
          </p:txBody>
        </p:sp>
        <p:sp>
          <p:nvSpPr>
            <p:cNvPr id="357" name="Rectangle 95">
              <a:extLst>
                <a:ext uri="{FF2B5EF4-FFF2-40B4-BE49-F238E27FC236}">
                  <a16:creationId xmlns:a16="http://schemas.microsoft.com/office/drawing/2014/main" id="{755DB6B7-F467-9247-B083-632289FD957E}"/>
                </a:ext>
              </a:extLst>
            </p:cNvPr>
            <p:cNvSpPr>
              <a:spLocks noChangeArrowheads="1"/>
            </p:cNvSpPr>
            <p:nvPr/>
          </p:nvSpPr>
          <p:spPr bwMode="auto">
            <a:xfrm>
              <a:off x="9976807" y="1359354"/>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58" name="Text Box 96">
              <a:extLst>
                <a:ext uri="{FF2B5EF4-FFF2-40B4-BE49-F238E27FC236}">
                  <a16:creationId xmlns:a16="http://schemas.microsoft.com/office/drawing/2014/main" id="{A97EABBF-ADD6-1D49-B7F4-AAB3EB89B98B}"/>
                </a:ext>
              </a:extLst>
            </p:cNvPr>
            <p:cNvSpPr txBox="1">
              <a:spLocks noChangeArrowheads="1"/>
            </p:cNvSpPr>
            <p:nvPr/>
          </p:nvSpPr>
          <p:spPr bwMode="auto">
            <a:xfrm>
              <a:off x="9787895" y="1310142"/>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1 2 3</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0 1 2</a:t>
              </a:r>
            </a:p>
          </p:txBody>
        </p:sp>
        <p:sp>
          <p:nvSpPr>
            <p:cNvPr id="359" name="Rectangle 97">
              <a:extLst>
                <a:ext uri="{FF2B5EF4-FFF2-40B4-BE49-F238E27FC236}">
                  <a16:creationId xmlns:a16="http://schemas.microsoft.com/office/drawing/2014/main" id="{3EE66D50-BD61-0E4A-9CF7-EF712D184D6F}"/>
                </a:ext>
              </a:extLst>
            </p:cNvPr>
            <p:cNvSpPr>
              <a:spLocks noChangeArrowheads="1"/>
            </p:cNvSpPr>
            <p:nvPr/>
          </p:nvSpPr>
          <p:spPr bwMode="auto">
            <a:xfrm>
              <a:off x="10097457" y="1630817"/>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0" name="Text Box 98">
              <a:extLst>
                <a:ext uri="{FF2B5EF4-FFF2-40B4-BE49-F238E27FC236}">
                  <a16:creationId xmlns:a16="http://schemas.microsoft.com/office/drawing/2014/main" id="{0FDF5234-E7F1-9D4F-9A97-BD478EC2E7A0}"/>
                </a:ext>
              </a:extLst>
            </p:cNvPr>
            <p:cNvSpPr txBox="1">
              <a:spLocks noChangeArrowheads="1"/>
            </p:cNvSpPr>
            <p:nvPr/>
          </p:nvSpPr>
          <p:spPr bwMode="auto">
            <a:xfrm>
              <a:off x="9784720" y="1584779"/>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 2 3 0</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1 2</a:t>
              </a:r>
            </a:p>
          </p:txBody>
        </p:sp>
        <p:sp>
          <p:nvSpPr>
            <p:cNvPr id="361" name="Rectangle 99">
              <a:extLst>
                <a:ext uri="{FF2B5EF4-FFF2-40B4-BE49-F238E27FC236}">
                  <a16:creationId xmlns:a16="http://schemas.microsoft.com/office/drawing/2014/main" id="{633C63B7-2909-DE47-BCBB-44897C7F89C1}"/>
                </a:ext>
              </a:extLst>
            </p:cNvPr>
            <p:cNvSpPr>
              <a:spLocks noChangeArrowheads="1"/>
            </p:cNvSpPr>
            <p:nvPr/>
          </p:nvSpPr>
          <p:spPr bwMode="auto">
            <a:xfrm>
              <a:off x="10227632" y="1894342"/>
              <a:ext cx="401637" cy="188913"/>
            </a:xfrm>
            <a:prstGeom prst="rect">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2" name="Text Box 100">
              <a:extLst>
                <a:ext uri="{FF2B5EF4-FFF2-40B4-BE49-F238E27FC236}">
                  <a16:creationId xmlns:a16="http://schemas.microsoft.com/office/drawing/2014/main" id="{2812F92C-4236-294E-A0BC-A2833FCDBAFF}"/>
                </a:ext>
              </a:extLst>
            </p:cNvPr>
            <p:cNvSpPr txBox="1">
              <a:spLocks noChangeArrowheads="1"/>
            </p:cNvSpPr>
            <p:nvPr/>
          </p:nvSpPr>
          <p:spPr bwMode="auto">
            <a:xfrm>
              <a:off x="9787895" y="1848304"/>
              <a:ext cx="10302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3 0 1</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2</a:t>
              </a:r>
            </a:p>
          </p:txBody>
        </p:sp>
        <p:sp>
          <p:nvSpPr>
            <p:cNvPr id="363" name="Line 103">
              <a:extLst>
                <a:ext uri="{FF2B5EF4-FFF2-40B4-BE49-F238E27FC236}">
                  <a16:creationId xmlns:a16="http://schemas.microsoft.com/office/drawing/2014/main" id="{FF2E4D9A-CE76-6945-ACCA-B13DC7285B4E}"/>
                </a:ext>
              </a:extLst>
            </p:cNvPr>
            <p:cNvSpPr>
              <a:spLocks noChangeShapeType="1"/>
            </p:cNvSpPr>
            <p:nvPr/>
          </p:nvSpPr>
          <p:spPr bwMode="auto">
            <a:xfrm flipH="1">
              <a:off x="7933695" y="1441904"/>
              <a:ext cx="1784350" cy="735013"/>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4" name="Line 104">
              <a:extLst>
                <a:ext uri="{FF2B5EF4-FFF2-40B4-BE49-F238E27FC236}">
                  <a16:creationId xmlns:a16="http://schemas.microsoft.com/office/drawing/2014/main" id="{E53CC8D8-A794-8545-9766-CEE36A668234}"/>
                </a:ext>
              </a:extLst>
            </p:cNvPr>
            <p:cNvSpPr>
              <a:spLocks noChangeShapeType="1"/>
            </p:cNvSpPr>
            <p:nvPr/>
          </p:nvSpPr>
          <p:spPr bwMode="auto">
            <a:xfrm flipH="1">
              <a:off x="7952745" y="1705429"/>
              <a:ext cx="1795462" cy="758825"/>
            </a:xfrm>
            <a:prstGeom prst="line">
              <a:avLst/>
            </a:prstGeom>
            <a:noFill/>
            <a:ln w="1905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5" name="Text Box 107">
              <a:extLst>
                <a:ext uri="{FF2B5EF4-FFF2-40B4-BE49-F238E27FC236}">
                  <a16:creationId xmlns:a16="http://schemas.microsoft.com/office/drawing/2014/main" id="{5E4F7443-630A-5146-8A13-69B6B28A368A}"/>
                </a:ext>
              </a:extLst>
            </p:cNvPr>
            <p:cNvSpPr txBox="1">
              <a:spLocks noChangeArrowheads="1"/>
            </p:cNvSpPr>
            <p:nvPr/>
          </p:nvSpPr>
          <p:spPr bwMode="auto">
            <a:xfrm>
              <a:off x="8452807" y="2132467"/>
              <a:ext cx="323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charset="0"/>
                  <a:ea typeface="ＭＳ Ｐゴシック" charset="0"/>
                  <a:cs typeface="+mn-cs"/>
                </a:rPr>
                <a:t>X</a:t>
              </a:r>
            </a:p>
          </p:txBody>
        </p:sp>
        <p:sp>
          <p:nvSpPr>
            <p:cNvPr id="366" name="Text Box 109">
              <a:extLst>
                <a:ext uri="{FF2B5EF4-FFF2-40B4-BE49-F238E27FC236}">
                  <a16:creationId xmlns:a16="http://schemas.microsoft.com/office/drawing/2014/main" id="{E330918C-EA47-534F-84FC-AD449C2962CA}"/>
                </a:ext>
              </a:extLst>
            </p:cNvPr>
            <p:cNvSpPr txBox="1">
              <a:spLocks noChangeArrowheads="1"/>
            </p:cNvSpPr>
            <p:nvPr/>
          </p:nvSpPr>
          <p:spPr bwMode="auto">
            <a:xfrm>
              <a:off x="9748207" y="2538867"/>
              <a:ext cx="1447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will accept packet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CC0000"/>
                  </a:solidFill>
                  <a:effectLst/>
                  <a:uLnTx/>
                  <a:uFillTx/>
                  <a:latin typeface="Tahoma" charset="0"/>
                  <a:ea typeface="ＭＳ Ｐゴシック" charset="0"/>
                  <a:cs typeface="+mn-cs"/>
                </a:rPr>
                <a:t>with seq number 0</a:t>
              </a:r>
            </a:p>
          </p:txBody>
        </p:sp>
        <p:sp>
          <p:nvSpPr>
            <p:cNvPr id="367" name="Line 110">
              <a:extLst>
                <a:ext uri="{FF2B5EF4-FFF2-40B4-BE49-F238E27FC236}">
                  <a16:creationId xmlns:a16="http://schemas.microsoft.com/office/drawing/2014/main" id="{5A45AB60-B76D-5A4B-8C09-04809F1E5ECB}"/>
                </a:ext>
              </a:extLst>
            </p:cNvPr>
            <p:cNvSpPr>
              <a:spLocks noChangeShapeType="1"/>
            </p:cNvSpPr>
            <p:nvPr/>
          </p:nvSpPr>
          <p:spPr bwMode="auto">
            <a:xfrm flipH="1" flipV="1">
              <a:off x="10441945" y="2145167"/>
              <a:ext cx="0" cy="446088"/>
            </a:xfrm>
            <a:prstGeom prst="line">
              <a:avLst/>
            </a:prstGeom>
            <a:noFill/>
            <a:ln w="9525">
              <a:solidFill>
                <a:srgbClr val="CC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68" name="Line 112">
              <a:extLst>
                <a:ext uri="{FF2B5EF4-FFF2-40B4-BE49-F238E27FC236}">
                  <a16:creationId xmlns:a16="http://schemas.microsoft.com/office/drawing/2014/main" id="{F4CED333-2B29-5047-9987-7FF2B5DE2F0B}"/>
                </a:ext>
              </a:extLst>
            </p:cNvPr>
            <p:cNvSpPr>
              <a:spLocks noChangeShapeType="1"/>
            </p:cNvSpPr>
            <p:nvPr/>
          </p:nvSpPr>
          <p:spPr bwMode="auto">
            <a:xfrm>
              <a:off x="7968620" y="2203904"/>
              <a:ext cx="590550" cy="73025"/>
            </a:xfrm>
            <a:prstGeom prst="line">
              <a:avLst/>
            </a:prstGeom>
            <a:noFill/>
            <a:ln w="19050">
              <a:solidFill>
                <a:srgbClr val="000099"/>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369" name="Group 115">
              <a:extLst>
                <a:ext uri="{FF2B5EF4-FFF2-40B4-BE49-F238E27FC236}">
                  <a16:creationId xmlns:a16="http://schemas.microsoft.com/office/drawing/2014/main" id="{6E7A2A89-7268-A649-8EAD-C55997BFA90B}"/>
                </a:ext>
              </a:extLst>
            </p:cNvPr>
            <p:cNvGrpSpPr>
              <a:grpSpLocks/>
            </p:cNvGrpSpPr>
            <p:nvPr/>
          </p:nvGrpSpPr>
          <p:grpSpPr bwMode="auto">
            <a:xfrm>
              <a:off x="6957382" y="2037217"/>
              <a:ext cx="1030287" cy="274638"/>
              <a:chOff x="2667" y="3750"/>
              <a:chExt cx="649" cy="173"/>
            </a:xfrm>
          </p:grpSpPr>
          <p:sp>
            <p:nvSpPr>
              <p:cNvPr id="372" name="Rectangle 113">
                <a:extLst>
                  <a:ext uri="{FF2B5EF4-FFF2-40B4-BE49-F238E27FC236}">
                    <a16:creationId xmlns:a16="http://schemas.microsoft.com/office/drawing/2014/main" id="{FB4CA816-07E8-3E4B-B5D4-D5F338142B0D}"/>
                  </a:ext>
                </a:extLst>
              </p:cNvPr>
              <p:cNvSpPr>
                <a:spLocks noChangeArrowheads="1"/>
              </p:cNvSpPr>
              <p:nvPr/>
            </p:nvSpPr>
            <p:spPr bwMode="auto">
              <a:xfrm>
                <a:off x="2786" y="3779"/>
                <a:ext cx="253" cy="119"/>
              </a:xfrm>
              <a:prstGeom prst="rect">
                <a:avLst/>
              </a:prstGeom>
              <a:solidFill>
                <a:srgbClr val="0000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373" name="Text Box 114">
                <a:extLst>
                  <a:ext uri="{FF2B5EF4-FFF2-40B4-BE49-F238E27FC236}">
                    <a16:creationId xmlns:a16="http://schemas.microsoft.com/office/drawing/2014/main" id="{20879E2F-191F-0042-ABAE-F525B0ADB605}"/>
                  </a:ext>
                </a:extLst>
              </p:cNvPr>
              <p:cNvSpPr txBox="1">
                <a:spLocks noChangeArrowheads="1"/>
              </p:cNvSpPr>
              <p:nvPr/>
            </p:nvSpPr>
            <p:spPr bwMode="auto">
              <a:xfrm>
                <a:off x="2667" y="3750"/>
                <a:ext cx="649"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1 2</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 </a:t>
                </a:r>
                <a:r>
                  <a:rPr kumimoji="0" lang="en-US" sz="1200" b="0" i="0" u="none" strike="noStrike" kern="1200" cap="none" spc="0" normalizeH="0" baseline="0" noProof="0">
                    <a:ln>
                      <a:noFill/>
                    </a:ln>
                    <a:solidFill>
                      <a:prstClr val="white"/>
                    </a:solidFill>
                    <a:effectLst/>
                    <a:uLnTx/>
                    <a:uFillTx/>
                    <a:latin typeface="Arial" charset="0"/>
                    <a:ea typeface="ＭＳ Ｐゴシック" charset="0"/>
                    <a:cs typeface="+mn-cs"/>
                  </a:rPr>
                  <a:t>3 </a:t>
                </a: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t>0 1 2</a:t>
                </a:r>
              </a:p>
            </p:txBody>
          </p:sp>
        </p:grpSp>
        <p:sp>
          <p:nvSpPr>
            <p:cNvPr id="370" name="Text Box 116">
              <a:extLst>
                <a:ext uri="{FF2B5EF4-FFF2-40B4-BE49-F238E27FC236}">
                  <a16:creationId xmlns:a16="http://schemas.microsoft.com/office/drawing/2014/main" id="{8FD7E63C-BA27-9E4C-A8A6-56DE67BAD176}"/>
                </a:ext>
              </a:extLst>
            </p:cNvPr>
            <p:cNvSpPr txBox="1">
              <a:spLocks noChangeArrowheads="1"/>
            </p:cNvSpPr>
            <p:nvPr/>
          </p:nvSpPr>
          <p:spPr bwMode="auto">
            <a:xfrm>
              <a:off x="8082920" y="1988004"/>
              <a:ext cx="527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ahoma" charset="0"/>
                  <a:ea typeface="ＭＳ Ｐゴシック" charset="0"/>
                  <a:cs typeface="+mn-cs"/>
                </a:rPr>
                <a:t>pkt3</a:t>
              </a:r>
            </a:p>
          </p:txBody>
        </p:sp>
      </p:grpSp>
      <p:sp>
        <p:nvSpPr>
          <p:cNvPr id="371" name="Text Box 119">
            <a:extLst>
              <a:ext uri="{FF2B5EF4-FFF2-40B4-BE49-F238E27FC236}">
                <a16:creationId xmlns:a16="http://schemas.microsoft.com/office/drawing/2014/main" id="{5339E393-341F-2B4B-9A2F-912F5CB023FE}"/>
              </a:ext>
            </a:extLst>
          </p:cNvPr>
          <p:cNvSpPr txBox="1">
            <a:spLocks noChangeArrowheads="1"/>
          </p:cNvSpPr>
          <p:nvPr/>
        </p:nvSpPr>
        <p:spPr bwMode="auto">
          <a:xfrm>
            <a:off x="6800220" y="2834142"/>
            <a:ext cx="187936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Tahoma" charset="0"/>
                <a:ea typeface="ＭＳ Ｐゴシック" charset="0"/>
                <a:cs typeface="+mn-cs"/>
              </a:rPr>
              <a:t>(a) no problem</a:t>
            </a:r>
          </a:p>
        </p:txBody>
      </p:sp>
      <p:sp>
        <p:nvSpPr>
          <p:cNvPr id="70" name="Rectangle 3">
            <a:extLst>
              <a:ext uri="{FF2B5EF4-FFF2-40B4-BE49-F238E27FC236}">
                <a16:creationId xmlns:a16="http://schemas.microsoft.com/office/drawing/2014/main" id="{A8BECC0D-D119-A543-A313-AE46EF8BD57C}"/>
              </a:ext>
            </a:extLst>
          </p:cNvPr>
          <p:cNvSpPr txBox="1">
            <a:spLocks noChangeArrowheads="1"/>
          </p:cNvSpPr>
          <p:nvPr/>
        </p:nvSpPr>
        <p:spPr>
          <a:xfrm>
            <a:off x="794654" y="1899557"/>
            <a:ext cx="5517245" cy="132624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example: </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0, 1, 2, 3 </a:t>
            </a:r>
            <a:r>
              <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(base 4 counting)</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window size=3</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0" name="Group 9">
            <a:extLst>
              <a:ext uri="{FF2B5EF4-FFF2-40B4-BE49-F238E27FC236}">
                <a16:creationId xmlns:a16="http://schemas.microsoft.com/office/drawing/2014/main" id="{736268CD-290F-C649-A065-0503FC9197DB}"/>
              </a:ext>
            </a:extLst>
          </p:cNvPr>
          <p:cNvGrpSpPr/>
          <p:nvPr/>
        </p:nvGrpSpPr>
        <p:grpSpPr>
          <a:xfrm>
            <a:off x="6612895" y="981529"/>
            <a:ext cx="2769497" cy="5564188"/>
            <a:chOff x="6612895" y="981529"/>
            <a:chExt cx="2769497" cy="5564188"/>
          </a:xfrm>
        </p:grpSpPr>
        <p:sp>
          <p:nvSpPr>
            <p:cNvPr id="9" name="Rectangle 8">
              <a:extLst>
                <a:ext uri="{FF2B5EF4-FFF2-40B4-BE49-F238E27FC236}">
                  <a16:creationId xmlns:a16="http://schemas.microsoft.com/office/drawing/2014/main" id="{82772DC8-1267-2046-8CD5-6C8C299A5017}"/>
                </a:ext>
              </a:extLst>
            </p:cNvPr>
            <p:cNvSpPr/>
            <p:nvPr/>
          </p:nvSpPr>
          <p:spPr>
            <a:xfrm>
              <a:off x="6612895" y="981529"/>
              <a:ext cx="2463800" cy="5564188"/>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1" name="Group 122">
              <a:extLst>
                <a:ext uri="{FF2B5EF4-FFF2-40B4-BE49-F238E27FC236}">
                  <a16:creationId xmlns:a16="http://schemas.microsoft.com/office/drawing/2014/main" id="{E039FCAB-16C2-CA40-8F03-2E2D41DC3CF7}"/>
                </a:ext>
              </a:extLst>
            </p:cNvPr>
            <p:cNvGrpSpPr>
              <a:grpSpLocks/>
            </p:cNvGrpSpPr>
            <p:nvPr/>
          </p:nvGrpSpPr>
          <p:grpSpPr bwMode="auto">
            <a:xfrm>
              <a:off x="8864867" y="1005799"/>
              <a:ext cx="517525" cy="5278437"/>
              <a:chOff x="3821" y="550"/>
              <a:chExt cx="326" cy="3325"/>
            </a:xfrm>
          </p:grpSpPr>
          <p:pic>
            <p:nvPicPr>
              <p:cNvPr id="382" name="Picture 5" descr="curtain">
                <a:extLst>
                  <a:ext uri="{FF2B5EF4-FFF2-40B4-BE49-F238E27FC236}">
                    <a16:creationId xmlns:a16="http://schemas.microsoft.com/office/drawing/2014/main" id="{403F5413-B503-FE4C-9AC1-492926543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 y="550"/>
                <a:ext cx="284" cy="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Picture 111" descr="curtain">
                <a:extLst>
                  <a:ext uri="{FF2B5EF4-FFF2-40B4-BE49-F238E27FC236}">
                    <a16:creationId xmlns:a16="http://schemas.microsoft.com/office/drawing/2014/main" id="{21203F3F-D4DD-E848-A9F4-2C0EDDF31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 y="2564"/>
                <a:ext cx="326" cy="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80" name="Text Box 121">
            <a:extLst>
              <a:ext uri="{FF2B5EF4-FFF2-40B4-BE49-F238E27FC236}">
                <a16:creationId xmlns:a16="http://schemas.microsoft.com/office/drawing/2014/main" id="{1D394A1F-BD9E-ED47-964B-579F38672782}"/>
              </a:ext>
            </a:extLst>
          </p:cNvPr>
          <p:cNvSpPr txBox="1">
            <a:spLocks noChangeArrowheads="1"/>
          </p:cNvSpPr>
          <p:nvPr/>
        </p:nvSpPr>
        <p:spPr bwMode="auto">
          <a:xfrm>
            <a:off x="6811617" y="2358260"/>
            <a:ext cx="2107096" cy="230832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171450" marR="0" lvl="0" indent="-17145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altLang="en-US" sz="2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can’</a:t>
            </a:r>
            <a:r>
              <a:rPr kumimoji="0" lang="en-US" altLang="ja-JP" sz="2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see sender side</a:t>
            </a:r>
          </a:p>
          <a:p>
            <a:pPr marL="171450" marR="0" lvl="0" indent="-17145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altLang="en-US" sz="20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behavior identical in both cases!</a:t>
            </a:r>
          </a:p>
          <a:p>
            <a:pPr marL="171450" marR="0" lvl="0" indent="-17145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something’</a:t>
            </a:r>
            <a:r>
              <a:rPr kumimoji="0" lang="en-US" altLang="ja-JP"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 (very) wrong!</a:t>
            </a:r>
            <a:endParaRPr kumimoji="0" lang="en-US" altLang="en-US" sz="20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89" name="Slide Number Placeholder 2">
            <a:extLst>
              <a:ext uri="{FF2B5EF4-FFF2-40B4-BE49-F238E27FC236}">
                <a16:creationId xmlns:a16="http://schemas.microsoft.com/office/drawing/2014/main" id="{0AA9808B-5BBB-4C4D-B51B-5BA930FBB93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75</a:t>
            </a:fld>
            <a:endParaRPr lang="en-US" dirty="0"/>
          </a:p>
        </p:txBody>
      </p:sp>
    </p:spTree>
    <p:extLst>
      <p:ext uri="{BB962C8B-B14F-4D97-AF65-F5344CB8AC3E}">
        <p14:creationId xmlns:p14="http://schemas.microsoft.com/office/powerpoint/2010/main" val="226146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dissolve">
                                      <p:cBhvr>
                                        <p:cTn id="7" dur="500"/>
                                        <p:tgtEl>
                                          <p:spTgt spid="380"/>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dissolve">
                                      <p:cBhvr>
                                        <p:cTn id="1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902B4EA-0158-774A-877D-888807F574B5}"/>
              </a:ext>
            </a:extLst>
          </p:cNvPr>
          <p:cNvGrpSpPr/>
          <p:nvPr/>
        </p:nvGrpSpPr>
        <p:grpSpPr>
          <a:xfrm>
            <a:off x="2578811" y="4965666"/>
            <a:ext cx="6866725" cy="1028731"/>
            <a:chOff x="2578811" y="4965666"/>
            <a:chExt cx="6866725" cy="1028731"/>
          </a:xfrm>
        </p:grpSpPr>
        <p:cxnSp>
          <p:nvCxnSpPr>
            <p:cNvPr id="128" name="Straight Connector 127">
              <a:extLst>
                <a:ext uri="{FF2B5EF4-FFF2-40B4-BE49-F238E27FC236}">
                  <a16:creationId xmlns:a16="http://schemas.microsoft.com/office/drawing/2014/main" id="{0763EEB6-87F6-D847-AD1E-3BFDCE6A9543}"/>
                </a:ext>
              </a:extLst>
            </p:cNvPr>
            <p:cNvCxnSpPr>
              <a:cxnSpLocks/>
            </p:cNvCxnSpPr>
            <p:nvPr/>
          </p:nvCxnSpPr>
          <p:spPr>
            <a:xfrm>
              <a:off x="2578811" y="5062556"/>
              <a:ext cx="1582832" cy="302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9891B45-180E-B341-A7C6-D10A683BB102}"/>
                </a:ext>
              </a:extLst>
            </p:cNvPr>
            <p:cNvGrpSpPr/>
            <p:nvPr/>
          </p:nvGrpSpPr>
          <p:grpSpPr>
            <a:xfrm>
              <a:off x="4062521" y="4965666"/>
              <a:ext cx="5383015" cy="1028731"/>
              <a:chOff x="4062521" y="4965666"/>
              <a:chExt cx="5383015" cy="1028731"/>
            </a:xfrm>
          </p:grpSpPr>
          <p:cxnSp>
            <p:nvCxnSpPr>
              <p:cNvPr id="127" name="Straight Connector 126">
                <a:extLst>
                  <a:ext uri="{FF2B5EF4-FFF2-40B4-BE49-F238E27FC236}">
                    <a16:creationId xmlns:a16="http://schemas.microsoft.com/office/drawing/2014/main" id="{16BE7B71-3412-8546-BD1A-8BF76DC47254}"/>
                  </a:ext>
                </a:extLst>
              </p:cNvPr>
              <p:cNvCxnSpPr>
                <a:cxnSpLocks/>
              </p:cNvCxnSpPr>
              <p:nvPr/>
            </p:nvCxnSpPr>
            <p:spPr>
              <a:xfrm flipH="1">
                <a:off x="7972023" y="4973372"/>
                <a:ext cx="1473513" cy="474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Freeform 296">
                <a:extLst>
                  <a:ext uri="{FF2B5EF4-FFF2-40B4-BE49-F238E27FC236}">
                    <a16:creationId xmlns:a16="http://schemas.microsoft.com/office/drawing/2014/main" id="{06DFDE96-5B04-984C-B72D-22D074DF3E82}"/>
                  </a:ext>
                </a:extLst>
              </p:cNvPr>
              <p:cNvSpPr>
                <a:spLocks/>
              </p:cNvSpPr>
              <p:nvPr/>
            </p:nvSpPr>
            <p:spPr bwMode="auto">
              <a:xfrm>
                <a:off x="4062521" y="4965666"/>
                <a:ext cx="4036903" cy="1028731"/>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9CDFF9"/>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Arial"/>
                  </a:rPr>
                  <a:t>             </a:t>
                </a:r>
              </a:p>
            </p:txBody>
          </p:sp>
        </p:grpSp>
      </p:grpSp>
      <p:sp>
        <p:nvSpPr>
          <p:cNvPr id="182" name="Freeform 103">
            <a:extLst>
              <a:ext uri="{FF2B5EF4-FFF2-40B4-BE49-F238E27FC236}">
                <a16:creationId xmlns:a16="http://schemas.microsoft.com/office/drawing/2014/main" id="{DEF6D5D3-E4DA-4B46-BBC5-93311E115D92}"/>
              </a:ext>
            </a:extLst>
          </p:cNvPr>
          <p:cNvSpPr>
            <a:spLocks/>
          </p:cNvSpPr>
          <p:nvPr/>
        </p:nvSpPr>
        <p:spPr bwMode="auto">
          <a:xfrm>
            <a:off x="10295012" y="2167472"/>
            <a:ext cx="890436" cy="291255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Freeform 70">
            <a:extLst>
              <a:ext uri="{FF2B5EF4-FFF2-40B4-BE49-F238E27FC236}">
                <a16:creationId xmlns:a16="http://schemas.microsoft.com/office/drawing/2014/main" id="{4A88383C-61F9-1949-9D88-EC83EDA3F2B6}"/>
              </a:ext>
            </a:extLst>
          </p:cNvPr>
          <p:cNvSpPr>
            <a:spLocks/>
          </p:cNvSpPr>
          <p:nvPr/>
        </p:nvSpPr>
        <p:spPr bwMode="auto">
          <a:xfrm>
            <a:off x="854349" y="2256655"/>
            <a:ext cx="846644" cy="2922199"/>
          </a:xfrm>
          <a:custGeom>
            <a:avLst/>
            <a:gdLst>
              <a:gd name="T0" fmla="*/ 0 w 348"/>
              <a:gd name="T1" fmla="*/ 2147483647 h 1312"/>
              <a:gd name="T2" fmla="*/ 2147483647 w 348"/>
              <a:gd name="T3" fmla="*/ 0 h 1312"/>
              <a:gd name="T4" fmla="*/ 2147483647 w 348"/>
              <a:gd name="T5" fmla="*/ 2147483647 h 1312"/>
              <a:gd name="T6" fmla="*/ 2147483647 w 348"/>
              <a:gd name="T7" fmla="*/ 2147483647 h 1312"/>
              <a:gd name="T8" fmla="*/ 0 w 348"/>
              <a:gd name="T9" fmla="*/ 2147483647 h 1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312">
                <a:moveTo>
                  <a:pt x="0" y="1306"/>
                </a:moveTo>
                <a:lnTo>
                  <a:pt x="348" y="0"/>
                </a:lnTo>
                <a:lnTo>
                  <a:pt x="342" y="1258"/>
                </a:lnTo>
                <a:lnTo>
                  <a:pt x="180" y="1312"/>
                </a:lnTo>
                <a:lnTo>
                  <a:pt x="0" y="1306"/>
                </a:lnTo>
                <a:close/>
              </a:path>
            </a:pathLst>
          </a:custGeom>
          <a:gradFill rotWithShape="1">
            <a:gsLst>
              <a:gs pos="0">
                <a:srgbClr val="FFFFFF"/>
              </a:gs>
              <a:gs pos="100000">
                <a:srgbClr val="B2B2B2"/>
              </a:gs>
            </a:gsLst>
            <a:lin ang="0" scaled="1"/>
          </a:gradFill>
          <a:ln w="9525">
            <a:solidFill>
              <a:srgbClr val="DDDDDD"/>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22" name="Group 185">
            <a:extLst>
              <a:ext uri="{FF2B5EF4-FFF2-40B4-BE49-F238E27FC236}">
                <a16:creationId xmlns:a16="http://schemas.microsoft.com/office/drawing/2014/main" id="{7750F2FB-96FA-374A-AF56-26502EF04672}"/>
              </a:ext>
            </a:extLst>
          </p:cNvPr>
          <p:cNvGrpSpPr>
            <a:grpSpLocks/>
          </p:cNvGrpSpPr>
          <p:nvPr/>
        </p:nvGrpSpPr>
        <p:grpSpPr bwMode="auto">
          <a:xfrm>
            <a:off x="10955688" y="4246759"/>
            <a:ext cx="549832" cy="1070215"/>
            <a:chOff x="4140" y="429"/>
            <a:chExt cx="1425" cy="2396"/>
          </a:xfrm>
        </p:grpSpPr>
        <p:sp>
          <p:nvSpPr>
            <p:cNvPr id="223" name="Freeform 186">
              <a:extLst>
                <a:ext uri="{FF2B5EF4-FFF2-40B4-BE49-F238E27FC236}">
                  <a16:creationId xmlns:a16="http://schemas.microsoft.com/office/drawing/2014/main" id="{E441858B-A566-F746-B48C-912CA3020CC8}"/>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4" name="Rectangle 187">
              <a:extLst>
                <a:ext uri="{FF2B5EF4-FFF2-40B4-BE49-F238E27FC236}">
                  <a16:creationId xmlns:a16="http://schemas.microsoft.com/office/drawing/2014/main" id="{20003129-35A4-1E46-8065-8AF4C6403D57}"/>
                </a:ext>
              </a:extLst>
            </p:cNvPr>
            <p:cNvSpPr>
              <a:spLocks noChangeArrowheads="1"/>
            </p:cNvSpPr>
            <p:nvPr/>
          </p:nvSpPr>
          <p:spPr bwMode="auto">
            <a:xfrm>
              <a:off x="4203" y="429"/>
              <a:ext cx="1053" cy="2283"/>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Freeform 188">
              <a:extLst>
                <a:ext uri="{FF2B5EF4-FFF2-40B4-BE49-F238E27FC236}">
                  <a16:creationId xmlns:a16="http://schemas.microsoft.com/office/drawing/2014/main" id="{6F94D7AE-C4D1-AF4A-B970-086B7D245AC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6" name="Freeform 189">
              <a:extLst>
                <a:ext uri="{FF2B5EF4-FFF2-40B4-BE49-F238E27FC236}">
                  <a16:creationId xmlns:a16="http://schemas.microsoft.com/office/drawing/2014/main" id="{EAFC03EF-54DF-8942-9852-25739DA158B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27" name="Rectangle 190">
              <a:extLst>
                <a:ext uri="{FF2B5EF4-FFF2-40B4-BE49-F238E27FC236}">
                  <a16:creationId xmlns:a16="http://schemas.microsoft.com/office/drawing/2014/main" id="{2241F7B6-5281-A74E-8DCB-3BE3777E9369}"/>
                </a:ext>
              </a:extLst>
            </p:cNvPr>
            <p:cNvSpPr>
              <a:spLocks noChangeArrowheads="1"/>
            </p:cNvSpPr>
            <p:nvPr/>
          </p:nvSpPr>
          <p:spPr bwMode="auto">
            <a:xfrm>
              <a:off x="4209" y="693"/>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8" name="Group 191">
              <a:extLst>
                <a:ext uri="{FF2B5EF4-FFF2-40B4-BE49-F238E27FC236}">
                  <a16:creationId xmlns:a16="http://schemas.microsoft.com/office/drawing/2014/main" id="{02DB0249-6EBB-FF4B-B17F-CC771B255D00}"/>
                </a:ext>
              </a:extLst>
            </p:cNvPr>
            <p:cNvGrpSpPr>
              <a:grpSpLocks/>
            </p:cNvGrpSpPr>
            <p:nvPr/>
          </p:nvGrpSpPr>
          <p:grpSpPr bwMode="auto">
            <a:xfrm>
              <a:off x="4749" y="668"/>
              <a:ext cx="581" cy="145"/>
              <a:chOff x="614" y="2568"/>
              <a:chExt cx="725" cy="139"/>
            </a:xfrm>
          </p:grpSpPr>
          <p:sp>
            <p:nvSpPr>
              <p:cNvPr id="253" name="AutoShape 192">
                <a:extLst>
                  <a:ext uri="{FF2B5EF4-FFF2-40B4-BE49-F238E27FC236}">
                    <a16:creationId xmlns:a16="http://schemas.microsoft.com/office/drawing/2014/main" id="{BE55370E-BC12-1B42-9E3C-C950033EEF89}"/>
                  </a:ext>
                </a:extLst>
              </p:cNvPr>
              <p:cNvSpPr>
                <a:spLocks noChangeArrowheads="1"/>
              </p:cNvSpPr>
              <p:nvPr/>
            </p:nvSpPr>
            <p:spPr bwMode="auto">
              <a:xfrm>
                <a:off x="617" y="2567"/>
                <a:ext cx="724"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4" name="AutoShape 193">
                <a:extLst>
                  <a:ext uri="{FF2B5EF4-FFF2-40B4-BE49-F238E27FC236}">
                    <a16:creationId xmlns:a16="http://schemas.microsoft.com/office/drawing/2014/main" id="{1BBB99EB-2FFB-5942-9855-24BEE1C68997}"/>
                  </a:ext>
                </a:extLst>
              </p:cNvPr>
              <p:cNvSpPr>
                <a:spLocks noChangeArrowheads="1"/>
              </p:cNvSpPr>
              <p:nvPr/>
            </p:nvSpPr>
            <p:spPr bwMode="auto">
              <a:xfrm>
                <a:off x="633" y="2582"/>
                <a:ext cx="692"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9" name="Rectangle 194">
              <a:extLst>
                <a:ext uri="{FF2B5EF4-FFF2-40B4-BE49-F238E27FC236}">
                  <a16:creationId xmlns:a16="http://schemas.microsoft.com/office/drawing/2014/main" id="{9C5699FC-2B4E-BD46-B9CC-CA578E2EA709}"/>
                </a:ext>
              </a:extLst>
            </p:cNvPr>
            <p:cNvSpPr>
              <a:spLocks noChangeArrowheads="1"/>
            </p:cNvSpPr>
            <p:nvPr/>
          </p:nvSpPr>
          <p:spPr bwMode="auto">
            <a:xfrm>
              <a:off x="4222" y="101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0" name="Group 195">
              <a:extLst>
                <a:ext uri="{FF2B5EF4-FFF2-40B4-BE49-F238E27FC236}">
                  <a16:creationId xmlns:a16="http://schemas.microsoft.com/office/drawing/2014/main" id="{676615F3-A30A-9740-8080-AFEE6BAAEF98}"/>
                </a:ext>
              </a:extLst>
            </p:cNvPr>
            <p:cNvGrpSpPr>
              <a:grpSpLocks/>
            </p:cNvGrpSpPr>
            <p:nvPr/>
          </p:nvGrpSpPr>
          <p:grpSpPr bwMode="auto">
            <a:xfrm>
              <a:off x="4747" y="994"/>
              <a:ext cx="581" cy="134"/>
              <a:chOff x="614" y="2568"/>
              <a:chExt cx="725" cy="139"/>
            </a:xfrm>
          </p:grpSpPr>
          <p:sp>
            <p:nvSpPr>
              <p:cNvPr id="251" name="AutoShape 196">
                <a:extLst>
                  <a:ext uri="{FF2B5EF4-FFF2-40B4-BE49-F238E27FC236}">
                    <a16:creationId xmlns:a16="http://schemas.microsoft.com/office/drawing/2014/main" id="{D31569A0-2CDC-3B4B-B7FA-067BF2CB0D93}"/>
                  </a:ext>
                </a:extLst>
              </p:cNvPr>
              <p:cNvSpPr>
                <a:spLocks noChangeArrowheads="1"/>
              </p:cNvSpPr>
              <p:nvPr/>
            </p:nvSpPr>
            <p:spPr bwMode="auto">
              <a:xfrm>
                <a:off x="612" y="2570"/>
                <a:ext cx="724" cy="16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2" name="AutoShape 197">
                <a:extLst>
                  <a:ext uri="{FF2B5EF4-FFF2-40B4-BE49-F238E27FC236}">
                    <a16:creationId xmlns:a16="http://schemas.microsoft.com/office/drawing/2014/main" id="{5D70C5E6-3DFB-1D45-8469-DE5EA96E13E8}"/>
                  </a:ext>
                </a:extLst>
              </p:cNvPr>
              <p:cNvSpPr>
                <a:spLocks noChangeArrowheads="1"/>
              </p:cNvSpPr>
              <p:nvPr/>
            </p:nvSpPr>
            <p:spPr bwMode="auto">
              <a:xfrm>
                <a:off x="628" y="2586"/>
                <a:ext cx="692"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1" name="Rectangle 198">
              <a:extLst>
                <a:ext uri="{FF2B5EF4-FFF2-40B4-BE49-F238E27FC236}">
                  <a16:creationId xmlns:a16="http://schemas.microsoft.com/office/drawing/2014/main" id="{AE060187-10EA-1F4E-AEDE-8C6C0E8358D2}"/>
                </a:ext>
              </a:extLst>
            </p:cNvPr>
            <p:cNvSpPr>
              <a:spLocks noChangeArrowheads="1"/>
            </p:cNvSpPr>
            <p:nvPr/>
          </p:nvSpPr>
          <p:spPr bwMode="auto">
            <a:xfrm>
              <a:off x="4216" y="1357"/>
              <a:ext cx="599"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2" name="Rectangle 199">
              <a:extLst>
                <a:ext uri="{FF2B5EF4-FFF2-40B4-BE49-F238E27FC236}">
                  <a16:creationId xmlns:a16="http://schemas.microsoft.com/office/drawing/2014/main" id="{32874526-51C0-C749-BDC8-3D9F62AFE767}"/>
                </a:ext>
              </a:extLst>
            </p:cNvPr>
            <p:cNvSpPr>
              <a:spLocks noChangeArrowheads="1"/>
            </p:cNvSpPr>
            <p:nvPr/>
          </p:nvSpPr>
          <p:spPr bwMode="auto">
            <a:xfrm>
              <a:off x="4228" y="1654"/>
              <a:ext cx="593"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200">
              <a:extLst>
                <a:ext uri="{FF2B5EF4-FFF2-40B4-BE49-F238E27FC236}">
                  <a16:creationId xmlns:a16="http://schemas.microsoft.com/office/drawing/2014/main" id="{09E63F43-E74F-6045-A673-3756891EE94D}"/>
                </a:ext>
              </a:extLst>
            </p:cNvPr>
            <p:cNvGrpSpPr>
              <a:grpSpLocks/>
            </p:cNvGrpSpPr>
            <p:nvPr/>
          </p:nvGrpSpPr>
          <p:grpSpPr bwMode="auto">
            <a:xfrm>
              <a:off x="4735" y="1627"/>
              <a:ext cx="582" cy="151"/>
              <a:chOff x="614" y="2568"/>
              <a:chExt cx="725" cy="139"/>
            </a:xfrm>
          </p:grpSpPr>
          <p:sp>
            <p:nvSpPr>
              <p:cNvPr id="249" name="AutoShape 201">
                <a:extLst>
                  <a:ext uri="{FF2B5EF4-FFF2-40B4-BE49-F238E27FC236}">
                    <a16:creationId xmlns:a16="http://schemas.microsoft.com/office/drawing/2014/main" id="{0296B9BB-82CD-2A45-8E56-F4ACF6FCC028}"/>
                  </a:ext>
                </a:extLst>
              </p:cNvPr>
              <p:cNvSpPr>
                <a:spLocks noChangeArrowheads="1"/>
              </p:cNvSpPr>
              <p:nvPr/>
            </p:nvSpPr>
            <p:spPr bwMode="auto">
              <a:xfrm>
                <a:off x="611" y="2568"/>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0" name="AutoShape 202">
                <a:extLst>
                  <a:ext uri="{FF2B5EF4-FFF2-40B4-BE49-F238E27FC236}">
                    <a16:creationId xmlns:a16="http://schemas.microsoft.com/office/drawing/2014/main" id="{DD3C3254-A817-B449-AE0F-31BEFF504A04}"/>
                  </a:ext>
                </a:extLst>
              </p:cNvPr>
              <p:cNvSpPr>
                <a:spLocks noChangeArrowheads="1"/>
              </p:cNvSpPr>
              <p:nvPr/>
            </p:nvSpPr>
            <p:spPr bwMode="auto">
              <a:xfrm>
                <a:off x="627" y="2583"/>
                <a:ext cx="699"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4" name="Freeform 203">
              <a:extLst>
                <a:ext uri="{FF2B5EF4-FFF2-40B4-BE49-F238E27FC236}">
                  <a16:creationId xmlns:a16="http://schemas.microsoft.com/office/drawing/2014/main" id="{D05041BE-8046-EB49-A23A-C7FEB06D9108}"/>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35" name="Group 204">
              <a:extLst>
                <a:ext uri="{FF2B5EF4-FFF2-40B4-BE49-F238E27FC236}">
                  <a16:creationId xmlns:a16="http://schemas.microsoft.com/office/drawing/2014/main" id="{BD1D997D-F690-4C4E-9473-F0433427C91F}"/>
                </a:ext>
              </a:extLst>
            </p:cNvPr>
            <p:cNvGrpSpPr>
              <a:grpSpLocks/>
            </p:cNvGrpSpPr>
            <p:nvPr/>
          </p:nvGrpSpPr>
          <p:grpSpPr bwMode="auto">
            <a:xfrm>
              <a:off x="4739" y="1327"/>
              <a:ext cx="582" cy="139"/>
              <a:chOff x="614" y="2568"/>
              <a:chExt cx="725" cy="139"/>
            </a:xfrm>
          </p:grpSpPr>
          <p:sp>
            <p:nvSpPr>
              <p:cNvPr id="247" name="AutoShape 205">
                <a:extLst>
                  <a:ext uri="{FF2B5EF4-FFF2-40B4-BE49-F238E27FC236}">
                    <a16:creationId xmlns:a16="http://schemas.microsoft.com/office/drawing/2014/main" id="{631C3D3D-8F7D-6F44-AD56-665A5242B691}"/>
                  </a:ext>
                </a:extLst>
              </p:cNvPr>
              <p:cNvSpPr>
                <a:spLocks noChangeArrowheads="1"/>
              </p:cNvSpPr>
              <p:nvPr/>
            </p:nvSpPr>
            <p:spPr bwMode="auto">
              <a:xfrm>
                <a:off x="614" y="2566"/>
                <a:ext cx="723"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8" name="AutoShape 206">
                <a:extLst>
                  <a:ext uri="{FF2B5EF4-FFF2-40B4-BE49-F238E27FC236}">
                    <a16:creationId xmlns:a16="http://schemas.microsoft.com/office/drawing/2014/main" id="{E7F87D38-4528-0F45-9911-B79B599D25FC}"/>
                  </a:ext>
                </a:extLst>
              </p:cNvPr>
              <p:cNvSpPr>
                <a:spLocks noChangeArrowheads="1"/>
              </p:cNvSpPr>
              <p:nvPr/>
            </p:nvSpPr>
            <p:spPr bwMode="auto">
              <a:xfrm>
                <a:off x="630" y="2582"/>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36" name="Rectangle 207">
              <a:extLst>
                <a:ext uri="{FF2B5EF4-FFF2-40B4-BE49-F238E27FC236}">
                  <a16:creationId xmlns:a16="http://schemas.microsoft.com/office/drawing/2014/main" id="{60B24777-81BE-BC42-AC64-6F2229E5FBE5}"/>
                </a:ext>
              </a:extLst>
            </p:cNvPr>
            <p:cNvSpPr>
              <a:spLocks noChangeArrowheads="1"/>
            </p:cNvSpPr>
            <p:nvPr/>
          </p:nvSpPr>
          <p:spPr bwMode="auto">
            <a:xfrm>
              <a:off x="5250" y="429"/>
              <a:ext cx="69" cy="2288"/>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Freeform 208">
              <a:extLst>
                <a:ext uri="{FF2B5EF4-FFF2-40B4-BE49-F238E27FC236}">
                  <a16:creationId xmlns:a16="http://schemas.microsoft.com/office/drawing/2014/main" id="{FD1049FD-ADAC-FC43-A186-6585ECAE433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8" name="Freeform 209">
              <a:extLst>
                <a:ext uri="{FF2B5EF4-FFF2-40B4-BE49-F238E27FC236}">
                  <a16:creationId xmlns:a16="http://schemas.microsoft.com/office/drawing/2014/main" id="{A25585BA-2AFC-3047-B9D5-7CC45D5DBC49}"/>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39" name="Oval 210">
              <a:extLst>
                <a:ext uri="{FF2B5EF4-FFF2-40B4-BE49-F238E27FC236}">
                  <a16:creationId xmlns:a16="http://schemas.microsoft.com/office/drawing/2014/main" id="{78C608B6-FCB9-3F43-A504-D33DD77827D8}"/>
                </a:ext>
              </a:extLst>
            </p:cNvPr>
            <p:cNvSpPr>
              <a:spLocks noChangeArrowheads="1"/>
            </p:cNvSpPr>
            <p:nvPr/>
          </p:nvSpPr>
          <p:spPr bwMode="auto">
            <a:xfrm>
              <a:off x="5515" y="2609"/>
              <a:ext cx="50"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Freeform 211">
              <a:extLst>
                <a:ext uri="{FF2B5EF4-FFF2-40B4-BE49-F238E27FC236}">
                  <a16:creationId xmlns:a16="http://schemas.microsoft.com/office/drawing/2014/main" id="{F24BE4FA-86B6-5840-8B76-BF70EF006A8E}"/>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41" name="AutoShape 212">
              <a:extLst>
                <a:ext uri="{FF2B5EF4-FFF2-40B4-BE49-F238E27FC236}">
                  <a16:creationId xmlns:a16="http://schemas.microsoft.com/office/drawing/2014/main" id="{22C6B4EC-00C6-BA43-95E2-370E8204DDA3}"/>
                </a:ext>
              </a:extLst>
            </p:cNvPr>
            <p:cNvSpPr>
              <a:spLocks noChangeArrowheads="1"/>
            </p:cNvSpPr>
            <p:nvPr/>
          </p:nvSpPr>
          <p:spPr bwMode="auto">
            <a:xfrm>
              <a:off x="4140" y="2679"/>
              <a:ext cx="1198"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2" name="AutoShape 213">
              <a:extLst>
                <a:ext uri="{FF2B5EF4-FFF2-40B4-BE49-F238E27FC236}">
                  <a16:creationId xmlns:a16="http://schemas.microsoft.com/office/drawing/2014/main" id="{7B9210ED-D802-C84E-8A67-93399801B5DA}"/>
                </a:ext>
              </a:extLst>
            </p:cNvPr>
            <p:cNvSpPr>
              <a:spLocks noChangeArrowheads="1"/>
            </p:cNvSpPr>
            <p:nvPr/>
          </p:nvSpPr>
          <p:spPr bwMode="auto">
            <a:xfrm>
              <a:off x="4203" y="2712"/>
              <a:ext cx="1072" cy="81"/>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3" name="Oval 214">
              <a:extLst>
                <a:ext uri="{FF2B5EF4-FFF2-40B4-BE49-F238E27FC236}">
                  <a16:creationId xmlns:a16="http://schemas.microsoft.com/office/drawing/2014/main" id="{552E77C8-7BFE-BF4D-8F0B-DF6513BE6459}"/>
                </a:ext>
              </a:extLst>
            </p:cNvPr>
            <p:cNvSpPr>
              <a:spLocks noChangeArrowheads="1"/>
            </p:cNvSpPr>
            <p:nvPr/>
          </p:nvSpPr>
          <p:spPr bwMode="auto">
            <a:xfrm>
              <a:off x="4310"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Oval 215">
              <a:extLst>
                <a:ext uri="{FF2B5EF4-FFF2-40B4-BE49-F238E27FC236}">
                  <a16:creationId xmlns:a16="http://schemas.microsoft.com/office/drawing/2014/main" id="{86496A7E-E21F-444D-B883-E410329FF242}"/>
                </a:ext>
              </a:extLst>
            </p:cNvPr>
            <p:cNvSpPr>
              <a:spLocks noChangeArrowheads="1"/>
            </p:cNvSpPr>
            <p:nvPr/>
          </p:nvSpPr>
          <p:spPr bwMode="auto">
            <a:xfrm>
              <a:off x="4487"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45" name="Oval 216">
              <a:extLst>
                <a:ext uri="{FF2B5EF4-FFF2-40B4-BE49-F238E27FC236}">
                  <a16:creationId xmlns:a16="http://schemas.microsoft.com/office/drawing/2014/main" id="{555E4B0D-EDB2-D04B-B9AD-93FA92DDAA2D}"/>
                </a:ext>
              </a:extLst>
            </p:cNvPr>
            <p:cNvSpPr>
              <a:spLocks noChangeArrowheads="1"/>
            </p:cNvSpPr>
            <p:nvPr/>
          </p:nvSpPr>
          <p:spPr bwMode="auto">
            <a:xfrm>
              <a:off x="4663"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6" name="Rectangle 217">
              <a:extLst>
                <a:ext uri="{FF2B5EF4-FFF2-40B4-BE49-F238E27FC236}">
                  <a16:creationId xmlns:a16="http://schemas.microsoft.com/office/drawing/2014/main" id="{DE659B39-E72A-634A-A2AC-C4BA4DC9C619}"/>
                </a:ext>
              </a:extLst>
            </p:cNvPr>
            <p:cNvSpPr>
              <a:spLocks noChangeArrowheads="1"/>
            </p:cNvSpPr>
            <p:nvPr/>
          </p:nvSpPr>
          <p:spPr bwMode="auto">
            <a:xfrm>
              <a:off x="5061" y="1837"/>
              <a:ext cx="88" cy="761"/>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 name="Group 2">
            <a:extLst>
              <a:ext uri="{FF2B5EF4-FFF2-40B4-BE49-F238E27FC236}">
                <a16:creationId xmlns:a16="http://schemas.microsoft.com/office/drawing/2014/main" id="{64AFD9EC-1CA1-D34D-965E-2E8D95748C38}"/>
              </a:ext>
            </a:extLst>
          </p:cNvPr>
          <p:cNvGrpSpPr/>
          <p:nvPr/>
        </p:nvGrpSpPr>
        <p:grpSpPr>
          <a:xfrm>
            <a:off x="8510352" y="2078288"/>
            <a:ext cx="1946338" cy="2912558"/>
            <a:chOff x="8091785" y="2078288"/>
            <a:chExt cx="2364905" cy="2912558"/>
          </a:xfrm>
        </p:grpSpPr>
        <p:sp>
          <p:nvSpPr>
            <p:cNvPr id="145" name="Rectangle 23">
              <a:extLst>
                <a:ext uri="{FF2B5EF4-FFF2-40B4-BE49-F238E27FC236}">
                  <a16:creationId xmlns:a16="http://schemas.microsoft.com/office/drawing/2014/main" id="{F1314FFD-BA11-A042-BA84-1061E3729058}"/>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6" name="Rectangle 24">
              <a:extLst>
                <a:ext uri="{FF2B5EF4-FFF2-40B4-BE49-F238E27FC236}">
                  <a16:creationId xmlns:a16="http://schemas.microsoft.com/office/drawing/2014/main" id="{89D8A59C-E128-B74A-B94F-06FAC9DB7326}"/>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47" name="Line 25">
              <a:extLst>
                <a:ext uri="{FF2B5EF4-FFF2-40B4-BE49-F238E27FC236}">
                  <a16:creationId xmlns:a16="http://schemas.microsoft.com/office/drawing/2014/main" id="{B922FB1F-8B1A-1843-A740-29E910EB3E97}"/>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9" name="Line 27">
              <a:extLst>
                <a:ext uri="{FF2B5EF4-FFF2-40B4-BE49-F238E27FC236}">
                  <a16:creationId xmlns:a16="http://schemas.microsoft.com/office/drawing/2014/main" id="{FF1A214D-FBCE-7342-8332-F3FA9C577B4A}"/>
                </a:ext>
              </a:extLst>
            </p:cNvPr>
            <p:cNvSpPr>
              <a:spLocks noChangeShapeType="1"/>
            </p:cNvSpPr>
            <p:nvPr/>
          </p:nvSpPr>
          <p:spPr bwMode="auto">
            <a:xfrm>
              <a:off x="8108201" y="3602458"/>
              <a:ext cx="2233387"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1" name="Text Box 26">
              <a:extLst>
                <a:ext uri="{FF2B5EF4-FFF2-40B4-BE49-F238E27FC236}">
                  <a16:creationId xmlns:a16="http://schemas.microsoft.com/office/drawing/2014/main" id="{50D62C6A-4C80-854F-A4B8-723E99A5A7F0}"/>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152" name="Text Box 26">
              <a:extLst>
                <a:ext uri="{FF2B5EF4-FFF2-40B4-BE49-F238E27FC236}">
                  <a16:creationId xmlns:a16="http://schemas.microsoft.com/office/drawing/2014/main" id="{A79D3A45-C33B-7046-9088-A02FAACCA14B}"/>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153" name="Text Box 26">
              <a:extLst>
                <a:ext uri="{FF2B5EF4-FFF2-40B4-BE49-F238E27FC236}">
                  <a16:creationId xmlns:a16="http://schemas.microsoft.com/office/drawing/2014/main" id="{F3520259-D4C5-3340-8000-3B8C746A7797}"/>
                </a:ext>
              </a:extLst>
            </p:cNvPr>
            <p:cNvSpPr txBox="1">
              <a:spLocks noChangeArrowheads="1"/>
            </p:cNvSpPr>
            <p:nvPr/>
          </p:nvSpPr>
          <p:spPr bwMode="auto">
            <a:xfrm>
              <a:off x="8218436" y="3646079"/>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155" name="Line 27">
              <a:extLst>
                <a:ext uri="{FF2B5EF4-FFF2-40B4-BE49-F238E27FC236}">
                  <a16:creationId xmlns:a16="http://schemas.microsoft.com/office/drawing/2014/main" id="{E1326351-38D1-A440-A7B8-5079367D54AC}"/>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56" name="Line 27">
              <a:extLst>
                <a:ext uri="{FF2B5EF4-FFF2-40B4-BE49-F238E27FC236}">
                  <a16:creationId xmlns:a16="http://schemas.microsoft.com/office/drawing/2014/main" id="{891B0B5D-A14D-1A40-B291-CC1A04A094FC}"/>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74" name="Text Box 26">
              <a:extLst>
                <a:ext uri="{FF2B5EF4-FFF2-40B4-BE49-F238E27FC236}">
                  <a16:creationId xmlns:a16="http://schemas.microsoft.com/office/drawing/2014/main" id="{D8A757BB-1762-8B47-A046-060F718CBC6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grpSp>
        <p:nvGrpSpPr>
          <p:cNvPr id="76" name="Group 75">
            <a:extLst>
              <a:ext uri="{FF2B5EF4-FFF2-40B4-BE49-F238E27FC236}">
                <a16:creationId xmlns:a16="http://schemas.microsoft.com/office/drawing/2014/main" id="{EA5C4C69-3F64-BA46-87DE-D8D9E085DAC9}"/>
              </a:ext>
            </a:extLst>
          </p:cNvPr>
          <p:cNvGrpSpPr/>
          <p:nvPr/>
        </p:nvGrpSpPr>
        <p:grpSpPr>
          <a:xfrm>
            <a:off x="1687770" y="2167472"/>
            <a:ext cx="2131701" cy="2912558"/>
            <a:chOff x="8091785" y="2078288"/>
            <a:chExt cx="2364905" cy="2912558"/>
          </a:xfrm>
        </p:grpSpPr>
        <p:sp>
          <p:nvSpPr>
            <p:cNvPr id="77" name="Rectangle 23">
              <a:extLst>
                <a:ext uri="{FF2B5EF4-FFF2-40B4-BE49-F238E27FC236}">
                  <a16:creationId xmlns:a16="http://schemas.microsoft.com/office/drawing/2014/main" id="{12A4D2D3-BB7A-1141-97E1-1746F6AB4244}"/>
                </a:ext>
              </a:extLst>
            </p:cNvPr>
            <p:cNvSpPr>
              <a:spLocks noChangeArrowheads="1"/>
            </p:cNvSpPr>
            <p:nvPr/>
          </p:nvSpPr>
          <p:spPr bwMode="auto">
            <a:xfrm>
              <a:off x="8179440" y="2078288"/>
              <a:ext cx="2277250" cy="2799267"/>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8" name="Rectangle 24">
              <a:extLst>
                <a:ext uri="{FF2B5EF4-FFF2-40B4-BE49-F238E27FC236}">
                  <a16:creationId xmlns:a16="http://schemas.microsoft.com/office/drawing/2014/main" id="{CC2D939F-B2EB-B142-B2EB-F35198972B0C}"/>
                </a:ext>
              </a:extLst>
            </p:cNvPr>
            <p:cNvSpPr>
              <a:spLocks noChangeArrowheads="1"/>
            </p:cNvSpPr>
            <p:nvPr/>
          </p:nvSpPr>
          <p:spPr bwMode="auto">
            <a:xfrm>
              <a:off x="8091785" y="2167472"/>
              <a:ext cx="2254867" cy="2823374"/>
            </a:xfrm>
            <a:prstGeom prst="rect">
              <a:avLst/>
            </a:prstGeom>
            <a:solidFill>
              <a:srgbClr val="FFFFFF"/>
            </a:solidFill>
            <a:ln w="28575">
              <a:solidFill>
                <a:srgbClr val="000000"/>
              </a:solidFill>
              <a:miter lim="800000"/>
              <a:headEnd/>
              <a:tailEnd/>
            </a:ln>
          </p:spPr>
          <p:txBody>
            <a:bodyPr wrap="none" anchor="ct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0" i="0" u="none" strike="noStrike" kern="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79" name="Line 25">
              <a:extLst>
                <a:ext uri="{FF2B5EF4-FFF2-40B4-BE49-F238E27FC236}">
                  <a16:creationId xmlns:a16="http://schemas.microsoft.com/office/drawing/2014/main" id="{29206320-7227-5C45-BF48-477A94FE149F}"/>
                </a:ext>
              </a:extLst>
            </p:cNvPr>
            <p:cNvSpPr>
              <a:spLocks noChangeShapeType="1"/>
            </p:cNvSpPr>
            <p:nvPr/>
          </p:nvSpPr>
          <p:spPr bwMode="auto">
            <a:xfrm>
              <a:off x="8108956" y="2749010"/>
              <a:ext cx="2238254" cy="4821"/>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1" name="Line 27">
              <a:extLst>
                <a:ext uri="{FF2B5EF4-FFF2-40B4-BE49-F238E27FC236}">
                  <a16:creationId xmlns:a16="http://schemas.microsoft.com/office/drawing/2014/main" id="{7462DAE7-AE3D-CD41-8750-E700715A5202}"/>
                </a:ext>
              </a:extLst>
            </p:cNvPr>
            <p:cNvSpPr>
              <a:spLocks noChangeShapeType="1"/>
            </p:cNvSpPr>
            <p:nvPr/>
          </p:nvSpPr>
          <p:spPr bwMode="auto">
            <a:xfrm>
              <a:off x="8121121" y="3602458"/>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2" name="Text Box 26">
              <a:extLst>
                <a:ext uri="{FF2B5EF4-FFF2-40B4-BE49-F238E27FC236}">
                  <a16:creationId xmlns:a16="http://schemas.microsoft.com/office/drawing/2014/main" id="{B868290D-DE89-8749-A32C-C5FCE36D7556}"/>
                </a:ext>
              </a:extLst>
            </p:cNvPr>
            <p:cNvSpPr txBox="1">
              <a:spLocks noChangeArrowheads="1"/>
            </p:cNvSpPr>
            <p:nvPr/>
          </p:nvSpPr>
          <p:spPr bwMode="auto">
            <a:xfrm>
              <a:off x="8218436" y="4533100"/>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physical</a:t>
              </a:r>
            </a:p>
          </p:txBody>
        </p:sp>
        <p:sp>
          <p:nvSpPr>
            <p:cNvPr id="83" name="Text Box 26">
              <a:extLst>
                <a:ext uri="{FF2B5EF4-FFF2-40B4-BE49-F238E27FC236}">
                  <a16:creationId xmlns:a16="http://schemas.microsoft.com/office/drawing/2014/main" id="{18546DEE-76AB-C744-936A-7F4DF63895D8}"/>
                </a:ext>
              </a:extLst>
            </p:cNvPr>
            <p:cNvSpPr txBox="1">
              <a:spLocks noChangeArrowheads="1"/>
            </p:cNvSpPr>
            <p:nvPr/>
          </p:nvSpPr>
          <p:spPr bwMode="auto">
            <a:xfrm>
              <a:off x="8218436" y="4088345"/>
              <a:ext cx="2019294" cy="4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link</a:t>
              </a:r>
            </a:p>
          </p:txBody>
        </p:sp>
        <p:sp>
          <p:nvSpPr>
            <p:cNvPr id="84" name="Text Box 26">
              <a:extLst>
                <a:ext uri="{FF2B5EF4-FFF2-40B4-BE49-F238E27FC236}">
                  <a16:creationId xmlns:a16="http://schemas.microsoft.com/office/drawing/2014/main" id="{9DE3AC7C-D9B1-ED4C-B925-37B31767739C}"/>
                </a:ext>
              </a:extLst>
            </p:cNvPr>
            <p:cNvSpPr txBox="1">
              <a:spLocks noChangeArrowheads="1"/>
            </p:cNvSpPr>
            <p:nvPr/>
          </p:nvSpPr>
          <p:spPr bwMode="auto">
            <a:xfrm>
              <a:off x="8218436" y="3646079"/>
              <a:ext cx="2019294" cy="737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network (IP)</a:t>
              </a:r>
            </a:p>
          </p:txBody>
        </p:sp>
        <p:sp>
          <p:nvSpPr>
            <p:cNvPr id="85" name="Line 27">
              <a:extLst>
                <a:ext uri="{FF2B5EF4-FFF2-40B4-BE49-F238E27FC236}">
                  <a16:creationId xmlns:a16="http://schemas.microsoft.com/office/drawing/2014/main" id="{266E1BE0-4561-9344-ACBD-29F42E90D9F3}"/>
                </a:ext>
              </a:extLst>
            </p:cNvPr>
            <p:cNvSpPr>
              <a:spLocks noChangeShapeType="1"/>
            </p:cNvSpPr>
            <p:nvPr/>
          </p:nvSpPr>
          <p:spPr bwMode="auto">
            <a:xfrm>
              <a:off x="8116255" y="4074895"/>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6" name="Line 27">
              <a:extLst>
                <a:ext uri="{FF2B5EF4-FFF2-40B4-BE49-F238E27FC236}">
                  <a16:creationId xmlns:a16="http://schemas.microsoft.com/office/drawing/2014/main" id="{3ED696C7-AECF-C14F-8CD8-7153D36CBC69}"/>
                </a:ext>
              </a:extLst>
            </p:cNvPr>
            <p:cNvSpPr>
              <a:spLocks noChangeShapeType="1"/>
            </p:cNvSpPr>
            <p:nvPr/>
          </p:nvSpPr>
          <p:spPr bwMode="auto">
            <a:xfrm>
              <a:off x="8111389" y="4528049"/>
              <a:ext cx="2233388"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87" name="Text Box 26">
              <a:extLst>
                <a:ext uri="{FF2B5EF4-FFF2-40B4-BE49-F238E27FC236}">
                  <a16:creationId xmlns:a16="http://schemas.microsoft.com/office/drawing/2014/main" id="{42139D70-AB44-E047-B37E-AABECE12201B}"/>
                </a:ext>
              </a:extLst>
            </p:cNvPr>
            <p:cNvSpPr txBox="1">
              <a:spLocks noChangeArrowheads="1"/>
            </p:cNvSpPr>
            <p:nvPr/>
          </p:nvSpPr>
          <p:spPr bwMode="auto">
            <a:xfrm>
              <a:off x="8179440" y="2284368"/>
              <a:ext cx="2019294"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application</a:t>
              </a:r>
            </a:p>
          </p:txBody>
        </p:sp>
      </p:grpSp>
      <p:sp>
        <p:nvSpPr>
          <p:cNvPr id="129" name="Text Box 26">
            <a:extLst>
              <a:ext uri="{FF2B5EF4-FFF2-40B4-BE49-F238E27FC236}">
                <a16:creationId xmlns:a16="http://schemas.microsoft.com/office/drawing/2014/main" id="{BF5BF946-F5E7-1544-AF56-E534E43CF495}"/>
              </a:ext>
            </a:extLst>
          </p:cNvPr>
          <p:cNvSpPr txBox="1">
            <a:spLocks noChangeArrowheads="1"/>
          </p:cNvSpPr>
          <p:nvPr/>
        </p:nvSpPr>
        <p:spPr bwMode="auto">
          <a:xfrm>
            <a:off x="8732527" y="2993828"/>
            <a:ext cx="1401811"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grpSp>
        <p:nvGrpSpPr>
          <p:cNvPr id="93" name="Group 92">
            <a:extLst>
              <a:ext uri="{FF2B5EF4-FFF2-40B4-BE49-F238E27FC236}">
                <a16:creationId xmlns:a16="http://schemas.microsoft.com/office/drawing/2014/main" id="{EFA7BEBF-82FA-3440-93DD-AFB07D2DDF8D}"/>
              </a:ext>
            </a:extLst>
          </p:cNvPr>
          <p:cNvGrpSpPr/>
          <p:nvPr/>
        </p:nvGrpSpPr>
        <p:grpSpPr>
          <a:xfrm>
            <a:off x="500734" y="4943580"/>
            <a:ext cx="1026523" cy="597153"/>
            <a:chOff x="7493876" y="2774731"/>
            <a:chExt cx="1481958" cy="894622"/>
          </a:xfrm>
        </p:grpSpPr>
        <p:sp>
          <p:nvSpPr>
            <p:cNvPr id="107" name="Freeform 106">
              <a:extLst>
                <a:ext uri="{FF2B5EF4-FFF2-40B4-BE49-F238E27FC236}">
                  <a16:creationId xmlns:a16="http://schemas.microsoft.com/office/drawing/2014/main" id="{FD49C136-01B9-DB45-BCCD-F4E482387145}"/>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08" name="Oval 107">
              <a:extLst>
                <a:ext uri="{FF2B5EF4-FFF2-40B4-BE49-F238E27FC236}">
                  <a16:creationId xmlns:a16="http://schemas.microsoft.com/office/drawing/2014/main" id="{3DF9189A-C970-C34D-8402-F20083341C9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pSp>
          <p:nvGrpSpPr>
            <p:cNvPr id="109" name="Group 108">
              <a:extLst>
                <a:ext uri="{FF2B5EF4-FFF2-40B4-BE49-F238E27FC236}">
                  <a16:creationId xmlns:a16="http://schemas.microsoft.com/office/drawing/2014/main" id="{51F5139E-A5EB-E64B-B1E6-C3669AE818C6}"/>
                </a:ext>
              </a:extLst>
            </p:cNvPr>
            <p:cNvGrpSpPr/>
            <p:nvPr/>
          </p:nvGrpSpPr>
          <p:grpSpPr>
            <a:xfrm>
              <a:off x="7713663" y="2848339"/>
              <a:ext cx="1042107" cy="425543"/>
              <a:chOff x="7786941" y="2884917"/>
              <a:chExt cx="897649" cy="353919"/>
            </a:xfrm>
          </p:grpSpPr>
          <p:sp>
            <p:nvSpPr>
              <p:cNvPr id="110" name="Freeform 109">
                <a:extLst>
                  <a:ext uri="{FF2B5EF4-FFF2-40B4-BE49-F238E27FC236}">
                    <a16:creationId xmlns:a16="http://schemas.microsoft.com/office/drawing/2014/main" id="{7F7CB1D2-0FD2-A14F-A399-1C2D3650F2E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a:extLst>
                  <a:ext uri="{FF2B5EF4-FFF2-40B4-BE49-F238E27FC236}">
                    <a16:creationId xmlns:a16="http://schemas.microsoft.com/office/drawing/2014/main" id="{688C61D0-9947-2E41-89C2-D2B4591C1F3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a:extLst>
                  <a:ext uri="{FF2B5EF4-FFF2-40B4-BE49-F238E27FC236}">
                    <a16:creationId xmlns:a16="http://schemas.microsoft.com/office/drawing/2014/main" id="{ADE46CF5-DF22-8F48-87EF-A46F29E0F1A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a:extLst>
                  <a:ext uri="{FF2B5EF4-FFF2-40B4-BE49-F238E27FC236}">
                    <a16:creationId xmlns:a16="http://schemas.microsoft.com/office/drawing/2014/main" id="{CEACF782-B549-1D4E-B840-69A6AFFE6A7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14" name="Title 1">
            <a:extLst>
              <a:ext uri="{FF2B5EF4-FFF2-40B4-BE49-F238E27FC236}">
                <a16:creationId xmlns:a16="http://schemas.microsoft.com/office/drawing/2014/main" id="{1464CB5C-96D6-3645-94B5-DB9FA70972D2}"/>
              </a:ext>
            </a:extLst>
          </p:cNvPr>
          <p:cNvSpPr>
            <a:spLocks noGrp="1"/>
          </p:cNvSpPr>
          <p:nvPr>
            <p:ph type="title"/>
          </p:nvPr>
        </p:nvSpPr>
        <p:spPr>
          <a:xfrm>
            <a:off x="798690" y="289325"/>
            <a:ext cx="11100625" cy="894622"/>
          </a:xfrm>
        </p:spPr>
        <p:txBody>
          <a:bodyPr>
            <a:normAutofit/>
          </a:bodyPr>
          <a:lstStyle/>
          <a:p>
            <a:r>
              <a:rPr lang="en-US" sz="4400" dirty="0"/>
              <a:t>Transport Layer Actions</a:t>
            </a:r>
          </a:p>
        </p:txBody>
      </p:sp>
      <p:grpSp>
        <p:nvGrpSpPr>
          <p:cNvPr id="115" name="Group 149">
            <a:extLst>
              <a:ext uri="{FF2B5EF4-FFF2-40B4-BE49-F238E27FC236}">
                <a16:creationId xmlns:a16="http://schemas.microsoft.com/office/drawing/2014/main" id="{D80894D4-838A-2B47-82E9-ED060F8608E9}"/>
              </a:ext>
            </a:extLst>
          </p:cNvPr>
          <p:cNvGrpSpPr>
            <a:grpSpLocks/>
          </p:cNvGrpSpPr>
          <p:nvPr/>
        </p:nvGrpSpPr>
        <p:grpSpPr bwMode="auto">
          <a:xfrm>
            <a:off x="2462207" y="2756023"/>
            <a:ext cx="412750" cy="158750"/>
            <a:chOff x="1287" y="2524"/>
            <a:chExt cx="260" cy="100"/>
          </a:xfrm>
        </p:grpSpPr>
        <p:sp>
          <p:nvSpPr>
            <p:cNvPr id="116" name="Rectangle 73">
              <a:extLst>
                <a:ext uri="{FF2B5EF4-FFF2-40B4-BE49-F238E27FC236}">
                  <a16:creationId xmlns:a16="http://schemas.microsoft.com/office/drawing/2014/main" id="{4F7EB976-F7A9-464D-96B7-3FE5D6F41C71}"/>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7" name="Rectangle 74">
              <a:extLst>
                <a:ext uri="{FF2B5EF4-FFF2-40B4-BE49-F238E27FC236}">
                  <a16:creationId xmlns:a16="http://schemas.microsoft.com/office/drawing/2014/main" id="{4368CF72-2B59-FB4B-92FA-68E13D10F3E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8" name="Rectangle 75">
              <a:extLst>
                <a:ext uri="{FF2B5EF4-FFF2-40B4-BE49-F238E27FC236}">
                  <a16:creationId xmlns:a16="http://schemas.microsoft.com/office/drawing/2014/main" id="{0D0AC942-AA10-F747-BEAC-52DAFF24DAB3}"/>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19" name="Rectangle 129">
              <a:extLst>
                <a:ext uri="{FF2B5EF4-FFF2-40B4-BE49-F238E27FC236}">
                  <a16:creationId xmlns:a16="http://schemas.microsoft.com/office/drawing/2014/main" id="{C51B66A9-7495-DF44-B4DE-37BC9E90E09B}"/>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20" name="Group 149">
            <a:extLst>
              <a:ext uri="{FF2B5EF4-FFF2-40B4-BE49-F238E27FC236}">
                <a16:creationId xmlns:a16="http://schemas.microsoft.com/office/drawing/2014/main" id="{B5F38E94-4EF7-1F4B-AAC4-BF50DC083CD9}"/>
              </a:ext>
            </a:extLst>
          </p:cNvPr>
          <p:cNvGrpSpPr>
            <a:grpSpLocks/>
          </p:cNvGrpSpPr>
          <p:nvPr/>
        </p:nvGrpSpPr>
        <p:grpSpPr bwMode="auto">
          <a:xfrm>
            <a:off x="9681144" y="2673610"/>
            <a:ext cx="412750" cy="158750"/>
            <a:chOff x="1287" y="2524"/>
            <a:chExt cx="260" cy="100"/>
          </a:xfrm>
        </p:grpSpPr>
        <p:sp>
          <p:nvSpPr>
            <p:cNvPr id="121" name="Rectangle 73">
              <a:extLst>
                <a:ext uri="{FF2B5EF4-FFF2-40B4-BE49-F238E27FC236}">
                  <a16:creationId xmlns:a16="http://schemas.microsoft.com/office/drawing/2014/main" id="{71D7BEDA-E8D6-9F4F-8EE3-D5290D9AF39D}"/>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2" name="Rectangle 74">
              <a:extLst>
                <a:ext uri="{FF2B5EF4-FFF2-40B4-BE49-F238E27FC236}">
                  <a16:creationId xmlns:a16="http://schemas.microsoft.com/office/drawing/2014/main" id="{D93A8064-E5FB-2844-9B3D-C598CCB67BDD}"/>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Rectangle 75">
              <a:extLst>
                <a:ext uri="{FF2B5EF4-FFF2-40B4-BE49-F238E27FC236}">
                  <a16:creationId xmlns:a16="http://schemas.microsoft.com/office/drawing/2014/main" id="{DF7AA994-9DC7-8349-BB16-6DED06C89AC0}"/>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4" name="Rectangle 129">
              <a:extLst>
                <a:ext uri="{FF2B5EF4-FFF2-40B4-BE49-F238E27FC236}">
                  <a16:creationId xmlns:a16="http://schemas.microsoft.com/office/drawing/2014/main" id="{06FC6EA9-9071-D843-8C39-AFF854F3BEFC}"/>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02" name="Rectangle 101">
            <a:extLst>
              <a:ext uri="{FF2B5EF4-FFF2-40B4-BE49-F238E27FC236}">
                <a16:creationId xmlns:a16="http://schemas.microsoft.com/office/drawing/2014/main" id="{6480FBEB-6DAE-6343-96A8-03D66CDE01DB}"/>
              </a:ext>
            </a:extLst>
          </p:cNvPr>
          <p:cNvSpPr/>
          <p:nvPr/>
        </p:nvSpPr>
        <p:spPr>
          <a:xfrm>
            <a:off x="8043548" y="2078287"/>
            <a:ext cx="2443011" cy="336947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1" name="Text Box 26">
            <a:extLst>
              <a:ext uri="{FF2B5EF4-FFF2-40B4-BE49-F238E27FC236}">
                <a16:creationId xmlns:a16="http://schemas.microsoft.com/office/drawing/2014/main" id="{82B22EF0-AE16-E34A-9DFF-15D46D5130BC}"/>
              </a:ext>
            </a:extLst>
          </p:cNvPr>
          <p:cNvSpPr txBox="1">
            <a:spLocks noChangeArrowheads="1"/>
          </p:cNvSpPr>
          <p:nvPr/>
        </p:nvSpPr>
        <p:spPr bwMode="auto">
          <a:xfrm>
            <a:off x="1944359" y="3086580"/>
            <a:ext cx="1535315" cy="39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transport</a:t>
            </a:r>
          </a:p>
        </p:txBody>
      </p:sp>
      <p:sp>
        <p:nvSpPr>
          <p:cNvPr id="98" name="Rectangle 97">
            <a:extLst>
              <a:ext uri="{FF2B5EF4-FFF2-40B4-BE49-F238E27FC236}">
                <a16:creationId xmlns:a16="http://schemas.microsoft.com/office/drawing/2014/main" id="{EB709716-FAB0-AB45-BCAE-75F8CF2AEC09}"/>
              </a:ext>
            </a:extLst>
          </p:cNvPr>
          <p:cNvSpPr/>
          <p:nvPr/>
        </p:nvSpPr>
        <p:spPr>
          <a:xfrm>
            <a:off x="425009" y="1191386"/>
            <a:ext cx="3666301" cy="445990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84" name="Group 149">
            <a:extLst>
              <a:ext uri="{FF2B5EF4-FFF2-40B4-BE49-F238E27FC236}">
                <a16:creationId xmlns:a16="http://schemas.microsoft.com/office/drawing/2014/main" id="{63E54651-4A95-3749-9095-CA7015203D88}"/>
              </a:ext>
            </a:extLst>
          </p:cNvPr>
          <p:cNvGrpSpPr>
            <a:grpSpLocks/>
          </p:cNvGrpSpPr>
          <p:nvPr/>
        </p:nvGrpSpPr>
        <p:grpSpPr bwMode="auto">
          <a:xfrm>
            <a:off x="2462207" y="2756023"/>
            <a:ext cx="412750" cy="158750"/>
            <a:chOff x="1287" y="2524"/>
            <a:chExt cx="260" cy="100"/>
          </a:xfrm>
        </p:grpSpPr>
        <p:sp>
          <p:nvSpPr>
            <p:cNvPr id="185" name="Rectangle 73">
              <a:extLst>
                <a:ext uri="{FF2B5EF4-FFF2-40B4-BE49-F238E27FC236}">
                  <a16:creationId xmlns:a16="http://schemas.microsoft.com/office/drawing/2014/main" id="{280DAB38-0E9E-F34F-8F9A-9367D3F327F8}"/>
                </a:ext>
              </a:extLst>
            </p:cNvPr>
            <p:cNvSpPr>
              <a:spLocks noChangeArrowheads="1"/>
            </p:cNvSpPr>
            <p:nvPr/>
          </p:nvSpPr>
          <p:spPr bwMode="auto">
            <a:xfrm>
              <a:off x="1287" y="2524"/>
              <a:ext cx="260" cy="10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Rectangle 74">
              <a:extLst>
                <a:ext uri="{FF2B5EF4-FFF2-40B4-BE49-F238E27FC236}">
                  <a16:creationId xmlns:a16="http://schemas.microsoft.com/office/drawing/2014/main" id="{B4B3D106-96DD-1043-A6B0-160355FE6132}"/>
                </a:ext>
              </a:extLst>
            </p:cNvPr>
            <p:cNvSpPr>
              <a:spLocks noChangeArrowheads="1"/>
            </p:cNvSpPr>
            <p:nvPr/>
          </p:nvSpPr>
          <p:spPr bwMode="auto">
            <a:xfrm>
              <a:off x="1338" y="2537"/>
              <a:ext cx="155" cy="76"/>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Rectangle 75">
              <a:extLst>
                <a:ext uri="{FF2B5EF4-FFF2-40B4-BE49-F238E27FC236}">
                  <a16:creationId xmlns:a16="http://schemas.microsoft.com/office/drawing/2014/main" id="{C5BB7FFA-9E81-524A-AFF4-0278B5CB8669}"/>
                </a:ext>
              </a:extLst>
            </p:cNvPr>
            <p:cNvSpPr>
              <a:spLocks noChangeArrowheads="1"/>
            </p:cNvSpPr>
            <p:nvPr/>
          </p:nvSpPr>
          <p:spPr bwMode="auto">
            <a:xfrm>
              <a:off x="1503" y="2582"/>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8" name="Rectangle 129">
              <a:extLst>
                <a:ext uri="{FF2B5EF4-FFF2-40B4-BE49-F238E27FC236}">
                  <a16:creationId xmlns:a16="http://schemas.microsoft.com/office/drawing/2014/main" id="{25DAD60B-59D9-D343-8677-62E63FE488CE}"/>
                </a:ext>
              </a:extLst>
            </p:cNvPr>
            <p:cNvSpPr>
              <a:spLocks noChangeArrowheads="1"/>
            </p:cNvSpPr>
            <p:nvPr/>
          </p:nvSpPr>
          <p:spPr bwMode="auto">
            <a:xfrm>
              <a:off x="1298" y="2583"/>
              <a:ext cx="27" cy="27"/>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9" name="TextBox 188">
            <a:extLst>
              <a:ext uri="{FF2B5EF4-FFF2-40B4-BE49-F238E27FC236}">
                <a16:creationId xmlns:a16="http://schemas.microsoft.com/office/drawing/2014/main" id="{5F1D59D2-8EB3-004A-9300-4BC4758C645B}"/>
              </a:ext>
            </a:extLst>
          </p:cNvPr>
          <p:cNvSpPr txBox="1"/>
          <p:nvPr/>
        </p:nvSpPr>
        <p:spPr>
          <a:xfrm>
            <a:off x="4212477" y="1830701"/>
            <a:ext cx="38983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Receiver:</a:t>
            </a:r>
          </a:p>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90" name="Group 189">
            <a:extLst>
              <a:ext uri="{FF2B5EF4-FFF2-40B4-BE49-F238E27FC236}">
                <a16:creationId xmlns:a16="http://schemas.microsoft.com/office/drawing/2014/main" id="{0695A34D-8B86-1543-9A29-0310FB2B9383}"/>
              </a:ext>
            </a:extLst>
          </p:cNvPr>
          <p:cNvGrpSpPr/>
          <p:nvPr/>
        </p:nvGrpSpPr>
        <p:grpSpPr>
          <a:xfrm>
            <a:off x="2355694" y="3088859"/>
            <a:ext cx="1259074" cy="369332"/>
            <a:chOff x="8934916" y="2775692"/>
            <a:chExt cx="1259074" cy="369332"/>
          </a:xfrm>
        </p:grpSpPr>
        <p:sp>
          <p:nvSpPr>
            <p:cNvPr id="191" name="Rectangle 190">
              <a:extLst>
                <a:ext uri="{FF2B5EF4-FFF2-40B4-BE49-F238E27FC236}">
                  <a16:creationId xmlns:a16="http://schemas.microsoft.com/office/drawing/2014/main" id="{91656D58-2006-444D-9DF3-929C2C3A9462}"/>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2" name="TextBox 191">
              <a:extLst>
                <a:ext uri="{FF2B5EF4-FFF2-40B4-BE49-F238E27FC236}">
                  <a16:creationId xmlns:a16="http://schemas.microsoft.com/office/drawing/2014/main" id="{EEC242EC-76E3-8842-966A-909D1964B0B8}"/>
                </a:ext>
              </a:extLst>
            </p:cNvPr>
            <p:cNvSpPr txBox="1"/>
            <p:nvPr/>
          </p:nvSpPr>
          <p:spPr>
            <a:xfrm>
              <a:off x="8934916" y="2775692"/>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  msg</a:t>
              </a:r>
            </a:p>
          </p:txBody>
        </p:sp>
      </p:grpSp>
      <p:sp>
        <p:nvSpPr>
          <p:cNvPr id="193" name="TextBox 192">
            <a:extLst>
              <a:ext uri="{FF2B5EF4-FFF2-40B4-BE49-F238E27FC236}">
                <a16:creationId xmlns:a16="http://schemas.microsoft.com/office/drawing/2014/main" id="{146FAE95-BF64-744E-B6D7-85AE3120C980}"/>
              </a:ext>
            </a:extLst>
          </p:cNvPr>
          <p:cNvSpPr txBox="1"/>
          <p:nvPr/>
        </p:nvSpPr>
        <p:spPr>
          <a:xfrm>
            <a:off x="4391041" y="3125909"/>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extracts application-layer message</a:t>
            </a:r>
          </a:p>
        </p:txBody>
      </p:sp>
      <p:sp>
        <p:nvSpPr>
          <p:cNvPr id="194" name="TextBox 193">
            <a:extLst>
              <a:ext uri="{FF2B5EF4-FFF2-40B4-BE49-F238E27FC236}">
                <a16:creationId xmlns:a16="http://schemas.microsoft.com/office/drawing/2014/main" id="{1845376D-0F8D-7E40-9089-6FAE4370FEA0}"/>
              </a:ext>
            </a:extLst>
          </p:cNvPr>
          <p:cNvSpPr txBox="1"/>
          <p:nvPr/>
        </p:nvSpPr>
        <p:spPr>
          <a:xfrm>
            <a:off x="4389103" y="2734423"/>
            <a:ext cx="3825456" cy="409023"/>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checks header values</a:t>
            </a:r>
          </a:p>
        </p:txBody>
      </p:sp>
      <p:sp>
        <p:nvSpPr>
          <p:cNvPr id="195" name="TextBox 194">
            <a:extLst>
              <a:ext uri="{FF2B5EF4-FFF2-40B4-BE49-F238E27FC236}">
                <a16:creationId xmlns:a16="http://schemas.microsoft.com/office/drawing/2014/main" id="{9BFC24B6-C127-6F4C-BCDC-A8E792032914}"/>
              </a:ext>
            </a:extLst>
          </p:cNvPr>
          <p:cNvSpPr txBox="1"/>
          <p:nvPr/>
        </p:nvSpPr>
        <p:spPr>
          <a:xfrm>
            <a:off x="4388103" y="2278130"/>
            <a:ext cx="3825456" cy="461665"/>
          </a:xfrm>
          <a:prstGeom prst="rect">
            <a:avLst/>
          </a:prstGeom>
          <a:noFill/>
        </p:spPr>
        <p:txBody>
          <a:bodyPr wrap="square" rtlCol="0">
            <a:spAutoFit/>
          </a:bodyPr>
          <a:lstStyle/>
          <a:p>
            <a:pPr marL="285750" marR="0" lvl="0" indent="-219075" algn="l" defTabSz="914400" rtl="0" eaLnBrk="1" fontAlgn="auto" latinLnBrk="0" hangingPunct="1">
              <a:lnSpc>
                <a:spcPct val="100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receives segment from IP</a:t>
            </a:r>
          </a:p>
        </p:txBody>
      </p:sp>
      <p:grpSp>
        <p:nvGrpSpPr>
          <p:cNvPr id="196" name="Group 195">
            <a:extLst>
              <a:ext uri="{FF2B5EF4-FFF2-40B4-BE49-F238E27FC236}">
                <a16:creationId xmlns:a16="http://schemas.microsoft.com/office/drawing/2014/main" id="{48B83E4F-9A85-E449-9928-9D59A14EC074}"/>
              </a:ext>
            </a:extLst>
          </p:cNvPr>
          <p:cNvGrpSpPr/>
          <p:nvPr/>
        </p:nvGrpSpPr>
        <p:grpSpPr>
          <a:xfrm>
            <a:off x="1745737" y="4814948"/>
            <a:ext cx="1818022" cy="369332"/>
            <a:chOff x="7863122" y="5632673"/>
            <a:chExt cx="1818022" cy="369332"/>
          </a:xfrm>
        </p:grpSpPr>
        <p:grpSp>
          <p:nvGrpSpPr>
            <p:cNvPr id="197" name="Group 196">
              <a:extLst>
                <a:ext uri="{FF2B5EF4-FFF2-40B4-BE49-F238E27FC236}">
                  <a16:creationId xmlns:a16="http://schemas.microsoft.com/office/drawing/2014/main" id="{FD92661A-D54F-D249-95ED-0FF27E685E68}"/>
                </a:ext>
              </a:extLst>
            </p:cNvPr>
            <p:cNvGrpSpPr/>
            <p:nvPr/>
          </p:nvGrpSpPr>
          <p:grpSpPr>
            <a:xfrm>
              <a:off x="7863122" y="5638955"/>
              <a:ext cx="1259074" cy="338554"/>
              <a:chOff x="8964789" y="2648929"/>
              <a:chExt cx="1259074" cy="338554"/>
            </a:xfrm>
          </p:grpSpPr>
          <p:sp>
            <p:nvSpPr>
              <p:cNvPr id="201" name="Rectangle 200">
                <a:extLst>
                  <a:ext uri="{FF2B5EF4-FFF2-40B4-BE49-F238E27FC236}">
                    <a16:creationId xmlns:a16="http://schemas.microsoft.com/office/drawing/2014/main" id="{9FB9B2F8-7A2C-4D4A-9815-0AC06BE1D516}"/>
                  </a:ext>
                </a:extLst>
              </p:cNvPr>
              <p:cNvSpPr/>
              <p:nvPr/>
            </p:nvSpPr>
            <p:spPr>
              <a:xfrm>
                <a:off x="9032744" y="2707400"/>
                <a:ext cx="543189"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TextBox 201">
                <a:extLst>
                  <a:ext uri="{FF2B5EF4-FFF2-40B4-BE49-F238E27FC236}">
                    <a16:creationId xmlns:a16="http://schemas.microsoft.com/office/drawing/2014/main" id="{1C19CB13-59AD-3E40-AC4C-CF25CFC27E46}"/>
                  </a:ext>
                </a:extLst>
              </p:cNvPr>
              <p:cNvSpPr txBox="1"/>
              <p:nvPr/>
            </p:nvSpPr>
            <p:spPr>
              <a:xfrm>
                <a:off x="8964789" y="2648929"/>
                <a:ext cx="12590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T</a:t>
                </a:r>
                <a:r>
                  <a:rPr kumimoji="0" lang="en-US" sz="1600" b="0" i="0" u="none" strike="noStrike" kern="1200" cap="none" spc="0" normalizeH="0" baseline="-25000" noProof="0" dirty="0">
                    <a:ln>
                      <a:noFill/>
                    </a:ln>
                    <a:solidFill>
                      <a:prstClr val="black"/>
                    </a:solidFill>
                    <a:effectLst/>
                    <a:uLnTx/>
                    <a:uFillTx/>
                    <a:latin typeface="Calibri"/>
                    <a:ea typeface="+mn-ea"/>
                    <a:cs typeface="+mn-cs"/>
                  </a:rPr>
                  <a:t>h</a:t>
                </a:r>
              </a:p>
            </p:txBody>
          </p:sp>
        </p:grpSp>
        <p:grpSp>
          <p:nvGrpSpPr>
            <p:cNvPr id="198" name="Group 197">
              <a:extLst>
                <a:ext uri="{FF2B5EF4-FFF2-40B4-BE49-F238E27FC236}">
                  <a16:creationId xmlns:a16="http://schemas.microsoft.com/office/drawing/2014/main" id="{69964EF5-DAF4-5A49-B8EB-E8A5D01CEAE7}"/>
                </a:ext>
              </a:extLst>
            </p:cNvPr>
            <p:cNvGrpSpPr/>
            <p:nvPr/>
          </p:nvGrpSpPr>
          <p:grpSpPr>
            <a:xfrm>
              <a:off x="8422070" y="5632673"/>
              <a:ext cx="1259074" cy="369332"/>
              <a:chOff x="8934916" y="2778923"/>
              <a:chExt cx="1259074" cy="369332"/>
            </a:xfrm>
          </p:grpSpPr>
          <p:sp>
            <p:nvSpPr>
              <p:cNvPr id="199" name="Rectangle 198">
                <a:extLst>
                  <a:ext uri="{FF2B5EF4-FFF2-40B4-BE49-F238E27FC236}">
                    <a16:creationId xmlns:a16="http://schemas.microsoft.com/office/drawing/2014/main" id="{1663F7BA-0DF3-D94B-9C74-3E86A6732DD0}"/>
                  </a:ext>
                </a:extLst>
              </p:cNvPr>
              <p:cNvSpPr/>
              <p:nvPr/>
            </p:nvSpPr>
            <p:spPr>
              <a:xfrm>
                <a:off x="8964931" y="2842303"/>
                <a:ext cx="1140727" cy="24670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0" name="TextBox 199">
                <a:extLst>
                  <a:ext uri="{FF2B5EF4-FFF2-40B4-BE49-F238E27FC236}">
                    <a16:creationId xmlns:a16="http://schemas.microsoft.com/office/drawing/2014/main" id="{9FB939F0-C8E1-9645-8997-AFBC0BF0005F}"/>
                  </a:ext>
                </a:extLst>
              </p:cNvPr>
              <p:cNvSpPr txBox="1"/>
              <p:nvPr/>
            </p:nvSpPr>
            <p:spPr>
              <a:xfrm>
                <a:off x="8934916" y="2778923"/>
                <a:ext cx="12590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app. msg</a:t>
                </a:r>
              </a:p>
            </p:txBody>
          </p:sp>
        </p:grpSp>
      </p:grpSp>
      <p:sp>
        <p:nvSpPr>
          <p:cNvPr id="203" name="TextBox 202">
            <a:extLst>
              <a:ext uri="{FF2B5EF4-FFF2-40B4-BE49-F238E27FC236}">
                <a16:creationId xmlns:a16="http://schemas.microsoft.com/office/drawing/2014/main" id="{192B5ECF-BCF6-FB4F-96CB-B48F1BD83E0B}"/>
              </a:ext>
            </a:extLst>
          </p:cNvPr>
          <p:cNvSpPr txBox="1"/>
          <p:nvPr/>
        </p:nvSpPr>
        <p:spPr>
          <a:xfrm>
            <a:off x="4395862" y="3809729"/>
            <a:ext cx="3825456" cy="722955"/>
          </a:xfrm>
          <a:prstGeom prst="rect">
            <a:avLst/>
          </a:prstGeom>
          <a:noFill/>
        </p:spPr>
        <p:txBody>
          <a:bodyPr wrap="square" rtlCol="0">
            <a:spAutoFit/>
          </a:bodyPr>
          <a:lstStyle/>
          <a:p>
            <a:pPr marL="285750" marR="0" lvl="0" indent="-219075" algn="l" defTabSz="914400" rtl="0" eaLnBrk="1" fontAlgn="auto" latinLnBrk="0" hangingPunct="1">
              <a:lnSpc>
                <a:spcPct val="85000"/>
              </a:lnSpc>
              <a:spcBef>
                <a:spcPts val="0"/>
              </a:spcBef>
              <a:spcAft>
                <a:spcPts val="0"/>
              </a:spcAft>
              <a:buClr>
                <a:srgbClr val="0200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demultiplexes message up to application via socket</a:t>
            </a:r>
          </a:p>
        </p:txBody>
      </p:sp>
      <p:sp>
        <p:nvSpPr>
          <p:cNvPr id="204" name="Oval 203">
            <a:extLst>
              <a:ext uri="{FF2B5EF4-FFF2-40B4-BE49-F238E27FC236}">
                <a16:creationId xmlns:a16="http://schemas.microsoft.com/office/drawing/2014/main" id="{6282913C-E44E-4C40-ADB1-A9BB2BFBFFD7}"/>
              </a:ext>
            </a:extLst>
          </p:cNvPr>
          <p:cNvSpPr/>
          <p:nvPr/>
        </p:nvSpPr>
        <p:spPr>
          <a:xfrm>
            <a:off x="1741367" y="2989161"/>
            <a:ext cx="763166" cy="541031"/>
          </a:xfrm>
          <a:prstGeom prst="ellipse">
            <a:avLst/>
          </a:prstGeom>
          <a:noFill/>
          <a:ln w="25400">
            <a:solidFill>
              <a:srgbClr val="CD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Slide Number Placeholder 2">
            <a:extLst>
              <a:ext uri="{FF2B5EF4-FFF2-40B4-BE49-F238E27FC236}">
                <a16:creationId xmlns:a16="http://schemas.microsoft.com/office/drawing/2014/main" id="{00325223-4816-0640-A30C-AB4803E0CEA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8</a:t>
            </a:fld>
            <a:endParaRPr lang="en-US" dirty="0"/>
          </a:p>
        </p:txBody>
      </p:sp>
    </p:spTree>
    <p:extLst>
      <p:ext uri="{BB962C8B-B14F-4D97-AF65-F5344CB8AC3E}">
        <p14:creationId xmlns:p14="http://schemas.microsoft.com/office/powerpoint/2010/main" val="337050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9167E-6 2.96296E-6 L 0.00039 -0.24931 " pathEditMode="relative" rAng="0" ptsTypes="AA">
                                      <p:cBhvr>
                                        <p:cTn id="6" dur="2000" fill="hold"/>
                                        <p:tgtEl>
                                          <p:spTgt spid="196"/>
                                        </p:tgtEl>
                                        <p:attrNameLst>
                                          <p:attrName>ppt_x</p:attrName>
                                          <p:attrName>ppt_y</p:attrName>
                                        </p:attrNameLst>
                                      </p:cBhvr>
                                      <p:rCtr x="443" y="-12870"/>
                                    </p:animMotion>
                                  </p:childTnLst>
                                </p:cTn>
                              </p:par>
                              <p:par>
                                <p:cTn id="7" presetID="9" presetClass="entr" presetSubtype="0" fill="hold" grpId="0" nodeType="withEffect">
                                  <p:stCondLst>
                                    <p:cond delay="0"/>
                                  </p:stCondLst>
                                  <p:childTnLst>
                                    <p:set>
                                      <p:cBhvr>
                                        <p:cTn id="8" dur="1" fill="hold">
                                          <p:stCondLst>
                                            <p:cond delay="0"/>
                                          </p:stCondLst>
                                        </p:cTn>
                                        <p:tgtEl>
                                          <p:spTgt spid="195"/>
                                        </p:tgtEl>
                                        <p:attrNameLst>
                                          <p:attrName>style.visibility</p:attrName>
                                        </p:attrNameLst>
                                      </p:cBhvr>
                                      <p:to>
                                        <p:strVal val="visible"/>
                                      </p:to>
                                    </p:set>
                                    <p:animEffect transition="in" filter="dissolve">
                                      <p:cBhvr>
                                        <p:cTn id="9" dur="500"/>
                                        <p:tgtEl>
                                          <p:spTgt spid="19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04"/>
                                        </p:tgtEl>
                                        <p:attrNameLst>
                                          <p:attrName>style.visibility</p:attrName>
                                        </p:attrNameLst>
                                      </p:cBhvr>
                                      <p:to>
                                        <p:strVal val="visible"/>
                                      </p:to>
                                    </p:set>
                                    <p:animEffect transition="in" filter="dissolve">
                                      <p:cBhvr>
                                        <p:cTn id="14" dur="500"/>
                                        <p:tgtEl>
                                          <p:spTgt spid="20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dissolve">
                                      <p:cBhvr>
                                        <p:cTn id="17" dur="500"/>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96"/>
                                        </p:tgtEl>
                                      </p:cBhvr>
                                    </p:animEffect>
                                    <p:set>
                                      <p:cBhvr>
                                        <p:cTn id="22" dur="1" fill="hold">
                                          <p:stCondLst>
                                            <p:cond delay="499"/>
                                          </p:stCondLst>
                                        </p:cTn>
                                        <p:tgtEl>
                                          <p:spTgt spid="196"/>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204"/>
                                        </p:tgtEl>
                                      </p:cBhvr>
                                    </p:animEffect>
                                    <p:set>
                                      <p:cBhvr>
                                        <p:cTn id="25" dur="1" fill="hold">
                                          <p:stCondLst>
                                            <p:cond delay="499"/>
                                          </p:stCondLst>
                                        </p:cTn>
                                        <p:tgtEl>
                                          <p:spTgt spid="204"/>
                                        </p:tgtEl>
                                        <p:attrNameLst>
                                          <p:attrName>style.visibility</p:attrName>
                                        </p:attrNameLst>
                                      </p:cBhvr>
                                      <p:to>
                                        <p:strVal val="hidden"/>
                                      </p:to>
                                    </p:set>
                                  </p:childTnLst>
                                </p:cTn>
                              </p:par>
                              <p:par>
                                <p:cTn id="26" presetID="9" presetClass="entr" presetSubtype="0" fill="hold" nodeType="withEffect">
                                  <p:stCondLst>
                                    <p:cond delay="0"/>
                                  </p:stCondLst>
                                  <p:childTnLst>
                                    <p:set>
                                      <p:cBhvr>
                                        <p:cTn id="27" dur="1" fill="hold">
                                          <p:stCondLst>
                                            <p:cond delay="0"/>
                                          </p:stCondLst>
                                        </p:cTn>
                                        <p:tgtEl>
                                          <p:spTgt spid="190"/>
                                        </p:tgtEl>
                                        <p:attrNameLst>
                                          <p:attrName>style.visibility</p:attrName>
                                        </p:attrNameLst>
                                      </p:cBhvr>
                                      <p:to>
                                        <p:strVal val="visible"/>
                                      </p:to>
                                    </p:set>
                                    <p:animEffect transition="in" filter="dissolve">
                                      <p:cBhvr>
                                        <p:cTn id="28" dur="500"/>
                                        <p:tgtEl>
                                          <p:spTgt spid="19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93"/>
                                        </p:tgtEl>
                                        <p:attrNameLst>
                                          <p:attrName>style.visibility</p:attrName>
                                        </p:attrNameLst>
                                      </p:cBhvr>
                                      <p:to>
                                        <p:strVal val="visible"/>
                                      </p:to>
                                    </p:set>
                                    <p:animEffect transition="in" filter="dissolve">
                                      <p:cBhvr>
                                        <p:cTn id="31" dur="500"/>
                                        <p:tgtEl>
                                          <p:spTgt spid="193"/>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1.66667E-6 -4.81481E-6 L 0.00013 -0.10763 " pathEditMode="relative" rAng="0" ptsTypes="AA">
                                      <p:cBhvr>
                                        <p:cTn id="35" dur="2000" fill="hold"/>
                                        <p:tgtEl>
                                          <p:spTgt spid="190"/>
                                        </p:tgtEl>
                                        <p:attrNameLst>
                                          <p:attrName>ppt_x</p:attrName>
                                          <p:attrName>ppt_y</p:attrName>
                                        </p:attrNameLst>
                                      </p:cBhvr>
                                      <p:rCtr x="0" y="-5394"/>
                                    </p:animMotion>
                                  </p:childTnLst>
                                </p:cTn>
                              </p:par>
                              <p:par>
                                <p:cTn id="36" presetID="9" presetClass="entr" presetSubtype="0" fill="hold" grpId="0" nodeType="withEffect">
                                  <p:stCondLst>
                                    <p:cond delay="0"/>
                                  </p:stCondLst>
                                  <p:childTnLst>
                                    <p:set>
                                      <p:cBhvr>
                                        <p:cTn id="37" dur="1" fill="hold">
                                          <p:stCondLst>
                                            <p:cond delay="0"/>
                                          </p:stCondLst>
                                        </p:cTn>
                                        <p:tgtEl>
                                          <p:spTgt spid="203"/>
                                        </p:tgtEl>
                                        <p:attrNameLst>
                                          <p:attrName>style.visibility</p:attrName>
                                        </p:attrNameLst>
                                      </p:cBhvr>
                                      <p:to>
                                        <p:strVal val="visible"/>
                                      </p:to>
                                    </p:set>
                                    <p:animEffect transition="in" filter="dissolve">
                                      <p:cBhvr>
                                        <p:cTn id="38"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4" grpId="0"/>
      <p:bldP spid="195" grpId="0"/>
      <p:bldP spid="203" grpId="0"/>
      <p:bldP spid="204" grpId="0" animBg="1"/>
      <p:bldP spid="20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68711" y="259345"/>
            <a:ext cx="10515600" cy="894622"/>
          </a:xfrm>
        </p:spPr>
        <p:txBody>
          <a:bodyPr>
            <a:normAutofit/>
          </a:bodyPr>
          <a:lstStyle/>
          <a:p>
            <a:r>
              <a:rPr lang="en-US" sz="4800" dirty="0">
                <a:cs typeface="Calibri" panose="020F0502020204030204" pitchFamily="34" charset="0"/>
              </a:rPr>
              <a:t>Two principal Internet transport protocols</a:t>
            </a:r>
            <a:endParaRPr lang="en-US" sz="4800" dirty="0"/>
          </a:p>
        </p:txBody>
      </p:sp>
      <p:sp>
        <p:nvSpPr>
          <p:cNvPr id="10" name="Freeform 9">
            <a:extLst>
              <a:ext uri="{FF2B5EF4-FFF2-40B4-BE49-F238E27FC236}">
                <a16:creationId xmlns:a16="http://schemas.microsoft.com/office/drawing/2014/main" id="{7FC4FF92-130F-BB41-8C2E-AD6E35A5EFB3}"/>
              </a:ext>
            </a:extLst>
          </p:cNvPr>
          <p:cNvSpPr/>
          <p:nvPr/>
        </p:nvSpPr>
        <p:spPr>
          <a:xfrm>
            <a:off x="8985188" y="3065778"/>
            <a:ext cx="1124807" cy="133791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17">
            <a:extLst>
              <a:ext uri="{FF2B5EF4-FFF2-40B4-BE49-F238E27FC236}">
                <a16:creationId xmlns:a16="http://schemas.microsoft.com/office/drawing/2014/main" id="{86D46BE4-B0DC-6447-9B19-4A15963D6107}"/>
              </a:ext>
            </a:extLst>
          </p:cNvPr>
          <p:cNvSpPr>
            <a:spLocks/>
          </p:cNvSpPr>
          <p:nvPr/>
        </p:nvSpPr>
        <p:spPr bwMode="auto">
          <a:xfrm>
            <a:off x="7274076" y="1826035"/>
            <a:ext cx="1736725" cy="1317704"/>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418">
            <a:extLst>
              <a:ext uri="{FF2B5EF4-FFF2-40B4-BE49-F238E27FC236}">
                <a16:creationId xmlns:a16="http://schemas.microsoft.com/office/drawing/2014/main" id="{B6EA0447-3C72-2546-A182-B18B3204742F}"/>
              </a:ext>
            </a:extLst>
          </p:cNvPr>
          <p:cNvGrpSpPr>
            <a:grpSpLocks/>
          </p:cNvGrpSpPr>
          <p:nvPr/>
        </p:nvGrpSpPr>
        <p:grpSpPr bwMode="auto">
          <a:xfrm>
            <a:off x="7205350" y="3289251"/>
            <a:ext cx="1458912" cy="933450"/>
            <a:chOff x="2889" y="1631"/>
            <a:chExt cx="980" cy="743"/>
          </a:xfrm>
        </p:grpSpPr>
        <p:sp>
          <p:nvSpPr>
            <p:cNvPr id="13" name="Rectangle 419">
              <a:extLst>
                <a:ext uri="{FF2B5EF4-FFF2-40B4-BE49-F238E27FC236}">
                  <a16:creationId xmlns:a16="http://schemas.microsoft.com/office/drawing/2014/main" id="{BE021C30-4F59-6844-AF0D-B5AB853A3B1C}"/>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AutoShape 420">
              <a:extLst>
                <a:ext uri="{FF2B5EF4-FFF2-40B4-BE49-F238E27FC236}">
                  <a16:creationId xmlns:a16="http://schemas.microsoft.com/office/drawing/2014/main" id="{27AA7BFA-EEE4-4140-B9E6-23FEE52ACCEA}"/>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CC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5" name="Freeform 427">
            <a:extLst>
              <a:ext uri="{FF2B5EF4-FFF2-40B4-BE49-F238E27FC236}">
                <a16:creationId xmlns:a16="http://schemas.microsoft.com/office/drawing/2014/main" id="{50383F63-A1BE-EE40-9A4A-9521B5B39A87}"/>
              </a:ext>
            </a:extLst>
          </p:cNvPr>
          <p:cNvSpPr>
            <a:spLocks/>
          </p:cNvSpPr>
          <p:nvPr/>
        </p:nvSpPr>
        <p:spPr bwMode="auto">
          <a:xfrm>
            <a:off x="7712401" y="4683134"/>
            <a:ext cx="3079750" cy="1665288"/>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580">
            <a:extLst>
              <a:ext uri="{FF2B5EF4-FFF2-40B4-BE49-F238E27FC236}">
                <a16:creationId xmlns:a16="http://schemas.microsoft.com/office/drawing/2014/main" id="{68F39DC6-82AA-494B-BF8C-3328A3504C38}"/>
              </a:ext>
            </a:extLst>
          </p:cNvPr>
          <p:cNvSpPr txBox="1">
            <a:spLocks noChangeArrowheads="1"/>
          </p:cNvSpPr>
          <p:nvPr/>
        </p:nvSpPr>
        <p:spPr bwMode="auto">
          <a:xfrm>
            <a:off x="7679274" y="1488461"/>
            <a:ext cx="1339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mobile network</a:t>
            </a:r>
          </a:p>
        </p:txBody>
      </p:sp>
      <p:sp>
        <p:nvSpPr>
          <p:cNvPr id="17" name="Text Box 580">
            <a:extLst>
              <a:ext uri="{FF2B5EF4-FFF2-40B4-BE49-F238E27FC236}">
                <a16:creationId xmlns:a16="http://schemas.microsoft.com/office/drawing/2014/main" id="{4FAF1075-A726-A74C-A102-E55EF3041A0B}"/>
              </a:ext>
            </a:extLst>
          </p:cNvPr>
          <p:cNvSpPr txBox="1">
            <a:spLocks noChangeArrowheads="1"/>
          </p:cNvSpPr>
          <p:nvPr/>
        </p:nvSpPr>
        <p:spPr bwMode="auto">
          <a:xfrm>
            <a:off x="7330835" y="4191922"/>
            <a:ext cx="1955646" cy="26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home network</a:t>
            </a:r>
          </a:p>
        </p:txBody>
      </p:sp>
      <p:sp>
        <p:nvSpPr>
          <p:cNvPr id="19" name="Text Box 580">
            <a:extLst>
              <a:ext uri="{FF2B5EF4-FFF2-40B4-BE49-F238E27FC236}">
                <a16:creationId xmlns:a16="http://schemas.microsoft.com/office/drawing/2014/main" id="{18D63BA9-A80C-3C4E-951E-EC3E6277A653}"/>
              </a:ext>
            </a:extLst>
          </p:cNvPr>
          <p:cNvSpPr txBox="1">
            <a:spLocks noChangeArrowheads="1"/>
          </p:cNvSpPr>
          <p:nvPr/>
        </p:nvSpPr>
        <p:spPr bwMode="auto">
          <a:xfrm>
            <a:off x="7306908" y="5779775"/>
            <a:ext cx="1195135" cy="4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enterprise</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          network</a:t>
            </a:r>
          </a:p>
        </p:txBody>
      </p:sp>
      <p:sp>
        <p:nvSpPr>
          <p:cNvPr id="20" name="Freeform 19">
            <a:extLst>
              <a:ext uri="{FF2B5EF4-FFF2-40B4-BE49-F238E27FC236}">
                <a16:creationId xmlns:a16="http://schemas.microsoft.com/office/drawing/2014/main" id="{21C1BA4F-9694-604C-B41C-E527BFD0B4FC}"/>
              </a:ext>
            </a:extLst>
          </p:cNvPr>
          <p:cNvSpPr/>
          <p:nvPr/>
        </p:nvSpPr>
        <p:spPr>
          <a:xfrm>
            <a:off x="10222146" y="3179540"/>
            <a:ext cx="1273167" cy="1935748"/>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9D929D7-3426-7545-8640-DC8E2ED95FB9}"/>
              </a:ext>
            </a:extLst>
          </p:cNvPr>
          <p:cNvGrpSpPr/>
          <p:nvPr/>
        </p:nvGrpSpPr>
        <p:grpSpPr>
          <a:xfrm>
            <a:off x="10837700" y="3928050"/>
            <a:ext cx="687393" cy="721548"/>
            <a:chOff x="5203089" y="1751190"/>
            <a:chExt cx="858331" cy="662414"/>
          </a:xfrm>
        </p:grpSpPr>
        <p:sp>
          <p:nvSpPr>
            <p:cNvPr id="22" name="Freeform 21">
              <a:extLst>
                <a:ext uri="{FF2B5EF4-FFF2-40B4-BE49-F238E27FC236}">
                  <a16:creationId xmlns:a16="http://schemas.microsoft.com/office/drawing/2014/main" id="{32949C6B-70A2-0C41-96B1-4A94F8B7F80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6A42A8C1-0A52-8944-BCD0-7C3E1000F6A9}"/>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3801E422-A8CB-5D4B-8A53-10BB1CC241B4}"/>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A70776E-060B-774C-AF87-577276BCDEDB}"/>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4F15741-4E5D-2C40-AA55-B8A92FB5641B}"/>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116124-6B0D-0A48-9748-70E0EE10E0B8}"/>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1A80C21-FB20-4F42-A016-94A2E068D917}"/>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96746B7-2DA8-C14F-A27C-643C5FAB1AF2}"/>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02066780-DE5E-6740-8BBA-01C995D1619B}"/>
              </a:ext>
            </a:extLst>
          </p:cNvPr>
          <p:cNvGrpSpPr/>
          <p:nvPr/>
        </p:nvGrpSpPr>
        <p:grpSpPr>
          <a:xfrm>
            <a:off x="10771171" y="3194171"/>
            <a:ext cx="594613" cy="648336"/>
            <a:chOff x="5203089" y="1751190"/>
            <a:chExt cx="858331" cy="662414"/>
          </a:xfrm>
        </p:grpSpPr>
        <p:sp>
          <p:nvSpPr>
            <p:cNvPr id="31" name="Freeform 30">
              <a:extLst>
                <a:ext uri="{FF2B5EF4-FFF2-40B4-BE49-F238E27FC236}">
                  <a16:creationId xmlns:a16="http://schemas.microsoft.com/office/drawing/2014/main" id="{F49A9BF7-5D60-2C4D-AF1F-F5F5F46EB76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F8935E55-D83F-F74C-A0C3-358E8FF3E7CE}"/>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3FFB49DC-1122-2D42-9C83-51C0E0469DF6}"/>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B4DFA1B-BDC0-0547-BA3C-F5988DF09577}"/>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4898AC-622F-264A-9A7D-E5817715A6AD}"/>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01C8AF5-125A-4746-96BD-BF09BC7DDE9B}"/>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3662089-AD1C-A64B-9B48-0369C502239D}"/>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0D9A8F3-9F56-D642-96B2-51A352E9864D}"/>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39" name="Freeform 38">
            <a:extLst>
              <a:ext uri="{FF2B5EF4-FFF2-40B4-BE49-F238E27FC236}">
                <a16:creationId xmlns:a16="http://schemas.microsoft.com/office/drawing/2014/main" id="{717B1C14-4D36-EF4F-A926-BBBD98456BEE}"/>
              </a:ext>
            </a:extLst>
          </p:cNvPr>
          <p:cNvSpPr/>
          <p:nvPr/>
        </p:nvSpPr>
        <p:spPr>
          <a:xfrm>
            <a:off x="9540813" y="1782042"/>
            <a:ext cx="1497864" cy="138645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E13F2107-1C9A-0C41-B24A-0671CC60D47A}"/>
              </a:ext>
            </a:extLst>
          </p:cNvPr>
          <p:cNvSpPr txBox="1"/>
          <p:nvPr/>
        </p:nvSpPr>
        <p:spPr>
          <a:xfrm>
            <a:off x="9427201" y="1851195"/>
            <a:ext cx="1725088" cy="2862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national or global ISP</a:t>
            </a:r>
          </a:p>
        </p:txBody>
      </p:sp>
      <p:sp>
        <p:nvSpPr>
          <p:cNvPr id="41" name="Rectangle 40">
            <a:extLst>
              <a:ext uri="{FF2B5EF4-FFF2-40B4-BE49-F238E27FC236}">
                <a16:creationId xmlns:a16="http://schemas.microsoft.com/office/drawing/2014/main" id="{4E6D405D-F88D-A643-A8DA-87BCB5348C5C}"/>
              </a:ext>
            </a:extLst>
          </p:cNvPr>
          <p:cNvSpPr/>
          <p:nvPr/>
        </p:nvSpPr>
        <p:spPr>
          <a:xfrm>
            <a:off x="9279068" y="3677908"/>
            <a:ext cx="305749" cy="197847"/>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ED05228A-100C-D643-BB8E-545E51741FBA}"/>
              </a:ext>
            </a:extLst>
          </p:cNvPr>
          <p:cNvSpPr txBox="1"/>
          <p:nvPr/>
        </p:nvSpPr>
        <p:spPr>
          <a:xfrm>
            <a:off x="8766162" y="3447919"/>
            <a:ext cx="1040639" cy="4801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local or regional ISP</a:t>
            </a:r>
          </a:p>
        </p:txBody>
      </p:sp>
      <p:sp>
        <p:nvSpPr>
          <p:cNvPr id="43" name="TextBox 42">
            <a:extLst>
              <a:ext uri="{FF2B5EF4-FFF2-40B4-BE49-F238E27FC236}">
                <a16:creationId xmlns:a16="http://schemas.microsoft.com/office/drawing/2014/main" id="{795F625F-E4CA-A14C-BDB7-680FDFE6EE1F}"/>
              </a:ext>
            </a:extLst>
          </p:cNvPr>
          <p:cNvSpPr txBox="1"/>
          <p:nvPr/>
        </p:nvSpPr>
        <p:spPr>
          <a:xfrm>
            <a:off x="10917767" y="4677937"/>
            <a:ext cx="813043" cy="38318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datacenter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sp>
        <p:nvSpPr>
          <p:cNvPr id="44" name="TextBox 43">
            <a:extLst>
              <a:ext uri="{FF2B5EF4-FFF2-40B4-BE49-F238E27FC236}">
                <a16:creationId xmlns:a16="http://schemas.microsoft.com/office/drawing/2014/main" id="{75188F4C-A928-8F4F-9205-FD6C4D77CC8D}"/>
              </a:ext>
            </a:extLst>
          </p:cNvPr>
          <p:cNvSpPr txBox="1"/>
          <p:nvPr/>
        </p:nvSpPr>
        <p:spPr>
          <a:xfrm>
            <a:off x="10063018" y="4228248"/>
            <a:ext cx="843051" cy="674031"/>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content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provider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network</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959284F2-2C3E-6B49-83BE-150EADA93824}"/>
              </a:ext>
            </a:extLst>
          </p:cNvPr>
          <p:cNvCxnSpPr>
            <a:cxnSpLocks/>
          </p:cNvCxnSpPr>
          <p:nvPr/>
        </p:nvCxnSpPr>
        <p:spPr>
          <a:xfrm flipH="1" flipV="1">
            <a:off x="10559920" y="3580125"/>
            <a:ext cx="412964" cy="63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AEFAB6-4248-8846-A79A-BF9D6164DE76}"/>
              </a:ext>
            </a:extLst>
          </p:cNvPr>
          <p:cNvCxnSpPr>
            <a:cxnSpLocks/>
          </p:cNvCxnSpPr>
          <p:nvPr/>
        </p:nvCxnSpPr>
        <p:spPr>
          <a:xfrm flipH="1" flipV="1">
            <a:off x="10660835" y="3640684"/>
            <a:ext cx="345866" cy="738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0D3269-0EC2-2640-AC07-B881868275F8}"/>
              </a:ext>
            </a:extLst>
          </p:cNvPr>
          <p:cNvCxnSpPr>
            <a:cxnSpLocks/>
          </p:cNvCxnSpPr>
          <p:nvPr/>
        </p:nvCxnSpPr>
        <p:spPr>
          <a:xfrm flipV="1">
            <a:off x="10636897" y="3633421"/>
            <a:ext cx="335987" cy="395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3C34A0-4725-C44D-9514-4F74B2157D8C}"/>
              </a:ext>
            </a:extLst>
          </p:cNvPr>
          <p:cNvCxnSpPr>
            <a:cxnSpLocks/>
          </p:cNvCxnSpPr>
          <p:nvPr/>
        </p:nvCxnSpPr>
        <p:spPr>
          <a:xfrm flipH="1" flipV="1">
            <a:off x="10570774" y="3594896"/>
            <a:ext cx="1" cy="485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0311E5-76D3-2C44-A6A8-22CB01ADCF02}"/>
              </a:ext>
            </a:extLst>
          </p:cNvPr>
          <p:cNvCxnSpPr>
            <a:cxnSpLocks/>
          </p:cNvCxnSpPr>
          <p:nvPr/>
        </p:nvCxnSpPr>
        <p:spPr>
          <a:xfrm flipH="1" flipV="1">
            <a:off x="10550620" y="4071642"/>
            <a:ext cx="508543" cy="348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939BF82-EFED-E140-BFC2-23D3688C2CB7}"/>
              </a:ext>
            </a:extLst>
          </p:cNvPr>
          <p:cNvCxnSpPr>
            <a:cxnSpLocks/>
          </p:cNvCxnSpPr>
          <p:nvPr/>
        </p:nvCxnSpPr>
        <p:spPr>
          <a:xfrm flipH="1">
            <a:off x="9895195"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E47AF2-94A8-0243-8795-936020048815}"/>
              </a:ext>
            </a:extLst>
          </p:cNvPr>
          <p:cNvCxnSpPr>
            <a:cxnSpLocks/>
          </p:cNvCxnSpPr>
          <p:nvPr/>
        </p:nvCxnSpPr>
        <p:spPr>
          <a:xfrm flipH="1">
            <a:off x="9219616" y="4087742"/>
            <a:ext cx="65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648A8C-238E-7045-A29E-EDD4DA54C3A4}"/>
              </a:ext>
            </a:extLst>
          </p:cNvPr>
          <p:cNvCxnSpPr>
            <a:cxnSpLocks/>
          </p:cNvCxnSpPr>
          <p:nvPr/>
        </p:nvCxnSpPr>
        <p:spPr>
          <a:xfrm flipH="1">
            <a:off x="9276868" y="3507672"/>
            <a:ext cx="382424" cy="517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F8AD327-3BC9-7D46-A7E7-D0F90B60A252}"/>
              </a:ext>
            </a:extLst>
          </p:cNvPr>
          <p:cNvCxnSpPr>
            <a:cxnSpLocks/>
          </p:cNvCxnSpPr>
          <p:nvPr/>
        </p:nvCxnSpPr>
        <p:spPr>
          <a:xfrm>
            <a:off x="9733069" y="3507672"/>
            <a:ext cx="0" cy="540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7C26C3-84F1-C149-AC22-6F1EB6629DA9}"/>
              </a:ext>
            </a:extLst>
          </p:cNvPr>
          <p:cNvCxnSpPr/>
          <p:nvPr/>
        </p:nvCxnSpPr>
        <p:spPr>
          <a:xfrm>
            <a:off x="10137668" y="2754692"/>
            <a:ext cx="488174" cy="839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F05EFE-FD3D-3C4D-8F4F-0AC6B112D1A2}"/>
              </a:ext>
            </a:extLst>
          </p:cNvPr>
          <p:cNvCxnSpPr>
            <a:cxnSpLocks/>
          </p:cNvCxnSpPr>
          <p:nvPr/>
        </p:nvCxnSpPr>
        <p:spPr>
          <a:xfrm flipH="1">
            <a:off x="9798719" y="2695013"/>
            <a:ext cx="380432" cy="694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6" name="Group 55">
            <a:extLst>
              <a:ext uri="{FF2B5EF4-FFF2-40B4-BE49-F238E27FC236}">
                <a16:creationId xmlns:a16="http://schemas.microsoft.com/office/drawing/2014/main" id="{CCC39A38-643E-1841-84E4-48B68DB2ED03}"/>
              </a:ext>
            </a:extLst>
          </p:cNvPr>
          <p:cNvGrpSpPr/>
          <p:nvPr/>
        </p:nvGrpSpPr>
        <p:grpSpPr>
          <a:xfrm>
            <a:off x="7562238" y="2127325"/>
            <a:ext cx="3578867" cy="3640283"/>
            <a:chOff x="7562238" y="2127325"/>
            <a:chExt cx="3578867" cy="3640283"/>
          </a:xfrm>
        </p:grpSpPr>
        <p:grpSp>
          <p:nvGrpSpPr>
            <p:cNvPr id="57" name="Group 56">
              <a:extLst>
                <a:ext uri="{FF2B5EF4-FFF2-40B4-BE49-F238E27FC236}">
                  <a16:creationId xmlns:a16="http://schemas.microsoft.com/office/drawing/2014/main" id="{479EF77B-B7F5-D441-A37D-7AC14D43B519}"/>
                </a:ext>
              </a:extLst>
            </p:cNvPr>
            <p:cNvGrpSpPr/>
            <p:nvPr/>
          </p:nvGrpSpPr>
          <p:grpSpPr>
            <a:xfrm>
              <a:off x="7857253" y="2127325"/>
              <a:ext cx="3283852" cy="3640283"/>
              <a:chOff x="7881336" y="2104198"/>
              <a:chExt cx="3283852" cy="3640283"/>
            </a:xfrm>
          </p:grpSpPr>
          <p:sp>
            <p:nvSpPr>
              <p:cNvPr id="62" name="Line 428">
                <a:extLst>
                  <a:ext uri="{FF2B5EF4-FFF2-40B4-BE49-F238E27FC236}">
                    <a16:creationId xmlns:a16="http://schemas.microsoft.com/office/drawing/2014/main" id="{16F1973E-A8F0-6E4E-9510-49D75998F4A8}"/>
                  </a:ext>
                </a:extLst>
              </p:cNvPr>
              <p:cNvSpPr>
                <a:spLocks noChangeShapeType="1"/>
              </p:cNvSpPr>
              <p:nvPr/>
            </p:nvSpPr>
            <p:spPr bwMode="auto">
              <a:xfrm rot="16200000" flipV="1">
                <a:off x="9813692" y="5228612"/>
                <a:ext cx="388062" cy="7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Line 430">
                <a:extLst>
                  <a:ext uri="{FF2B5EF4-FFF2-40B4-BE49-F238E27FC236}">
                    <a16:creationId xmlns:a16="http://schemas.microsoft.com/office/drawing/2014/main" id="{CAB72423-2D43-1046-869C-9EDAEA5E40C1}"/>
                  </a:ext>
                </a:extLst>
              </p:cNvPr>
              <p:cNvSpPr>
                <a:spLocks noChangeShapeType="1"/>
              </p:cNvSpPr>
              <p:nvPr/>
            </p:nvSpPr>
            <p:spPr bwMode="auto">
              <a:xfrm rot="16200000">
                <a:off x="10234009" y="5382159"/>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Line 431">
                <a:extLst>
                  <a:ext uri="{FF2B5EF4-FFF2-40B4-BE49-F238E27FC236}">
                    <a16:creationId xmlns:a16="http://schemas.microsoft.com/office/drawing/2014/main" id="{99BD1088-D56F-3A42-8E44-483A32BEDA49}"/>
                  </a:ext>
                </a:extLst>
              </p:cNvPr>
              <p:cNvSpPr>
                <a:spLocks noChangeShapeType="1"/>
              </p:cNvSpPr>
              <p:nvPr/>
            </p:nvSpPr>
            <p:spPr bwMode="auto">
              <a:xfrm>
                <a:off x="9457042" y="4815390"/>
                <a:ext cx="524483" cy="261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Line 432">
                <a:extLst>
                  <a:ext uri="{FF2B5EF4-FFF2-40B4-BE49-F238E27FC236}">
                    <a16:creationId xmlns:a16="http://schemas.microsoft.com/office/drawing/2014/main" id="{8A75CF99-7455-B74F-8BAD-3AD43E03F473}"/>
                  </a:ext>
                </a:extLst>
              </p:cNvPr>
              <p:cNvSpPr>
                <a:spLocks noChangeShapeType="1"/>
              </p:cNvSpPr>
              <p:nvPr/>
            </p:nvSpPr>
            <p:spPr bwMode="auto">
              <a:xfrm flipV="1">
                <a:off x="8874149" y="4815390"/>
                <a:ext cx="569255" cy="246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Line 433">
                <a:extLst>
                  <a:ext uri="{FF2B5EF4-FFF2-40B4-BE49-F238E27FC236}">
                    <a16:creationId xmlns:a16="http://schemas.microsoft.com/office/drawing/2014/main" id="{FC542B29-675E-3D46-80C8-75565CBAE29A}"/>
                  </a:ext>
                </a:extLst>
              </p:cNvPr>
              <p:cNvSpPr>
                <a:spLocks noChangeShapeType="1"/>
              </p:cNvSpPr>
              <p:nvPr/>
            </p:nvSpPr>
            <p:spPr bwMode="auto">
              <a:xfrm flipV="1">
                <a:off x="8845827" y="5085749"/>
                <a:ext cx="10305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Line 435">
                <a:extLst>
                  <a:ext uri="{FF2B5EF4-FFF2-40B4-BE49-F238E27FC236}">
                    <a16:creationId xmlns:a16="http://schemas.microsoft.com/office/drawing/2014/main" id="{2B974C3D-5280-D849-8D04-7FDDEF66CF86}"/>
                  </a:ext>
                </a:extLst>
              </p:cNvPr>
              <p:cNvSpPr>
                <a:spLocks noChangeShapeType="1"/>
              </p:cNvSpPr>
              <p:nvPr/>
            </p:nvSpPr>
            <p:spPr bwMode="auto">
              <a:xfrm>
                <a:off x="8234290" y="5094207"/>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Line 436">
                <a:extLst>
                  <a:ext uri="{FF2B5EF4-FFF2-40B4-BE49-F238E27FC236}">
                    <a16:creationId xmlns:a16="http://schemas.microsoft.com/office/drawing/2014/main" id="{05391238-AE6D-D14C-8C1F-CD07E40328C7}"/>
                  </a:ext>
                </a:extLst>
              </p:cNvPr>
              <p:cNvSpPr>
                <a:spLocks noChangeShapeType="1"/>
              </p:cNvSpPr>
              <p:nvPr/>
            </p:nvSpPr>
            <p:spPr bwMode="auto">
              <a:xfrm flipV="1">
                <a:off x="7972450" y="5267343"/>
                <a:ext cx="41275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Line 439">
                <a:extLst>
                  <a:ext uri="{FF2B5EF4-FFF2-40B4-BE49-F238E27FC236}">
                    <a16:creationId xmlns:a16="http://schemas.microsoft.com/office/drawing/2014/main" id="{F0B33890-F38E-9948-851E-64C7E965F08B}"/>
                  </a:ext>
                </a:extLst>
              </p:cNvPr>
              <p:cNvSpPr>
                <a:spLocks noChangeShapeType="1"/>
              </p:cNvSpPr>
              <p:nvPr/>
            </p:nvSpPr>
            <p:spPr bwMode="auto">
              <a:xfrm flipH="1">
                <a:off x="8397900" y="5259125"/>
                <a:ext cx="68080" cy="293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Line 440">
                <a:extLst>
                  <a:ext uri="{FF2B5EF4-FFF2-40B4-BE49-F238E27FC236}">
                    <a16:creationId xmlns:a16="http://schemas.microsoft.com/office/drawing/2014/main" id="{A6F6A7F9-E45C-124D-AC6C-F4101DAE4B5F}"/>
                  </a:ext>
                </a:extLst>
              </p:cNvPr>
              <p:cNvSpPr>
                <a:spLocks noChangeShapeType="1"/>
              </p:cNvSpPr>
              <p:nvPr/>
            </p:nvSpPr>
            <p:spPr bwMode="auto">
              <a:xfrm flipH="1" flipV="1">
                <a:off x="8512814" y="5284804"/>
                <a:ext cx="280374" cy="2698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Line 441">
                <a:extLst>
                  <a:ext uri="{FF2B5EF4-FFF2-40B4-BE49-F238E27FC236}">
                    <a16:creationId xmlns:a16="http://schemas.microsoft.com/office/drawing/2014/main" id="{AD8346D7-6C40-1348-A196-CC99EDB76C75}"/>
                  </a:ext>
                </a:extLst>
              </p:cNvPr>
              <p:cNvSpPr>
                <a:spLocks noChangeShapeType="1"/>
              </p:cNvSpPr>
              <p:nvPr/>
            </p:nvSpPr>
            <p:spPr bwMode="auto">
              <a:xfrm>
                <a:off x="8512814" y="5234921"/>
                <a:ext cx="914184" cy="4686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Line 443">
                <a:extLst>
                  <a:ext uri="{FF2B5EF4-FFF2-40B4-BE49-F238E27FC236}">
                    <a16:creationId xmlns:a16="http://schemas.microsoft.com/office/drawing/2014/main" id="{E2DA8AD7-F617-354E-B5AE-47F97541A8FA}"/>
                  </a:ext>
                </a:extLst>
              </p:cNvPr>
              <p:cNvSpPr>
                <a:spLocks noChangeShapeType="1"/>
              </p:cNvSpPr>
              <p:nvPr/>
            </p:nvSpPr>
            <p:spPr bwMode="auto">
              <a:xfrm>
                <a:off x="8271861" y="3806843"/>
                <a:ext cx="0" cy="131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Line 449">
                <a:extLst>
                  <a:ext uri="{FF2B5EF4-FFF2-40B4-BE49-F238E27FC236}">
                    <a16:creationId xmlns:a16="http://schemas.microsoft.com/office/drawing/2014/main" id="{E873DD89-2DB7-304C-ADED-170F1F4E1A6A}"/>
                  </a:ext>
                </a:extLst>
              </p:cNvPr>
              <p:cNvSpPr>
                <a:spLocks noChangeShapeType="1"/>
              </p:cNvSpPr>
              <p:nvPr/>
            </p:nvSpPr>
            <p:spPr bwMode="auto">
              <a:xfrm flipV="1">
                <a:off x="7881336" y="4017980"/>
                <a:ext cx="168275"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Line 428">
                <a:extLst>
                  <a:ext uri="{FF2B5EF4-FFF2-40B4-BE49-F238E27FC236}">
                    <a16:creationId xmlns:a16="http://schemas.microsoft.com/office/drawing/2014/main" id="{56AC483A-3972-5540-9E9F-AE1FE256604E}"/>
                  </a:ext>
                </a:extLst>
              </p:cNvPr>
              <p:cNvSpPr>
                <a:spLocks noChangeShapeType="1"/>
              </p:cNvSpPr>
              <p:nvPr/>
            </p:nvSpPr>
            <p:spPr bwMode="auto">
              <a:xfrm rot="16200000" flipV="1">
                <a:off x="9909628" y="5560344"/>
                <a:ext cx="366793" cy="148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Line 440">
                <a:extLst>
                  <a:ext uri="{FF2B5EF4-FFF2-40B4-BE49-F238E27FC236}">
                    <a16:creationId xmlns:a16="http://schemas.microsoft.com/office/drawing/2014/main" id="{B0224379-0B0C-1343-B0E2-E62DFA482C03}"/>
                  </a:ext>
                </a:extLst>
              </p:cNvPr>
              <p:cNvSpPr>
                <a:spLocks noChangeShapeType="1"/>
              </p:cNvSpPr>
              <p:nvPr/>
            </p:nvSpPr>
            <p:spPr bwMode="auto">
              <a:xfrm flipV="1">
                <a:off x="8483508" y="5013435"/>
                <a:ext cx="404236" cy="2077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6" name="Straight Connector 75">
                <a:extLst>
                  <a:ext uri="{FF2B5EF4-FFF2-40B4-BE49-F238E27FC236}">
                    <a16:creationId xmlns:a16="http://schemas.microsoft.com/office/drawing/2014/main" id="{1DFBDA95-16CE-D146-A4C5-C45EDEC8D34E}"/>
                  </a:ext>
                </a:extLst>
              </p:cNvPr>
              <p:cNvCxnSpPr/>
              <p:nvPr/>
            </p:nvCxnSpPr>
            <p:spPr>
              <a:xfrm flipH="1">
                <a:off x="10124718" y="2146305"/>
                <a:ext cx="761467" cy="57735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282E722-916E-234E-AC0B-E2B36A0049E1}"/>
                  </a:ext>
                </a:extLst>
              </p:cNvPr>
              <p:cNvCxnSpPr/>
              <p:nvPr/>
            </p:nvCxnSpPr>
            <p:spPr>
              <a:xfrm flipH="1">
                <a:off x="10124718" y="2245186"/>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691F242-AF67-1B42-8D8E-F09C1EB27D39}"/>
                  </a:ext>
                </a:extLst>
              </p:cNvPr>
              <p:cNvCxnSpPr/>
              <p:nvPr/>
            </p:nvCxnSpPr>
            <p:spPr>
              <a:xfrm flipH="1">
                <a:off x="10696218" y="2177379"/>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49F46-6C78-A640-A53B-1F2DCAE49B5E}"/>
                  </a:ext>
                </a:extLst>
              </p:cNvPr>
              <p:cNvCxnSpPr/>
              <p:nvPr/>
            </p:nvCxnSpPr>
            <p:spPr>
              <a:xfrm flipH="1">
                <a:off x="10166249" y="2695840"/>
                <a:ext cx="574283" cy="2782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1454C82-BE7E-874F-AA28-09F795395B3E}"/>
                  </a:ext>
                </a:extLst>
              </p:cNvPr>
              <p:cNvCxnSpPr/>
              <p:nvPr/>
            </p:nvCxnSpPr>
            <p:spPr>
              <a:xfrm flipH="1">
                <a:off x="10093625" y="2146305"/>
                <a:ext cx="788589" cy="9888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2F00AE0-2163-514F-B52E-CFE0592CCF07}"/>
                  </a:ext>
                </a:extLst>
              </p:cNvPr>
              <p:cNvCxnSpPr/>
              <p:nvPr/>
            </p:nvCxnSpPr>
            <p:spPr>
              <a:xfrm flipH="1">
                <a:off x="10886186" y="2104198"/>
                <a:ext cx="279002" cy="421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E38317B-7455-F04C-9FB3-A47169171585}"/>
                  </a:ext>
                </a:extLst>
              </p:cNvPr>
              <p:cNvCxnSpPr/>
              <p:nvPr/>
            </p:nvCxnSpPr>
            <p:spPr>
              <a:xfrm flipH="1" flipV="1">
                <a:off x="10706077" y="2695840"/>
                <a:ext cx="353541" cy="6780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8CD097C-75DA-B84B-B03E-371F3044C3BB}"/>
                  </a:ext>
                </a:extLst>
              </p:cNvPr>
              <p:cNvCxnSpPr/>
              <p:nvPr/>
            </p:nvCxnSpPr>
            <p:spPr>
              <a:xfrm flipH="1">
                <a:off x="8793306" y="2245186"/>
                <a:ext cx="1300319" cy="6066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Line 541">
                <a:extLst>
                  <a:ext uri="{FF2B5EF4-FFF2-40B4-BE49-F238E27FC236}">
                    <a16:creationId xmlns:a16="http://schemas.microsoft.com/office/drawing/2014/main" id="{3EE4D6D5-1F58-604E-926E-B12AF198F926}"/>
                  </a:ext>
                </a:extLst>
              </p:cNvPr>
              <p:cNvSpPr>
                <a:spLocks noChangeShapeType="1"/>
              </p:cNvSpPr>
              <p:nvPr/>
            </p:nvSpPr>
            <p:spPr bwMode="auto">
              <a:xfrm flipV="1">
                <a:off x="9402788" y="4090252"/>
                <a:ext cx="429324" cy="7056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Line 424">
                <a:extLst>
                  <a:ext uri="{FF2B5EF4-FFF2-40B4-BE49-F238E27FC236}">
                    <a16:creationId xmlns:a16="http://schemas.microsoft.com/office/drawing/2014/main" id="{69D11C97-9A2A-6F4A-BEC2-192440539BA8}"/>
                  </a:ext>
                </a:extLst>
              </p:cNvPr>
              <p:cNvSpPr>
                <a:spLocks noChangeShapeType="1"/>
              </p:cNvSpPr>
              <p:nvPr/>
            </p:nvSpPr>
            <p:spPr bwMode="auto">
              <a:xfrm flipV="1">
                <a:off x="8268637" y="4024329"/>
                <a:ext cx="969051"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8" name="Picture 778" descr="antenna_radiation_stylized">
              <a:extLst>
                <a:ext uri="{FF2B5EF4-FFF2-40B4-BE49-F238E27FC236}">
                  <a16:creationId xmlns:a16="http://schemas.microsoft.com/office/drawing/2014/main" id="{AE641E33-5C90-9C48-B6C0-B2DA38E6B4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81" descr="antenna_radiation_stylized">
              <a:extLst>
                <a:ext uri="{FF2B5EF4-FFF2-40B4-BE49-F238E27FC236}">
                  <a16:creationId xmlns:a16="http://schemas.microsoft.com/office/drawing/2014/main" id="{58D0D77F-41BF-B141-99CC-74447702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99" descr="cell_tower_radiation copy">
              <a:extLst>
                <a:ext uri="{FF2B5EF4-FFF2-40B4-BE49-F238E27FC236}">
                  <a16:creationId xmlns:a16="http://schemas.microsoft.com/office/drawing/2014/main" id="{B93FCB1A-5588-5743-82CC-8E52ADEAD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800">
              <a:extLst>
                <a:ext uri="{FF2B5EF4-FFF2-40B4-BE49-F238E27FC236}">
                  <a16:creationId xmlns:a16="http://schemas.microsoft.com/office/drawing/2014/main" id="{029C7FDD-ABE9-EB40-A1C5-64FF9B2F936D}"/>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86" name="Line 426">
            <a:extLst>
              <a:ext uri="{FF2B5EF4-FFF2-40B4-BE49-F238E27FC236}">
                <a16:creationId xmlns:a16="http://schemas.microsoft.com/office/drawing/2014/main" id="{390C81B6-E64F-6D4C-8D06-8F1804B7F591}"/>
              </a:ext>
            </a:extLst>
          </p:cNvPr>
          <p:cNvSpPr>
            <a:spLocks noChangeShapeType="1"/>
          </p:cNvSpPr>
          <p:nvPr/>
        </p:nvSpPr>
        <p:spPr bwMode="auto">
          <a:xfrm>
            <a:off x="8207860" y="2700359"/>
            <a:ext cx="227964" cy="1743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7" name="Group 783">
            <a:extLst>
              <a:ext uri="{FF2B5EF4-FFF2-40B4-BE49-F238E27FC236}">
                <a16:creationId xmlns:a16="http://schemas.microsoft.com/office/drawing/2014/main" id="{D14ED3CD-0929-5445-B9CD-FC1AEB08F0F0}"/>
              </a:ext>
            </a:extLst>
          </p:cNvPr>
          <p:cNvGrpSpPr>
            <a:grpSpLocks/>
          </p:cNvGrpSpPr>
          <p:nvPr/>
        </p:nvGrpSpPr>
        <p:grpSpPr bwMode="auto">
          <a:xfrm>
            <a:off x="8050698" y="2309376"/>
            <a:ext cx="298450" cy="464008"/>
            <a:chOff x="3130" y="3288"/>
            <a:chExt cx="410" cy="742"/>
          </a:xfrm>
        </p:grpSpPr>
        <p:sp>
          <p:nvSpPr>
            <p:cNvPr id="88" name="Line 270">
              <a:extLst>
                <a:ext uri="{FF2B5EF4-FFF2-40B4-BE49-F238E27FC236}">
                  <a16:creationId xmlns:a16="http://schemas.microsoft.com/office/drawing/2014/main" id="{7ABD4004-114C-724F-BAC3-6F9DA6DE1F0C}"/>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Line 271">
              <a:extLst>
                <a:ext uri="{FF2B5EF4-FFF2-40B4-BE49-F238E27FC236}">
                  <a16:creationId xmlns:a16="http://schemas.microsoft.com/office/drawing/2014/main" id="{1A244344-E514-B64F-9963-6369BD9BE1B3}"/>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Line 272">
              <a:extLst>
                <a:ext uri="{FF2B5EF4-FFF2-40B4-BE49-F238E27FC236}">
                  <a16:creationId xmlns:a16="http://schemas.microsoft.com/office/drawing/2014/main" id="{EB3A4111-A6F1-154E-9274-6BFFCDBAB6AB}"/>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Line 273">
              <a:extLst>
                <a:ext uri="{FF2B5EF4-FFF2-40B4-BE49-F238E27FC236}">
                  <a16:creationId xmlns:a16="http://schemas.microsoft.com/office/drawing/2014/main" id="{714583CC-4366-B448-8BCD-BEB3688ECA74}"/>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Line 274">
              <a:extLst>
                <a:ext uri="{FF2B5EF4-FFF2-40B4-BE49-F238E27FC236}">
                  <a16:creationId xmlns:a16="http://schemas.microsoft.com/office/drawing/2014/main" id="{06696B02-1354-964A-892D-7D1A072DD376}"/>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Line 275">
              <a:extLst>
                <a:ext uri="{FF2B5EF4-FFF2-40B4-BE49-F238E27FC236}">
                  <a16:creationId xmlns:a16="http://schemas.microsoft.com/office/drawing/2014/main" id="{C744D6E3-66B2-4349-A4C7-A96CCC727200}"/>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Line 276">
              <a:extLst>
                <a:ext uri="{FF2B5EF4-FFF2-40B4-BE49-F238E27FC236}">
                  <a16:creationId xmlns:a16="http://schemas.microsoft.com/office/drawing/2014/main" id="{9AD49573-21B8-594C-A124-75FF6787F57A}"/>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277">
              <a:extLst>
                <a:ext uri="{FF2B5EF4-FFF2-40B4-BE49-F238E27FC236}">
                  <a16:creationId xmlns:a16="http://schemas.microsoft.com/office/drawing/2014/main" id="{F5B9977B-7FCA-934E-8672-B6E02820BAA5}"/>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Line 278">
              <a:extLst>
                <a:ext uri="{FF2B5EF4-FFF2-40B4-BE49-F238E27FC236}">
                  <a16:creationId xmlns:a16="http://schemas.microsoft.com/office/drawing/2014/main" id="{90BBE456-8113-E140-9697-13DE1099C425}"/>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Line 279">
              <a:extLst>
                <a:ext uri="{FF2B5EF4-FFF2-40B4-BE49-F238E27FC236}">
                  <a16:creationId xmlns:a16="http://schemas.microsoft.com/office/drawing/2014/main" id="{8B179862-B59B-0340-81D5-D6460EDA625B}"/>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Line 280">
              <a:extLst>
                <a:ext uri="{FF2B5EF4-FFF2-40B4-BE49-F238E27FC236}">
                  <a16:creationId xmlns:a16="http://schemas.microsoft.com/office/drawing/2014/main" id="{5E3E4AF0-3A1E-634F-B106-0E1BAE932630}"/>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Line 281">
              <a:extLst>
                <a:ext uri="{FF2B5EF4-FFF2-40B4-BE49-F238E27FC236}">
                  <a16:creationId xmlns:a16="http://schemas.microsoft.com/office/drawing/2014/main" id="{51EBD3A2-D943-F443-A868-FD6059B0D77A}"/>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Line 282">
              <a:extLst>
                <a:ext uri="{FF2B5EF4-FFF2-40B4-BE49-F238E27FC236}">
                  <a16:creationId xmlns:a16="http://schemas.microsoft.com/office/drawing/2014/main" id="{CE35DACD-3834-3A4F-BF5D-05FD16494C16}"/>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Line 283">
              <a:extLst>
                <a:ext uri="{FF2B5EF4-FFF2-40B4-BE49-F238E27FC236}">
                  <a16:creationId xmlns:a16="http://schemas.microsoft.com/office/drawing/2014/main" id="{F225C514-F00F-374D-A3A6-0E00BBF2ABD0}"/>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Line 284">
              <a:extLst>
                <a:ext uri="{FF2B5EF4-FFF2-40B4-BE49-F238E27FC236}">
                  <a16:creationId xmlns:a16="http://schemas.microsoft.com/office/drawing/2014/main" id="{5AB5EE34-E853-4349-982D-7BA8A0223AA8}"/>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3" name="Picture 777" descr="access_point_stylized_small">
            <a:extLst>
              <a:ext uri="{FF2B5EF4-FFF2-40B4-BE49-F238E27FC236}">
                <a16:creationId xmlns:a16="http://schemas.microsoft.com/office/drawing/2014/main" id="{B5B19229-5990-4C46-B116-F6E2FC9344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882" y="3861899"/>
            <a:ext cx="370169" cy="30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780" descr="access_point_stylized_small">
            <a:extLst>
              <a:ext uri="{FF2B5EF4-FFF2-40B4-BE49-F238E27FC236}">
                <a16:creationId xmlns:a16="http://schemas.microsoft.com/office/drawing/2014/main" id="{615B9139-7B73-FE46-A7A9-D06CDC313A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0610" y="5524232"/>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 name="Group 104">
            <a:extLst>
              <a:ext uri="{FF2B5EF4-FFF2-40B4-BE49-F238E27FC236}">
                <a16:creationId xmlns:a16="http://schemas.microsoft.com/office/drawing/2014/main" id="{EEFE641A-589B-7942-BC31-34CA4265ECA8}"/>
              </a:ext>
            </a:extLst>
          </p:cNvPr>
          <p:cNvGrpSpPr/>
          <p:nvPr/>
        </p:nvGrpSpPr>
        <p:grpSpPr>
          <a:xfrm>
            <a:off x="9783558" y="4989983"/>
            <a:ext cx="393760" cy="218578"/>
            <a:chOff x="7493876" y="2774731"/>
            <a:chExt cx="1481958" cy="894622"/>
          </a:xfrm>
        </p:grpSpPr>
        <p:sp>
          <p:nvSpPr>
            <p:cNvPr id="106" name="Freeform 105">
              <a:extLst>
                <a:ext uri="{FF2B5EF4-FFF2-40B4-BE49-F238E27FC236}">
                  <a16:creationId xmlns:a16="http://schemas.microsoft.com/office/drawing/2014/main" id="{236DE3EE-811C-674F-9142-302E5E9C559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7" name="Oval 106">
              <a:extLst>
                <a:ext uri="{FF2B5EF4-FFF2-40B4-BE49-F238E27FC236}">
                  <a16:creationId xmlns:a16="http://schemas.microsoft.com/office/drawing/2014/main" id="{1800B155-CF25-D24C-9B92-B08AAAB8313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08" name="Group 107">
              <a:extLst>
                <a:ext uri="{FF2B5EF4-FFF2-40B4-BE49-F238E27FC236}">
                  <a16:creationId xmlns:a16="http://schemas.microsoft.com/office/drawing/2014/main" id="{B0AEF1A2-025A-BC41-A84F-2DC3E058332F}"/>
                </a:ext>
              </a:extLst>
            </p:cNvPr>
            <p:cNvGrpSpPr/>
            <p:nvPr/>
          </p:nvGrpSpPr>
          <p:grpSpPr>
            <a:xfrm>
              <a:off x="7713663" y="2848339"/>
              <a:ext cx="1042107" cy="425543"/>
              <a:chOff x="7786941" y="2884917"/>
              <a:chExt cx="897649" cy="353919"/>
            </a:xfrm>
          </p:grpSpPr>
          <p:sp>
            <p:nvSpPr>
              <p:cNvPr id="109" name="Freeform 108">
                <a:extLst>
                  <a:ext uri="{FF2B5EF4-FFF2-40B4-BE49-F238E27FC236}">
                    <a16:creationId xmlns:a16="http://schemas.microsoft.com/office/drawing/2014/main" id="{8D3F6F1A-FE14-8948-A78A-73AA88A44A7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Freeform 109">
                <a:extLst>
                  <a:ext uri="{FF2B5EF4-FFF2-40B4-BE49-F238E27FC236}">
                    <a16:creationId xmlns:a16="http://schemas.microsoft.com/office/drawing/2014/main" id="{B90EE21A-C2A8-0D42-B6A5-6C7D12BEBF0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Freeform 110">
                <a:extLst>
                  <a:ext uri="{FF2B5EF4-FFF2-40B4-BE49-F238E27FC236}">
                    <a16:creationId xmlns:a16="http://schemas.microsoft.com/office/drawing/2014/main" id="{8A5097ED-FFBF-4544-860B-3817BA811B2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Freeform 111">
                <a:extLst>
                  <a:ext uri="{FF2B5EF4-FFF2-40B4-BE49-F238E27FC236}">
                    <a16:creationId xmlns:a16="http://schemas.microsoft.com/office/drawing/2014/main" id="{6DF62723-77FE-9247-98F5-987E793C56F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13" name="Group 112">
            <a:extLst>
              <a:ext uri="{FF2B5EF4-FFF2-40B4-BE49-F238E27FC236}">
                <a16:creationId xmlns:a16="http://schemas.microsoft.com/office/drawing/2014/main" id="{827C4B55-0BAE-0949-8777-F3099C171813}"/>
              </a:ext>
            </a:extLst>
          </p:cNvPr>
          <p:cNvGrpSpPr/>
          <p:nvPr/>
        </p:nvGrpSpPr>
        <p:grpSpPr>
          <a:xfrm>
            <a:off x="9849365" y="5339037"/>
            <a:ext cx="309740" cy="190838"/>
            <a:chOff x="3668110" y="2448910"/>
            <a:chExt cx="3794234" cy="2165130"/>
          </a:xfrm>
        </p:grpSpPr>
        <p:sp>
          <p:nvSpPr>
            <p:cNvPr id="114" name="Rectangle 113">
              <a:extLst>
                <a:ext uri="{FF2B5EF4-FFF2-40B4-BE49-F238E27FC236}">
                  <a16:creationId xmlns:a16="http://schemas.microsoft.com/office/drawing/2014/main" id="{CEC32CAA-AFF2-A34D-8E74-D6E2F0308798}"/>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114">
              <a:extLst>
                <a:ext uri="{FF2B5EF4-FFF2-40B4-BE49-F238E27FC236}">
                  <a16:creationId xmlns:a16="http://schemas.microsoft.com/office/drawing/2014/main" id="{A1675819-8BAA-AB4F-BBAA-A405C6E76216}"/>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6" name="Group 115">
              <a:extLst>
                <a:ext uri="{FF2B5EF4-FFF2-40B4-BE49-F238E27FC236}">
                  <a16:creationId xmlns:a16="http://schemas.microsoft.com/office/drawing/2014/main" id="{73F9E373-4875-744C-970D-E5EB77A5E340}"/>
                </a:ext>
              </a:extLst>
            </p:cNvPr>
            <p:cNvGrpSpPr/>
            <p:nvPr/>
          </p:nvGrpSpPr>
          <p:grpSpPr>
            <a:xfrm>
              <a:off x="3941378" y="2603243"/>
              <a:ext cx="3202061" cy="1066110"/>
              <a:chOff x="7939341" y="3037317"/>
              <a:chExt cx="897649" cy="353919"/>
            </a:xfrm>
          </p:grpSpPr>
          <p:sp>
            <p:nvSpPr>
              <p:cNvPr id="117" name="Freeform 116">
                <a:extLst>
                  <a:ext uri="{FF2B5EF4-FFF2-40B4-BE49-F238E27FC236}">
                    <a16:creationId xmlns:a16="http://schemas.microsoft.com/office/drawing/2014/main" id="{FFDA189D-222C-1443-856D-7A608CA88C95}"/>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642BB264-137D-E643-AE9B-8AA6D9E21B0C}"/>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Freeform 118">
                <a:extLst>
                  <a:ext uri="{FF2B5EF4-FFF2-40B4-BE49-F238E27FC236}">
                    <a16:creationId xmlns:a16="http://schemas.microsoft.com/office/drawing/2014/main" id="{786FF02A-1562-3745-ABB9-0D40C7DEF61E}"/>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Freeform 119">
                <a:extLst>
                  <a:ext uri="{FF2B5EF4-FFF2-40B4-BE49-F238E27FC236}">
                    <a16:creationId xmlns:a16="http://schemas.microsoft.com/office/drawing/2014/main" id="{DEC12CCB-8331-9F49-BF6A-94DF11B7CB19}"/>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1" name="Group 120">
            <a:extLst>
              <a:ext uri="{FF2B5EF4-FFF2-40B4-BE49-F238E27FC236}">
                <a16:creationId xmlns:a16="http://schemas.microsoft.com/office/drawing/2014/main" id="{9932E1A1-9866-4149-B71C-D56584CCE488}"/>
              </a:ext>
            </a:extLst>
          </p:cNvPr>
          <p:cNvGrpSpPr/>
          <p:nvPr/>
        </p:nvGrpSpPr>
        <p:grpSpPr>
          <a:xfrm>
            <a:off x="8676619" y="4967420"/>
            <a:ext cx="393760" cy="218578"/>
            <a:chOff x="7493876" y="2774731"/>
            <a:chExt cx="1481958" cy="894622"/>
          </a:xfrm>
        </p:grpSpPr>
        <p:sp>
          <p:nvSpPr>
            <p:cNvPr id="122" name="Freeform 121">
              <a:extLst>
                <a:ext uri="{FF2B5EF4-FFF2-40B4-BE49-F238E27FC236}">
                  <a16:creationId xmlns:a16="http://schemas.microsoft.com/office/drawing/2014/main" id="{A60DF978-36B3-2D47-A16A-0D97C01CAFE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3" name="Oval 122">
              <a:extLst>
                <a:ext uri="{FF2B5EF4-FFF2-40B4-BE49-F238E27FC236}">
                  <a16:creationId xmlns:a16="http://schemas.microsoft.com/office/drawing/2014/main" id="{8656B286-5B4C-0D4F-9AF0-6A6CFC0099D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4" name="Group 123">
              <a:extLst>
                <a:ext uri="{FF2B5EF4-FFF2-40B4-BE49-F238E27FC236}">
                  <a16:creationId xmlns:a16="http://schemas.microsoft.com/office/drawing/2014/main" id="{CE4349E7-CC12-8D4C-8CFA-829CDA082037}"/>
                </a:ext>
              </a:extLst>
            </p:cNvPr>
            <p:cNvGrpSpPr/>
            <p:nvPr/>
          </p:nvGrpSpPr>
          <p:grpSpPr>
            <a:xfrm>
              <a:off x="7713663" y="2848339"/>
              <a:ext cx="1042107" cy="425543"/>
              <a:chOff x="7786941" y="2884917"/>
              <a:chExt cx="897649" cy="353919"/>
            </a:xfrm>
          </p:grpSpPr>
          <p:sp>
            <p:nvSpPr>
              <p:cNvPr id="125" name="Freeform 124">
                <a:extLst>
                  <a:ext uri="{FF2B5EF4-FFF2-40B4-BE49-F238E27FC236}">
                    <a16:creationId xmlns:a16="http://schemas.microsoft.com/office/drawing/2014/main" id="{AD86C2F1-D4F0-7948-9E05-62E1C42CC8F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Freeform 125">
                <a:extLst>
                  <a:ext uri="{FF2B5EF4-FFF2-40B4-BE49-F238E27FC236}">
                    <a16:creationId xmlns:a16="http://schemas.microsoft.com/office/drawing/2014/main" id="{6224715B-0FC5-9E49-B361-2A29A286F3C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7CA2DA9C-2B13-214E-ACD2-0EA76BA8301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8C4A6B5C-46E6-5E4D-96C8-1C3F87F0387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9" name="Group 128">
            <a:extLst>
              <a:ext uri="{FF2B5EF4-FFF2-40B4-BE49-F238E27FC236}">
                <a16:creationId xmlns:a16="http://schemas.microsoft.com/office/drawing/2014/main" id="{0E1D7EA0-6DA2-8D43-8279-78C750CFC172}"/>
              </a:ext>
            </a:extLst>
          </p:cNvPr>
          <p:cNvGrpSpPr/>
          <p:nvPr/>
        </p:nvGrpSpPr>
        <p:grpSpPr>
          <a:xfrm>
            <a:off x="8311520" y="5194433"/>
            <a:ext cx="309740" cy="190838"/>
            <a:chOff x="3668110" y="2448910"/>
            <a:chExt cx="3794234" cy="2165130"/>
          </a:xfrm>
        </p:grpSpPr>
        <p:sp>
          <p:nvSpPr>
            <p:cNvPr id="130" name="Rectangle 129">
              <a:extLst>
                <a:ext uri="{FF2B5EF4-FFF2-40B4-BE49-F238E27FC236}">
                  <a16:creationId xmlns:a16="http://schemas.microsoft.com/office/drawing/2014/main" id="{3632348E-CBF0-8F4E-B1C0-FA5E7B140362}"/>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130">
              <a:extLst>
                <a:ext uri="{FF2B5EF4-FFF2-40B4-BE49-F238E27FC236}">
                  <a16:creationId xmlns:a16="http://schemas.microsoft.com/office/drawing/2014/main" id="{9E6F91D8-1A83-2A42-AC0B-AD8F10B7EF35}"/>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941E3EF0-51B2-C349-B41E-2A6C5F46D905}"/>
                </a:ext>
              </a:extLst>
            </p:cNvPr>
            <p:cNvGrpSpPr/>
            <p:nvPr/>
          </p:nvGrpSpPr>
          <p:grpSpPr>
            <a:xfrm>
              <a:off x="3941378" y="2603243"/>
              <a:ext cx="3202061" cy="1066110"/>
              <a:chOff x="7939341" y="3037317"/>
              <a:chExt cx="897649" cy="353919"/>
            </a:xfrm>
          </p:grpSpPr>
          <p:sp>
            <p:nvSpPr>
              <p:cNvPr id="133" name="Freeform 132">
                <a:extLst>
                  <a:ext uri="{FF2B5EF4-FFF2-40B4-BE49-F238E27FC236}">
                    <a16:creationId xmlns:a16="http://schemas.microsoft.com/office/drawing/2014/main" id="{C7403B7C-7FA1-3F40-B91E-B9311B3831C3}"/>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2456F695-074E-CC4D-8221-531E7EA3A74D}"/>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224A04C3-C296-1C4B-BBD4-CDE7083CB1D5}"/>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a:extLst>
                  <a:ext uri="{FF2B5EF4-FFF2-40B4-BE49-F238E27FC236}">
                    <a16:creationId xmlns:a16="http://schemas.microsoft.com/office/drawing/2014/main" id="{5BBAC641-21BF-8B45-BB54-F143F77A1556}"/>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37" name="Group 136">
            <a:extLst>
              <a:ext uri="{FF2B5EF4-FFF2-40B4-BE49-F238E27FC236}">
                <a16:creationId xmlns:a16="http://schemas.microsoft.com/office/drawing/2014/main" id="{93BC347E-C394-3042-B2F7-B3F23FAEAB95}"/>
              </a:ext>
            </a:extLst>
          </p:cNvPr>
          <p:cNvGrpSpPr/>
          <p:nvPr/>
        </p:nvGrpSpPr>
        <p:grpSpPr>
          <a:xfrm>
            <a:off x="8439827" y="2812309"/>
            <a:ext cx="353678" cy="168275"/>
            <a:chOff x="7493876" y="2774731"/>
            <a:chExt cx="1481958" cy="894622"/>
          </a:xfrm>
        </p:grpSpPr>
        <p:sp>
          <p:nvSpPr>
            <p:cNvPr id="138" name="Freeform 137">
              <a:extLst>
                <a:ext uri="{FF2B5EF4-FFF2-40B4-BE49-F238E27FC236}">
                  <a16:creationId xmlns:a16="http://schemas.microsoft.com/office/drawing/2014/main" id="{E2A87F28-E662-7843-88D6-0813EE7C9C7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9" name="Oval 138">
              <a:extLst>
                <a:ext uri="{FF2B5EF4-FFF2-40B4-BE49-F238E27FC236}">
                  <a16:creationId xmlns:a16="http://schemas.microsoft.com/office/drawing/2014/main" id="{7F5A88D5-7F33-C641-91D0-89A14D0320A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0" name="Group 139">
              <a:extLst>
                <a:ext uri="{FF2B5EF4-FFF2-40B4-BE49-F238E27FC236}">
                  <a16:creationId xmlns:a16="http://schemas.microsoft.com/office/drawing/2014/main" id="{F27C385B-C23A-9D47-A881-792955281F4B}"/>
                </a:ext>
              </a:extLst>
            </p:cNvPr>
            <p:cNvGrpSpPr/>
            <p:nvPr/>
          </p:nvGrpSpPr>
          <p:grpSpPr>
            <a:xfrm>
              <a:off x="7713663" y="2848339"/>
              <a:ext cx="1042107" cy="425543"/>
              <a:chOff x="7786941" y="2884917"/>
              <a:chExt cx="897649" cy="353919"/>
            </a:xfrm>
          </p:grpSpPr>
          <p:sp>
            <p:nvSpPr>
              <p:cNvPr id="141" name="Freeform 140">
                <a:extLst>
                  <a:ext uri="{FF2B5EF4-FFF2-40B4-BE49-F238E27FC236}">
                    <a16:creationId xmlns:a16="http://schemas.microsoft.com/office/drawing/2014/main" id="{1AAAA0E5-7CFA-D644-ADAB-E7BF68F3D3B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751DAA20-67FB-F046-A058-83AEFE0E26C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142">
                <a:extLst>
                  <a:ext uri="{FF2B5EF4-FFF2-40B4-BE49-F238E27FC236}">
                    <a16:creationId xmlns:a16="http://schemas.microsoft.com/office/drawing/2014/main" id="{0C03FD79-9BD7-DD42-AC59-6C4F96612AC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143">
                <a:extLst>
                  <a:ext uri="{FF2B5EF4-FFF2-40B4-BE49-F238E27FC236}">
                    <a16:creationId xmlns:a16="http://schemas.microsoft.com/office/drawing/2014/main" id="{A4610651-9548-304A-8A63-B930DF62228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45" name="Group 144">
            <a:extLst>
              <a:ext uri="{FF2B5EF4-FFF2-40B4-BE49-F238E27FC236}">
                <a16:creationId xmlns:a16="http://schemas.microsoft.com/office/drawing/2014/main" id="{8ECEC947-F5C8-414B-A56E-EBE5DFFEDB1C}"/>
              </a:ext>
            </a:extLst>
          </p:cNvPr>
          <p:cNvGrpSpPr/>
          <p:nvPr/>
        </p:nvGrpSpPr>
        <p:grpSpPr>
          <a:xfrm>
            <a:off x="8050070" y="3965994"/>
            <a:ext cx="354986" cy="175668"/>
            <a:chOff x="7493876" y="2774731"/>
            <a:chExt cx="1481958" cy="894622"/>
          </a:xfrm>
        </p:grpSpPr>
        <p:sp>
          <p:nvSpPr>
            <p:cNvPr id="146" name="Freeform 145">
              <a:extLst>
                <a:ext uri="{FF2B5EF4-FFF2-40B4-BE49-F238E27FC236}">
                  <a16:creationId xmlns:a16="http://schemas.microsoft.com/office/drawing/2014/main" id="{86294923-1C02-5240-95DE-EA2186392E2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2AB3674D-1CCE-274D-BF8E-CEFECF766B3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86166535-C584-C14C-9137-7498CC96E8FD}"/>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17514CA1-86B8-BA44-B4A0-0CEB1F62C26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D28E726-BB5D-5644-9E9D-DEEB2E0B1FF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BDE8E149-5BA9-CB4C-9AC6-1EED7308D87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BAF1B228-D777-8846-8B1B-6476F6C2AA6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3" name="Group 152">
            <a:extLst>
              <a:ext uri="{FF2B5EF4-FFF2-40B4-BE49-F238E27FC236}">
                <a16:creationId xmlns:a16="http://schemas.microsoft.com/office/drawing/2014/main" id="{419BFD2C-DE5F-0C45-B636-6597FE43775F}"/>
              </a:ext>
            </a:extLst>
          </p:cNvPr>
          <p:cNvGrpSpPr/>
          <p:nvPr/>
        </p:nvGrpSpPr>
        <p:grpSpPr>
          <a:xfrm>
            <a:off x="10884085" y="3601365"/>
            <a:ext cx="170989" cy="97052"/>
            <a:chOff x="7493876" y="2774731"/>
            <a:chExt cx="1481958" cy="894622"/>
          </a:xfrm>
        </p:grpSpPr>
        <p:sp>
          <p:nvSpPr>
            <p:cNvPr id="154" name="Freeform 153">
              <a:extLst>
                <a:ext uri="{FF2B5EF4-FFF2-40B4-BE49-F238E27FC236}">
                  <a16:creationId xmlns:a16="http://schemas.microsoft.com/office/drawing/2014/main" id="{58D0A013-957C-4B4E-8B83-D6592094AC1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5" name="Oval 154">
              <a:extLst>
                <a:ext uri="{FF2B5EF4-FFF2-40B4-BE49-F238E27FC236}">
                  <a16:creationId xmlns:a16="http://schemas.microsoft.com/office/drawing/2014/main" id="{F7DC0323-148A-714F-A6FC-9ADB6FB12895}"/>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56" name="Group 155">
              <a:extLst>
                <a:ext uri="{FF2B5EF4-FFF2-40B4-BE49-F238E27FC236}">
                  <a16:creationId xmlns:a16="http://schemas.microsoft.com/office/drawing/2014/main" id="{2B6897F2-F6E6-A049-A1D9-17378B713B31}"/>
                </a:ext>
              </a:extLst>
            </p:cNvPr>
            <p:cNvGrpSpPr/>
            <p:nvPr/>
          </p:nvGrpSpPr>
          <p:grpSpPr>
            <a:xfrm>
              <a:off x="7713663" y="2848339"/>
              <a:ext cx="1042107" cy="425543"/>
              <a:chOff x="7786941" y="2884917"/>
              <a:chExt cx="897649" cy="353919"/>
            </a:xfrm>
          </p:grpSpPr>
          <p:sp>
            <p:nvSpPr>
              <p:cNvPr id="157" name="Freeform 156">
                <a:extLst>
                  <a:ext uri="{FF2B5EF4-FFF2-40B4-BE49-F238E27FC236}">
                    <a16:creationId xmlns:a16="http://schemas.microsoft.com/office/drawing/2014/main" id="{0F6ACC7A-4B31-AF42-A472-F972FEE8139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Freeform 157">
                <a:extLst>
                  <a:ext uri="{FF2B5EF4-FFF2-40B4-BE49-F238E27FC236}">
                    <a16:creationId xmlns:a16="http://schemas.microsoft.com/office/drawing/2014/main" id="{0CE6B10E-CA3E-D444-AB50-17DAB7CAD2C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Freeform 158">
                <a:extLst>
                  <a:ext uri="{FF2B5EF4-FFF2-40B4-BE49-F238E27FC236}">
                    <a16:creationId xmlns:a16="http://schemas.microsoft.com/office/drawing/2014/main" id="{E3B2228D-5BAA-EC47-BEFB-CB31458923D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Freeform 159">
                <a:extLst>
                  <a:ext uri="{FF2B5EF4-FFF2-40B4-BE49-F238E27FC236}">
                    <a16:creationId xmlns:a16="http://schemas.microsoft.com/office/drawing/2014/main" id="{B7729E0C-173F-C14A-AEF0-A4EC382A521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1" name="Group 160">
            <a:extLst>
              <a:ext uri="{FF2B5EF4-FFF2-40B4-BE49-F238E27FC236}">
                <a16:creationId xmlns:a16="http://schemas.microsoft.com/office/drawing/2014/main" id="{0F65CB9E-D1E1-5348-9E59-69DA1CEF2123}"/>
              </a:ext>
            </a:extLst>
          </p:cNvPr>
          <p:cNvGrpSpPr/>
          <p:nvPr/>
        </p:nvGrpSpPr>
        <p:grpSpPr>
          <a:xfrm>
            <a:off x="10410609" y="3496138"/>
            <a:ext cx="353678" cy="198344"/>
            <a:chOff x="7493876" y="2774731"/>
            <a:chExt cx="1481958" cy="894622"/>
          </a:xfrm>
        </p:grpSpPr>
        <p:sp>
          <p:nvSpPr>
            <p:cNvPr id="162" name="Freeform 161">
              <a:extLst>
                <a:ext uri="{FF2B5EF4-FFF2-40B4-BE49-F238E27FC236}">
                  <a16:creationId xmlns:a16="http://schemas.microsoft.com/office/drawing/2014/main" id="{21DBEC0A-03A5-5849-AD80-43903CE8F98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63" name="Oval 162">
              <a:extLst>
                <a:ext uri="{FF2B5EF4-FFF2-40B4-BE49-F238E27FC236}">
                  <a16:creationId xmlns:a16="http://schemas.microsoft.com/office/drawing/2014/main" id="{093155A2-B6DA-E04B-931F-EAE90D03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4" name="Group 163">
              <a:extLst>
                <a:ext uri="{FF2B5EF4-FFF2-40B4-BE49-F238E27FC236}">
                  <a16:creationId xmlns:a16="http://schemas.microsoft.com/office/drawing/2014/main" id="{3931AF15-7062-194D-9D41-4344D0DE6CAC}"/>
                </a:ext>
              </a:extLst>
            </p:cNvPr>
            <p:cNvGrpSpPr/>
            <p:nvPr/>
          </p:nvGrpSpPr>
          <p:grpSpPr>
            <a:xfrm>
              <a:off x="7713663" y="2848339"/>
              <a:ext cx="1042107" cy="425543"/>
              <a:chOff x="7786941" y="2884917"/>
              <a:chExt cx="897649" cy="353919"/>
            </a:xfrm>
          </p:grpSpPr>
          <p:sp>
            <p:nvSpPr>
              <p:cNvPr id="165" name="Freeform 164">
                <a:extLst>
                  <a:ext uri="{FF2B5EF4-FFF2-40B4-BE49-F238E27FC236}">
                    <a16:creationId xmlns:a16="http://schemas.microsoft.com/office/drawing/2014/main" id="{FDC26AF1-24F2-5D45-AB87-61683E4E252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Freeform 165">
                <a:extLst>
                  <a:ext uri="{FF2B5EF4-FFF2-40B4-BE49-F238E27FC236}">
                    <a16:creationId xmlns:a16="http://schemas.microsoft.com/office/drawing/2014/main" id="{4EC90C20-8D53-0646-9F93-F00306B71CA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Freeform 166">
                <a:extLst>
                  <a:ext uri="{FF2B5EF4-FFF2-40B4-BE49-F238E27FC236}">
                    <a16:creationId xmlns:a16="http://schemas.microsoft.com/office/drawing/2014/main" id="{49493643-4525-FD45-A56C-AE765396C5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Freeform 167">
                <a:extLst>
                  <a:ext uri="{FF2B5EF4-FFF2-40B4-BE49-F238E27FC236}">
                    <a16:creationId xmlns:a16="http://schemas.microsoft.com/office/drawing/2014/main" id="{0824CC9D-76C8-2749-A791-F65C4F3ACA4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9" name="Group 168">
            <a:extLst>
              <a:ext uri="{FF2B5EF4-FFF2-40B4-BE49-F238E27FC236}">
                <a16:creationId xmlns:a16="http://schemas.microsoft.com/office/drawing/2014/main" id="{CFBE87F9-CE91-5943-9D77-D8B9227384AC}"/>
              </a:ext>
            </a:extLst>
          </p:cNvPr>
          <p:cNvGrpSpPr/>
          <p:nvPr/>
        </p:nvGrpSpPr>
        <p:grpSpPr>
          <a:xfrm>
            <a:off x="9948724" y="2202292"/>
            <a:ext cx="353678" cy="198344"/>
            <a:chOff x="7493876" y="2774731"/>
            <a:chExt cx="1481958" cy="894622"/>
          </a:xfrm>
        </p:grpSpPr>
        <p:sp>
          <p:nvSpPr>
            <p:cNvPr id="170" name="Freeform 169">
              <a:extLst>
                <a:ext uri="{FF2B5EF4-FFF2-40B4-BE49-F238E27FC236}">
                  <a16:creationId xmlns:a16="http://schemas.microsoft.com/office/drawing/2014/main" id="{4F167397-FDB8-4A4D-A599-63F4111F181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1" name="Oval 170">
              <a:extLst>
                <a:ext uri="{FF2B5EF4-FFF2-40B4-BE49-F238E27FC236}">
                  <a16:creationId xmlns:a16="http://schemas.microsoft.com/office/drawing/2014/main" id="{08DCFDBA-4FB5-AE49-968D-A9F0C84D1CA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72" name="Group 171">
              <a:extLst>
                <a:ext uri="{FF2B5EF4-FFF2-40B4-BE49-F238E27FC236}">
                  <a16:creationId xmlns:a16="http://schemas.microsoft.com/office/drawing/2014/main" id="{185146B5-C4CC-CF42-8938-46F3C689B49E}"/>
                </a:ext>
              </a:extLst>
            </p:cNvPr>
            <p:cNvGrpSpPr/>
            <p:nvPr/>
          </p:nvGrpSpPr>
          <p:grpSpPr>
            <a:xfrm>
              <a:off x="7713663" y="2848339"/>
              <a:ext cx="1042107" cy="425543"/>
              <a:chOff x="7786941" y="2884917"/>
              <a:chExt cx="897649" cy="353919"/>
            </a:xfrm>
          </p:grpSpPr>
          <p:sp>
            <p:nvSpPr>
              <p:cNvPr id="173" name="Freeform 172">
                <a:extLst>
                  <a:ext uri="{FF2B5EF4-FFF2-40B4-BE49-F238E27FC236}">
                    <a16:creationId xmlns:a16="http://schemas.microsoft.com/office/drawing/2014/main" id="{A7227274-32EF-074A-9791-2B53B212E4B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Freeform 173">
                <a:extLst>
                  <a:ext uri="{FF2B5EF4-FFF2-40B4-BE49-F238E27FC236}">
                    <a16:creationId xmlns:a16="http://schemas.microsoft.com/office/drawing/2014/main" id="{201B35B0-4270-0A43-B1CB-1EA6DEBA0A3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Freeform 174">
                <a:extLst>
                  <a:ext uri="{FF2B5EF4-FFF2-40B4-BE49-F238E27FC236}">
                    <a16:creationId xmlns:a16="http://schemas.microsoft.com/office/drawing/2014/main" id="{F7956E94-C156-C749-894C-3962EFA64DC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Freeform 175">
                <a:extLst>
                  <a:ext uri="{FF2B5EF4-FFF2-40B4-BE49-F238E27FC236}">
                    <a16:creationId xmlns:a16="http://schemas.microsoft.com/office/drawing/2014/main" id="{30545111-AB10-544C-A7FB-8905D7E84A0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7" name="Group 176">
            <a:extLst>
              <a:ext uri="{FF2B5EF4-FFF2-40B4-BE49-F238E27FC236}">
                <a16:creationId xmlns:a16="http://schemas.microsoft.com/office/drawing/2014/main" id="{6D2B1BF7-15E3-B642-B1ED-14A585EC5A4E}"/>
              </a:ext>
            </a:extLst>
          </p:cNvPr>
          <p:cNvGrpSpPr/>
          <p:nvPr/>
        </p:nvGrpSpPr>
        <p:grpSpPr>
          <a:xfrm>
            <a:off x="10527214" y="2613367"/>
            <a:ext cx="353678" cy="198344"/>
            <a:chOff x="7493876" y="2774731"/>
            <a:chExt cx="1481958" cy="894622"/>
          </a:xfrm>
        </p:grpSpPr>
        <p:sp>
          <p:nvSpPr>
            <p:cNvPr id="178" name="Freeform 177">
              <a:extLst>
                <a:ext uri="{FF2B5EF4-FFF2-40B4-BE49-F238E27FC236}">
                  <a16:creationId xmlns:a16="http://schemas.microsoft.com/office/drawing/2014/main" id="{FC3BC896-EAF3-B44C-A223-0B61ADD448A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9" name="Oval 178">
              <a:extLst>
                <a:ext uri="{FF2B5EF4-FFF2-40B4-BE49-F238E27FC236}">
                  <a16:creationId xmlns:a16="http://schemas.microsoft.com/office/drawing/2014/main" id="{A1FDE8F7-458E-F043-99FF-74BB3A94040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0" name="Group 179">
              <a:extLst>
                <a:ext uri="{FF2B5EF4-FFF2-40B4-BE49-F238E27FC236}">
                  <a16:creationId xmlns:a16="http://schemas.microsoft.com/office/drawing/2014/main" id="{FF87486C-C62D-A04E-BD6D-5E7B286D0987}"/>
                </a:ext>
              </a:extLst>
            </p:cNvPr>
            <p:cNvGrpSpPr/>
            <p:nvPr/>
          </p:nvGrpSpPr>
          <p:grpSpPr>
            <a:xfrm>
              <a:off x="7713663" y="2848339"/>
              <a:ext cx="1042107" cy="425543"/>
              <a:chOff x="7786941" y="2884917"/>
              <a:chExt cx="897649" cy="353919"/>
            </a:xfrm>
          </p:grpSpPr>
          <p:sp>
            <p:nvSpPr>
              <p:cNvPr id="181" name="Freeform 180">
                <a:extLst>
                  <a:ext uri="{FF2B5EF4-FFF2-40B4-BE49-F238E27FC236}">
                    <a16:creationId xmlns:a16="http://schemas.microsoft.com/office/drawing/2014/main" id="{DEDB6C40-CF6A-E547-8BC1-635D2DC438F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Freeform 181">
                <a:extLst>
                  <a:ext uri="{FF2B5EF4-FFF2-40B4-BE49-F238E27FC236}">
                    <a16:creationId xmlns:a16="http://schemas.microsoft.com/office/drawing/2014/main" id="{B7776C1D-06CD-5245-AF82-92665409A00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Freeform 182">
                <a:extLst>
                  <a:ext uri="{FF2B5EF4-FFF2-40B4-BE49-F238E27FC236}">
                    <a16:creationId xmlns:a16="http://schemas.microsoft.com/office/drawing/2014/main" id="{2D893366-435F-C043-8ADD-35A96EC80B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Freeform 183">
                <a:extLst>
                  <a:ext uri="{FF2B5EF4-FFF2-40B4-BE49-F238E27FC236}">
                    <a16:creationId xmlns:a16="http://schemas.microsoft.com/office/drawing/2014/main" id="{5246B375-EFFF-874C-BA50-6516A502F0C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85" name="Group 184">
            <a:extLst>
              <a:ext uri="{FF2B5EF4-FFF2-40B4-BE49-F238E27FC236}">
                <a16:creationId xmlns:a16="http://schemas.microsoft.com/office/drawing/2014/main" id="{F0711763-C567-4040-ABFB-F5C34597A154}"/>
              </a:ext>
            </a:extLst>
          </p:cNvPr>
          <p:cNvGrpSpPr/>
          <p:nvPr/>
        </p:nvGrpSpPr>
        <p:grpSpPr>
          <a:xfrm>
            <a:off x="10643825" y="2107963"/>
            <a:ext cx="353678" cy="198344"/>
            <a:chOff x="7493876" y="2774731"/>
            <a:chExt cx="1481958" cy="894622"/>
          </a:xfrm>
        </p:grpSpPr>
        <p:sp>
          <p:nvSpPr>
            <p:cNvPr id="186" name="Freeform 185">
              <a:extLst>
                <a:ext uri="{FF2B5EF4-FFF2-40B4-BE49-F238E27FC236}">
                  <a16:creationId xmlns:a16="http://schemas.microsoft.com/office/drawing/2014/main" id="{7F38627D-7A2B-A841-8C69-850F7253A2D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7" name="Oval 186">
              <a:extLst>
                <a:ext uri="{FF2B5EF4-FFF2-40B4-BE49-F238E27FC236}">
                  <a16:creationId xmlns:a16="http://schemas.microsoft.com/office/drawing/2014/main" id="{8FB71122-C2F0-3B40-A94F-7E95B02A39D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8" name="Group 187">
              <a:extLst>
                <a:ext uri="{FF2B5EF4-FFF2-40B4-BE49-F238E27FC236}">
                  <a16:creationId xmlns:a16="http://schemas.microsoft.com/office/drawing/2014/main" id="{3A5D9C3E-2D7E-A54F-9A93-7708DD147DB1}"/>
                </a:ext>
              </a:extLst>
            </p:cNvPr>
            <p:cNvGrpSpPr/>
            <p:nvPr/>
          </p:nvGrpSpPr>
          <p:grpSpPr>
            <a:xfrm>
              <a:off x="7713663" y="2848339"/>
              <a:ext cx="1042107" cy="425543"/>
              <a:chOff x="7786941" y="2884917"/>
              <a:chExt cx="897649" cy="353919"/>
            </a:xfrm>
          </p:grpSpPr>
          <p:sp>
            <p:nvSpPr>
              <p:cNvPr id="189" name="Freeform 188">
                <a:extLst>
                  <a:ext uri="{FF2B5EF4-FFF2-40B4-BE49-F238E27FC236}">
                    <a16:creationId xmlns:a16="http://schemas.microsoft.com/office/drawing/2014/main" id="{2B3C3A91-863F-E54F-BCBF-83530898F04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189">
                <a:extLst>
                  <a:ext uri="{FF2B5EF4-FFF2-40B4-BE49-F238E27FC236}">
                    <a16:creationId xmlns:a16="http://schemas.microsoft.com/office/drawing/2014/main" id="{E03CE2E4-33A0-7443-968B-028BF2FEAFC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Freeform 190">
                <a:extLst>
                  <a:ext uri="{FF2B5EF4-FFF2-40B4-BE49-F238E27FC236}">
                    <a16:creationId xmlns:a16="http://schemas.microsoft.com/office/drawing/2014/main" id="{92376DD9-E3A6-0B4A-97CB-7FDA6023E44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Freeform 191">
                <a:extLst>
                  <a:ext uri="{FF2B5EF4-FFF2-40B4-BE49-F238E27FC236}">
                    <a16:creationId xmlns:a16="http://schemas.microsoft.com/office/drawing/2014/main" id="{18E42DD9-0888-4A41-A186-22087D773FC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93" name="Group 192">
            <a:extLst>
              <a:ext uri="{FF2B5EF4-FFF2-40B4-BE49-F238E27FC236}">
                <a16:creationId xmlns:a16="http://schemas.microsoft.com/office/drawing/2014/main" id="{E38FF4C3-D0A2-D548-89C0-C35D3E53032F}"/>
              </a:ext>
            </a:extLst>
          </p:cNvPr>
          <p:cNvGrpSpPr/>
          <p:nvPr/>
        </p:nvGrpSpPr>
        <p:grpSpPr>
          <a:xfrm>
            <a:off x="9098788" y="3956624"/>
            <a:ext cx="367224" cy="240304"/>
            <a:chOff x="7493876" y="2774731"/>
            <a:chExt cx="1481958" cy="894622"/>
          </a:xfrm>
        </p:grpSpPr>
        <p:sp>
          <p:nvSpPr>
            <p:cNvPr id="194" name="Freeform 193">
              <a:extLst>
                <a:ext uri="{FF2B5EF4-FFF2-40B4-BE49-F238E27FC236}">
                  <a16:creationId xmlns:a16="http://schemas.microsoft.com/office/drawing/2014/main" id="{027716F5-6A2D-404B-ADB2-50CDACB0206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5" name="Oval 194">
              <a:extLst>
                <a:ext uri="{FF2B5EF4-FFF2-40B4-BE49-F238E27FC236}">
                  <a16:creationId xmlns:a16="http://schemas.microsoft.com/office/drawing/2014/main" id="{C3297389-072E-FE41-B64F-4D54440AB36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96" name="Group 195">
              <a:extLst>
                <a:ext uri="{FF2B5EF4-FFF2-40B4-BE49-F238E27FC236}">
                  <a16:creationId xmlns:a16="http://schemas.microsoft.com/office/drawing/2014/main" id="{36323224-311B-EE47-BE36-F2BE4EA6BC7F}"/>
                </a:ext>
              </a:extLst>
            </p:cNvPr>
            <p:cNvGrpSpPr/>
            <p:nvPr/>
          </p:nvGrpSpPr>
          <p:grpSpPr>
            <a:xfrm>
              <a:off x="7713663" y="2848339"/>
              <a:ext cx="1042107" cy="425543"/>
              <a:chOff x="7786941" y="2884917"/>
              <a:chExt cx="897649" cy="353919"/>
            </a:xfrm>
          </p:grpSpPr>
          <p:sp>
            <p:nvSpPr>
              <p:cNvPr id="197" name="Freeform 196">
                <a:extLst>
                  <a:ext uri="{FF2B5EF4-FFF2-40B4-BE49-F238E27FC236}">
                    <a16:creationId xmlns:a16="http://schemas.microsoft.com/office/drawing/2014/main" id="{BD802D6F-DAFD-DC41-83D1-DF0F4A2A794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 name="Freeform 197">
                <a:extLst>
                  <a:ext uri="{FF2B5EF4-FFF2-40B4-BE49-F238E27FC236}">
                    <a16:creationId xmlns:a16="http://schemas.microsoft.com/office/drawing/2014/main" id="{2CE211BA-1FF8-2548-A6C8-5CD1E12C3E1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Freeform 198">
                <a:extLst>
                  <a:ext uri="{FF2B5EF4-FFF2-40B4-BE49-F238E27FC236}">
                    <a16:creationId xmlns:a16="http://schemas.microsoft.com/office/drawing/2014/main" id="{D363DDD6-C621-F146-B8DA-4A9DDE186BE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Freeform 199">
                <a:extLst>
                  <a:ext uri="{FF2B5EF4-FFF2-40B4-BE49-F238E27FC236}">
                    <a16:creationId xmlns:a16="http://schemas.microsoft.com/office/drawing/2014/main" id="{BB3402A2-EE9C-A240-899D-8BDF14CF432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1" name="Group 200">
            <a:extLst>
              <a:ext uri="{FF2B5EF4-FFF2-40B4-BE49-F238E27FC236}">
                <a16:creationId xmlns:a16="http://schemas.microsoft.com/office/drawing/2014/main" id="{F6C05161-17CC-4047-8DD1-B9901ECF6386}"/>
              </a:ext>
            </a:extLst>
          </p:cNvPr>
          <p:cNvGrpSpPr/>
          <p:nvPr/>
        </p:nvGrpSpPr>
        <p:grpSpPr>
          <a:xfrm>
            <a:off x="9980126" y="2661565"/>
            <a:ext cx="353678" cy="198344"/>
            <a:chOff x="7493876" y="2774731"/>
            <a:chExt cx="1481958" cy="894622"/>
          </a:xfrm>
        </p:grpSpPr>
        <p:sp>
          <p:nvSpPr>
            <p:cNvPr id="202" name="Freeform 201">
              <a:extLst>
                <a:ext uri="{FF2B5EF4-FFF2-40B4-BE49-F238E27FC236}">
                  <a16:creationId xmlns:a16="http://schemas.microsoft.com/office/drawing/2014/main" id="{947827F3-EDEA-7A42-9B1D-083327F8DEC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3" name="Oval 202">
              <a:extLst>
                <a:ext uri="{FF2B5EF4-FFF2-40B4-BE49-F238E27FC236}">
                  <a16:creationId xmlns:a16="http://schemas.microsoft.com/office/drawing/2014/main" id="{34CC4598-569C-8B40-92BA-1D2FBE3E50F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04" name="Group 203">
              <a:extLst>
                <a:ext uri="{FF2B5EF4-FFF2-40B4-BE49-F238E27FC236}">
                  <a16:creationId xmlns:a16="http://schemas.microsoft.com/office/drawing/2014/main" id="{FC8B6594-03D2-024C-9EA4-C0C60D628F1D}"/>
                </a:ext>
              </a:extLst>
            </p:cNvPr>
            <p:cNvGrpSpPr/>
            <p:nvPr/>
          </p:nvGrpSpPr>
          <p:grpSpPr>
            <a:xfrm>
              <a:off x="7713663" y="2848339"/>
              <a:ext cx="1042107" cy="425543"/>
              <a:chOff x="7786941" y="2884917"/>
              <a:chExt cx="897649" cy="353919"/>
            </a:xfrm>
          </p:grpSpPr>
          <p:sp>
            <p:nvSpPr>
              <p:cNvPr id="205" name="Freeform 204">
                <a:extLst>
                  <a:ext uri="{FF2B5EF4-FFF2-40B4-BE49-F238E27FC236}">
                    <a16:creationId xmlns:a16="http://schemas.microsoft.com/office/drawing/2014/main" id="{1FDE0324-11E3-5145-88E9-DE61B49F2A3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C131568C-F5A3-DB44-94E2-7B887CDB264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Freeform 206">
                <a:extLst>
                  <a:ext uri="{FF2B5EF4-FFF2-40B4-BE49-F238E27FC236}">
                    <a16:creationId xmlns:a16="http://schemas.microsoft.com/office/drawing/2014/main" id="{A7EDAE1E-6998-2048-ADF9-12AD17B25B3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Freeform 207">
                <a:extLst>
                  <a:ext uri="{FF2B5EF4-FFF2-40B4-BE49-F238E27FC236}">
                    <a16:creationId xmlns:a16="http://schemas.microsoft.com/office/drawing/2014/main" id="{8FC26428-BCB7-1047-B128-BD12A87F81F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09" name="Group 208">
            <a:extLst>
              <a:ext uri="{FF2B5EF4-FFF2-40B4-BE49-F238E27FC236}">
                <a16:creationId xmlns:a16="http://schemas.microsoft.com/office/drawing/2014/main" id="{198EE3F8-E7C6-7742-BDAE-10EEB3BA9601}"/>
              </a:ext>
            </a:extLst>
          </p:cNvPr>
          <p:cNvGrpSpPr/>
          <p:nvPr/>
        </p:nvGrpSpPr>
        <p:grpSpPr>
          <a:xfrm>
            <a:off x="9497138" y="3394032"/>
            <a:ext cx="367224" cy="240304"/>
            <a:chOff x="7493876" y="2774731"/>
            <a:chExt cx="1481958" cy="894622"/>
          </a:xfrm>
        </p:grpSpPr>
        <p:sp>
          <p:nvSpPr>
            <p:cNvPr id="210" name="Freeform 209">
              <a:extLst>
                <a:ext uri="{FF2B5EF4-FFF2-40B4-BE49-F238E27FC236}">
                  <a16:creationId xmlns:a16="http://schemas.microsoft.com/office/drawing/2014/main" id="{7A2B8EB1-241A-C04E-9EA1-495DCDBCB17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1" name="Oval 210">
              <a:extLst>
                <a:ext uri="{FF2B5EF4-FFF2-40B4-BE49-F238E27FC236}">
                  <a16:creationId xmlns:a16="http://schemas.microsoft.com/office/drawing/2014/main" id="{0B3245D7-5441-9648-A36A-661C2ACB572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12" name="Group 211">
              <a:extLst>
                <a:ext uri="{FF2B5EF4-FFF2-40B4-BE49-F238E27FC236}">
                  <a16:creationId xmlns:a16="http://schemas.microsoft.com/office/drawing/2014/main" id="{86F28103-141B-154E-A362-409B3111D184}"/>
                </a:ext>
              </a:extLst>
            </p:cNvPr>
            <p:cNvGrpSpPr/>
            <p:nvPr/>
          </p:nvGrpSpPr>
          <p:grpSpPr>
            <a:xfrm>
              <a:off x="7713663" y="2848339"/>
              <a:ext cx="1042107" cy="425543"/>
              <a:chOff x="7786941" y="2884917"/>
              <a:chExt cx="897649" cy="353919"/>
            </a:xfrm>
          </p:grpSpPr>
          <p:sp>
            <p:nvSpPr>
              <p:cNvPr id="213" name="Freeform 212">
                <a:extLst>
                  <a:ext uri="{FF2B5EF4-FFF2-40B4-BE49-F238E27FC236}">
                    <a16:creationId xmlns:a16="http://schemas.microsoft.com/office/drawing/2014/main" id="{2F7A2BEC-77A9-6D41-8098-B64A792EA0B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Freeform 213">
                <a:extLst>
                  <a:ext uri="{FF2B5EF4-FFF2-40B4-BE49-F238E27FC236}">
                    <a16:creationId xmlns:a16="http://schemas.microsoft.com/office/drawing/2014/main" id="{7DED57CD-47F8-9D45-9600-A0BEEC97682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Freeform 214">
                <a:extLst>
                  <a:ext uri="{FF2B5EF4-FFF2-40B4-BE49-F238E27FC236}">
                    <a16:creationId xmlns:a16="http://schemas.microsoft.com/office/drawing/2014/main" id="{210D30D1-E5F0-E44B-A795-D0F4E795F9A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Freeform 215">
                <a:extLst>
                  <a:ext uri="{FF2B5EF4-FFF2-40B4-BE49-F238E27FC236}">
                    <a16:creationId xmlns:a16="http://schemas.microsoft.com/office/drawing/2014/main" id="{AC7488D5-7B56-8944-802F-C2691C3623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17" name="Group 216">
            <a:extLst>
              <a:ext uri="{FF2B5EF4-FFF2-40B4-BE49-F238E27FC236}">
                <a16:creationId xmlns:a16="http://schemas.microsoft.com/office/drawing/2014/main" id="{5123C752-3FFB-E84D-9E48-DBC9A9F48F37}"/>
              </a:ext>
            </a:extLst>
          </p:cNvPr>
          <p:cNvGrpSpPr/>
          <p:nvPr/>
        </p:nvGrpSpPr>
        <p:grpSpPr>
          <a:xfrm>
            <a:off x="9601554" y="3999763"/>
            <a:ext cx="367224" cy="240304"/>
            <a:chOff x="7493876" y="2774731"/>
            <a:chExt cx="1481958" cy="894622"/>
          </a:xfrm>
        </p:grpSpPr>
        <p:sp>
          <p:nvSpPr>
            <p:cNvPr id="218" name="Freeform 217">
              <a:extLst>
                <a:ext uri="{FF2B5EF4-FFF2-40B4-BE49-F238E27FC236}">
                  <a16:creationId xmlns:a16="http://schemas.microsoft.com/office/drawing/2014/main" id="{D524F684-301C-7542-A0A4-37573182739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9" name="Oval 218">
              <a:extLst>
                <a:ext uri="{FF2B5EF4-FFF2-40B4-BE49-F238E27FC236}">
                  <a16:creationId xmlns:a16="http://schemas.microsoft.com/office/drawing/2014/main" id="{9BF20040-D9C8-B74E-BC0D-F15797752EA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0" name="Group 219">
              <a:extLst>
                <a:ext uri="{FF2B5EF4-FFF2-40B4-BE49-F238E27FC236}">
                  <a16:creationId xmlns:a16="http://schemas.microsoft.com/office/drawing/2014/main" id="{79553B03-2EF0-1445-BD4E-875D98E58492}"/>
                </a:ext>
              </a:extLst>
            </p:cNvPr>
            <p:cNvGrpSpPr/>
            <p:nvPr/>
          </p:nvGrpSpPr>
          <p:grpSpPr>
            <a:xfrm>
              <a:off x="7713663" y="2848339"/>
              <a:ext cx="1042107" cy="425543"/>
              <a:chOff x="7786941" y="2884917"/>
              <a:chExt cx="897649" cy="353919"/>
            </a:xfrm>
          </p:grpSpPr>
          <p:sp>
            <p:nvSpPr>
              <p:cNvPr id="221" name="Freeform 220">
                <a:extLst>
                  <a:ext uri="{FF2B5EF4-FFF2-40B4-BE49-F238E27FC236}">
                    <a16:creationId xmlns:a16="http://schemas.microsoft.com/office/drawing/2014/main" id="{DAB927EA-DECF-FE4A-BE5D-802F016FB19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Freeform 221">
                <a:extLst>
                  <a:ext uri="{FF2B5EF4-FFF2-40B4-BE49-F238E27FC236}">
                    <a16:creationId xmlns:a16="http://schemas.microsoft.com/office/drawing/2014/main" id="{8F1EA0F6-ACA7-C443-A514-F770A383688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Freeform 222">
                <a:extLst>
                  <a:ext uri="{FF2B5EF4-FFF2-40B4-BE49-F238E27FC236}">
                    <a16:creationId xmlns:a16="http://schemas.microsoft.com/office/drawing/2014/main" id="{2414339B-8AC7-2444-AC70-285A203D116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Freeform 223">
                <a:extLst>
                  <a:ext uri="{FF2B5EF4-FFF2-40B4-BE49-F238E27FC236}">
                    <a16:creationId xmlns:a16="http://schemas.microsoft.com/office/drawing/2014/main" id="{AEF6DCDC-2F65-B349-B551-DC3FACF6D57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25" name="Group 224">
            <a:extLst>
              <a:ext uri="{FF2B5EF4-FFF2-40B4-BE49-F238E27FC236}">
                <a16:creationId xmlns:a16="http://schemas.microsoft.com/office/drawing/2014/main" id="{9F5D0807-95F5-B242-9940-2134E3CE864D}"/>
              </a:ext>
            </a:extLst>
          </p:cNvPr>
          <p:cNvGrpSpPr/>
          <p:nvPr/>
        </p:nvGrpSpPr>
        <p:grpSpPr>
          <a:xfrm>
            <a:off x="10375259" y="3992325"/>
            <a:ext cx="353678" cy="198344"/>
            <a:chOff x="7493876" y="2774731"/>
            <a:chExt cx="1481958" cy="894622"/>
          </a:xfrm>
        </p:grpSpPr>
        <p:sp>
          <p:nvSpPr>
            <p:cNvPr id="226" name="Freeform 225">
              <a:extLst>
                <a:ext uri="{FF2B5EF4-FFF2-40B4-BE49-F238E27FC236}">
                  <a16:creationId xmlns:a16="http://schemas.microsoft.com/office/drawing/2014/main" id="{65E7C622-0E2D-F247-B71E-DB43805F13C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7" name="Oval 226">
              <a:extLst>
                <a:ext uri="{FF2B5EF4-FFF2-40B4-BE49-F238E27FC236}">
                  <a16:creationId xmlns:a16="http://schemas.microsoft.com/office/drawing/2014/main" id="{E1DDDBA8-9328-FF4B-A036-4A8C314BC34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8" name="Group 227">
              <a:extLst>
                <a:ext uri="{FF2B5EF4-FFF2-40B4-BE49-F238E27FC236}">
                  <a16:creationId xmlns:a16="http://schemas.microsoft.com/office/drawing/2014/main" id="{FE4053D3-C37C-B247-AABC-ACB5431A3328}"/>
                </a:ext>
              </a:extLst>
            </p:cNvPr>
            <p:cNvGrpSpPr/>
            <p:nvPr/>
          </p:nvGrpSpPr>
          <p:grpSpPr>
            <a:xfrm>
              <a:off x="7713663" y="2848339"/>
              <a:ext cx="1042107" cy="425543"/>
              <a:chOff x="7786941" y="2884917"/>
              <a:chExt cx="897649" cy="353919"/>
            </a:xfrm>
          </p:grpSpPr>
          <p:sp>
            <p:nvSpPr>
              <p:cNvPr id="229" name="Freeform 228">
                <a:extLst>
                  <a:ext uri="{FF2B5EF4-FFF2-40B4-BE49-F238E27FC236}">
                    <a16:creationId xmlns:a16="http://schemas.microsoft.com/office/drawing/2014/main" id="{9B8C5BFF-F366-864D-9DDD-AD0F594855F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Freeform 229">
                <a:extLst>
                  <a:ext uri="{FF2B5EF4-FFF2-40B4-BE49-F238E27FC236}">
                    <a16:creationId xmlns:a16="http://schemas.microsoft.com/office/drawing/2014/main" id="{E52E2636-7B29-8B4F-A9E7-0A019FB1233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Freeform 230">
                <a:extLst>
                  <a:ext uri="{FF2B5EF4-FFF2-40B4-BE49-F238E27FC236}">
                    <a16:creationId xmlns:a16="http://schemas.microsoft.com/office/drawing/2014/main" id="{81B96CBC-D09D-8A44-A7F4-460A6FE268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Freeform 231">
                <a:extLst>
                  <a:ext uri="{FF2B5EF4-FFF2-40B4-BE49-F238E27FC236}">
                    <a16:creationId xmlns:a16="http://schemas.microsoft.com/office/drawing/2014/main" id="{AB72586A-2BC3-AD40-8068-98E191DFFEF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33" name="Group 232">
            <a:extLst>
              <a:ext uri="{FF2B5EF4-FFF2-40B4-BE49-F238E27FC236}">
                <a16:creationId xmlns:a16="http://schemas.microsoft.com/office/drawing/2014/main" id="{A8973B1E-A991-8E45-9FF7-7AF7F179E328}"/>
              </a:ext>
            </a:extLst>
          </p:cNvPr>
          <p:cNvGrpSpPr/>
          <p:nvPr/>
        </p:nvGrpSpPr>
        <p:grpSpPr>
          <a:xfrm>
            <a:off x="9247893" y="4775686"/>
            <a:ext cx="393760" cy="218578"/>
            <a:chOff x="7493876" y="2774731"/>
            <a:chExt cx="1481958" cy="894622"/>
          </a:xfrm>
        </p:grpSpPr>
        <p:sp>
          <p:nvSpPr>
            <p:cNvPr id="234" name="Freeform 233">
              <a:extLst>
                <a:ext uri="{FF2B5EF4-FFF2-40B4-BE49-F238E27FC236}">
                  <a16:creationId xmlns:a16="http://schemas.microsoft.com/office/drawing/2014/main" id="{5A098E30-A66F-FA4D-9EE8-C0C83DE6D50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35" name="Oval 234">
              <a:extLst>
                <a:ext uri="{FF2B5EF4-FFF2-40B4-BE49-F238E27FC236}">
                  <a16:creationId xmlns:a16="http://schemas.microsoft.com/office/drawing/2014/main" id="{051367D4-C1D9-AF45-9A24-031126A6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36" name="Group 235">
              <a:extLst>
                <a:ext uri="{FF2B5EF4-FFF2-40B4-BE49-F238E27FC236}">
                  <a16:creationId xmlns:a16="http://schemas.microsoft.com/office/drawing/2014/main" id="{8C4167F2-26A6-0A41-9F23-581BB1D6E53B}"/>
                </a:ext>
              </a:extLst>
            </p:cNvPr>
            <p:cNvGrpSpPr/>
            <p:nvPr/>
          </p:nvGrpSpPr>
          <p:grpSpPr>
            <a:xfrm>
              <a:off x="7713663" y="2848339"/>
              <a:ext cx="1042107" cy="425543"/>
              <a:chOff x="7786941" y="2884917"/>
              <a:chExt cx="897649" cy="353919"/>
            </a:xfrm>
          </p:grpSpPr>
          <p:sp>
            <p:nvSpPr>
              <p:cNvPr id="237" name="Freeform 236">
                <a:extLst>
                  <a:ext uri="{FF2B5EF4-FFF2-40B4-BE49-F238E27FC236}">
                    <a16:creationId xmlns:a16="http://schemas.microsoft.com/office/drawing/2014/main" id="{8AABD328-91C1-C94D-8CB5-66F9CC0DC00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Freeform 237">
                <a:extLst>
                  <a:ext uri="{FF2B5EF4-FFF2-40B4-BE49-F238E27FC236}">
                    <a16:creationId xmlns:a16="http://schemas.microsoft.com/office/drawing/2014/main" id="{23CBCA43-9398-E043-A20B-00567B73DB8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Freeform 238">
                <a:extLst>
                  <a:ext uri="{FF2B5EF4-FFF2-40B4-BE49-F238E27FC236}">
                    <a16:creationId xmlns:a16="http://schemas.microsoft.com/office/drawing/2014/main" id="{06C3D6EF-A0CB-F34C-9C57-9FA04035028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0" name="Freeform 239">
                <a:extLst>
                  <a:ext uri="{FF2B5EF4-FFF2-40B4-BE49-F238E27FC236}">
                    <a16:creationId xmlns:a16="http://schemas.microsoft.com/office/drawing/2014/main" id="{66D08B47-1DCF-994C-84EE-6C7E588A1D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1" name="Group 240">
            <a:extLst>
              <a:ext uri="{FF2B5EF4-FFF2-40B4-BE49-F238E27FC236}">
                <a16:creationId xmlns:a16="http://schemas.microsoft.com/office/drawing/2014/main" id="{23665DDF-4A56-E24C-9D9B-557EA2031298}"/>
              </a:ext>
            </a:extLst>
          </p:cNvPr>
          <p:cNvGrpSpPr/>
          <p:nvPr/>
        </p:nvGrpSpPr>
        <p:grpSpPr>
          <a:xfrm>
            <a:off x="10925982" y="4369125"/>
            <a:ext cx="228295" cy="120400"/>
            <a:chOff x="7493876" y="2774731"/>
            <a:chExt cx="1481958" cy="894622"/>
          </a:xfrm>
        </p:grpSpPr>
        <p:sp>
          <p:nvSpPr>
            <p:cNvPr id="242" name="Freeform 241">
              <a:extLst>
                <a:ext uri="{FF2B5EF4-FFF2-40B4-BE49-F238E27FC236}">
                  <a16:creationId xmlns:a16="http://schemas.microsoft.com/office/drawing/2014/main" id="{31441261-7107-C940-87CC-EC4FA053449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43" name="Oval 242">
              <a:extLst>
                <a:ext uri="{FF2B5EF4-FFF2-40B4-BE49-F238E27FC236}">
                  <a16:creationId xmlns:a16="http://schemas.microsoft.com/office/drawing/2014/main" id="{5F5B546A-49AB-9042-B43E-5F11C688F25E}"/>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44" name="Group 243">
              <a:extLst>
                <a:ext uri="{FF2B5EF4-FFF2-40B4-BE49-F238E27FC236}">
                  <a16:creationId xmlns:a16="http://schemas.microsoft.com/office/drawing/2014/main" id="{E8DF2468-3557-AD4F-8E6A-2FD993E8CF5C}"/>
                </a:ext>
              </a:extLst>
            </p:cNvPr>
            <p:cNvGrpSpPr/>
            <p:nvPr/>
          </p:nvGrpSpPr>
          <p:grpSpPr>
            <a:xfrm>
              <a:off x="7713663" y="2848339"/>
              <a:ext cx="1042107" cy="425543"/>
              <a:chOff x="7786941" y="2884917"/>
              <a:chExt cx="897649" cy="353919"/>
            </a:xfrm>
          </p:grpSpPr>
          <p:sp>
            <p:nvSpPr>
              <p:cNvPr id="245" name="Freeform 244">
                <a:extLst>
                  <a:ext uri="{FF2B5EF4-FFF2-40B4-BE49-F238E27FC236}">
                    <a16:creationId xmlns:a16="http://schemas.microsoft.com/office/drawing/2014/main" id="{9E3ADAA4-12C2-404E-917C-5A2F54CCDF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 name="Freeform 245">
                <a:extLst>
                  <a:ext uri="{FF2B5EF4-FFF2-40B4-BE49-F238E27FC236}">
                    <a16:creationId xmlns:a16="http://schemas.microsoft.com/office/drawing/2014/main" id="{7A728ED3-C05E-B44A-9C86-A753D22F76A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Freeform 246">
                <a:extLst>
                  <a:ext uri="{FF2B5EF4-FFF2-40B4-BE49-F238E27FC236}">
                    <a16:creationId xmlns:a16="http://schemas.microsoft.com/office/drawing/2014/main" id="{63D4F443-59AA-0D4F-BA7D-32F6068E799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8" name="Freeform 247">
                <a:extLst>
                  <a:ext uri="{FF2B5EF4-FFF2-40B4-BE49-F238E27FC236}">
                    <a16:creationId xmlns:a16="http://schemas.microsoft.com/office/drawing/2014/main" id="{205AEAD2-2A18-2D4A-91B3-368B52FA7C5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49" name="Group 248">
            <a:extLst>
              <a:ext uri="{FF2B5EF4-FFF2-40B4-BE49-F238E27FC236}">
                <a16:creationId xmlns:a16="http://schemas.microsoft.com/office/drawing/2014/main" id="{931C36A9-E761-0148-9032-D81ACCB48A29}"/>
              </a:ext>
            </a:extLst>
          </p:cNvPr>
          <p:cNvGrpSpPr/>
          <p:nvPr/>
        </p:nvGrpSpPr>
        <p:grpSpPr>
          <a:xfrm>
            <a:off x="7439074" y="2356613"/>
            <a:ext cx="534987" cy="407988"/>
            <a:chOff x="7432700" y="2327293"/>
            <a:chExt cx="534987" cy="407988"/>
          </a:xfrm>
        </p:grpSpPr>
        <p:pic>
          <p:nvPicPr>
            <p:cNvPr id="250" name="Picture 1017" descr="antenna_stylized">
              <a:extLst>
                <a:ext uri="{FF2B5EF4-FFF2-40B4-BE49-F238E27FC236}">
                  <a16:creationId xmlns:a16="http://schemas.microsoft.com/office/drawing/2014/main" id="{A1B3AFF0-514E-1142-A2F6-8BE3FF2174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Picture 1018" descr="laptop_keyboard">
              <a:extLst>
                <a:ext uri="{FF2B5EF4-FFF2-40B4-BE49-F238E27FC236}">
                  <a16:creationId xmlns:a16="http://schemas.microsoft.com/office/drawing/2014/main" id="{F72A8B16-D68A-BE43-A9DC-2099F12881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Freeform 1019">
              <a:extLst>
                <a:ext uri="{FF2B5EF4-FFF2-40B4-BE49-F238E27FC236}">
                  <a16:creationId xmlns:a16="http://schemas.microsoft.com/office/drawing/2014/main" id="{8BD550C1-DB66-1D43-B0FF-2194D6CE59D3}"/>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3" name="Picture 1020" descr="screen">
              <a:extLst>
                <a:ext uri="{FF2B5EF4-FFF2-40B4-BE49-F238E27FC236}">
                  <a16:creationId xmlns:a16="http://schemas.microsoft.com/office/drawing/2014/main" id="{5B7A4293-9090-2C47-A5F9-1484B3E8E43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 name="Freeform 1021">
              <a:extLst>
                <a:ext uri="{FF2B5EF4-FFF2-40B4-BE49-F238E27FC236}">
                  <a16:creationId xmlns:a16="http://schemas.microsoft.com/office/drawing/2014/main" id="{66A9E8A3-089D-144F-8C74-780D0252320C}"/>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1022">
              <a:extLst>
                <a:ext uri="{FF2B5EF4-FFF2-40B4-BE49-F238E27FC236}">
                  <a16:creationId xmlns:a16="http://schemas.microsoft.com/office/drawing/2014/main" id="{2DEB5F56-4F04-4A4C-B2A9-7F75D7610902}"/>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1023">
              <a:extLst>
                <a:ext uri="{FF2B5EF4-FFF2-40B4-BE49-F238E27FC236}">
                  <a16:creationId xmlns:a16="http://schemas.microsoft.com/office/drawing/2014/main" id="{264AB736-6181-DD49-9CF8-34CDC3C98A87}"/>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1024">
              <a:extLst>
                <a:ext uri="{FF2B5EF4-FFF2-40B4-BE49-F238E27FC236}">
                  <a16:creationId xmlns:a16="http://schemas.microsoft.com/office/drawing/2014/main" id="{B30F467B-7CAE-E14D-A3A5-8BE8EC571FCC}"/>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1025">
              <a:extLst>
                <a:ext uri="{FF2B5EF4-FFF2-40B4-BE49-F238E27FC236}">
                  <a16:creationId xmlns:a16="http://schemas.microsoft.com/office/drawing/2014/main" id="{714DEECF-C2B9-3646-8D8C-520B14AFF2A3}"/>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1026">
              <a:extLst>
                <a:ext uri="{FF2B5EF4-FFF2-40B4-BE49-F238E27FC236}">
                  <a16:creationId xmlns:a16="http://schemas.microsoft.com/office/drawing/2014/main" id="{434760BE-7A82-7348-8C26-8BB88B73F057}"/>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0" name="Group 1027">
              <a:extLst>
                <a:ext uri="{FF2B5EF4-FFF2-40B4-BE49-F238E27FC236}">
                  <a16:creationId xmlns:a16="http://schemas.microsoft.com/office/drawing/2014/main" id="{A3D737A2-33B2-B843-993D-3954163D2F8B}"/>
                </a:ext>
              </a:extLst>
            </p:cNvPr>
            <p:cNvGrpSpPr>
              <a:grpSpLocks/>
            </p:cNvGrpSpPr>
            <p:nvPr/>
          </p:nvGrpSpPr>
          <p:grpSpPr bwMode="auto">
            <a:xfrm>
              <a:off x="7594735" y="2642220"/>
              <a:ext cx="98740" cy="36846"/>
              <a:chOff x="1740" y="2642"/>
              <a:chExt cx="752" cy="327"/>
            </a:xfrm>
          </p:grpSpPr>
          <p:sp>
            <p:nvSpPr>
              <p:cNvPr id="267" name="Freeform 1028">
                <a:extLst>
                  <a:ext uri="{FF2B5EF4-FFF2-40B4-BE49-F238E27FC236}">
                    <a16:creationId xmlns:a16="http://schemas.microsoft.com/office/drawing/2014/main" id="{2B8D95DD-AA07-CA46-8938-5982463E0F5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1029">
                <a:extLst>
                  <a:ext uri="{FF2B5EF4-FFF2-40B4-BE49-F238E27FC236}">
                    <a16:creationId xmlns:a16="http://schemas.microsoft.com/office/drawing/2014/main" id="{F36872DC-490B-E041-B789-63AE7E7ACD2E}"/>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1030">
                <a:extLst>
                  <a:ext uri="{FF2B5EF4-FFF2-40B4-BE49-F238E27FC236}">
                    <a16:creationId xmlns:a16="http://schemas.microsoft.com/office/drawing/2014/main" id="{97C01B49-8BEB-1A42-A62D-556A20AEDCF4}"/>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1031">
                <a:extLst>
                  <a:ext uri="{FF2B5EF4-FFF2-40B4-BE49-F238E27FC236}">
                    <a16:creationId xmlns:a16="http://schemas.microsoft.com/office/drawing/2014/main" id="{FDC4BA15-39D3-CD4E-97DA-6107F8C4DFF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1032">
                <a:extLst>
                  <a:ext uri="{FF2B5EF4-FFF2-40B4-BE49-F238E27FC236}">
                    <a16:creationId xmlns:a16="http://schemas.microsoft.com/office/drawing/2014/main" id="{B4ED9D93-7953-574C-B8DB-E31647E53850}"/>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1033">
                <a:extLst>
                  <a:ext uri="{FF2B5EF4-FFF2-40B4-BE49-F238E27FC236}">
                    <a16:creationId xmlns:a16="http://schemas.microsoft.com/office/drawing/2014/main" id="{9040F4DE-59D9-0446-9953-D7CF4E6052C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1" name="Freeform 1034">
              <a:extLst>
                <a:ext uri="{FF2B5EF4-FFF2-40B4-BE49-F238E27FC236}">
                  <a16:creationId xmlns:a16="http://schemas.microsoft.com/office/drawing/2014/main" id="{2C7F706E-3A83-E04B-96B6-0DFA0DD19559}"/>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1035">
              <a:extLst>
                <a:ext uri="{FF2B5EF4-FFF2-40B4-BE49-F238E27FC236}">
                  <a16:creationId xmlns:a16="http://schemas.microsoft.com/office/drawing/2014/main" id="{60E14294-2508-FB4A-AE0F-000AF5BCFC85}"/>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1036">
              <a:extLst>
                <a:ext uri="{FF2B5EF4-FFF2-40B4-BE49-F238E27FC236}">
                  <a16:creationId xmlns:a16="http://schemas.microsoft.com/office/drawing/2014/main" id="{6816A6AE-0883-4D48-8DF3-05A4914E713B}"/>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1037">
              <a:extLst>
                <a:ext uri="{FF2B5EF4-FFF2-40B4-BE49-F238E27FC236}">
                  <a16:creationId xmlns:a16="http://schemas.microsoft.com/office/drawing/2014/main" id="{0C4F2B5B-D9EF-F242-A282-CB6CB4D90EE9}"/>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1038">
              <a:extLst>
                <a:ext uri="{FF2B5EF4-FFF2-40B4-BE49-F238E27FC236}">
                  <a16:creationId xmlns:a16="http://schemas.microsoft.com/office/drawing/2014/main" id="{CA94116C-A643-F041-BE08-F16F1FF3EF9E}"/>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1039">
              <a:extLst>
                <a:ext uri="{FF2B5EF4-FFF2-40B4-BE49-F238E27FC236}">
                  <a16:creationId xmlns:a16="http://schemas.microsoft.com/office/drawing/2014/main" id="{EBBEB869-CEFF-3B4D-8790-DF10B6E9EDC0}"/>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3" name="Group 272">
            <a:extLst>
              <a:ext uri="{FF2B5EF4-FFF2-40B4-BE49-F238E27FC236}">
                <a16:creationId xmlns:a16="http://schemas.microsoft.com/office/drawing/2014/main" id="{7BE84195-0460-B24A-9BFA-64009B70F0D4}"/>
              </a:ext>
            </a:extLst>
          </p:cNvPr>
          <p:cNvGrpSpPr/>
          <p:nvPr/>
        </p:nvGrpSpPr>
        <p:grpSpPr>
          <a:xfrm>
            <a:off x="8637781" y="2319727"/>
            <a:ext cx="530702" cy="478009"/>
            <a:chOff x="8631407" y="2290407"/>
            <a:chExt cx="530702" cy="478009"/>
          </a:xfrm>
        </p:grpSpPr>
        <p:pic>
          <p:nvPicPr>
            <p:cNvPr id="274" name="Picture 568" descr="light2.png">
              <a:extLst>
                <a:ext uri="{FF2B5EF4-FFF2-40B4-BE49-F238E27FC236}">
                  <a16:creationId xmlns:a16="http://schemas.microsoft.com/office/drawing/2014/main" id="{9C2ABCA4-2AB6-604A-BAF1-3DCCB40F3CF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1017" descr="antenna_stylized">
              <a:extLst>
                <a:ext uri="{FF2B5EF4-FFF2-40B4-BE49-F238E27FC236}">
                  <a16:creationId xmlns:a16="http://schemas.microsoft.com/office/drawing/2014/main" id="{650AA1D1-0ECD-3E4A-81DB-CC97A96B57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 name="Group 275">
            <a:extLst>
              <a:ext uri="{FF2B5EF4-FFF2-40B4-BE49-F238E27FC236}">
                <a16:creationId xmlns:a16="http://schemas.microsoft.com/office/drawing/2014/main" id="{EFF79B51-BA03-584F-A0CE-2E5C3CDBD9C8}"/>
              </a:ext>
            </a:extLst>
          </p:cNvPr>
          <p:cNvGrpSpPr/>
          <p:nvPr/>
        </p:nvGrpSpPr>
        <p:grpSpPr>
          <a:xfrm>
            <a:off x="8499539" y="2059124"/>
            <a:ext cx="849312" cy="226109"/>
            <a:chOff x="8493165" y="2029804"/>
            <a:chExt cx="849312" cy="226109"/>
          </a:xfrm>
        </p:grpSpPr>
        <p:pic>
          <p:nvPicPr>
            <p:cNvPr id="277" name="Picture 603" descr="car_icon_small">
              <a:extLst>
                <a:ext uri="{FF2B5EF4-FFF2-40B4-BE49-F238E27FC236}">
                  <a16:creationId xmlns:a16="http://schemas.microsoft.com/office/drawing/2014/main" id="{A16178BF-CE10-DF42-8C1F-E2AAFB94BB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1017" descr="antenna_stylized">
              <a:extLst>
                <a:ext uri="{FF2B5EF4-FFF2-40B4-BE49-F238E27FC236}">
                  <a16:creationId xmlns:a16="http://schemas.microsoft.com/office/drawing/2014/main" id="{BF73CD36-5E1A-D143-A3EA-8721982417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9" name="Group 278">
            <a:extLst>
              <a:ext uri="{FF2B5EF4-FFF2-40B4-BE49-F238E27FC236}">
                <a16:creationId xmlns:a16="http://schemas.microsoft.com/office/drawing/2014/main" id="{053CF7AA-EEE7-E849-8975-45A554C35F5B}"/>
              </a:ext>
            </a:extLst>
          </p:cNvPr>
          <p:cNvGrpSpPr/>
          <p:nvPr/>
        </p:nvGrpSpPr>
        <p:grpSpPr>
          <a:xfrm>
            <a:off x="7493518" y="3325424"/>
            <a:ext cx="857739" cy="583764"/>
            <a:chOff x="7487144" y="3296104"/>
            <a:chExt cx="857739" cy="583764"/>
          </a:xfrm>
        </p:grpSpPr>
        <p:grpSp>
          <p:nvGrpSpPr>
            <p:cNvPr id="280" name="Group 279">
              <a:extLst>
                <a:ext uri="{FF2B5EF4-FFF2-40B4-BE49-F238E27FC236}">
                  <a16:creationId xmlns:a16="http://schemas.microsoft.com/office/drawing/2014/main" id="{90508AE9-865D-844C-B2E1-CAED9E70CF88}"/>
                </a:ext>
              </a:extLst>
            </p:cNvPr>
            <p:cNvGrpSpPr/>
            <p:nvPr/>
          </p:nvGrpSpPr>
          <p:grpSpPr>
            <a:xfrm>
              <a:off x="7487144" y="3389820"/>
              <a:ext cx="350807" cy="305517"/>
              <a:chOff x="7487144" y="3389820"/>
              <a:chExt cx="350807" cy="305517"/>
            </a:xfrm>
          </p:grpSpPr>
          <p:pic>
            <p:nvPicPr>
              <p:cNvPr id="287" name="Picture 1115" descr="antenna_stylized">
                <a:extLst>
                  <a:ext uri="{FF2B5EF4-FFF2-40B4-BE49-F238E27FC236}">
                    <a16:creationId xmlns:a16="http://schemas.microsoft.com/office/drawing/2014/main" id="{AD910864-C9F4-C94B-9B97-60E50CF30A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116" descr="laptop_keyboard">
                <a:extLst>
                  <a:ext uri="{FF2B5EF4-FFF2-40B4-BE49-F238E27FC236}">
                    <a16:creationId xmlns:a16="http://schemas.microsoft.com/office/drawing/2014/main" id="{89C482D5-7199-3040-A39E-C983C7E76CD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 name="Freeform 1117">
                <a:extLst>
                  <a:ext uri="{FF2B5EF4-FFF2-40B4-BE49-F238E27FC236}">
                    <a16:creationId xmlns:a16="http://schemas.microsoft.com/office/drawing/2014/main" id="{0D17FA05-6DB9-CE4E-8353-3DB3EF64CEF2}"/>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0" name="Picture 1118" descr="screen">
                <a:extLst>
                  <a:ext uri="{FF2B5EF4-FFF2-40B4-BE49-F238E27FC236}">
                    <a16:creationId xmlns:a16="http://schemas.microsoft.com/office/drawing/2014/main" id="{4A4B2A13-447B-ED4B-A13F-5489BEAC9B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1119">
                <a:extLst>
                  <a:ext uri="{FF2B5EF4-FFF2-40B4-BE49-F238E27FC236}">
                    <a16:creationId xmlns:a16="http://schemas.microsoft.com/office/drawing/2014/main" id="{02BC84AC-7149-BD45-BC93-E0DD4ADF91EE}"/>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1120">
                <a:extLst>
                  <a:ext uri="{FF2B5EF4-FFF2-40B4-BE49-F238E27FC236}">
                    <a16:creationId xmlns:a16="http://schemas.microsoft.com/office/drawing/2014/main" id="{43377E2E-A43C-E048-A432-F337E7B5EE63}"/>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1121">
                <a:extLst>
                  <a:ext uri="{FF2B5EF4-FFF2-40B4-BE49-F238E27FC236}">
                    <a16:creationId xmlns:a16="http://schemas.microsoft.com/office/drawing/2014/main" id="{268349DA-55F4-ED45-92D9-0389907B3CA7}"/>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1122">
                <a:extLst>
                  <a:ext uri="{FF2B5EF4-FFF2-40B4-BE49-F238E27FC236}">
                    <a16:creationId xmlns:a16="http://schemas.microsoft.com/office/drawing/2014/main" id="{EB4B31C8-34A6-6D47-B6E1-260958CFBD6F}"/>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1123">
                <a:extLst>
                  <a:ext uri="{FF2B5EF4-FFF2-40B4-BE49-F238E27FC236}">
                    <a16:creationId xmlns:a16="http://schemas.microsoft.com/office/drawing/2014/main" id="{91DE791A-C87B-7849-8B6A-CB3B398F112D}"/>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1124">
                <a:extLst>
                  <a:ext uri="{FF2B5EF4-FFF2-40B4-BE49-F238E27FC236}">
                    <a16:creationId xmlns:a16="http://schemas.microsoft.com/office/drawing/2014/main" id="{A02AA6E2-5FD6-D14F-9923-83771333B1DB}"/>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7" name="Group 1125">
                <a:extLst>
                  <a:ext uri="{FF2B5EF4-FFF2-40B4-BE49-F238E27FC236}">
                    <a16:creationId xmlns:a16="http://schemas.microsoft.com/office/drawing/2014/main" id="{7117A071-F66A-A547-B2A3-FDEC23474639}"/>
                  </a:ext>
                </a:extLst>
              </p:cNvPr>
              <p:cNvGrpSpPr>
                <a:grpSpLocks/>
              </p:cNvGrpSpPr>
              <p:nvPr/>
            </p:nvGrpSpPr>
            <p:grpSpPr bwMode="auto">
              <a:xfrm>
                <a:off x="7593395" y="3625649"/>
                <a:ext cx="64747" cy="27592"/>
                <a:chOff x="1740" y="2642"/>
                <a:chExt cx="752" cy="327"/>
              </a:xfrm>
            </p:grpSpPr>
            <p:sp>
              <p:nvSpPr>
                <p:cNvPr id="304" name="Freeform 1126">
                  <a:extLst>
                    <a:ext uri="{FF2B5EF4-FFF2-40B4-BE49-F238E27FC236}">
                      <a16:creationId xmlns:a16="http://schemas.microsoft.com/office/drawing/2014/main" id="{C6A05ABF-09D5-204F-A863-798CDA488AB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1127">
                  <a:extLst>
                    <a:ext uri="{FF2B5EF4-FFF2-40B4-BE49-F238E27FC236}">
                      <a16:creationId xmlns:a16="http://schemas.microsoft.com/office/drawing/2014/main" id="{5CAC6B94-A95D-C842-8436-C6DF872191F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1128">
                  <a:extLst>
                    <a:ext uri="{FF2B5EF4-FFF2-40B4-BE49-F238E27FC236}">
                      <a16:creationId xmlns:a16="http://schemas.microsoft.com/office/drawing/2014/main" id="{A944E62C-7CE5-5840-927D-ABB2F8B5C22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1129">
                  <a:extLst>
                    <a:ext uri="{FF2B5EF4-FFF2-40B4-BE49-F238E27FC236}">
                      <a16:creationId xmlns:a16="http://schemas.microsoft.com/office/drawing/2014/main" id="{5E333F33-6B42-F449-BD09-5F8DBBA551C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1130">
                  <a:extLst>
                    <a:ext uri="{FF2B5EF4-FFF2-40B4-BE49-F238E27FC236}">
                      <a16:creationId xmlns:a16="http://schemas.microsoft.com/office/drawing/2014/main" id="{A3DB0786-C2BD-4E43-9012-01938AED5F19}"/>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1131">
                  <a:extLst>
                    <a:ext uri="{FF2B5EF4-FFF2-40B4-BE49-F238E27FC236}">
                      <a16:creationId xmlns:a16="http://schemas.microsoft.com/office/drawing/2014/main" id="{36DD7204-13F9-8C4B-ADCB-9CEF387EE715}"/>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8" name="Freeform 1132">
                <a:extLst>
                  <a:ext uri="{FF2B5EF4-FFF2-40B4-BE49-F238E27FC236}">
                    <a16:creationId xmlns:a16="http://schemas.microsoft.com/office/drawing/2014/main" id="{8DD637FC-2617-F14C-8226-2FC83A2DC1C3}"/>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1133">
                <a:extLst>
                  <a:ext uri="{FF2B5EF4-FFF2-40B4-BE49-F238E27FC236}">
                    <a16:creationId xmlns:a16="http://schemas.microsoft.com/office/drawing/2014/main" id="{DD3D6FA8-3859-DC44-8888-8CB70CFB17F5}"/>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1134">
                <a:extLst>
                  <a:ext uri="{FF2B5EF4-FFF2-40B4-BE49-F238E27FC236}">
                    <a16:creationId xmlns:a16="http://schemas.microsoft.com/office/drawing/2014/main" id="{C236FB39-37F7-B848-9AD5-F22CFFE062B2}"/>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1135">
                <a:extLst>
                  <a:ext uri="{FF2B5EF4-FFF2-40B4-BE49-F238E27FC236}">
                    <a16:creationId xmlns:a16="http://schemas.microsoft.com/office/drawing/2014/main" id="{0FC27225-99A5-B741-A309-ECBEFBCA7E27}"/>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1136">
                <a:extLst>
                  <a:ext uri="{FF2B5EF4-FFF2-40B4-BE49-F238E27FC236}">
                    <a16:creationId xmlns:a16="http://schemas.microsoft.com/office/drawing/2014/main" id="{E2FC0D41-6288-E741-A785-A83E6CED2AEA}"/>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1137">
                <a:extLst>
                  <a:ext uri="{FF2B5EF4-FFF2-40B4-BE49-F238E27FC236}">
                    <a16:creationId xmlns:a16="http://schemas.microsoft.com/office/drawing/2014/main" id="{CA6DB5BC-B521-B849-B156-91FAF531CEC8}"/>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1" name="Group 1139">
              <a:extLst>
                <a:ext uri="{FF2B5EF4-FFF2-40B4-BE49-F238E27FC236}">
                  <a16:creationId xmlns:a16="http://schemas.microsoft.com/office/drawing/2014/main" id="{88F41A8A-CF3F-494E-9A2F-B26D7CA16434}"/>
                </a:ext>
              </a:extLst>
            </p:cNvPr>
            <p:cNvGrpSpPr>
              <a:grpSpLocks/>
            </p:cNvGrpSpPr>
            <p:nvPr/>
          </p:nvGrpSpPr>
          <p:grpSpPr bwMode="auto">
            <a:xfrm flipH="1">
              <a:off x="7985622" y="3537823"/>
              <a:ext cx="359261" cy="342045"/>
              <a:chOff x="2839" y="3501"/>
              <a:chExt cx="755" cy="803"/>
            </a:xfrm>
          </p:grpSpPr>
          <p:pic>
            <p:nvPicPr>
              <p:cNvPr id="285" name="Picture 1140" descr="desktop_computer_stylized_medium">
                <a:extLst>
                  <a:ext uri="{FF2B5EF4-FFF2-40B4-BE49-F238E27FC236}">
                    <a16:creationId xmlns:a16="http://schemas.microsoft.com/office/drawing/2014/main" id="{DF6CF23B-627F-354F-9A8F-4AC37674F07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 name="Freeform 1141">
                <a:extLst>
                  <a:ext uri="{FF2B5EF4-FFF2-40B4-BE49-F238E27FC236}">
                    <a16:creationId xmlns:a16="http://schemas.microsoft.com/office/drawing/2014/main" id="{5B53917A-96FB-2B49-82B9-6BB3BB16C4AF}"/>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2" name="Group 281">
              <a:extLst>
                <a:ext uri="{FF2B5EF4-FFF2-40B4-BE49-F238E27FC236}">
                  <a16:creationId xmlns:a16="http://schemas.microsoft.com/office/drawing/2014/main" id="{685FF657-B3CE-E945-BB86-D18EC9B7226A}"/>
                </a:ext>
              </a:extLst>
            </p:cNvPr>
            <p:cNvGrpSpPr/>
            <p:nvPr/>
          </p:nvGrpSpPr>
          <p:grpSpPr>
            <a:xfrm>
              <a:off x="7797061" y="3296104"/>
              <a:ext cx="347997" cy="396620"/>
              <a:chOff x="7797061" y="3296104"/>
              <a:chExt cx="347997" cy="396620"/>
            </a:xfrm>
          </p:grpSpPr>
          <p:pic>
            <p:nvPicPr>
              <p:cNvPr id="283" name="Picture 571" descr="fridge2.png">
                <a:extLst>
                  <a:ext uri="{FF2B5EF4-FFF2-40B4-BE49-F238E27FC236}">
                    <a16:creationId xmlns:a16="http://schemas.microsoft.com/office/drawing/2014/main" id="{52D49911-07F8-3343-8A41-1B2AC79DBF2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115" descr="antenna_stylized">
                <a:extLst>
                  <a:ext uri="{FF2B5EF4-FFF2-40B4-BE49-F238E27FC236}">
                    <a16:creationId xmlns:a16="http://schemas.microsoft.com/office/drawing/2014/main" id="{E5CB4C1D-6CCE-AD42-A805-75067034C0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10" name="Group 309">
            <a:extLst>
              <a:ext uri="{FF2B5EF4-FFF2-40B4-BE49-F238E27FC236}">
                <a16:creationId xmlns:a16="http://schemas.microsoft.com/office/drawing/2014/main" id="{09017FE0-34A3-FC43-92EF-C44FBDE65EF6}"/>
              </a:ext>
            </a:extLst>
          </p:cNvPr>
          <p:cNvGrpSpPr/>
          <p:nvPr/>
        </p:nvGrpSpPr>
        <p:grpSpPr>
          <a:xfrm>
            <a:off x="11064947" y="3428485"/>
            <a:ext cx="518448" cy="1212242"/>
            <a:chOff x="11058573" y="3399165"/>
            <a:chExt cx="518448" cy="1212242"/>
          </a:xfrm>
        </p:grpSpPr>
        <p:grpSp>
          <p:nvGrpSpPr>
            <p:cNvPr id="311" name="Group 310">
              <a:extLst>
                <a:ext uri="{FF2B5EF4-FFF2-40B4-BE49-F238E27FC236}">
                  <a16:creationId xmlns:a16="http://schemas.microsoft.com/office/drawing/2014/main" id="{1D2297AB-8C1D-774F-89FF-8EBF734EB162}"/>
                </a:ext>
              </a:extLst>
            </p:cNvPr>
            <p:cNvGrpSpPr/>
            <p:nvPr/>
          </p:nvGrpSpPr>
          <p:grpSpPr>
            <a:xfrm>
              <a:off x="11087182" y="4159591"/>
              <a:ext cx="489839" cy="451816"/>
              <a:chOff x="5103720" y="2693365"/>
              <a:chExt cx="611650" cy="414788"/>
            </a:xfrm>
          </p:grpSpPr>
          <p:cxnSp>
            <p:nvCxnSpPr>
              <p:cNvPr id="318" name="Straight Connector 317">
                <a:extLst>
                  <a:ext uri="{FF2B5EF4-FFF2-40B4-BE49-F238E27FC236}">
                    <a16:creationId xmlns:a16="http://schemas.microsoft.com/office/drawing/2014/main" id="{8983DA81-C479-F849-AB06-EDCD924EF8B3}"/>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9" name="Group 318">
                <a:extLst>
                  <a:ext uri="{FF2B5EF4-FFF2-40B4-BE49-F238E27FC236}">
                    <a16:creationId xmlns:a16="http://schemas.microsoft.com/office/drawing/2014/main" id="{B934C059-B2C0-5D4F-95BD-4B77D403B522}"/>
                  </a:ext>
                </a:extLst>
              </p:cNvPr>
              <p:cNvGrpSpPr/>
              <p:nvPr/>
            </p:nvGrpSpPr>
            <p:grpSpPr>
              <a:xfrm>
                <a:off x="5275406" y="2693365"/>
                <a:ext cx="439964" cy="414788"/>
                <a:chOff x="5275406" y="2711455"/>
                <a:chExt cx="452949" cy="405518"/>
              </a:xfrm>
            </p:grpSpPr>
            <p:pic>
              <p:nvPicPr>
                <p:cNvPr id="320" name="Picture 319" descr="server_rack.png">
                  <a:extLst>
                    <a:ext uri="{FF2B5EF4-FFF2-40B4-BE49-F238E27FC236}">
                      <a16:creationId xmlns:a16="http://schemas.microsoft.com/office/drawing/2014/main" id="{764A46D5-D344-3246-B4CA-E1BF2CFDEE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21" name="Picture 320" descr="server_rack.png">
                  <a:extLst>
                    <a:ext uri="{FF2B5EF4-FFF2-40B4-BE49-F238E27FC236}">
                      <a16:creationId xmlns:a16="http://schemas.microsoft.com/office/drawing/2014/main" id="{90C1BE08-C428-E74E-B929-C6D1271BFE1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22" name="Picture 321" descr="server_rack.png">
                  <a:extLst>
                    <a:ext uri="{FF2B5EF4-FFF2-40B4-BE49-F238E27FC236}">
                      <a16:creationId xmlns:a16="http://schemas.microsoft.com/office/drawing/2014/main" id="{35FFED4D-9863-0F4E-8222-43556469342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nvGrpSpPr>
            <p:cNvPr id="312" name="Group 311">
              <a:extLst>
                <a:ext uri="{FF2B5EF4-FFF2-40B4-BE49-F238E27FC236}">
                  <a16:creationId xmlns:a16="http://schemas.microsoft.com/office/drawing/2014/main" id="{57017C35-5A73-C341-95B3-2D62C8998FD7}"/>
                </a:ext>
              </a:extLst>
            </p:cNvPr>
            <p:cNvGrpSpPr/>
            <p:nvPr/>
          </p:nvGrpSpPr>
          <p:grpSpPr>
            <a:xfrm>
              <a:off x="11058573" y="3399165"/>
              <a:ext cx="423724" cy="405973"/>
              <a:chOff x="5103720" y="2693365"/>
              <a:chExt cx="611650" cy="414788"/>
            </a:xfrm>
          </p:grpSpPr>
          <p:cxnSp>
            <p:nvCxnSpPr>
              <p:cNvPr id="313" name="Straight Connector 312">
                <a:extLst>
                  <a:ext uri="{FF2B5EF4-FFF2-40B4-BE49-F238E27FC236}">
                    <a16:creationId xmlns:a16="http://schemas.microsoft.com/office/drawing/2014/main" id="{0B18831A-9F50-FF4A-B278-F70615A9BC25}"/>
                  </a:ext>
                </a:extLst>
              </p:cNvPr>
              <p:cNvCxnSpPr/>
              <p:nvPr/>
            </p:nvCxnSpPr>
            <p:spPr>
              <a:xfrm>
                <a:off x="5103720" y="2914214"/>
                <a:ext cx="23255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4" name="Group 313">
                <a:extLst>
                  <a:ext uri="{FF2B5EF4-FFF2-40B4-BE49-F238E27FC236}">
                    <a16:creationId xmlns:a16="http://schemas.microsoft.com/office/drawing/2014/main" id="{DFC7A0EC-A9C9-974E-928E-28DD6455D09A}"/>
                  </a:ext>
                </a:extLst>
              </p:cNvPr>
              <p:cNvGrpSpPr/>
              <p:nvPr/>
            </p:nvGrpSpPr>
            <p:grpSpPr>
              <a:xfrm>
                <a:off x="5275406" y="2693365"/>
                <a:ext cx="439964" cy="414788"/>
                <a:chOff x="5275406" y="2711455"/>
                <a:chExt cx="452949" cy="405518"/>
              </a:xfrm>
            </p:grpSpPr>
            <p:pic>
              <p:nvPicPr>
                <p:cNvPr id="315" name="Picture 314" descr="server_rack.png">
                  <a:extLst>
                    <a:ext uri="{FF2B5EF4-FFF2-40B4-BE49-F238E27FC236}">
                      <a16:creationId xmlns:a16="http://schemas.microsoft.com/office/drawing/2014/main" id="{E480D9A5-8FB7-3647-AB54-42D9700E645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16" name="Picture 315" descr="server_rack.png">
                  <a:extLst>
                    <a:ext uri="{FF2B5EF4-FFF2-40B4-BE49-F238E27FC236}">
                      <a16:creationId xmlns:a16="http://schemas.microsoft.com/office/drawing/2014/main" id="{C17EE074-02D0-4143-8ED9-E4D2205689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17" name="Picture 316" descr="server_rack.png">
                  <a:extLst>
                    <a:ext uri="{FF2B5EF4-FFF2-40B4-BE49-F238E27FC236}">
                      <a16:creationId xmlns:a16="http://schemas.microsoft.com/office/drawing/2014/main" id="{589F8E4F-69B9-FA46-8D10-90FC7573C77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nvGrpSpPr>
          <p:cNvPr id="356" name="Group 590">
            <a:extLst>
              <a:ext uri="{FF2B5EF4-FFF2-40B4-BE49-F238E27FC236}">
                <a16:creationId xmlns:a16="http://schemas.microsoft.com/office/drawing/2014/main" id="{002C44D5-1F60-7447-A1D2-6EE5F802021D}"/>
              </a:ext>
            </a:extLst>
          </p:cNvPr>
          <p:cNvGrpSpPr>
            <a:grpSpLocks/>
          </p:cNvGrpSpPr>
          <p:nvPr/>
        </p:nvGrpSpPr>
        <p:grpSpPr bwMode="auto">
          <a:xfrm flipH="1">
            <a:off x="7980855" y="4900161"/>
            <a:ext cx="345630" cy="320302"/>
            <a:chOff x="2839" y="3501"/>
            <a:chExt cx="755" cy="803"/>
          </a:xfrm>
        </p:grpSpPr>
        <p:pic>
          <p:nvPicPr>
            <p:cNvPr id="357" name="Picture 591" descr="desktop_computer_stylized_medium">
              <a:extLst>
                <a:ext uri="{FF2B5EF4-FFF2-40B4-BE49-F238E27FC236}">
                  <a16:creationId xmlns:a16="http://schemas.microsoft.com/office/drawing/2014/main" id="{7F433925-7699-B34E-88C0-C818C4963B3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 name="Freeform 592">
              <a:extLst>
                <a:ext uri="{FF2B5EF4-FFF2-40B4-BE49-F238E27FC236}">
                  <a16:creationId xmlns:a16="http://schemas.microsoft.com/office/drawing/2014/main" id="{0D0F51BD-6356-DE48-89F6-A645151C0C3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9" name="Group 1064">
            <a:extLst>
              <a:ext uri="{FF2B5EF4-FFF2-40B4-BE49-F238E27FC236}">
                <a16:creationId xmlns:a16="http://schemas.microsoft.com/office/drawing/2014/main" id="{CF2DB679-9CD3-5148-94F7-225CE8489122}"/>
              </a:ext>
            </a:extLst>
          </p:cNvPr>
          <p:cNvGrpSpPr>
            <a:grpSpLocks/>
          </p:cNvGrpSpPr>
          <p:nvPr/>
        </p:nvGrpSpPr>
        <p:grpSpPr bwMode="auto">
          <a:xfrm>
            <a:off x="9201681" y="5852809"/>
            <a:ext cx="310186" cy="307808"/>
            <a:chOff x="877" y="1008"/>
            <a:chExt cx="2747" cy="2591"/>
          </a:xfrm>
        </p:grpSpPr>
        <p:pic>
          <p:nvPicPr>
            <p:cNvPr id="360" name="Picture 1065" descr="antenna_stylized">
              <a:extLst>
                <a:ext uri="{FF2B5EF4-FFF2-40B4-BE49-F238E27FC236}">
                  <a16:creationId xmlns:a16="http://schemas.microsoft.com/office/drawing/2014/main" id="{9C0613C0-FBB7-284C-AA40-5548C7D21D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Picture 1066" descr="laptop_keyboard">
              <a:extLst>
                <a:ext uri="{FF2B5EF4-FFF2-40B4-BE49-F238E27FC236}">
                  <a16:creationId xmlns:a16="http://schemas.microsoft.com/office/drawing/2014/main" id="{4AC7E45E-9572-044A-9C56-FC7ECFA5552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 name="Freeform 1067">
              <a:extLst>
                <a:ext uri="{FF2B5EF4-FFF2-40B4-BE49-F238E27FC236}">
                  <a16:creationId xmlns:a16="http://schemas.microsoft.com/office/drawing/2014/main" id="{F03C1D3B-84C4-D14D-85A1-78A65057D89D}"/>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63" name="Picture 1068" descr="screen">
              <a:extLst>
                <a:ext uri="{FF2B5EF4-FFF2-40B4-BE49-F238E27FC236}">
                  <a16:creationId xmlns:a16="http://schemas.microsoft.com/office/drawing/2014/main" id="{F1045CBD-A537-1447-9CC0-AA3BBA3EFD1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 name="Freeform 1069">
              <a:extLst>
                <a:ext uri="{FF2B5EF4-FFF2-40B4-BE49-F238E27FC236}">
                  <a16:creationId xmlns:a16="http://schemas.microsoft.com/office/drawing/2014/main" id="{76BB7C6D-EEEF-2649-B828-0A9E5351AEAE}"/>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1070">
              <a:extLst>
                <a:ext uri="{FF2B5EF4-FFF2-40B4-BE49-F238E27FC236}">
                  <a16:creationId xmlns:a16="http://schemas.microsoft.com/office/drawing/2014/main" id="{3EACCABC-F6A7-9342-BDAE-E9A2DF204C0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1071">
              <a:extLst>
                <a:ext uri="{FF2B5EF4-FFF2-40B4-BE49-F238E27FC236}">
                  <a16:creationId xmlns:a16="http://schemas.microsoft.com/office/drawing/2014/main" id="{D720BF6A-08AA-AD41-9F98-FEEAF38FA2C7}"/>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1072">
              <a:extLst>
                <a:ext uri="{FF2B5EF4-FFF2-40B4-BE49-F238E27FC236}">
                  <a16:creationId xmlns:a16="http://schemas.microsoft.com/office/drawing/2014/main" id="{EBF545D7-85F7-654E-89B4-82A30829C94E}"/>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1073">
              <a:extLst>
                <a:ext uri="{FF2B5EF4-FFF2-40B4-BE49-F238E27FC236}">
                  <a16:creationId xmlns:a16="http://schemas.microsoft.com/office/drawing/2014/main" id="{6EF35D5A-3DBA-4D49-BA09-E93CEA361840}"/>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1074">
              <a:extLst>
                <a:ext uri="{FF2B5EF4-FFF2-40B4-BE49-F238E27FC236}">
                  <a16:creationId xmlns:a16="http://schemas.microsoft.com/office/drawing/2014/main" id="{B6F9A7A1-3455-6E4B-9C84-C9854E64B326}"/>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0" name="Group 1075">
              <a:extLst>
                <a:ext uri="{FF2B5EF4-FFF2-40B4-BE49-F238E27FC236}">
                  <a16:creationId xmlns:a16="http://schemas.microsoft.com/office/drawing/2014/main" id="{EE846B91-FBCE-4D4F-98BC-92FA6506F511}"/>
                </a:ext>
              </a:extLst>
            </p:cNvPr>
            <p:cNvGrpSpPr>
              <a:grpSpLocks/>
            </p:cNvGrpSpPr>
            <p:nvPr/>
          </p:nvGrpSpPr>
          <p:grpSpPr bwMode="auto">
            <a:xfrm>
              <a:off x="1709" y="3008"/>
              <a:ext cx="507" cy="234"/>
              <a:chOff x="1740" y="2642"/>
              <a:chExt cx="752" cy="327"/>
            </a:xfrm>
          </p:grpSpPr>
          <p:sp>
            <p:nvSpPr>
              <p:cNvPr id="377" name="Freeform 1076">
                <a:extLst>
                  <a:ext uri="{FF2B5EF4-FFF2-40B4-BE49-F238E27FC236}">
                    <a16:creationId xmlns:a16="http://schemas.microsoft.com/office/drawing/2014/main" id="{446AF9FA-9A2B-6646-8305-E78C2A20B6D2}"/>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1077">
                <a:extLst>
                  <a:ext uri="{FF2B5EF4-FFF2-40B4-BE49-F238E27FC236}">
                    <a16:creationId xmlns:a16="http://schemas.microsoft.com/office/drawing/2014/main" id="{032C23DF-A006-EC41-8986-D3A29EAAEE3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1078">
                <a:extLst>
                  <a:ext uri="{FF2B5EF4-FFF2-40B4-BE49-F238E27FC236}">
                    <a16:creationId xmlns:a16="http://schemas.microsoft.com/office/drawing/2014/main" id="{12058F0B-8516-DB42-97C6-166A9AB8DD4A}"/>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1079">
                <a:extLst>
                  <a:ext uri="{FF2B5EF4-FFF2-40B4-BE49-F238E27FC236}">
                    <a16:creationId xmlns:a16="http://schemas.microsoft.com/office/drawing/2014/main" id="{E56484E4-7DE8-5D40-A604-ADBF9CAC6CD8}"/>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1080">
                <a:extLst>
                  <a:ext uri="{FF2B5EF4-FFF2-40B4-BE49-F238E27FC236}">
                    <a16:creationId xmlns:a16="http://schemas.microsoft.com/office/drawing/2014/main" id="{F26D0989-3D25-C44A-99EB-C0C43C9CAD1A}"/>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1081">
                <a:extLst>
                  <a:ext uri="{FF2B5EF4-FFF2-40B4-BE49-F238E27FC236}">
                    <a16:creationId xmlns:a16="http://schemas.microsoft.com/office/drawing/2014/main" id="{F72E0F31-1D88-144B-BBDB-07D0278D1933}"/>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1" name="Freeform 1082">
              <a:extLst>
                <a:ext uri="{FF2B5EF4-FFF2-40B4-BE49-F238E27FC236}">
                  <a16:creationId xmlns:a16="http://schemas.microsoft.com/office/drawing/2014/main" id="{ACBC1450-C521-8449-9515-C8DD92D56656}"/>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1083">
              <a:extLst>
                <a:ext uri="{FF2B5EF4-FFF2-40B4-BE49-F238E27FC236}">
                  <a16:creationId xmlns:a16="http://schemas.microsoft.com/office/drawing/2014/main" id="{FF494D13-5944-0E4F-BD7D-0B76A1DAD742}"/>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1084">
              <a:extLst>
                <a:ext uri="{FF2B5EF4-FFF2-40B4-BE49-F238E27FC236}">
                  <a16:creationId xmlns:a16="http://schemas.microsoft.com/office/drawing/2014/main" id="{9558A80C-37DE-F248-8BD6-AB3D92B29761}"/>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1085">
              <a:extLst>
                <a:ext uri="{FF2B5EF4-FFF2-40B4-BE49-F238E27FC236}">
                  <a16:creationId xmlns:a16="http://schemas.microsoft.com/office/drawing/2014/main" id="{B4C7A048-5EFA-F841-8C13-E26E13A6AE63}"/>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1086">
              <a:extLst>
                <a:ext uri="{FF2B5EF4-FFF2-40B4-BE49-F238E27FC236}">
                  <a16:creationId xmlns:a16="http://schemas.microsoft.com/office/drawing/2014/main" id="{AEB574AA-8683-A443-B9F7-0D254045C3FE}"/>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1087">
              <a:extLst>
                <a:ext uri="{FF2B5EF4-FFF2-40B4-BE49-F238E27FC236}">
                  <a16:creationId xmlns:a16="http://schemas.microsoft.com/office/drawing/2014/main" id="{F9C1D164-EACB-FA4C-A7B6-9E26AB4B776C}"/>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3" name="Group 590">
            <a:extLst>
              <a:ext uri="{FF2B5EF4-FFF2-40B4-BE49-F238E27FC236}">
                <a16:creationId xmlns:a16="http://schemas.microsoft.com/office/drawing/2014/main" id="{0E70B6A3-FE5E-A44E-9290-B5AD07E8CD4C}"/>
              </a:ext>
            </a:extLst>
          </p:cNvPr>
          <p:cNvGrpSpPr>
            <a:grpSpLocks/>
          </p:cNvGrpSpPr>
          <p:nvPr/>
        </p:nvGrpSpPr>
        <p:grpSpPr bwMode="auto">
          <a:xfrm flipH="1">
            <a:off x="8153909" y="5504657"/>
            <a:ext cx="345630" cy="320302"/>
            <a:chOff x="2839" y="3501"/>
            <a:chExt cx="755" cy="803"/>
          </a:xfrm>
        </p:grpSpPr>
        <p:pic>
          <p:nvPicPr>
            <p:cNvPr id="384" name="Picture 591" descr="desktop_computer_stylized_medium">
              <a:extLst>
                <a:ext uri="{FF2B5EF4-FFF2-40B4-BE49-F238E27FC236}">
                  <a16:creationId xmlns:a16="http://schemas.microsoft.com/office/drawing/2014/main" id="{F2BC7D5E-BF7D-1249-AFC8-B8B0E8165A3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 name="Freeform 592">
              <a:extLst>
                <a:ext uri="{FF2B5EF4-FFF2-40B4-BE49-F238E27FC236}">
                  <a16:creationId xmlns:a16="http://schemas.microsoft.com/office/drawing/2014/main" id="{5BDC8880-AD2D-4C4E-B14E-AAED9CDF1B48}"/>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6" name="Group 590">
            <a:extLst>
              <a:ext uri="{FF2B5EF4-FFF2-40B4-BE49-F238E27FC236}">
                <a16:creationId xmlns:a16="http://schemas.microsoft.com/office/drawing/2014/main" id="{F4D03415-B38F-5B44-9B13-ABF6FE4BB199}"/>
              </a:ext>
            </a:extLst>
          </p:cNvPr>
          <p:cNvGrpSpPr>
            <a:grpSpLocks/>
          </p:cNvGrpSpPr>
          <p:nvPr/>
        </p:nvGrpSpPr>
        <p:grpSpPr bwMode="auto">
          <a:xfrm flipH="1">
            <a:off x="8552134" y="5526130"/>
            <a:ext cx="345630" cy="320302"/>
            <a:chOff x="2839" y="3501"/>
            <a:chExt cx="755" cy="803"/>
          </a:xfrm>
        </p:grpSpPr>
        <p:pic>
          <p:nvPicPr>
            <p:cNvPr id="387" name="Picture 591" descr="desktop_computer_stylized_medium">
              <a:extLst>
                <a:ext uri="{FF2B5EF4-FFF2-40B4-BE49-F238E27FC236}">
                  <a16:creationId xmlns:a16="http://schemas.microsoft.com/office/drawing/2014/main" id="{32EA6117-AAC5-C94D-B49B-C43DF16E600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Freeform 592">
              <a:extLst>
                <a:ext uri="{FF2B5EF4-FFF2-40B4-BE49-F238E27FC236}">
                  <a16:creationId xmlns:a16="http://schemas.microsoft.com/office/drawing/2014/main" id="{3508017E-8AA9-D647-891A-276887DA9B44}"/>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9" name="Group 1064">
            <a:extLst>
              <a:ext uri="{FF2B5EF4-FFF2-40B4-BE49-F238E27FC236}">
                <a16:creationId xmlns:a16="http://schemas.microsoft.com/office/drawing/2014/main" id="{8D491387-EBC3-2D40-9285-1F06C1D72E08}"/>
              </a:ext>
            </a:extLst>
          </p:cNvPr>
          <p:cNvGrpSpPr>
            <a:grpSpLocks/>
          </p:cNvGrpSpPr>
          <p:nvPr/>
        </p:nvGrpSpPr>
        <p:grpSpPr bwMode="auto">
          <a:xfrm>
            <a:off x="9534746" y="5795138"/>
            <a:ext cx="319264" cy="253379"/>
            <a:chOff x="877" y="1008"/>
            <a:chExt cx="2747" cy="2591"/>
          </a:xfrm>
        </p:grpSpPr>
        <p:pic>
          <p:nvPicPr>
            <p:cNvPr id="390" name="Picture 1065" descr="antenna_stylized">
              <a:extLst>
                <a:ext uri="{FF2B5EF4-FFF2-40B4-BE49-F238E27FC236}">
                  <a16:creationId xmlns:a16="http://schemas.microsoft.com/office/drawing/2014/main" id="{E1605A46-E7E7-DA4D-A7B1-3F2BF5D0E03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1066" descr="laptop_keyboard">
              <a:extLst>
                <a:ext uri="{FF2B5EF4-FFF2-40B4-BE49-F238E27FC236}">
                  <a16:creationId xmlns:a16="http://schemas.microsoft.com/office/drawing/2014/main" id="{E538A48B-7DCF-524B-8A59-631429692CB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 name="Freeform 1067">
              <a:extLst>
                <a:ext uri="{FF2B5EF4-FFF2-40B4-BE49-F238E27FC236}">
                  <a16:creationId xmlns:a16="http://schemas.microsoft.com/office/drawing/2014/main" id="{0DF72841-010E-EF4C-BF8A-912117577CBB}"/>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3" name="Picture 1068" descr="screen">
              <a:extLst>
                <a:ext uri="{FF2B5EF4-FFF2-40B4-BE49-F238E27FC236}">
                  <a16:creationId xmlns:a16="http://schemas.microsoft.com/office/drawing/2014/main" id="{05FB75E6-02C0-C749-B8C1-6EE94751EFE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Freeform 1069">
              <a:extLst>
                <a:ext uri="{FF2B5EF4-FFF2-40B4-BE49-F238E27FC236}">
                  <a16:creationId xmlns:a16="http://schemas.microsoft.com/office/drawing/2014/main" id="{2C42E210-EA7A-7243-97B1-C77EE2476096}"/>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1070">
              <a:extLst>
                <a:ext uri="{FF2B5EF4-FFF2-40B4-BE49-F238E27FC236}">
                  <a16:creationId xmlns:a16="http://schemas.microsoft.com/office/drawing/2014/main" id="{020C16FB-B47C-5A40-8613-E3DA0F01335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1071">
              <a:extLst>
                <a:ext uri="{FF2B5EF4-FFF2-40B4-BE49-F238E27FC236}">
                  <a16:creationId xmlns:a16="http://schemas.microsoft.com/office/drawing/2014/main" id="{B6AF1532-CB13-784D-8AF3-B5F865952BA8}"/>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1072">
              <a:extLst>
                <a:ext uri="{FF2B5EF4-FFF2-40B4-BE49-F238E27FC236}">
                  <a16:creationId xmlns:a16="http://schemas.microsoft.com/office/drawing/2014/main" id="{A71AE470-9F14-D044-93DB-3DCB5DBEBD96}"/>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1073">
              <a:extLst>
                <a:ext uri="{FF2B5EF4-FFF2-40B4-BE49-F238E27FC236}">
                  <a16:creationId xmlns:a16="http://schemas.microsoft.com/office/drawing/2014/main" id="{7753045D-9842-CC41-9B0D-EB58149EA7D3}"/>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1074">
              <a:extLst>
                <a:ext uri="{FF2B5EF4-FFF2-40B4-BE49-F238E27FC236}">
                  <a16:creationId xmlns:a16="http://schemas.microsoft.com/office/drawing/2014/main" id="{FB62560B-8A1D-1D4A-9C7F-3D1ED4E8CEDD}"/>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0" name="Group 1075">
              <a:extLst>
                <a:ext uri="{FF2B5EF4-FFF2-40B4-BE49-F238E27FC236}">
                  <a16:creationId xmlns:a16="http://schemas.microsoft.com/office/drawing/2014/main" id="{954A64CB-1C45-324C-8CBE-16624C1A0B84}"/>
                </a:ext>
              </a:extLst>
            </p:cNvPr>
            <p:cNvGrpSpPr>
              <a:grpSpLocks/>
            </p:cNvGrpSpPr>
            <p:nvPr/>
          </p:nvGrpSpPr>
          <p:grpSpPr bwMode="auto">
            <a:xfrm>
              <a:off x="1709" y="3008"/>
              <a:ext cx="507" cy="234"/>
              <a:chOff x="1740" y="2642"/>
              <a:chExt cx="752" cy="327"/>
            </a:xfrm>
          </p:grpSpPr>
          <p:sp>
            <p:nvSpPr>
              <p:cNvPr id="407" name="Freeform 1076">
                <a:extLst>
                  <a:ext uri="{FF2B5EF4-FFF2-40B4-BE49-F238E27FC236}">
                    <a16:creationId xmlns:a16="http://schemas.microsoft.com/office/drawing/2014/main" id="{69DEB18E-BA65-9043-A426-C13F767151ED}"/>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1077">
                <a:extLst>
                  <a:ext uri="{FF2B5EF4-FFF2-40B4-BE49-F238E27FC236}">
                    <a16:creationId xmlns:a16="http://schemas.microsoft.com/office/drawing/2014/main" id="{4DE24D51-7581-B14D-B3B6-84A68708320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1078">
                <a:extLst>
                  <a:ext uri="{FF2B5EF4-FFF2-40B4-BE49-F238E27FC236}">
                    <a16:creationId xmlns:a16="http://schemas.microsoft.com/office/drawing/2014/main" id="{EFD736A0-861B-7C41-B7C6-101FA03763F8}"/>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1079">
                <a:extLst>
                  <a:ext uri="{FF2B5EF4-FFF2-40B4-BE49-F238E27FC236}">
                    <a16:creationId xmlns:a16="http://schemas.microsoft.com/office/drawing/2014/main" id="{8BD7163E-D90B-7647-AEF5-5CECAFA59C37}"/>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1080">
                <a:extLst>
                  <a:ext uri="{FF2B5EF4-FFF2-40B4-BE49-F238E27FC236}">
                    <a16:creationId xmlns:a16="http://schemas.microsoft.com/office/drawing/2014/main" id="{FC877D4D-D065-104D-8CA3-E0607A9B3F8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1081">
                <a:extLst>
                  <a:ext uri="{FF2B5EF4-FFF2-40B4-BE49-F238E27FC236}">
                    <a16:creationId xmlns:a16="http://schemas.microsoft.com/office/drawing/2014/main" id="{BA9728F5-6BD1-104C-9953-C37CCA79F58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1" name="Freeform 1082">
              <a:extLst>
                <a:ext uri="{FF2B5EF4-FFF2-40B4-BE49-F238E27FC236}">
                  <a16:creationId xmlns:a16="http://schemas.microsoft.com/office/drawing/2014/main" id="{D3A627E4-20E1-094F-91E7-9E62C1D73A8B}"/>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1083">
              <a:extLst>
                <a:ext uri="{FF2B5EF4-FFF2-40B4-BE49-F238E27FC236}">
                  <a16:creationId xmlns:a16="http://schemas.microsoft.com/office/drawing/2014/main" id="{DE5062C9-C70B-B74E-90B7-8B999FB4955F}"/>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1084">
              <a:extLst>
                <a:ext uri="{FF2B5EF4-FFF2-40B4-BE49-F238E27FC236}">
                  <a16:creationId xmlns:a16="http://schemas.microsoft.com/office/drawing/2014/main" id="{60A19E6B-9711-D44A-9A86-78531884592C}"/>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1085">
              <a:extLst>
                <a:ext uri="{FF2B5EF4-FFF2-40B4-BE49-F238E27FC236}">
                  <a16:creationId xmlns:a16="http://schemas.microsoft.com/office/drawing/2014/main" id="{DABF2084-7101-4A42-808E-03169821851D}"/>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1086">
              <a:extLst>
                <a:ext uri="{FF2B5EF4-FFF2-40B4-BE49-F238E27FC236}">
                  <a16:creationId xmlns:a16="http://schemas.microsoft.com/office/drawing/2014/main" id="{3BECAB59-402D-C44C-8F0A-AC630F6F2AAC}"/>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1087">
              <a:extLst>
                <a:ext uri="{FF2B5EF4-FFF2-40B4-BE49-F238E27FC236}">
                  <a16:creationId xmlns:a16="http://schemas.microsoft.com/office/drawing/2014/main" id="{C431D1EA-39CA-5549-B407-D7CBF12DC371}"/>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3" name="Freeform 984">
            <a:extLst>
              <a:ext uri="{FF2B5EF4-FFF2-40B4-BE49-F238E27FC236}">
                <a16:creationId xmlns:a16="http://schemas.microsoft.com/office/drawing/2014/main" id="{EF28E360-D52F-294F-97A4-5B43A7D60CE3}"/>
              </a:ext>
            </a:extLst>
          </p:cNvPr>
          <p:cNvSpPr>
            <a:spLocks/>
          </p:cNvSpPr>
          <p:nvPr/>
        </p:nvSpPr>
        <p:spPr bwMode="auto">
          <a:xfrm>
            <a:off x="10153593" y="5636971"/>
            <a:ext cx="34049" cy="332924"/>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986">
            <a:extLst>
              <a:ext uri="{FF2B5EF4-FFF2-40B4-BE49-F238E27FC236}">
                <a16:creationId xmlns:a16="http://schemas.microsoft.com/office/drawing/2014/main" id="{9D5E80B1-F637-9E4D-BFD5-5F5ADB827A42}"/>
              </a:ext>
            </a:extLst>
          </p:cNvPr>
          <p:cNvSpPr>
            <a:spLocks/>
          </p:cNvSpPr>
          <p:nvPr/>
        </p:nvSpPr>
        <p:spPr bwMode="auto">
          <a:xfrm>
            <a:off x="10159970" y="5656923"/>
            <a:ext cx="20333" cy="308020"/>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987">
            <a:extLst>
              <a:ext uri="{FF2B5EF4-FFF2-40B4-BE49-F238E27FC236}">
                <a16:creationId xmlns:a16="http://schemas.microsoft.com/office/drawing/2014/main" id="{F21D56DB-F5E9-8D44-92D9-C4770361B950}"/>
              </a:ext>
            </a:extLst>
          </p:cNvPr>
          <p:cNvSpPr>
            <a:spLocks/>
          </p:cNvSpPr>
          <p:nvPr/>
        </p:nvSpPr>
        <p:spPr bwMode="auto">
          <a:xfrm>
            <a:off x="10155518" y="5812753"/>
            <a:ext cx="31643" cy="27525"/>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Rectangle 988">
            <a:extLst>
              <a:ext uri="{FF2B5EF4-FFF2-40B4-BE49-F238E27FC236}">
                <a16:creationId xmlns:a16="http://schemas.microsoft.com/office/drawing/2014/main" id="{0447DE90-707A-1F42-8981-9A87D22C1D1D}"/>
              </a:ext>
            </a:extLst>
          </p:cNvPr>
          <p:cNvSpPr>
            <a:spLocks noChangeArrowheads="1"/>
          </p:cNvSpPr>
          <p:nvPr/>
        </p:nvSpPr>
        <p:spPr bwMode="auto">
          <a:xfrm>
            <a:off x="10026299" y="5674399"/>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17" name="Group 989">
            <a:extLst>
              <a:ext uri="{FF2B5EF4-FFF2-40B4-BE49-F238E27FC236}">
                <a16:creationId xmlns:a16="http://schemas.microsoft.com/office/drawing/2014/main" id="{A6C8AE16-7445-9845-8F83-A3F851D4F042}"/>
              </a:ext>
            </a:extLst>
          </p:cNvPr>
          <p:cNvGrpSpPr>
            <a:grpSpLocks/>
          </p:cNvGrpSpPr>
          <p:nvPr/>
        </p:nvGrpSpPr>
        <p:grpSpPr bwMode="auto">
          <a:xfrm>
            <a:off x="10091149" y="5671195"/>
            <a:ext cx="69903" cy="21117"/>
            <a:chOff x="614" y="2568"/>
            <a:chExt cx="725" cy="139"/>
          </a:xfrm>
        </p:grpSpPr>
        <p:sp>
          <p:nvSpPr>
            <p:cNvPr id="418" name="AutoShape 990">
              <a:extLst>
                <a:ext uri="{FF2B5EF4-FFF2-40B4-BE49-F238E27FC236}">
                  <a16:creationId xmlns:a16="http://schemas.microsoft.com/office/drawing/2014/main" id="{5E1B1032-2F46-EF4A-B472-E7BC9E83CB4B}"/>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9" name="AutoShape 991">
              <a:extLst>
                <a:ext uri="{FF2B5EF4-FFF2-40B4-BE49-F238E27FC236}">
                  <a16:creationId xmlns:a16="http://schemas.microsoft.com/office/drawing/2014/main" id="{F24B042A-2483-8545-A723-0074F55A1DC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0" name="Rectangle 992">
            <a:extLst>
              <a:ext uri="{FF2B5EF4-FFF2-40B4-BE49-F238E27FC236}">
                <a16:creationId xmlns:a16="http://schemas.microsoft.com/office/drawing/2014/main" id="{E881C066-69A3-D649-893B-A3C4CB9FAE81}"/>
              </a:ext>
            </a:extLst>
          </p:cNvPr>
          <p:cNvSpPr>
            <a:spLocks noChangeArrowheads="1"/>
          </p:cNvSpPr>
          <p:nvPr/>
        </p:nvSpPr>
        <p:spPr bwMode="auto">
          <a:xfrm>
            <a:off x="10027502" y="5722750"/>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1" name="Group 993">
            <a:extLst>
              <a:ext uri="{FF2B5EF4-FFF2-40B4-BE49-F238E27FC236}">
                <a16:creationId xmlns:a16="http://schemas.microsoft.com/office/drawing/2014/main" id="{2B8081F4-DBFC-C442-BDEE-DF67BF3817BC}"/>
              </a:ext>
            </a:extLst>
          </p:cNvPr>
          <p:cNvGrpSpPr>
            <a:grpSpLocks/>
          </p:cNvGrpSpPr>
          <p:nvPr/>
        </p:nvGrpSpPr>
        <p:grpSpPr bwMode="auto">
          <a:xfrm>
            <a:off x="10090909" y="5718672"/>
            <a:ext cx="69903" cy="19515"/>
            <a:chOff x="614" y="2568"/>
            <a:chExt cx="725" cy="139"/>
          </a:xfrm>
        </p:grpSpPr>
        <p:sp>
          <p:nvSpPr>
            <p:cNvPr id="422" name="AutoShape 994">
              <a:extLst>
                <a:ext uri="{FF2B5EF4-FFF2-40B4-BE49-F238E27FC236}">
                  <a16:creationId xmlns:a16="http://schemas.microsoft.com/office/drawing/2014/main" id="{B9A9624E-B9DF-9A46-B31E-DD7EFD0F21E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3" name="AutoShape 995">
              <a:extLst>
                <a:ext uri="{FF2B5EF4-FFF2-40B4-BE49-F238E27FC236}">
                  <a16:creationId xmlns:a16="http://schemas.microsoft.com/office/drawing/2014/main" id="{642F554B-5A88-A44B-AAB6-61F7D5A17F6A}"/>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4" name="Rectangle 996">
            <a:extLst>
              <a:ext uri="{FF2B5EF4-FFF2-40B4-BE49-F238E27FC236}">
                <a16:creationId xmlns:a16="http://schemas.microsoft.com/office/drawing/2014/main" id="{2F7E8752-11E5-3642-90E6-5285D40EA469}"/>
              </a:ext>
            </a:extLst>
          </p:cNvPr>
          <p:cNvSpPr>
            <a:spLocks noChangeArrowheads="1"/>
          </p:cNvSpPr>
          <p:nvPr/>
        </p:nvSpPr>
        <p:spPr bwMode="auto">
          <a:xfrm>
            <a:off x="10027502" y="5771101"/>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5" name="Rectangle 997">
            <a:extLst>
              <a:ext uri="{FF2B5EF4-FFF2-40B4-BE49-F238E27FC236}">
                <a16:creationId xmlns:a16="http://schemas.microsoft.com/office/drawing/2014/main" id="{C884D5C3-FF18-F04A-B4E2-7E02117C03FE}"/>
              </a:ext>
            </a:extLst>
          </p:cNvPr>
          <p:cNvSpPr>
            <a:spLocks noChangeArrowheads="1"/>
          </p:cNvSpPr>
          <p:nvPr/>
        </p:nvSpPr>
        <p:spPr bwMode="auto">
          <a:xfrm>
            <a:off x="10028705" y="5814938"/>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6" name="Group 998">
            <a:extLst>
              <a:ext uri="{FF2B5EF4-FFF2-40B4-BE49-F238E27FC236}">
                <a16:creationId xmlns:a16="http://schemas.microsoft.com/office/drawing/2014/main" id="{D321F228-396F-C44B-AA64-15D0F1B6CEFB}"/>
              </a:ext>
            </a:extLst>
          </p:cNvPr>
          <p:cNvGrpSpPr>
            <a:grpSpLocks/>
          </p:cNvGrpSpPr>
          <p:nvPr/>
        </p:nvGrpSpPr>
        <p:grpSpPr bwMode="auto">
          <a:xfrm>
            <a:off x="10089465" y="5810860"/>
            <a:ext cx="70024" cy="21991"/>
            <a:chOff x="614" y="2568"/>
            <a:chExt cx="725" cy="139"/>
          </a:xfrm>
        </p:grpSpPr>
        <p:sp>
          <p:nvSpPr>
            <p:cNvPr id="427" name="AutoShape 999">
              <a:extLst>
                <a:ext uri="{FF2B5EF4-FFF2-40B4-BE49-F238E27FC236}">
                  <a16:creationId xmlns:a16="http://schemas.microsoft.com/office/drawing/2014/main" id="{849EBD72-C779-B442-B144-4C92B9E79F20}"/>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8" name="AutoShape 1000">
              <a:extLst>
                <a:ext uri="{FF2B5EF4-FFF2-40B4-BE49-F238E27FC236}">
                  <a16:creationId xmlns:a16="http://schemas.microsoft.com/office/drawing/2014/main" id="{D93FB61F-FF29-F24D-8788-4165F508316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9" name="Freeform 1001">
            <a:extLst>
              <a:ext uri="{FF2B5EF4-FFF2-40B4-BE49-F238E27FC236}">
                <a16:creationId xmlns:a16="http://schemas.microsoft.com/office/drawing/2014/main" id="{A40EEA2E-A801-414B-8FBC-BBC009ECE19B}"/>
              </a:ext>
            </a:extLst>
          </p:cNvPr>
          <p:cNvSpPr>
            <a:spLocks/>
          </p:cNvSpPr>
          <p:nvPr/>
        </p:nvSpPr>
        <p:spPr bwMode="auto">
          <a:xfrm>
            <a:off x="10156000" y="5771101"/>
            <a:ext cx="31643" cy="27380"/>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0" name="Group 1002">
            <a:extLst>
              <a:ext uri="{FF2B5EF4-FFF2-40B4-BE49-F238E27FC236}">
                <a16:creationId xmlns:a16="http://schemas.microsoft.com/office/drawing/2014/main" id="{F068EC4B-78B0-B24C-99A7-F96D6C86A2B9}"/>
              </a:ext>
            </a:extLst>
          </p:cNvPr>
          <p:cNvGrpSpPr>
            <a:grpSpLocks/>
          </p:cNvGrpSpPr>
          <p:nvPr/>
        </p:nvGrpSpPr>
        <p:grpSpPr bwMode="auto">
          <a:xfrm>
            <a:off x="10089946" y="5767169"/>
            <a:ext cx="70024" cy="20243"/>
            <a:chOff x="614" y="2568"/>
            <a:chExt cx="725" cy="139"/>
          </a:xfrm>
        </p:grpSpPr>
        <p:sp>
          <p:nvSpPr>
            <p:cNvPr id="431" name="AutoShape 1003">
              <a:extLst>
                <a:ext uri="{FF2B5EF4-FFF2-40B4-BE49-F238E27FC236}">
                  <a16:creationId xmlns:a16="http://schemas.microsoft.com/office/drawing/2014/main" id="{76307DFD-7DBD-DD4D-8615-A8A8D15D823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2" name="AutoShape 1004">
              <a:extLst>
                <a:ext uri="{FF2B5EF4-FFF2-40B4-BE49-F238E27FC236}">
                  <a16:creationId xmlns:a16="http://schemas.microsoft.com/office/drawing/2014/main" id="{B5EA7410-FCB5-3C42-A74F-F566ABFADDB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33" name="Rectangle 1005">
            <a:extLst>
              <a:ext uri="{FF2B5EF4-FFF2-40B4-BE49-F238E27FC236}">
                <a16:creationId xmlns:a16="http://schemas.microsoft.com/office/drawing/2014/main" id="{10238275-C02A-F74A-A765-B593C055F724}"/>
              </a:ext>
            </a:extLst>
          </p:cNvPr>
          <p:cNvSpPr>
            <a:spLocks noChangeArrowheads="1"/>
          </p:cNvSpPr>
          <p:nvPr/>
        </p:nvSpPr>
        <p:spPr bwMode="auto">
          <a:xfrm>
            <a:off x="10150946" y="5636388"/>
            <a:ext cx="8422" cy="33277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4" name="Freeform 1006">
            <a:extLst>
              <a:ext uri="{FF2B5EF4-FFF2-40B4-BE49-F238E27FC236}">
                <a16:creationId xmlns:a16="http://schemas.microsoft.com/office/drawing/2014/main" id="{81D6D301-6C77-C64B-B2D0-382D840AA7FC}"/>
              </a:ext>
            </a:extLst>
          </p:cNvPr>
          <p:cNvSpPr>
            <a:spLocks/>
          </p:cNvSpPr>
          <p:nvPr/>
        </p:nvSpPr>
        <p:spPr bwMode="auto">
          <a:xfrm>
            <a:off x="10158887" y="5720566"/>
            <a:ext cx="28515" cy="31020"/>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1007">
            <a:extLst>
              <a:ext uri="{FF2B5EF4-FFF2-40B4-BE49-F238E27FC236}">
                <a16:creationId xmlns:a16="http://schemas.microsoft.com/office/drawing/2014/main" id="{6966CA35-6F7B-6C4F-AEE3-078FED56DF20}"/>
              </a:ext>
            </a:extLst>
          </p:cNvPr>
          <p:cNvSpPr>
            <a:spLocks/>
          </p:cNvSpPr>
          <p:nvPr/>
        </p:nvSpPr>
        <p:spPr bwMode="auto">
          <a:xfrm>
            <a:off x="10159248" y="5672943"/>
            <a:ext cx="29357" cy="34953"/>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Oval 1008">
            <a:extLst>
              <a:ext uri="{FF2B5EF4-FFF2-40B4-BE49-F238E27FC236}">
                <a16:creationId xmlns:a16="http://schemas.microsoft.com/office/drawing/2014/main" id="{2CFA9381-C4F6-8A4A-BCBB-312388656716}"/>
              </a:ext>
            </a:extLst>
          </p:cNvPr>
          <p:cNvSpPr>
            <a:spLocks noChangeArrowheads="1"/>
          </p:cNvSpPr>
          <p:nvPr/>
        </p:nvSpPr>
        <p:spPr bwMode="auto">
          <a:xfrm>
            <a:off x="10183311" y="5954166"/>
            <a:ext cx="6016" cy="1383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7" name="Freeform 1009">
            <a:extLst>
              <a:ext uri="{FF2B5EF4-FFF2-40B4-BE49-F238E27FC236}">
                <a16:creationId xmlns:a16="http://schemas.microsoft.com/office/drawing/2014/main" id="{B30AEBEB-78E1-754E-BA64-FEE706BFF392}"/>
              </a:ext>
            </a:extLst>
          </p:cNvPr>
          <p:cNvSpPr>
            <a:spLocks/>
          </p:cNvSpPr>
          <p:nvPr/>
        </p:nvSpPr>
        <p:spPr bwMode="auto">
          <a:xfrm>
            <a:off x="10157684" y="5954603"/>
            <a:ext cx="29477" cy="29127"/>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AutoShape 1010">
            <a:extLst>
              <a:ext uri="{FF2B5EF4-FFF2-40B4-BE49-F238E27FC236}">
                <a16:creationId xmlns:a16="http://schemas.microsoft.com/office/drawing/2014/main" id="{F2779901-7D8F-784A-8E8D-397036700A71}"/>
              </a:ext>
            </a:extLst>
          </p:cNvPr>
          <p:cNvSpPr>
            <a:spLocks noChangeArrowheads="1"/>
          </p:cNvSpPr>
          <p:nvPr/>
        </p:nvSpPr>
        <p:spPr bwMode="auto">
          <a:xfrm>
            <a:off x="10017877" y="5963487"/>
            <a:ext cx="143898" cy="21845"/>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9" name="AutoShape 1011">
            <a:extLst>
              <a:ext uri="{FF2B5EF4-FFF2-40B4-BE49-F238E27FC236}">
                <a16:creationId xmlns:a16="http://schemas.microsoft.com/office/drawing/2014/main" id="{87A8BD55-4166-4643-A7DA-52B9D36F3801}"/>
              </a:ext>
            </a:extLst>
          </p:cNvPr>
          <p:cNvSpPr>
            <a:spLocks noChangeArrowheads="1"/>
          </p:cNvSpPr>
          <p:nvPr/>
        </p:nvSpPr>
        <p:spPr bwMode="auto">
          <a:xfrm>
            <a:off x="10026299" y="5969166"/>
            <a:ext cx="128257" cy="1150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0" name="Oval 1012">
            <a:extLst>
              <a:ext uri="{FF2B5EF4-FFF2-40B4-BE49-F238E27FC236}">
                <a16:creationId xmlns:a16="http://schemas.microsoft.com/office/drawing/2014/main" id="{0F991E83-25F4-2549-B34F-7A98472010D7}"/>
              </a:ext>
            </a:extLst>
          </p:cNvPr>
          <p:cNvSpPr>
            <a:spLocks noChangeArrowheads="1"/>
          </p:cNvSpPr>
          <p:nvPr/>
        </p:nvSpPr>
        <p:spPr bwMode="auto">
          <a:xfrm>
            <a:off x="10038210"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1" name="Oval 1013">
            <a:extLst>
              <a:ext uri="{FF2B5EF4-FFF2-40B4-BE49-F238E27FC236}">
                <a16:creationId xmlns:a16="http://schemas.microsoft.com/office/drawing/2014/main" id="{01F6513A-F015-D94A-929C-75D48673F75A}"/>
              </a:ext>
            </a:extLst>
          </p:cNvPr>
          <p:cNvSpPr>
            <a:spLocks noChangeArrowheads="1"/>
          </p:cNvSpPr>
          <p:nvPr/>
        </p:nvSpPr>
        <p:spPr bwMode="auto">
          <a:xfrm>
            <a:off x="10059867" y="5920815"/>
            <a:ext cx="19130" cy="206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2" name="Oval 1014">
            <a:extLst>
              <a:ext uri="{FF2B5EF4-FFF2-40B4-BE49-F238E27FC236}">
                <a16:creationId xmlns:a16="http://schemas.microsoft.com/office/drawing/2014/main" id="{DF2F1710-E7DF-7E48-A534-44E42CD00502}"/>
              </a:ext>
            </a:extLst>
          </p:cNvPr>
          <p:cNvSpPr>
            <a:spLocks noChangeArrowheads="1"/>
          </p:cNvSpPr>
          <p:nvPr/>
        </p:nvSpPr>
        <p:spPr bwMode="auto">
          <a:xfrm>
            <a:off x="10080201"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3" name="Rectangle 1015">
            <a:extLst>
              <a:ext uri="{FF2B5EF4-FFF2-40B4-BE49-F238E27FC236}">
                <a16:creationId xmlns:a16="http://schemas.microsoft.com/office/drawing/2014/main" id="{328DCBC9-32E9-FD44-B2CF-3BC801D59B6C}"/>
              </a:ext>
            </a:extLst>
          </p:cNvPr>
          <p:cNvSpPr>
            <a:spLocks noChangeArrowheads="1"/>
          </p:cNvSpPr>
          <p:nvPr/>
        </p:nvSpPr>
        <p:spPr bwMode="auto">
          <a:xfrm>
            <a:off x="10129410" y="5841444"/>
            <a:ext cx="9625" cy="110538"/>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47" name="Group 590">
            <a:extLst>
              <a:ext uri="{FF2B5EF4-FFF2-40B4-BE49-F238E27FC236}">
                <a16:creationId xmlns:a16="http://schemas.microsoft.com/office/drawing/2014/main" id="{CCAB7625-FEE3-BB4A-97C1-EF1CC2679904}"/>
              </a:ext>
            </a:extLst>
          </p:cNvPr>
          <p:cNvGrpSpPr>
            <a:grpSpLocks/>
          </p:cNvGrpSpPr>
          <p:nvPr/>
        </p:nvGrpSpPr>
        <p:grpSpPr bwMode="auto">
          <a:xfrm flipH="1">
            <a:off x="7773981" y="5281060"/>
            <a:ext cx="345630" cy="320302"/>
            <a:chOff x="2839" y="3501"/>
            <a:chExt cx="755" cy="803"/>
          </a:xfrm>
        </p:grpSpPr>
        <p:pic>
          <p:nvPicPr>
            <p:cNvPr id="451" name="Picture 591" descr="desktop_computer_stylized_medium">
              <a:extLst>
                <a:ext uri="{FF2B5EF4-FFF2-40B4-BE49-F238E27FC236}">
                  <a16:creationId xmlns:a16="http://schemas.microsoft.com/office/drawing/2014/main" id="{FC71EB74-5BE7-7A48-B637-5058D849469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 name="Freeform 592">
              <a:extLst>
                <a:ext uri="{FF2B5EF4-FFF2-40B4-BE49-F238E27FC236}">
                  <a16:creationId xmlns:a16="http://schemas.microsoft.com/office/drawing/2014/main" id="{B9007CC0-7362-AE4E-9B5B-742E3046FEF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44" name="Rectangle 443">
            <a:extLst>
              <a:ext uri="{FF2B5EF4-FFF2-40B4-BE49-F238E27FC236}">
                <a16:creationId xmlns:a16="http://schemas.microsoft.com/office/drawing/2014/main" id="{C47118FD-7A98-6943-B3A3-B578E5FB9F06}"/>
              </a:ext>
            </a:extLst>
          </p:cNvPr>
          <p:cNvSpPr/>
          <p:nvPr/>
        </p:nvSpPr>
        <p:spPr>
          <a:xfrm>
            <a:off x="6539916" y="1365914"/>
            <a:ext cx="5359400" cy="495462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46" name="Group 652">
            <a:extLst>
              <a:ext uri="{FF2B5EF4-FFF2-40B4-BE49-F238E27FC236}">
                <a16:creationId xmlns:a16="http://schemas.microsoft.com/office/drawing/2014/main" id="{84B474B2-2AC4-EC40-9EA0-B5E48CE68CBD}"/>
              </a:ext>
            </a:extLst>
          </p:cNvPr>
          <p:cNvGrpSpPr>
            <a:grpSpLocks/>
          </p:cNvGrpSpPr>
          <p:nvPr/>
        </p:nvGrpSpPr>
        <p:grpSpPr bwMode="auto">
          <a:xfrm>
            <a:off x="7750224" y="1859725"/>
            <a:ext cx="415925" cy="385763"/>
            <a:chOff x="2751" y="1851"/>
            <a:chExt cx="462" cy="478"/>
          </a:xfrm>
        </p:grpSpPr>
        <p:pic>
          <p:nvPicPr>
            <p:cNvPr id="453" name="Picture 653" descr="iphone_stylized_small">
              <a:extLst>
                <a:ext uri="{FF2B5EF4-FFF2-40B4-BE49-F238E27FC236}">
                  <a16:creationId xmlns:a16="http://schemas.microsoft.com/office/drawing/2014/main" id="{34A94CEC-DE5F-E64D-A5B4-F04DB32319E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654" descr="antenna_radiation_stylized">
              <a:extLst>
                <a:ext uri="{FF2B5EF4-FFF2-40B4-BE49-F238E27FC236}">
                  <a16:creationId xmlns:a16="http://schemas.microsoft.com/office/drawing/2014/main" id="{67C4AABE-F80E-F846-A0E8-D555DE64EBB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9" name="Oval 448">
            <a:extLst>
              <a:ext uri="{FF2B5EF4-FFF2-40B4-BE49-F238E27FC236}">
                <a16:creationId xmlns:a16="http://schemas.microsoft.com/office/drawing/2014/main" id="{D57ABF6C-635D-8547-9D46-7AFB160876AA}"/>
              </a:ext>
            </a:extLst>
          </p:cNvPr>
          <p:cNvSpPr/>
          <p:nvPr/>
        </p:nvSpPr>
        <p:spPr>
          <a:xfrm>
            <a:off x="7680324" y="1814171"/>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 name="Oval 449">
            <a:extLst>
              <a:ext uri="{FF2B5EF4-FFF2-40B4-BE49-F238E27FC236}">
                <a16:creationId xmlns:a16="http://schemas.microsoft.com/office/drawing/2014/main" id="{2895CDC0-6EA0-564A-AFB6-E1E735A44F41}"/>
              </a:ext>
            </a:extLst>
          </p:cNvPr>
          <p:cNvSpPr/>
          <p:nvPr/>
        </p:nvSpPr>
        <p:spPr>
          <a:xfrm>
            <a:off x="9823450" y="5554772"/>
            <a:ext cx="612303" cy="5100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3" name="Freeform 917">
            <a:extLst>
              <a:ext uri="{FF2B5EF4-FFF2-40B4-BE49-F238E27FC236}">
                <a16:creationId xmlns:a16="http://schemas.microsoft.com/office/drawing/2014/main" id="{ADACC4C8-123A-0642-ADC2-DC6E1D927429}"/>
              </a:ext>
            </a:extLst>
          </p:cNvPr>
          <p:cNvSpPr>
            <a:spLocks/>
          </p:cNvSpPr>
          <p:nvPr/>
        </p:nvSpPr>
        <p:spPr bwMode="auto">
          <a:xfrm>
            <a:off x="8005845" y="1190714"/>
            <a:ext cx="304800" cy="942975"/>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CFEE881-E73C-8C4D-A5ED-9848E08F428B}"/>
              </a:ext>
            </a:extLst>
          </p:cNvPr>
          <p:cNvGrpSpPr/>
          <p:nvPr/>
        </p:nvGrpSpPr>
        <p:grpSpPr>
          <a:xfrm>
            <a:off x="10288915" y="4742972"/>
            <a:ext cx="880622" cy="861812"/>
            <a:chOff x="10288915" y="4742972"/>
            <a:chExt cx="880622" cy="861812"/>
          </a:xfrm>
        </p:grpSpPr>
        <p:grpSp>
          <p:nvGrpSpPr>
            <p:cNvPr id="323" name="Group 950">
              <a:extLst>
                <a:ext uri="{FF2B5EF4-FFF2-40B4-BE49-F238E27FC236}">
                  <a16:creationId xmlns:a16="http://schemas.microsoft.com/office/drawing/2014/main" id="{BF16D25A-05F2-BD48-8851-FCCC3771B7E8}"/>
                </a:ext>
              </a:extLst>
            </p:cNvPr>
            <p:cNvGrpSpPr>
              <a:grpSpLocks/>
            </p:cNvGrpSpPr>
            <p:nvPr/>
          </p:nvGrpSpPr>
          <p:grpSpPr bwMode="auto">
            <a:xfrm>
              <a:off x="10288915" y="5273951"/>
              <a:ext cx="177192" cy="330833"/>
              <a:chOff x="4140" y="429"/>
              <a:chExt cx="1425" cy="2396"/>
            </a:xfrm>
          </p:grpSpPr>
          <p:sp>
            <p:nvSpPr>
              <p:cNvPr id="324" name="Freeform 951">
                <a:extLst>
                  <a:ext uri="{FF2B5EF4-FFF2-40B4-BE49-F238E27FC236}">
                    <a16:creationId xmlns:a16="http://schemas.microsoft.com/office/drawing/2014/main" id="{72C50429-8235-E440-B0F8-ADCFAC74851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Rectangle 952">
                <a:extLst>
                  <a:ext uri="{FF2B5EF4-FFF2-40B4-BE49-F238E27FC236}">
                    <a16:creationId xmlns:a16="http://schemas.microsoft.com/office/drawing/2014/main" id="{C8289D20-20EF-CE4A-B82D-CC6F98B220C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6" name="Freeform 953">
                <a:extLst>
                  <a:ext uri="{FF2B5EF4-FFF2-40B4-BE49-F238E27FC236}">
                    <a16:creationId xmlns:a16="http://schemas.microsoft.com/office/drawing/2014/main" id="{512EE24C-2BC1-5A45-B541-28FAD55222BB}"/>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954">
                <a:extLst>
                  <a:ext uri="{FF2B5EF4-FFF2-40B4-BE49-F238E27FC236}">
                    <a16:creationId xmlns:a16="http://schemas.microsoft.com/office/drawing/2014/main" id="{CC26DF50-FD02-994D-80F7-4CD21CC31FD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Rectangle 955">
                <a:extLst>
                  <a:ext uri="{FF2B5EF4-FFF2-40B4-BE49-F238E27FC236}">
                    <a16:creationId xmlns:a16="http://schemas.microsoft.com/office/drawing/2014/main" id="{12D5F885-EEB6-EA49-8F16-8E65F7B568A3}"/>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29" name="Group 956">
                <a:extLst>
                  <a:ext uri="{FF2B5EF4-FFF2-40B4-BE49-F238E27FC236}">
                    <a16:creationId xmlns:a16="http://schemas.microsoft.com/office/drawing/2014/main" id="{4819CF1A-CAA2-2445-BACA-6333C67700FA}"/>
                  </a:ext>
                </a:extLst>
              </p:cNvPr>
              <p:cNvGrpSpPr>
                <a:grpSpLocks/>
              </p:cNvGrpSpPr>
              <p:nvPr/>
            </p:nvGrpSpPr>
            <p:grpSpPr bwMode="auto">
              <a:xfrm>
                <a:off x="4749" y="668"/>
                <a:ext cx="581" cy="145"/>
                <a:chOff x="614" y="2568"/>
                <a:chExt cx="725" cy="139"/>
              </a:xfrm>
            </p:grpSpPr>
            <p:sp>
              <p:nvSpPr>
                <p:cNvPr id="354" name="AutoShape 957">
                  <a:extLst>
                    <a:ext uri="{FF2B5EF4-FFF2-40B4-BE49-F238E27FC236}">
                      <a16:creationId xmlns:a16="http://schemas.microsoft.com/office/drawing/2014/main" id="{F403CAA7-7575-5B45-9B26-74060E67EDD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5" name="AutoShape 958">
                  <a:extLst>
                    <a:ext uri="{FF2B5EF4-FFF2-40B4-BE49-F238E27FC236}">
                      <a16:creationId xmlns:a16="http://schemas.microsoft.com/office/drawing/2014/main" id="{E7C03107-B3D4-E74B-8026-51FC5FB4C97E}"/>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0" name="Rectangle 959">
                <a:extLst>
                  <a:ext uri="{FF2B5EF4-FFF2-40B4-BE49-F238E27FC236}">
                    <a16:creationId xmlns:a16="http://schemas.microsoft.com/office/drawing/2014/main" id="{8C82FD14-8B3E-4C45-BA2F-1D536922BBF8}"/>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1" name="Group 960">
                <a:extLst>
                  <a:ext uri="{FF2B5EF4-FFF2-40B4-BE49-F238E27FC236}">
                    <a16:creationId xmlns:a16="http://schemas.microsoft.com/office/drawing/2014/main" id="{848EC42A-6B0F-D74E-99AF-9287D4319DF2}"/>
                  </a:ext>
                </a:extLst>
              </p:cNvPr>
              <p:cNvGrpSpPr>
                <a:grpSpLocks/>
              </p:cNvGrpSpPr>
              <p:nvPr/>
            </p:nvGrpSpPr>
            <p:grpSpPr bwMode="auto">
              <a:xfrm>
                <a:off x="4747" y="994"/>
                <a:ext cx="581" cy="134"/>
                <a:chOff x="614" y="2568"/>
                <a:chExt cx="725" cy="139"/>
              </a:xfrm>
            </p:grpSpPr>
            <p:sp>
              <p:nvSpPr>
                <p:cNvPr id="352" name="AutoShape 961">
                  <a:extLst>
                    <a:ext uri="{FF2B5EF4-FFF2-40B4-BE49-F238E27FC236}">
                      <a16:creationId xmlns:a16="http://schemas.microsoft.com/office/drawing/2014/main" id="{5837F05C-C8FD-5D48-B46A-FAF46F8F6D0B}"/>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3" name="AutoShape 962">
                  <a:extLst>
                    <a:ext uri="{FF2B5EF4-FFF2-40B4-BE49-F238E27FC236}">
                      <a16:creationId xmlns:a16="http://schemas.microsoft.com/office/drawing/2014/main" id="{85884ACD-1556-C049-9208-BBD38D4BCBC0}"/>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2" name="Rectangle 963">
                <a:extLst>
                  <a:ext uri="{FF2B5EF4-FFF2-40B4-BE49-F238E27FC236}">
                    <a16:creationId xmlns:a16="http://schemas.microsoft.com/office/drawing/2014/main" id="{BB3BDCEC-6ABC-7E44-B9C4-70680B6560C5}"/>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3" name="Rectangle 964">
                <a:extLst>
                  <a:ext uri="{FF2B5EF4-FFF2-40B4-BE49-F238E27FC236}">
                    <a16:creationId xmlns:a16="http://schemas.microsoft.com/office/drawing/2014/main" id="{BF659529-BF75-D64D-A398-3F5F02E8D6F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4" name="Group 965">
                <a:extLst>
                  <a:ext uri="{FF2B5EF4-FFF2-40B4-BE49-F238E27FC236}">
                    <a16:creationId xmlns:a16="http://schemas.microsoft.com/office/drawing/2014/main" id="{08EED94E-296E-6944-AB01-4E0F74CF6006}"/>
                  </a:ext>
                </a:extLst>
              </p:cNvPr>
              <p:cNvGrpSpPr>
                <a:grpSpLocks/>
              </p:cNvGrpSpPr>
              <p:nvPr/>
            </p:nvGrpSpPr>
            <p:grpSpPr bwMode="auto">
              <a:xfrm>
                <a:off x="4735" y="1627"/>
                <a:ext cx="582" cy="151"/>
                <a:chOff x="614" y="2568"/>
                <a:chExt cx="725" cy="139"/>
              </a:xfrm>
            </p:grpSpPr>
            <p:sp>
              <p:nvSpPr>
                <p:cNvPr id="350" name="AutoShape 966">
                  <a:extLst>
                    <a:ext uri="{FF2B5EF4-FFF2-40B4-BE49-F238E27FC236}">
                      <a16:creationId xmlns:a16="http://schemas.microsoft.com/office/drawing/2014/main" id="{E45BC691-EDAB-5043-B974-6931BF4A1A7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1" name="AutoShape 967">
                  <a:extLst>
                    <a:ext uri="{FF2B5EF4-FFF2-40B4-BE49-F238E27FC236}">
                      <a16:creationId xmlns:a16="http://schemas.microsoft.com/office/drawing/2014/main" id="{BC4BCC73-0226-7344-A90F-A319311EB05E}"/>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5" name="Freeform 968">
                <a:extLst>
                  <a:ext uri="{FF2B5EF4-FFF2-40B4-BE49-F238E27FC236}">
                    <a16:creationId xmlns:a16="http://schemas.microsoft.com/office/drawing/2014/main" id="{4D3CB3E6-04E9-DD42-A1E2-B9CFDE5F4080}"/>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6" name="Group 969">
                <a:extLst>
                  <a:ext uri="{FF2B5EF4-FFF2-40B4-BE49-F238E27FC236}">
                    <a16:creationId xmlns:a16="http://schemas.microsoft.com/office/drawing/2014/main" id="{D3A85C8F-5C9D-004C-BED1-826FD6B7538B}"/>
                  </a:ext>
                </a:extLst>
              </p:cNvPr>
              <p:cNvGrpSpPr>
                <a:grpSpLocks/>
              </p:cNvGrpSpPr>
              <p:nvPr/>
            </p:nvGrpSpPr>
            <p:grpSpPr bwMode="auto">
              <a:xfrm>
                <a:off x="4739" y="1327"/>
                <a:ext cx="582" cy="139"/>
                <a:chOff x="614" y="2568"/>
                <a:chExt cx="725" cy="139"/>
              </a:xfrm>
            </p:grpSpPr>
            <p:sp>
              <p:nvSpPr>
                <p:cNvPr id="348" name="AutoShape 970">
                  <a:extLst>
                    <a:ext uri="{FF2B5EF4-FFF2-40B4-BE49-F238E27FC236}">
                      <a16:creationId xmlns:a16="http://schemas.microsoft.com/office/drawing/2014/main" id="{61DC189F-D857-CE49-9706-A99AFD07413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9" name="AutoShape 971">
                  <a:extLst>
                    <a:ext uri="{FF2B5EF4-FFF2-40B4-BE49-F238E27FC236}">
                      <a16:creationId xmlns:a16="http://schemas.microsoft.com/office/drawing/2014/main" id="{8FED6611-7057-CD45-9474-CA215533CFCA}"/>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7" name="Rectangle 972">
                <a:extLst>
                  <a:ext uri="{FF2B5EF4-FFF2-40B4-BE49-F238E27FC236}">
                    <a16:creationId xmlns:a16="http://schemas.microsoft.com/office/drawing/2014/main" id="{043E3E2C-723D-CA49-8604-B8FA4FD2921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8" name="Freeform 973">
                <a:extLst>
                  <a:ext uri="{FF2B5EF4-FFF2-40B4-BE49-F238E27FC236}">
                    <a16:creationId xmlns:a16="http://schemas.microsoft.com/office/drawing/2014/main" id="{A7D59DBF-B240-2743-8F05-CD66521792A4}"/>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974">
                <a:extLst>
                  <a:ext uri="{FF2B5EF4-FFF2-40B4-BE49-F238E27FC236}">
                    <a16:creationId xmlns:a16="http://schemas.microsoft.com/office/drawing/2014/main" id="{782758E0-5FA1-2541-8957-4820DA264444}"/>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Oval 975">
                <a:extLst>
                  <a:ext uri="{FF2B5EF4-FFF2-40B4-BE49-F238E27FC236}">
                    <a16:creationId xmlns:a16="http://schemas.microsoft.com/office/drawing/2014/main" id="{E43434A9-1771-1841-B10D-00C68B13FB3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1" name="Freeform 976">
                <a:extLst>
                  <a:ext uri="{FF2B5EF4-FFF2-40B4-BE49-F238E27FC236}">
                    <a16:creationId xmlns:a16="http://schemas.microsoft.com/office/drawing/2014/main" id="{7F3BC29B-77D4-0345-BC99-5EBDE517864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AutoShape 977">
                <a:extLst>
                  <a:ext uri="{FF2B5EF4-FFF2-40B4-BE49-F238E27FC236}">
                    <a16:creationId xmlns:a16="http://schemas.microsoft.com/office/drawing/2014/main" id="{AB8C4D5D-D558-0E48-B735-10A1700F94AB}"/>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3" name="AutoShape 978">
                <a:extLst>
                  <a:ext uri="{FF2B5EF4-FFF2-40B4-BE49-F238E27FC236}">
                    <a16:creationId xmlns:a16="http://schemas.microsoft.com/office/drawing/2014/main" id="{A52E34C3-2A4E-6E43-AEAD-80E9029E9F4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4" name="Oval 979">
                <a:extLst>
                  <a:ext uri="{FF2B5EF4-FFF2-40B4-BE49-F238E27FC236}">
                    <a16:creationId xmlns:a16="http://schemas.microsoft.com/office/drawing/2014/main" id="{CF996EB8-B8AF-1645-81FB-5C4480FC1083}"/>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5" name="Oval 980">
                <a:extLst>
                  <a:ext uri="{FF2B5EF4-FFF2-40B4-BE49-F238E27FC236}">
                    <a16:creationId xmlns:a16="http://schemas.microsoft.com/office/drawing/2014/main" id="{6ABBF416-3D25-A54A-B9CB-9BC7B8D8BD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6" name="Oval 981">
                <a:extLst>
                  <a:ext uri="{FF2B5EF4-FFF2-40B4-BE49-F238E27FC236}">
                    <a16:creationId xmlns:a16="http://schemas.microsoft.com/office/drawing/2014/main" id="{BEBFB614-43B9-5A4B-8E5D-794244BE125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7" name="Rectangle 982">
                <a:extLst>
                  <a:ext uri="{FF2B5EF4-FFF2-40B4-BE49-F238E27FC236}">
                    <a16:creationId xmlns:a16="http://schemas.microsoft.com/office/drawing/2014/main" id="{C5CE1C8E-4047-8540-B7FB-EBAB3DBC646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65" name="Rectangle 227">
              <a:extLst>
                <a:ext uri="{FF2B5EF4-FFF2-40B4-BE49-F238E27FC236}">
                  <a16:creationId xmlns:a16="http://schemas.microsoft.com/office/drawing/2014/main" id="{DDE0D48B-5AA6-5340-937B-33FE1BA44B20}"/>
                </a:ext>
              </a:extLst>
            </p:cNvPr>
            <p:cNvSpPr>
              <a:spLocks noChangeArrowheads="1"/>
            </p:cNvSpPr>
            <p:nvPr/>
          </p:nvSpPr>
          <p:spPr bwMode="auto">
            <a:xfrm>
              <a:off x="10452186" y="4753064"/>
              <a:ext cx="676276" cy="77628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6" name="Rectangle 228">
              <a:extLst>
                <a:ext uri="{FF2B5EF4-FFF2-40B4-BE49-F238E27FC236}">
                  <a16:creationId xmlns:a16="http://schemas.microsoft.com/office/drawing/2014/main" id="{AEBD2839-8A70-0849-9413-EA386C5B0A76}"/>
                </a:ext>
              </a:extLst>
            </p:cNvPr>
            <p:cNvSpPr>
              <a:spLocks noChangeArrowheads="1"/>
            </p:cNvSpPr>
            <p:nvPr/>
          </p:nvSpPr>
          <p:spPr bwMode="auto">
            <a:xfrm>
              <a:off x="10418848" y="4776877"/>
              <a:ext cx="690563" cy="800100"/>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7" name="Rectangle 229">
              <a:extLst>
                <a:ext uri="{FF2B5EF4-FFF2-40B4-BE49-F238E27FC236}">
                  <a16:creationId xmlns:a16="http://schemas.microsoft.com/office/drawing/2014/main" id="{66D99AF7-74D7-B440-A1E0-2DC5D0A5EFA3}"/>
                </a:ext>
              </a:extLst>
            </p:cNvPr>
            <p:cNvSpPr>
              <a:spLocks noChangeArrowheads="1"/>
            </p:cNvSpPr>
            <p:nvPr/>
          </p:nvSpPr>
          <p:spPr bwMode="auto">
            <a:xfrm>
              <a:off x="10425991" y="4930726"/>
              <a:ext cx="676276" cy="18666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8" name="Text Box 230">
              <a:extLst>
                <a:ext uri="{FF2B5EF4-FFF2-40B4-BE49-F238E27FC236}">
                  <a16:creationId xmlns:a16="http://schemas.microsoft.com/office/drawing/2014/main" id="{0C785C80-53AC-EA4E-992A-05BE1EFF5EBC}"/>
                </a:ext>
              </a:extLst>
            </p:cNvPr>
            <p:cNvSpPr txBox="1">
              <a:spLocks noChangeArrowheads="1"/>
            </p:cNvSpPr>
            <p:nvPr/>
          </p:nvSpPr>
          <p:spPr bwMode="auto">
            <a:xfrm>
              <a:off x="10355149" y="4742972"/>
              <a:ext cx="814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application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transport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 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69" name="Line 231">
              <a:extLst>
                <a:ext uri="{FF2B5EF4-FFF2-40B4-BE49-F238E27FC236}">
                  <a16:creationId xmlns:a16="http://schemas.microsoft.com/office/drawing/2014/main" id="{444422FC-4C08-2E49-AD0C-394B62D1B370}"/>
                </a:ext>
              </a:extLst>
            </p:cNvPr>
            <p:cNvSpPr>
              <a:spLocks noChangeShapeType="1"/>
            </p:cNvSpPr>
            <p:nvPr/>
          </p:nvSpPr>
          <p:spPr bwMode="auto">
            <a:xfrm>
              <a:off x="10418848" y="5119777"/>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Line 232">
              <a:extLst>
                <a:ext uri="{FF2B5EF4-FFF2-40B4-BE49-F238E27FC236}">
                  <a16:creationId xmlns:a16="http://schemas.microsoft.com/office/drawing/2014/main" id="{D3DF9882-BA24-4148-9227-6803DB03F930}"/>
                </a:ext>
              </a:extLst>
            </p:cNvPr>
            <p:cNvSpPr>
              <a:spLocks noChangeShapeType="1"/>
            </p:cNvSpPr>
            <p:nvPr/>
          </p:nvSpPr>
          <p:spPr bwMode="auto">
            <a:xfrm>
              <a:off x="10428373" y="5257889"/>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Line 233">
              <a:extLst>
                <a:ext uri="{FF2B5EF4-FFF2-40B4-BE49-F238E27FC236}">
                  <a16:creationId xmlns:a16="http://schemas.microsoft.com/office/drawing/2014/main" id="{238E9799-3D8B-F54E-BFBB-FE1237FADF63}"/>
                </a:ext>
              </a:extLst>
            </p:cNvPr>
            <p:cNvSpPr>
              <a:spLocks noChangeShapeType="1"/>
            </p:cNvSpPr>
            <p:nvPr/>
          </p:nvSpPr>
          <p:spPr bwMode="auto">
            <a:xfrm>
              <a:off x="10428373" y="5396002"/>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72" name="Freeform 917">
            <a:extLst>
              <a:ext uri="{FF2B5EF4-FFF2-40B4-BE49-F238E27FC236}">
                <a16:creationId xmlns:a16="http://schemas.microsoft.com/office/drawing/2014/main" id="{831FA212-BCFB-1F40-96A0-1C871E9EF3AB}"/>
              </a:ext>
            </a:extLst>
          </p:cNvPr>
          <p:cNvSpPr>
            <a:spLocks/>
          </p:cNvSpPr>
          <p:nvPr/>
        </p:nvSpPr>
        <p:spPr bwMode="auto">
          <a:xfrm>
            <a:off x="10104523" y="4775289"/>
            <a:ext cx="304800" cy="942975"/>
          </a:xfrm>
          <a:custGeom>
            <a:avLst/>
            <a:gdLst>
              <a:gd name="T0" fmla="*/ 0 w 192"/>
              <a:gd name="T1" fmla="*/ 594 h 594"/>
              <a:gd name="T2" fmla="*/ 192 w 192"/>
              <a:gd name="T3" fmla="*/ 0 h 594"/>
              <a:gd name="T4" fmla="*/ 192 w 192"/>
              <a:gd name="T5" fmla="*/ 515 h 594"/>
              <a:gd name="T6" fmla="*/ 0 w 192"/>
              <a:gd name="T7" fmla="*/ 594 h 594"/>
              <a:gd name="T8" fmla="*/ 0 60000 65536"/>
              <a:gd name="T9" fmla="*/ 0 60000 65536"/>
              <a:gd name="T10" fmla="*/ 0 60000 65536"/>
              <a:gd name="T11" fmla="*/ 0 60000 65536"/>
              <a:gd name="T12" fmla="*/ 0 w 192"/>
              <a:gd name="T13" fmla="*/ 0 h 594"/>
              <a:gd name="T14" fmla="*/ 192 w 192"/>
              <a:gd name="T15" fmla="*/ 594 h 594"/>
            </a:gdLst>
            <a:ahLst/>
            <a:cxnLst>
              <a:cxn ang="T8">
                <a:pos x="T0" y="T1"/>
              </a:cxn>
              <a:cxn ang="T9">
                <a:pos x="T2" y="T3"/>
              </a:cxn>
              <a:cxn ang="T10">
                <a:pos x="T4" y="T5"/>
              </a:cxn>
              <a:cxn ang="T11">
                <a:pos x="T6" y="T7"/>
              </a:cxn>
            </a:cxnLst>
            <a:rect l="T12" t="T13" r="T14" b="T15"/>
            <a:pathLst>
              <a:path w="192" h="594">
                <a:moveTo>
                  <a:pt x="0" y="594"/>
                </a:moveTo>
                <a:lnTo>
                  <a:pt x="192" y="0"/>
                </a:lnTo>
                <a:lnTo>
                  <a:pt x="192" y="515"/>
                </a:lnTo>
                <a:lnTo>
                  <a:pt x="0" y="594"/>
                </a:lnTo>
                <a:close/>
              </a:path>
            </a:pathLst>
          </a:custGeom>
          <a:gradFill rotWithShape="1">
            <a:gsLst>
              <a:gs pos="0">
                <a:schemeClr val="bg1"/>
              </a:gs>
              <a:gs pos="100000">
                <a:srgbClr val="CC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4" name="Group 950">
            <a:extLst>
              <a:ext uri="{FF2B5EF4-FFF2-40B4-BE49-F238E27FC236}">
                <a16:creationId xmlns:a16="http://schemas.microsoft.com/office/drawing/2014/main" id="{7CEBBAF6-579E-3943-B1EB-BB883618D6D9}"/>
              </a:ext>
            </a:extLst>
          </p:cNvPr>
          <p:cNvGrpSpPr>
            <a:grpSpLocks/>
          </p:cNvGrpSpPr>
          <p:nvPr/>
        </p:nvGrpSpPr>
        <p:grpSpPr bwMode="auto">
          <a:xfrm>
            <a:off x="10002508" y="5616400"/>
            <a:ext cx="214974" cy="403920"/>
            <a:chOff x="4140" y="429"/>
            <a:chExt cx="1425" cy="2396"/>
          </a:xfrm>
        </p:grpSpPr>
        <p:sp>
          <p:nvSpPr>
            <p:cNvPr id="485" name="Freeform 951">
              <a:extLst>
                <a:ext uri="{FF2B5EF4-FFF2-40B4-BE49-F238E27FC236}">
                  <a16:creationId xmlns:a16="http://schemas.microsoft.com/office/drawing/2014/main" id="{984581C6-7CED-A042-809F-11066F04B55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Rectangle 952">
              <a:extLst>
                <a:ext uri="{FF2B5EF4-FFF2-40B4-BE49-F238E27FC236}">
                  <a16:creationId xmlns:a16="http://schemas.microsoft.com/office/drawing/2014/main" id="{0E0A78D4-7C3B-2143-AE69-FA504AD75E5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7" name="Freeform 953">
              <a:extLst>
                <a:ext uri="{FF2B5EF4-FFF2-40B4-BE49-F238E27FC236}">
                  <a16:creationId xmlns:a16="http://schemas.microsoft.com/office/drawing/2014/main" id="{B0C7F238-A8B7-7443-8BA5-8939FF6B557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954">
              <a:extLst>
                <a:ext uri="{FF2B5EF4-FFF2-40B4-BE49-F238E27FC236}">
                  <a16:creationId xmlns:a16="http://schemas.microsoft.com/office/drawing/2014/main" id="{6F90FD17-11E4-EE4F-AF2F-7122C053E0C1}"/>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Rectangle 955">
              <a:extLst>
                <a:ext uri="{FF2B5EF4-FFF2-40B4-BE49-F238E27FC236}">
                  <a16:creationId xmlns:a16="http://schemas.microsoft.com/office/drawing/2014/main" id="{53A75298-B138-094F-9787-1B231F48063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0" name="Group 956">
              <a:extLst>
                <a:ext uri="{FF2B5EF4-FFF2-40B4-BE49-F238E27FC236}">
                  <a16:creationId xmlns:a16="http://schemas.microsoft.com/office/drawing/2014/main" id="{AD456B50-CD82-6F4C-9CF1-09ABBC571C85}"/>
                </a:ext>
              </a:extLst>
            </p:cNvPr>
            <p:cNvGrpSpPr>
              <a:grpSpLocks/>
            </p:cNvGrpSpPr>
            <p:nvPr/>
          </p:nvGrpSpPr>
          <p:grpSpPr bwMode="auto">
            <a:xfrm>
              <a:off x="4749" y="668"/>
              <a:ext cx="581" cy="145"/>
              <a:chOff x="614" y="2568"/>
              <a:chExt cx="725" cy="139"/>
            </a:xfrm>
          </p:grpSpPr>
          <p:sp>
            <p:nvSpPr>
              <p:cNvPr id="515" name="AutoShape 957">
                <a:extLst>
                  <a:ext uri="{FF2B5EF4-FFF2-40B4-BE49-F238E27FC236}">
                    <a16:creationId xmlns:a16="http://schemas.microsoft.com/office/drawing/2014/main" id="{4C074F81-A723-5F4E-9479-CE1CDCFBCB8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6" name="AutoShape 958">
                <a:extLst>
                  <a:ext uri="{FF2B5EF4-FFF2-40B4-BE49-F238E27FC236}">
                    <a16:creationId xmlns:a16="http://schemas.microsoft.com/office/drawing/2014/main" id="{4DE71513-1E1D-B644-992C-AE6AB0DB119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1" name="Rectangle 959">
              <a:extLst>
                <a:ext uri="{FF2B5EF4-FFF2-40B4-BE49-F238E27FC236}">
                  <a16:creationId xmlns:a16="http://schemas.microsoft.com/office/drawing/2014/main" id="{05D448DB-B3CB-C64D-8C4B-72D790DFFD42}"/>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2" name="Group 960">
              <a:extLst>
                <a:ext uri="{FF2B5EF4-FFF2-40B4-BE49-F238E27FC236}">
                  <a16:creationId xmlns:a16="http://schemas.microsoft.com/office/drawing/2014/main" id="{9CDEBDA5-A066-D749-B9E9-47DB05253D32}"/>
                </a:ext>
              </a:extLst>
            </p:cNvPr>
            <p:cNvGrpSpPr>
              <a:grpSpLocks/>
            </p:cNvGrpSpPr>
            <p:nvPr/>
          </p:nvGrpSpPr>
          <p:grpSpPr bwMode="auto">
            <a:xfrm>
              <a:off x="4747" y="994"/>
              <a:ext cx="581" cy="134"/>
              <a:chOff x="614" y="2568"/>
              <a:chExt cx="725" cy="139"/>
            </a:xfrm>
          </p:grpSpPr>
          <p:sp>
            <p:nvSpPr>
              <p:cNvPr id="513" name="AutoShape 961">
                <a:extLst>
                  <a:ext uri="{FF2B5EF4-FFF2-40B4-BE49-F238E27FC236}">
                    <a16:creationId xmlns:a16="http://schemas.microsoft.com/office/drawing/2014/main" id="{8E73CA32-EF58-EA45-A4FE-37E560EBE8C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4" name="AutoShape 962">
                <a:extLst>
                  <a:ext uri="{FF2B5EF4-FFF2-40B4-BE49-F238E27FC236}">
                    <a16:creationId xmlns:a16="http://schemas.microsoft.com/office/drawing/2014/main" id="{2E2C05F9-1F42-CF46-83F8-339E874CF6F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3" name="Rectangle 963">
              <a:extLst>
                <a:ext uri="{FF2B5EF4-FFF2-40B4-BE49-F238E27FC236}">
                  <a16:creationId xmlns:a16="http://schemas.microsoft.com/office/drawing/2014/main" id="{D2B5715C-9E55-D04D-BD32-A700B9DCC1E1}"/>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4" name="Rectangle 964">
              <a:extLst>
                <a:ext uri="{FF2B5EF4-FFF2-40B4-BE49-F238E27FC236}">
                  <a16:creationId xmlns:a16="http://schemas.microsoft.com/office/drawing/2014/main" id="{3A8FF8A7-C248-1B42-80FA-051974D9522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5" name="Group 965">
              <a:extLst>
                <a:ext uri="{FF2B5EF4-FFF2-40B4-BE49-F238E27FC236}">
                  <a16:creationId xmlns:a16="http://schemas.microsoft.com/office/drawing/2014/main" id="{8E71E5B0-A3F5-D344-B255-99112EB195F7}"/>
                </a:ext>
              </a:extLst>
            </p:cNvPr>
            <p:cNvGrpSpPr>
              <a:grpSpLocks/>
            </p:cNvGrpSpPr>
            <p:nvPr/>
          </p:nvGrpSpPr>
          <p:grpSpPr bwMode="auto">
            <a:xfrm>
              <a:off x="4735" y="1627"/>
              <a:ext cx="582" cy="151"/>
              <a:chOff x="614" y="2568"/>
              <a:chExt cx="725" cy="139"/>
            </a:xfrm>
          </p:grpSpPr>
          <p:sp>
            <p:nvSpPr>
              <p:cNvPr id="511" name="AutoShape 966">
                <a:extLst>
                  <a:ext uri="{FF2B5EF4-FFF2-40B4-BE49-F238E27FC236}">
                    <a16:creationId xmlns:a16="http://schemas.microsoft.com/office/drawing/2014/main" id="{A2F22898-EA39-FB4D-B255-ABCB1B7C1663}"/>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 name="AutoShape 967">
                <a:extLst>
                  <a:ext uri="{FF2B5EF4-FFF2-40B4-BE49-F238E27FC236}">
                    <a16:creationId xmlns:a16="http://schemas.microsoft.com/office/drawing/2014/main" id="{FBF034BA-270B-6F40-B57B-8A19ABF2818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6" name="Freeform 968">
              <a:extLst>
                <a:ext uri="{FF2B5EF4-FFF2-40B4-BE49-F238E27FC236}">
                  <a16:creationId xmlns:a16="http://schemas.microsoft.com/office/drawing/2014/main" id="{C6616798-D999-124B-8365-0FF6B1AC6B2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97" name="Group 969">
              <a:extLst>
                <a:ext uri="{FF2B5EF4-FFF2-40B4-BE49-F238E27FC236}">
                  <a16:creationId xmlns:a16="http://schemas.microsoft.com/office/drawing/2014/main" id="{0D2B7299-399C-9748-80B1-8B82EA570848}"/>
                </a:ext>
              </a:extLst>
            </p:cNvPr>
            <p:cNvGrpSpPr>
              <a:grpSpLocks/>
            </p:cNvGrpSpPr>
            <p:nvPr/>
          </p:nvGrpSpPr>
          <p:grpSpPr bwMode="auto">
            <a:xfrm>
              <a:off x="4739" y="1327"/>
              <a:ext cx="582" cy="139"/>
              <a:chOff x="614" y="2568"/>
              <a:chExt cx="725" cy="139"/>
            </a:xfrm>
          </p:grpSpPr>
          <p:sp>
            <p:nvSpPr>
              <p:cNvPr id="509" name="AutoShape 970">
                <a:extLst>
                  <a:ext uri="{FF2B5EF4-FFF2-40B4-BE49-F238E27FC236}">
                    <a16:creationId xmlns:a16="http://schemas.microsoft.com/office/drawing/2014/main" id="{791F8FFE-36CE-5D47-899C-7B6F5471D9AF}"/>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0" name="AutoShape 971">
                <a:extLst>
                  <a:ext uri="{FF2B5EF4-FFF2-40B4-BE49-F238E27FC236}">
                    <a16:creationId xmlns:a16="http://schemas.microsoft.com/office/drawing/2014/main" id="{96614370-C84C-644E-AF93-94853FD47AF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8" name="Rectangle 972">
              <a:extLst>
                <a:ext uri="{FF2B5EF4-FFF2-40B4-BE49-F238E27FC236}">
                  <a16:creationId xmlns:a16="http://schemas.microsoft.com/office/drawing/2014/main" id="{3024E21F-4580-974D-A923-DBF7106EF15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9" name="Freeform 973">
              <a:extLst>
                <a:ext uri="{FF2B5EF4-FFF2-40B4-BE49-F238E27FC236}">
                  <a16:creationId xmlns:a16="http://schemas.microsoft.com/office/drawing/2014/main" id="{355CC750-A436-114A-B13D-15B18BE0099A}"/>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974">
              <a:extLst>
                <a:ext uri="{FF2B5EF4-FFF2-40B4-BE49-F238E27FC236}">
                  <a16:creationId xmlns:a16="http://schemas.microsoft.com/office/drawing/2014/main" id="{D88AEB08-419C-994D-B9AF-2D260494D17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Oval 975">
              <a:extLst>
                <a:ext uri="{FF2B5EF4-FFF2-40B4-BE49-F238E27FC236}">
                  <a16:creationId xmlns:a16="http://schemas.microsoft.com/office/drawing/2014/main" id="{A70DC3D0-7F41-FB4E-BF25-4A8051E0D90D}"/>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2" name="Freeform 976">
              <a:extLst>
                <a:ext uri="{FF2B5EF4-FFF2-40B4-BE49-F238E27FC236}">
                  <a16:creationId xmlns:a16="http://schemas.microsoft.com/office/drawing/2014/main" id="{00011472-61BE-7D4E-BF36-C4C4F0A5D72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AutoShape 977">
              <a:extLst>
                <a:ext uri="{FF2B5EF4-FFF2-40B4-BE49-F238E27FC236}">
                  <a16:creationId xmlns:a16="http://schemas.microsoft.com/office/drawing/2014/main" id="{369D2889-1BFC-A340-B67F-54F258D6F1F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4" name="AutoShape 978">
              <a:extLst>
                <a:ext uri="{FF2B5EF4-FFF2-40B4-BE49-F238E27FC236}">
                  <a16:creationId xmlns:a16="http://schemas.microsoft.com/office/drawing/2014/main" id="{CEFA09E5-3186-4445-AD94-60C0E15196A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5" name="Oval 979">
              <a:extLst>
                <a:ext uri="{FF2B5EF4-FFF2-40B4-BE49-F238E27FC236}">
                  <a16:creationId xmlns:a16="http://schemas.microsoft.com/office/drawing/2014/main" id="{9AFADA62-C3CB-594F-8048-88710642763B}"/>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6" name="Oval 980">
              <a:extLst>
                <a:ext uri="{FF2B5EF4-FFF2-40B4-BE49-F238E27FC236}">
                  <a16:creationId xmlns:a16="http://schemas.microsoft.com/office/drawing/2014/main" id="{C82FFABC-4C4C-6243-9D2D-3C99FBC518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7" name="Oval 981">
              <a:extLst>
                <a:ext uri="{FF2B5EF4-FFF2-40B4-BE49-F238E27FC236}">
                  <a16:creationId xmlns:a16="http://schemas.microsoft.com/office/drawing/2014/main" id="{C0EFDD4D-FB5A-6D4E-97DD-CFA89D4A969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8" name="Rectangle 982">
              <a:extLst>
                <a:ext uri="{FF2B5EF4-FFF2-40B4-BE49-F238E27FC236}">
                  <a16:creationId xmlns:a16="http://schemas.microsoft.com/office/drawing/2014/main" id="{99A1B872-581F-BE49-AADF-3A6775C166D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8" name="Group 7">
            <a:extLst>
              <a:ext uri="{FF2B5EF4-FFF2-40B4-BE49-F238E27FC236}">
                <a16:creationId xmlns:a16="http://schemas.microsoft.com/office/drawing/2014/main" id="{677610FF-4F61-2C4A-A861-FC0ED9C69928}"/>
              </a:ext>
            </a:extLst>
          </p:cNvPr>
          <p:cNvGrpSpPr/>
          <p:nvPr/>
        </p:nvGrpSpPr>
        <p:grpSpPr>
          <a:xfrm>
            <a:off x="8252702" y="1137866"/>
            <a:ext cx="814388" cy="854075"/>
            <a:chOff x="9791027" y="656358"/>
            <a:chExt cx="814388" cy="854075"/>
          </a:xfrm>
        </p:grpSpPr>
        <p:sp>
          <p:nvSpPr>
            <p:cNvPr id="519" name="Rectangle 227">
              <a:extLst>
                <a:ext uri="{FF2B5EF4-FFF2-40B4-BE49-F238E27FC236}">
                  <a16:creationId xmlns:a16="http://schemas.microsoft.com/office/drawing/2014/main" id="{B61510CE-247E-1E43-BA4A-EC188AFE0CB8}"/>
                </a:ext>
              </a:extLst>
            </p:cNvPr>
            <p:cNvSpPr>
              <a:spLocks noChangeArrowheads="1"/>
            </p:cNvSpPr>
            <p:nvPr/>
          </p:nvSpPr>
          <p:spPr bwMode="auto">
            <a:xfrm>
              <a:off x="9888064" y="666450"/>
              <a:ext cx="676276" cy="776288"/>
            </a:xfrm>
            <a:prstGeom prst="rect">
              <a:avLst/>
            </a:prstGeom>
            <a:solidFill>
              <a:srgbClr val="0000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0" name="Rectangle 228">
              <a:extLst>
                <a:ext uri="{FF2B5EF4-FFF2-40B4-BE49-F238E27FC236}">
                  <a16:creationId xmlns:a16="http://schemas.microsoft.com/office/drawing/2014/main" id="{4174338D-3A0E-9747-819D-0C19F4DF4AA8}"/>
                </a:ext>
              </a:extLst>
            </p:cNvPr>
            <p:cNvSpPr>
              <a:spLocks noChangeArrowheads="1"/>
            </p:cNvSpPr>
            <p:nvPr/>
          </p:nvSpPr>
          <p:spPr bwMode="auto">
            <a:xfrm>
              <a:off x="9854726" y="690263"/>
              <a:ext cx="690563" cy="800100"/>
            </a:xfrm>
            <a:prstGeom prst="rect">
              <a:avLst/>
            </a:prstGeom>
            <a:solidFill>
              <a:schemeClr val="bg1"/>
            </a:solidFill>
            <a:ln w="12700">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1" name="Rectangle 229">
              <a:extLst>
                <a:ext uri="{FF2B5EF4-FFF2-40B4-BE49-F238E27FC236}">
                  <a16:creationId xmlns:a16="http://schemas.microsoft.com/office/drawing/2014/main" id="{621AE13C-4ABC-334F-8206-4D5E08465C6E}"/>
                </a:ext>
              </a:extLst>
            </p:cNvPr>
            <p:cNvSpPr>
              <a:spLocks noChangeArrowheads="1"/>
            </p:cNvSpPr>
            <p:nvPr/>
          </p:nvSpPr>
          <p:spPr bwMode="auto">
            <a:xfrm>
              <a:off x="9861869" y="844112"/>
              <a:ext cx="676276" cy="18666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2" name="Text Box 230">
              <a:extLst>
                <a:ext uri="{FF2B5EF4-FFF2-40B4-BE49-F238E27FC236}">
                  <a16:creationId xmlns:a16="http://schemas.microsoft.com/office/drawing/2014/main" id="{CA38D367-F86F-AB43-B21E-1EEE691D3D74}"/>
                </a:ext>
              </a:extLst>
            </p:cNvPr>
            <p:cNvSpPr txBox="1">
              <a:spLocks noChangeArrowheads="1"/>
            </p:cNvSpPr>
            <p:nvPr/>
          </p:nvSpPr>
          <p:spPr bwMode="auto">
            <a:xfrm>
              <a:off x="9791027" y="656358"/>
              <a:ext cx="8143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pitchFamily="82"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application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transport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network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data link</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physical</a:t>
              </a: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23" name="Line 231">
              <a:extLst>
                <a:ext uri="{FF2B5EF4-FFF2-40B4-BE49-F238E27FC236}">
                  <a16:creationId xmlns:a16="http://schemas.microsoft.com/office/drawing/2014/main" id="{A3474A7D-75ED-1D4F-BB1C-5BA4ECFE69E7}"/>
                </a:ext>
              </a:extLst>
            </p:cNvPr>
            <p:cNvSpPr>
              <a:spLocks noChangeShapeType="1"/>
            </p:cNvSpPr>
            <p:nvPr/>
          </p:nvSpPr>
          <p:spPr bwMode="auto">
            <a:xfrm>
              <a:off x="9854726" y="1033163"/>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Line 232">
              <a:extLst>
                <a:ext uri="{FF2B5EF4-FFF2-40B4-BE49-F238E27FC236}">
                  <a16:creationId xmlns:a16="http://schemas.microsoft.com/office/drawing/2014/main" id="{79D6BFCD-0081-1543-8A02-CDC78B944799}"/>
                </a:ext>
              </a:extLst>
            </p:cNvPr>
            <p:cNvSpPr>
              <a:spLocks noChangeShapeType="1"/>
            </p:cNvSpPr>
            <p:nvPr/>
          </p:nvSpPr>
          <p:spPr bwMode="auto">
            <a:xfrm>
              <a:off x="9864251" y="1171275"/>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Line 233">
              <a:extLst>
                <a:ext uri="{FF2B5EF4-FFF2-40B4-BE49-F238E27FC236}">
                  <a16:creationId xmlns:a16="http://schemas.microsoft.com/office/drawing/2014/main" id="{539E5FFB-197B-6F44-A1D2-C9A93359AB7C}"/>
                </a:ext>
              </a:extLst>
            </p:cNvPr>
            <p:cNvSpPr>
              <a:spLocks noChangeShapeType="1"/>
            </p:cNvSpPr>
            <p:nvPr/>
          </p:nvSpPr>
          <p:spPr bwMode="auto">
            <a:xfrm>
              <a:off x="9864251" y="1309388"/>
              <a:ext cx="690563" cy="47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8" name="Up-Down Arrow 557">
            <a:extLst>
              <a:ext uri="{FF2B5EF4-FFF2-40B4-BE49-F238E27FC236}">
                <a16:creationId xmlns:a16="http://schemas.microsoft.com/office/drawing/2014/main" id="{1F1264FF-C88C-CF4E-85AF-1CB82BE0554E}"/>
              </a:ext>
            </a:extLst>
          </p:cNvPr>
          <p:cNvSpPr/>
          <p:nvPr/>
        </p:nvSpPr>
        <p:spPr>
          <a:xfrm rot="19889198">
            <a:off x="9544123" y="1270072"/>
            <a:ext cx="626354" cy="3838406"/>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9" name="TextBox 558">
            <a:extLst>
              <a:ext uri="{FF2B5EF4-FFF2-40B4-BE49-F238E27FC236}">
                <a16:creationId xmlns:a16="http://schemas.microsoft.com/office/drawing/2014/main" id="{BDB4ECF5-2BA8-034C-9E12-98E6A9A3E77D}"/>
              </a:ext>
            </a:extLst>
          </p:cNvPr>
          <p:cNvSpPr txBox="1"/>
          <p:nvPr/>
        </p:nvSpPr>
        <p:spPr>
          <a:xfrm rot="3706861">
            <a:off x="8640694" y="3103268"/>
            <a:ext cx="25504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logical end-end transport</a:t>
            </a:r>
          </a:p>
        </p:txBody>
      </p:sp>
      <p:sp>
        <p:nvSpPr>
          <p:cNvPr id="517" name="Rectangle 3">
            <a:extLst>
              <a:ext uri="{FF2B5EF4-FFF2-40B4-BE49-F238E27FC236}">
                <a16:creationId xmlns:a16="http://schemas.microsoft.com/office/drawing/2014/main" id="{6893AA1C-B5CC-D446-9A4F-4636B0A87E22}"/>
              </a:ext>
            </a:extLst>
          </p:cNvPr>
          <p:cNvSpPr txBox="1">
            <a:spLocks noChangeArrowheads="1"/>
          </p:cNvSpPr>
          <p:nvPr/>
        </p:nvSpPr>
        <p:spPr>
          <a:xfrm>
            <a:off x="736738" y="1365914"/>
            <a:ext cx="6288757" cy="5114925"/>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600"/>
              </a:spcBef>
              <a:spcAft>
                <a:spcPts val="0"/>
              </a:spcAft>
              <a:buClr>
                <a:srgbClr val="0000A3"/>
              </a:buClr>
              <a:buSzTx/>
              <a:buFont typeface="Wingdings" pitchFamily="2" charset="2"/>
              <a:buChar char="§"/>
              <a:tabLst/>
              <a:defRPr/>
            </a:pPr>
            <a:r>
              <a:rPr kumimoji="0" lang="en-US" altLang="en-US" sz="3200" b="1" i="0" u="none" strike="noStrike" kern="1200" cap="none" spc="0" normalizeH="0" baseline="0" noProof="0" dirty="0">
                <a:ln>
                  <a:noFill/>
                </a:ln>
                <a:solidFill>
                  <a:srgbClr val="CD0004"/>
                </a:solidFill>
                <a:effectLst/>
                <a:uLnTx/>
                <a:uFillTx/>
                <a:latin typeface="Calibri" panose="020F0502020204030204"/>
                <a:ea typeface="ＭＳ Ｐゴシック" panose="020B0600070205080204" pitchFamily="34" charset="-128"/>
                <a:cs typeface="+mn-cs"/>
              </a:rPr>
              <a:t>TCP: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Transmission Control Protocol</a:t>
            </a:r>
          </a:p>
          <a:p>
            <a:pPr marL="695325" marR="0" lvl="1" indent="-231775" algn="l" defTabSz="914400" rtl="0" eaLnBrk="1" fontAlgn="auto" latinLnBrk="0" hangingPunct="1">
              <a:lnSpc>
                <a:spcPct val="100000"/>
              </a:lnSpc>
              <a:spcBef>
                <a:spcPts val="6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reliable, in-order delivery</a:t>
            </a:r>
          </a:p>
          <a:p>
            <a:pPr marL="695325" marR="0" lvl="1" indent="-231775" algn="l" defTabSz="914400" rtl="0" eaLnBrk="1" fontAlgn="auto" latinLnBrk="0" hangingPunct="1">
              <a:lnSpc>
                <a:spcPct val="100000"/>
              </a:lnSpc>
              <a:spcBef>
                <a:spcPts val="6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congestion control </a:t>
            </a:r>
          </a:p>
          <a:p>
            <a:pPr marL="695325" marR="0" lvl="1" indent="-231775" algn="l" defTabSz="914400" rtl="0" eaLnBrk="1" fontAlgn="auto" latinLnBrk="0" hangingPunct="1">
              <a:lnSpc>
                <a:spcPct val="100000"/>
              </a:lnSpc>
              <a:spcBef>
                <a:spcPts val="4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flow control</a:t>
            </a:r>
          </a:p>
          <a:p>
            <a:pPr marL="695325" marR="0" lvl="1" indent="-231775" algn="l" defTabSz="914400" rtl="0" eaLnBrk="1" fontAlgn="auto" latinLnBrk="0" hangingPunct="1">
              <a:lnSpc>
                <a:spcPct val="100000"/>
              </a:lnSpc>
              <a:spcBef>
                <a:spcPts val="4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connection setup</a:t>
            </a: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600"/>
              </a:spcBef>
              <a:spcAft>
                <a:spcPts val="0"/>
              </a:spcAft>
              <a:buClr>
                <a:srgbClr val="0000A3"/>
              </a:buClr>
              <a:buSzTx/>
              <a:buFont typeface="Wingdings" pitchFamily="2" charset="2"/>
              <a:buChar char="§"/>
              <a:tabLst/>
              <a:defRPr/>
            </a:pPr>
            <a:r>
              <a:rPr kumimoji="0" lang="en-US" altLang="en-US" sz="3200" b="1" i="0" u="none" strike="noStrike" kern="1200" cap="none" spc="0" normalizeH="0" baseline="0" noProof="0" dirty="0">
                <a:ln>
                  <a:noFill/>
                </a:ln>
                <a:solidFill>
                  <a:srgbClr val="CD0004"/>
                </a:solidFill>
                <a:effectLst/>
                <a:uLnTx/>
                <a:uFillTx/>
                <a:latin typeface="Calibri" panose="020F0502020204030204"/>
                <a:ea typeface="ＭＳ Ｐゴシック" panose="020B0600070205080204" pitchFamily="34" charset="-128"/>
                <a:cs typeface="+mn-cs"/>
              </a:rPr>
              <a:t>UDP: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User Datagram Protocol</a:t>
            </a:r>
          </a:p>
          <a:p>
            <a:pPr marL="747713" marR="0" lvl="1" indent="-274638" algn="l" defTabSz="914400" rtl="0" eaLnBrk="1" fontAlgn="auto" latinLnBrk="0" hangingPunct="1">
              <a:lnSpc>
                <a:spcPct val="100000"/>
              </a:lnSpc>
              <a:spcBef>
                <a:spcPts val="600"/>
              </a:spcBef>
              <a:spcAft>
                <a:spcPts val="0"/>
              </a:spcAft>
              <a:buClr>
                <a:srgbClr val="0000A3"/>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unreliable, unordered delivery</a:t>
            </a:r>
          </a:p>
          <a:p>
            <a:pPr marL="747713" marR="0" lvl="1" indent="-274638" algn="l" defTabSz="914400" rtl="0" eaLnBrk="1" fontAlgn="auto" latinLnBrk="0" hangingPunct="1">
              <a:lnSpc>
                <a:spcPct val="100000"/>
              </a:lnSpc>
              <a:spcBef>
                <a:spcPts val="600"/>
              </a:spcBef>
              <a:spcAft>
                <a:spcPts val="0"/>
              </a:spcAft>
              <a:buClr>
                <a:srgbClr val="0000A3"/>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no-frills extension of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best-effort” IP</a:t>
            </a:r>
          </a:p>
          <a:p>
            <a:pPr marL="352425" marR="0" lvl="0" indent="-222250" algn="l" defTabSz="914400" rtl="0" eaLnBrk="1" fontAlgn="auto" latinLnBrk="0" hangingPunct="1">
              <a:lnSpc>
                <a:spcPct val="100000"/>
              </a:lnSpc>
              <a:spcBef>
                <a:spcPts val="6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services not available: </a:t>
            </a:r>
          </a:p>
          <a:p>
            <a:pPr marL="695325" marR="0" lvl="1" indent="-231775" algn="l" defTabSz="914400" rtl="0" eaLnBrk="1" fontAlgn="auto" latinLnBrk="0" hangingPunct="1">
              <a:lnSpc>
                <a:spcPct val="100000"/>
              </a:lnSpc>
              <a:spcBef>
                <a:spcPts val="4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delay guarantees</a:t>
            </a:r>
          </a:p>
          <a:p>
            <a:pPr marL="695325" marR="0" lvl="1" indent="-231775" algn="l" defTabSz="914400" rtl="0" eaLnBrk="1" fontAlgn="auto" latinLnBrk="0" hangingPunct="1">
              <a:lnSpc>
                <a:spcPct val="100000"/>
              </a:lnSpc>
              <a:spcBef>
                <a:spcPts val="4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bandwidth guarantees</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18" name="Slide Number Placeholder 2">
            <a:extLst>
              <a:ext uri="{FF2B5EF4-FFF2-40B4-BE49-F238E27FC236}">
                <a16:creationId xmlns:a16="http://schemas.microsoft.com/office/drawing/2014/main" id="{5EAB89B4-AD20-DC49-B545-2C57C5923FCF}"/>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9</a:t>
            </a:fld>
            <a:endParaRPr lang="en-US" dirty="0"/>
          </a:p>
        </p:txBody>
      </p:sp>
    </p:spTree>
    <p:extLst>
      <p:ext uri="{BB962C8B-B14F-4D97-AF65-F5344CB8AC3E}">
        <p14:creationId xmlns:p14="http://schemas.microsoft.com/office/powerpoint/2010/main" val="257052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7">
                                            <p:txEl>
                                              <p:pRg st="0" end="0"/>
                                            </p:txEl>
                                          </p:spTgt>
                                        </p:tgtEl>
                                        <p:attrNameLst>
                                          <p:attrName>style.visibility</p:attrName>
                                        </p:attrNameLst>
                                      </p:cBhvr>
                                      <p:to>
                                        <p:strVal val="visible"/>
                                      </p:to>
                                    </p:set>
                                    <p:animEffect transition="in" filter="dissolve">
                                      <p:cBhvr>
                                        <p:cTn id="7" dur="500"/>
                                        <p:tgtEl>
                                          <p:spTgt spid="51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7">
                                            <p:txEl>
                                              <p:pRg st="1" end="1"/>
                                            </p:txEl>
                                          </p:spTgt>
                                        </p:tgtEl>
                                        <p:attrNameLst>
                                          <p:attrName>style.visibility</p:attrName>
                                        </p:attrNameLst>
                                      </p:cBhvr>
                                      <p:to>
                                        <p:strVal val="visible"/>
                                      </p:to>
                                    </p:set>
                                    <p:animEffect transition="in" filter="dissolve">
                                      <p:cBhvr>
                                        <p:cTn id="10" dur="500"/>
                                        <p:tgtEl>
                                          <p:spTgt spid="51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7">
                                            <p:txEl>
                                              <p:pRg st="2" end="2"/>
                                            </p:txEl>
                                          </p:spTgt>
                                        </p:tgtEl>
                                        <p:attrNameLst>
                                          <p:attrName>style.visibility</p:attrName>
                                        </p:attrNameLst>
                                      </p:cBhvr>
                                      <p:to>
                                        <p:strVal val="visible"/>
                                      </p:to>
                                    </p:set>
                                    <p:animEffect transition="in" filter="dissolve">
                                      <p:cBhvr>
                                        <p:cTn id="13" dur="500"/>
                                        <p:tgtEl>
                                          <p:spTgt spid="51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17">
                                            <p:txEl>
                                              <p:pRg st="3" end="3"/>
                                            </p:txEl>
                                          </p:spTgt>
                                        </p:tgtEl>
                                        <p:attrNameLst>
                                          <p:attrName>style.visibility</p:attrName>
                                        </p:attrNameLst>
                                      </p:cBhvr>
                                      <p:to>
                                        <p:strVal val="visible"/>
                                      </p:to>
                                    </p:set>
                                    <p:animEffect transition="in" filter="dissolve">
                                      <p:cBhvr>
                                        <p:cTn id="16" dur="500"/>
                                        <p:tgtEl>
                                          <p:spTgt spid="51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17">
                                            <p:txEl>
                                              <p:pRg st="4" end="4"/>
                                            </p:txEl>
                                          </p:spTgt>
                                        </p:tgtEl>
                                        <p:attrNameLst>
                                          <p:attrName>style.visibility</p:attrName>
                                        </p:attrNameLst>
                                      </p:cBhvr>
                                      <p:to>
                                        <p:strVal val="visible"/>
                                      </p:to>
                                    </p:set>
                                    <p:animEffect transition="in" filter="dissolve">
                                      <p:cBhvr>
                                        <p:cTn id="19" dur="500"/>
                                        <p:tgtEl>
                                          <p:spTgt spid="51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17">
                                            <p:txEl>
                                              <p:pRg st="5" end="5"/>
                                            </p:txEl>
                                          </p:spTgt>
                                        </p:tgtEl>
                                        <p:attrNameLst>
                                          <p:attrName>style.visibility</p:attrName>
                                        </p:attrNameLst>
                                      </p:cBhvr>
                                      <p:to>
                                        <p:strVal val="visible"/>
                                      </p:to>
                                    </p:set>
                                    <p:animEffect transition="in" filter="dissolve">
                                      <p:cBhvr>
                                        <p:cTn id="24" dur="500"/>
                                        <p:tgtEl>
                                          <p:spTgt spid="517">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17">
                                            <p:txEl>
                                              <p:pRg st="6" end="6"/>
                                            </p:txEl>
                                          </p:spTgt>
                                        </p:tgtEl>
                                        <p:attrNameLst>
                                          <p:attrName>style.visibility</p:attrName>
                                        </p:attrNameLst>
                                      </p:cBhvr>
                                      <p:to>
                                        <p:strVal val="visible"/>
                                      </p:to>
                                    </p:set>
                                    <p:animEffect transition="in" filter="dissolve">
                                      <p:cBhvr>
                                        <p:cTn id="27" dur="500"/>
                                        <p:tgtEl>
                                          <p:spTgt spid="517">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17">
                                            <p:txEl>
                                              <p:pRg st="7" end="7"/>
                                            </p:txEl>
                                          </p:spTgt>
                                        </p:tgtEl>
                                        <p:attrNameLst>
                                          <p:attrName>style.visibility</p:attrName>
                                        </p:attrNameLst>
                                      </p:cBhvr>
                                      <p:to>
                                        <p:strVal val="visible"/>
                                      </p:to>
                                    </p:set>
                                    <p:animEffect transition="in" filter="dissolve">
                                      <p:cBhvr>
                                        <p:cTn id="30" dur="500"/>
                                        <p:tgtEl>
                                          <p:spTgt spid="51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17">
                                            <p:txEl>
                                              <p:pRg st="8" end="8"/>
                                            </p:txEl>
                                          </p:spTgt>
                                        </p:tgtEl>
                                        <p:attrNameLst>
                                          <p:attrName>style.visibility</p:attrName>
                                        </p:attrNameLst>
                                      </p:cBhvr>
                                      <p:to>
                                        <p:strVal val="visible"/>
                                      </p:to>
                                    </p:set>
                                    <p:animEffect transition="in" filter="dissolve">
                                      <p:cBhvr>
                                        <p:cTn id="35" dur="500"/>
                                        <p:tgtEl>
                                          <p:spTgt spid="517">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17">
                                            <p:txEl>
                                              <p:pRg st="9" end="9"/>
                                            </p:txEl>
                                          </p:spTgt>
                                        </p:tgtEl>
                                        <p:attrNameLst>
                                          <p:attrName>style.visibility</p:attrName>
                                        </p:attrNameLst>
                                      </p:cBhvr>
                                      <p:to>
                                        <p:strVal val="visible"/>
                                      </p:to>
                                    </p:set>
                                    <p:animEffect transition="in" filter="dissolve">
                                      <p:cBhvr>
                                        <p:cTn id="38" dur="500"/>
                                        <p:tgtEl>
                                          <p:spTgt spid="517">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17">
                                            <p:txEl>
                                              <p:pRg st="10" end="10"/>
                                            </p:txEl>
                                          </p:spTgt>
                                        </p:tgtEl>
                                        <p:attrNameLst>
                                          <p:attrName>style.visibility</p:attrName>
                                        </p:attrNameLst>
                                      </p:cBhvr>
                                      <p:to>
                                        <p:strVal val="visible"/>
                                      </p:to>
                                    </p:set>
                                    <p:animEffect transition="in" filter="dissolve">
                                      <p:cBhvr>
                                        <p:cTn id="41" dur="500"/>
                                        <p:tgtEl>
                                          <p:spTgt spid="51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8880</TotalTime>
  <Words>7645</Words>
  <Application>Microsoft Office PowerPoint</Application>
  <PresentationFormat>Geniş ekran</PresentationFormat>
  <Paragraphs>1695</Paragraphs>
  <Slides>75</Slides>
  <Notes>75</Notes>
  <HiddenSlides>0</HiddenSlides>
  <MMClips>0</MMClips>
  <ScaleCrop>false</ScaleCrop>
  <HeadingPairs>
    <vt:vector size="8" baseType="variant">
      <vt:variant>
        <vt:lpstr>Kullanılan Yazı Tipleri</vt:lpstr>
      </vt:variant>
      <vt:variant>
        <vt:i4>11</vt:i4>
      </vt:variant>
      <vt:variant>
        <vt:lpstr>Tema</vt:lpstr>
      </vt:variant>
      <vt:variant>
        <vt:i4>1</vt:i4>
      </vt:variant>
      <vt:variant>
        <vt:lpstr>Eklenmiş OLE Hizmet Programları</vt:lpstr>
      </vt:variant>
      <vt:variant>
        <vt:i4>1</vt:i4>
      </vt:variant>
      <vt:variant>
        <vt:lpstr>Slayt Başlıkları</vt:lpstr>
      </vt:variant>
      <vt:variant>
        <vt:i4>75</vt:i4>
      </vt:variant>
    </vt:vector>
  </HeadingPairs>
  <TitlesOfParts>
    <vt:vector size="88" baseType="lpstr">
      <vt:lpstr>Arial</vt:lpstr>
      <vt:lpstr>Calibri</vt:lpstr>
      <vt:lpstr>Calibri Light</vt:lpstr>
      <vt:lpstr>Comic Sans MS</vt:lpstr>
      <vt:lpstr>Courier</vt:lpstr>
      <vt:lpstr>Courier New</vt:lpstr>
      <vt:lpstr>Gill Sans MT</vt:lpstr>
      <vt:lpstr>Symbol</vt:lpstr>
      <vt:lpstr>Tahoma</vt:lpstr>
      <vt:lpstr>Times New Roman</vt:lpstr>
      <vt:lpstr>Wingdings</vt:lpstr>
      <vt:lpstr>Office Theme</vt:lpstr>
      <vt:lpstr>Picture</vt:lpstr>
      <vt:lpstr>PowerPoint Sunusu</vt:lpstr>
      <vt:lpstr>Transport layer: overview</vt:lpstr>
      <vt:lpstr>Transport layer: roadmap</vt:lpstr>
      <vt:lpstr>Transport services and protocols</vt:lpstr>
      <vt:lpstr>Transport vs. network layer services and protocols</vt:lpstr>
      <vt:lpstr>Transport vs. network layer services and protocols</vt:lpstr>
      <vt:lpstr>Transport Layer Actions</vt:lpstr>
      <vt:lpstr>Transport Layer Actions</vt:lpstr>
      <vt:lpstr>Two principal Internet transport protocols</vt:lpstr>
      <vt:lpstr>Chapter 3: roadmap</vt:lpstr>
      <vt:lpstr>PowerPoint Sunusu</vt:lpstr>
      <vt:lpstr>PowerPoint Sunusu</vt:lpstr>
      <vt:lpstr>PowerPoint Sunusu</vt:lpstr>
      <vt:lpstr>PowerPoint Sunusu</vt:lpstr>
      <vt:lpstr>PowerPoint Sunusu</vt:lpstr>
      <vt:lpstr>Multiplexing/demultiplexing</vt:lpstr>
      <vt:lpstr>How demultiplexing works</vt:lpstr>
      <vt:lpstr>Connectionless demultiplexing</vt:lpstr>
      <vt:lpstr>Connectionless demultiplexing: an example</vt:lpstr>
      <vt:lpstr>Connection-oriented demultiplexing</vt:lpstr>
      <vt:lpstr>Connection-oriented demultiplexing: example</vt:lpstr>
      <vt:lpstr>Summary</vt:lpstr>
      <vt:lpstr>Chapter 3: roadmap</vt:lpstr>
      <vt:lpstr>UDP: User Datagram Protocol</vt:lpstr>
      <vt:lpstr>UDP: User Datagram Protocol</vt:lpstr>
      <vt:lpstr>UDP: User Datagram Protocol [RFC 768]</vt:lpstr>
      <vt:lpstr>UDP: Transport Layer Actions</vt:lpstr>
      <vt:lpstr>UDP: Transport Layer Actions</vt:lpstr>
      <vt:lpstr>UDP: Transport Layer Actions</vt:lpstr>
      <vt:lpstr>UDP segment header</vt:lpstr>
      <vt:lpstr>UDP checksum</vt:lpstr>
      <vt:lpstr>UDP checksum</vt:lpstr>
      <vt:lpstr>Internet checksum: an example</vt:lpstr>
      <vt:lpstr>Internet checksum: weak protection!</vt:lpstr>
      <vt:lpstr>Summary: UDP</vt:lpstr>
      <vt:lpstr>Chapter 3: roadmap</vt:lpstr>
      <vt:lpstr>Principles of reliable data transfer </vt:lpstr>
      <vt:lpstr>Principles of reliable data transfer </vt:lpstr>
      <vt:lpstr>Principles of reliable data transfer </vt:lpstr>
      <vt:lpstr>Principles of reliable data transfer </vt:lpstr>
      <vt:lpstr>Reliable data transfer protocol (rdt): interfaces</vt:lpstr>
      <vt:lpstr>Reliable data transfer: getting started</vt:lpstr>
      <vt:lpstr>rdt1.0: reliable transfer over a reliable channel</vt:lpstr>
      <vt:lpstr>rdt2.0: channel with bit errors</vt:lpstr>
      <vt:lpstr>rdt2.0: channel with bit errors</vt:lpstr>
      <vt:lpstr>rdt2.0: FSM specifications</vt:lpstr>
      <vt:lpstr>rdt2.0: FSM specification</vt:lpstr>
      <vt:lpstr>rdt2.0: operation with no errors</vt:lpstr>
      <vt:lpstr>rdt2.0: corrupted packet scenario</vt:lpstr>
      <vt:lpstr>rdt2.0 has a fatal flaw!</vt:lpstr>
      <vt:lpstr>rdt2.1: sender, handling garbled ACK/NAKs</vt:lpstr>
      <vt:lpstr>rdt2.1: receiver, handling garbled ACK/NAKs</vt:lpstr>
      <vt:lpstr>rdt2.1: discussion</vt:lpstr>
      <vt:lpstr>rdt2.2: a NAK-free protocol</vt:lpstr>
      <vt:lpstr>rdt2.2: sender, receiver fragments</vt:lpstr>
      <vt:lpstr>rdt3.0: channels with errors and loss</vt:lpstr>
      <vt:lpstr>rdt3.0: channels with errors and loss</vt:lpstr>
      <vt:lpstr>rdt3.0 sender</vt:lpstr>
      <vt:lpstr>rdt3.0 sender</vt:lpstr>
      <vt:lpstr>rdt3.0 in action</vt:lpstr>
      <vt:lpstr>rdt3.0 in action</vt:lpstr>
      <vt:lpstr>Performance of rdt3.0 (stop-and-wait)</vt:lpstr>
      <vt:lpstr>rdt3.0: stop-and-wait operation</vt:lpstr>
      <vt:lpstr>rdt3.0: stop-and-wait operation</vt:lpstr>
      <vt:lpstr>rdt3.0: pipelined protocols operation</vt:lpstr>
      <vt:lpstr>Pipelining: increased utilization</vt:lpstr>
      <vt:lpstr>Go-Back-N: sender</vt:lpstr>
      <vt:lpstr>Go-Back-N: receiver</vt:lpstr>
      <vt:lpstr>Go-Back-N in action</vt:lpstr>
      <vt:lpstr>Selective repeat</vt:lpstr>
      <vt:lpstr>Selective repeat: sender, receiver windows</vt:lpstr>
      <vt:lpstr>Selective repeat: sender and receiver</vt:lpstr>
      <vt:lpstr>Selective Repeat in action</vt:lpstr>
      <vt:lpstr>Selective repeat:  a dilemma!</vt:lpstr>
      <vt:lpstr>Selective repeat:  a dilemma!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yakup bakış</cp:lastModifiedBy>
  <cp:revision>399</cp:revision>
  <dcterms:created xsi:type="dcterms:W3CDTF">2020-01-18T07:24:59Z</dcterms:created>
  <dcterms:modified xsi:type="dcterms:W3CDTF">2026-03-29T22:37:02Z</dcterms:modified>
</cp:coreProperties>
</file>