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0" r:id="rId1"/>
  </p:sldMasterIdLst>
  <p:notesMasterIdLst>
    <p:notesMasterId r:id="rId29"/>
  </p:notesMasterIdLst>
  <p:handoutMasterIdLst>
    <p:handoutMasterId r:id="rId30"/>
  </p:handoutMasterIdLst>
  <p:sldIdLst>
    <p:sldId id="423" r:id="rId2"/>
    <p:sldId id="1161" r:id="rId3"/>
    <p:sldId id="1050" r:id="rId4"/>
    <p:sldId id="1112" r:id="rId5"/>
    <p:sldId id="1113" r:id="rId6"/>
    <p:sldId id="1114" r:id="rId7"/>
    <p:sldId id="1115" r:id="rId8"/>
    <p:sldId id="1116" r:id="rId9"/>
    <p:sldId id="1125" r:id="rId10"/>
    <p:sldId id="1117" r:id="rId11"/>
    <p:sldId id="1118" r:id="rId12"/>
    <p:sldId id="1119" r:id="rId13"/>
    <p:sldId id="1120" r:id="rId14"/>
    <p:sldId id="1121" r:id="rId15"/>
    <p:sldId id="1122" r:id="rId16"/>
    <p:sldId id="1123" r:id="rId17"/>
    <p:sldId id="1124" r:id="rId18"/>
    <p:sldId id="1051" r:id="rId19"/>
    <p:sldId id="1127" r:id="rId20"/>
    <p:sldId id="1126" r:id="rId21"/>
    <p:sldId id="1128" r:id="rId22"/>
    <p:sldId id="1129" r:id="rId23"/>
    <p:sldId id="1130" r:id="rId24"/>
    <p:sldId id="1131" r:id="rId25"/>
    <p:sldId id="1132" r:id="rId26"/>
    <p:sldId id="1133" r:id="rId27"/>
    <p:sldId id="1134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0099"/>
    <a:srgbClr val="1B327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91" autoAdjust="0"/>
    <p:restoredTop sz="76845" autoAdjust="0"/>
  </p:normalViewPr>
  <p:slideViewPr>
    <p:cSldViewPr>
      <p:cViewPr varScale="1">
        <p:scale>
          <a:sx n="56" d="100"/>
          <a:sy n="56" d="100"/>
        </p:scale>
        <p:origin x="108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270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notes are written by the instructor for students to review after class. This opening slide frames the week.</a:t>
            </a:r>
            <a:endParaRPr lang="en-US" dirty="0"/>
          </a:p>
          <a:p>
            <a:r>
              <a:rPr lang="en-US" dirty="0"/>
              <a:t>Until now, we studied the Internet in a broad way: delay, throughput, network core ideas, and packet switching. In this week, we continue Chapter 2 by focusing first on DNS and then on peer-to-peer systems.</a:t>
            </a:r>
            <a:endParaRPr lang="en-US" dirty="0"/>
          </a:p>
          <a:p>
            <a:r>
              <a:rPr lang="en-US" dirty="0"/>
              <a:t>Students should remember that DNS is not a small side topic. It is one of the essential services that makes the Internet usable for humans, because names are far easier to work with than raw IP addresses.</a:t>
            </a:r>
            <a:endParaRPr lang="en-US" dirty="0"/>
          </a:p>
          <a:p>
            <a:r>
              <a:rPr lang="en-US" dirty="0"/>
              <a:t>The second half of the week shifts to P2P. That part is important because it shows a very different application architecture compared with the classical client-server model.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ns2:creationId val="3416829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iterated query resolution.</a:t>
            </a:r>
            <a:endParaRPr lang="en-US" dirty="0"/>
          </a:p>
          <a:p>
            <a:r>
              <a:rPr lang="en-US" dirty="0"/>
              <a:t>In an iterated query, a server does not fully resolve the name on behalf of the requester. Instead, it replies with a referral to another server.</a:t>
            </a:r>
            <a:endParaRPr lang="en-US" dirty="0"/>
          </a:p>
          <a:p>
            <a:r>
              <a:rPr lang="en-US" dirty="0"/>
              <a:t>The requester or its local DNS server then follows that path step by step until the final answer is found.</a:t>
            </a:r>
            <a:endParaRPr lang="en-US" dirty="0"/>
          </a:p>
          <a:p>
            <a:r>
              <a:rPr lang="en-US" dirty="0"/>
              <a:t>Students should understand this approach because it shows one way workload is distributed in DNS.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ns2:creationId val="2287334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contrasts recursive resolution with iterated resolution.</a:t>
            </a:r>
            <a:endParaRPr lang="en-US" dirty="0"/>
          </a:p>
          <a:p>
            <a:r>
              <a:rPr lang="en-US" dirty="0"/>
              <a:t>In recursive resolution, the contacted server takes on more of the burden and continues the chain of queries on behalf of the requester.</a:t>
            </a:r>
            <a:endParaRPr lang="en-US" dirty="0"/>
          </a:p>
          <a:p>
            <a:r>
              <a:rPr lang="en-US" dirty="0"/>
              <a:t>That can reduce the work seen by the original client, but it also creates more load for the recursive side.</a:t>
            </a:r>
            <a:endParaRPr lang="en-US" dirty="0"/>
          </a:p>
          <a:p>
            <a:r>
              <a:rPr lang="en-US" dirty="0"/>
              <a:t>Students should compare the two approaches carefully. Both solve the naming problem, but they place responsibility in different places.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ns2:creationId val="2691195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caching and updates in DNS.</a:t>
            </a:r>
            <a:endParaRPr lang="en-US" dirty="0"/>
          </a:p>
          <a:p>
            <a:r>
              <a:rPr lang="en-US" dirty="0"/>
              <a:t>Caching is one of the main reasons DNS is efficient. Once a mapping is learned, it can be stored for some time according to TTL.</a:t>
            </a:r>
            <a:endParaRPr lang="en-US" dirty="0"/>
          </a:p>
          <a:p>
            <a:r>
              <a:rPr lang="en-US" dirty="0"/>
              <a:t>But caching also creates the possibility of stale information. If a host changes its IP address, cached records may remain valid until TTL expires.</a:t>
            </a:r>
            <a:endParaRPr lang="en-US" dirty="0"/>
          </a:p>
          <a:p>
            <a:r>
              <a:rPr lang="en-US" dirty="0"/>
              <a:t>Students should remember both sides: caching improves performance, but it also means DNS is best-effort rather than instantly synchronized.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ns2:creationId val="1219353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introduces DNS resource records.</a:t>
            </a:r>
            <a:endParaRPr lang="en-US" dirty="0"/>
          </a:p>
          <a:p>
            <a:r>
              <a:rPr lang="en-US" dirty="0"/>
              <a:t>DNS stores structured records, not just one simple mapping. The record format includes name, value, type, and TTL.</a:t>
            </a:r>
            <a:endParaRPr lang="en-US" dirty="0"/>
          </a:p>
          <a:p>
            <a:r>
              <a:rPr lang="en-US" dirty="0"/>
              <a:t>The key types here are A, NS, CNAME, and MX. Each one serves a different purpose in the naming system.</a:t>
            </a:r>
            <a:endParaRPr lang="en-US" dirty="0"/>
          </a:p>
          <a:p>
            <a:r>
              <a:rPr lang="en-US" dirty="0"/>
              <a:t>A strong understanding of these record types helps students read DNS examples and reason about website, alias, and mail relationships.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ns2:creationId val="3379242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presents the first half of the DNS message format.</a:t>
            </a:r>
            <a:endParaRPr lang="en-US" dirty="0"/>
          </a:p>
          <a:p>
            <a:r>
              <a:rPr lang="en-US" dirty="0"/>
              <a:t>DNS query and reply messages share the same basic structure. The header contains identification, flags, and counters for questions and different record sections.</a:t>
            </a:r>
            <a:endParaRPr lang="en-US" dirty="0"/>
          </a:p>
          <a:p>
            <a:r>
              <a:rPr lang="en-US" dirty="0"/>
              <a:t>Fields such as recursion desired, recursion available, and answer is authoritative are especially important.</a:t>
            </a:r>
            <a:endParaRPr lang="en-US" dirty="0"/>
          </a:p>
          <a:p>
            <a:r>
              <a:rPr lang="en-US" dirty="0"/>
              <a:t>Students do not need to memorize every bit, but they should understand that DNS is a real protocol with a precise message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ns2:creationId val="1696662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continues the DNS message format and shows the logical sections after the header.</a:t>
            </a:r>
            <a:endParaRPr lang="en-US" dirty="0"/>
          </a:p>
          <a:p>
            <a:r>
              <a:rPr lang="en-US" dirty="0"/>
              <a:t>The question section asks for a name and record type. The answer section returns records. Authority and additional sections can provide supporting information for efficient resolution.</a:t>
            </a:r>
            <a:endParaRPr lang="en-US" dirty="0"/>
          </a:p>
          <a:p>
            <a:r>
              <a:rPr lang="en-US" dirty="0"/>
              <a:t>That matters because DNS replies often include more than one direct answer. They can also guide the resolver toward the next step.</a:t>
            </a:r>
            <a:endParaRPr lang="en-US" dirty="0"/>
          </a:p>
          <a:p>
            <a:r>
              <a:rPr lang="en-US" dirty="0"/>
              <a:t>Students should see this as an example of protocol design that carries both answers and useful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ns2:creationId val="2193718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how records are inserted into DNS in practice.</a:t>
            </a:r>
            <a:endParaRPr lang="en-US" dirty="0"/>
          </a:p>
          <a:p>
            <a:r>
              <a:rPr lang="en-US" dirty="0"/>
              <a:t>The startup example is valuable because it turns theory into a real process. A new organization registers a domain, provides name server information, and creates its own authoritative records.</a:t>
            </a:r>
            <a:endParaRPr lang="en-US" dirty="0"/>
          </a:p>
          <a:p>
            <a:r>
              <a:rPr lang="en-US" dirty="0"/>
              <a:t>A and MX records then support real services such as a website and mail delivery.</a:t>
            </a:r>
            <a:endParaRPr lang="en-US" dirty="0"/>
          </a:p>
          <a:p>
            <a:r>
              <a:rPr lang="en-US" dirty="0"/>
              <a:t>Students should understand that DNS is not a mysterious background system. It is configured through concrete administrative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ns2:creationId val="3189856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introduces DNS security concerns.</a:t>
            </a:r>
            <a:endParaRPr lang="en-US" dirty="0"/>
          </a:p>
          <a:p>
            <a:r>
              <a:rPr lang="en-US" dirty="0"/>
              <a:t>The main risks include DDoS attacks, redirection, man-in-the-middle behavior, DNS poisoning, and amplification misuse. Because DNS is central to Internet use, these threats matter greatly.</a:t>
            </a:r>
            <a:endParaRPr lang="en-US" dirty="0"/>
          </a:p>
          <a:p>
            <a:r>
              <a:rPr lang="en-US" dirty="0"/>
              <a:t>DNSSEC appears here as one response to the trust problem by helping protect authenticity and integrity.</a:t>
            </a:r>
            <a:endParaRPr lang="en-US" dirty="0"/>
          </a:p>
          <a:p>
            <a:r>
              <a:rPr lang="en-US" dirty="0"/>
              <a:t>Students should understand the broader lesson: attacks on central Internet services can have very wide consequences.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ns2:creationId val="175937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transition slide moves us from DNS to P2P.</a:t>
            </a:r>
            <a:endParaRPr lang="en-US" dirty="0"/>
          </a:p>
          <a:p>
            <a:r>
              <a:rPr lang="en-US" dirty="0"/>
              <a:t>The topic is changing. DNS is mainly about Internet service infrastructure, while P2P is about application architecture and content exchange.</a:t>
            </a:r>
            <a:endParaRPr lang="en-US" dirty="0"/>
          </a:p>
          <a:p>
            <a:r>
              <a:rPr lang="en-US" dirty="0"/>
              <a:t>Students should notice that both still belong to the application layer. The difference is in the problem being solved.</a:t>
            </a:r>
            <a:endParaRPr lang="en-US" dirty="0"/>
          </a:p>
          <a:p>
            <a:r>
              <a:rPr lang="en-US" dirty="0"/>
              <a:t>This shift is important because the second half of the week challenges the classical client-server mindset.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ns2:creationId val="3520711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introduces peer-to-peer architecture.</a:t>
            </a:r>
            <a:endParaRPr lang="en-US" dirty="0"/>
          </a:p>
          <a:p>
            <a:r>
              <a:rPr lang="en-US" dirty="0"/>
              <a:t>In a P2P system there is no single always-on server controlling everything. Peers both request service and provide service.</a:t>
            </a:r>
            <a:endParaRPr lang="en-US" dirty="0"/>
          </a:p>
          <a:p>
            <a:r>
              <a:rPr lang="en-US" dirty="0"/>
              <a:t>That creates self-scalability because every new participant brings both demand and some service capacity. At the same time, management becomes more complex because peers may leave, reconnect, or change addresses.</a:t>
            </a:r>
            <a:endParaRPr lang="en-US" dirty="0"/>
          </a:p>
          <a:p>
            <a:r>
              <a:rPr lang="en-US" dirty="0"/>
              <a:t>Students should compare this with client-server architecture and see both the advantages and the coordination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ns2:creationId val="39182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marks that we are still inside the Application Layer chapter.</a:t>
            </a:r>
            <a:endParaRPr lang="en-US" dirty="0"/>
          </a:p>
          <a:p>
            <a:r>
              <a:rPr lang="en-US" dirty="0"/>
              <a:t>That matters because both DNS and P2P are application-layer topics, even though they solve very different problems. DNS is a naming service, while P2P is an application design approach.</a:t>
            </a:r>
            <a:endParaRPr lang="en-US" dirty="0"/>
          </a:p>
          <a:p>
            <a:r>
              <a:rPr lang="en-US" dirty="0"/>
              <a:t>Students should see this chapter as the study of how applications solve communication problems on top of lower layers.</a:t>
            </a:r>
            <a:endParaRPr lang="en-US" dirty="0"/>
          </a:p>
          <a:p>
            <a:r>
              <a:rPr lang="en-US" dirty="0"/>
              <a:t>Throughout the week, keep asking the same question: what problem is the application solving, and what communication structure does it use to solve it?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ns2:creationId val="1182775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frames the central quantitative question of file distribution.</a:t>
            </a:r>
            <a:endParaRPr lang="en-US" dirty="0"/>
          </a:p>
          <a:p>
            <a:r>
              <a:rPr lang="en-US" dirty="0"/>
              <a:t>If a file of size F must be distributed to N peers, how long will that take? The answer depends not only on file size but also on upload and download capacities.</a:t>
            </a:r>
            <a:endParaRPr lang="en-US" dirty="0"/>
          </a:p>
          <a:p>
            <a:r>
              <a:rPr lang="en-US" dirty="0"/>
              <a:t>This is an important modeling step. Before writing formulas, students should identify the limiting resources.</a:t>
            </a:r>
            <a:endParaRPr lang="en-US" dirty="0"/>
          </a:p>
          <a:p>
            <a:r>
              <a:rPr lang="en-US" dirty="0"/>
              <a:t>The slide prepares the rigorous comparison between client-server and P2P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ns2:creationId val="2307497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derives the distribution time for the client-server approach.</a:t>
            </a:r>
            <a:endParaRPr lang="en-US" dirty="0"/>
          </a:p>
          <a:p>
            <a:r>
              <a:rPr lang="en-US" dirty="0"/>
              <a:t>The server must upload N copies, so the server upload rate becomes a major bottleneck. Each client must also download one complete copy, so the slowest client download rate matters too.</a:t>
            </a:r>
            <a:endParaRPr lang="en-US" dirty="0"/>
          </a:p>
          <a:p>
            <a:r>
              <a:rPr lang="en-US" dirty="0"/>
              <a:t>As a result, client-server distribution time grows linearly with N.</a:t>
            </a:r>
            <a:endParaRPr lang="en-US" dirty="0"/>
          </a:p>
          <a:p>
            <a:r>
              <a:rPr lang="en-US" dirty="0"/>
              <a:t>Students should understand not only the formula but the reason behind it: one central sender carries most of the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ns2:creationId val="737598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derives the distribution time for the P2P approach.</a:t>
            </a:r>
            <a:endParaRPr lang="en-US" dirty="0"/>
          </a:p>
          <a:p>
            <a:r>
              <a:rPr lang="en-US" dirty="0"/>
              <a:t>The server still uploads at least one full copy, and each client still downloads one full copy. But now peers also contribute upload capacity.</a:t>
            </a:r>
            <a:endParaRPr lang="en-US" dirty="0"/>
          </a:p>
          <a:p>
            <a:r>
              <a:rPr lang="en-US" dirty="0"/>
              <a:t>That means the total useful upload rate becomes larger than in the client-server case, especially when more peers join.</a:t>
            </a:r>
            <a:endParaRPr lang="en-US" dirty="0"/>
          </a:p>
          <a:p>
            <a:r>
              <a:rPr lang="en-US" dirty="0"/>
              <a:t>Students should see the architectural lesson clearly: P2P can scale better because supply grows together with participation.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ns2:creationId val="3593341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gives a worked or visual example comparing client-server and P2P distribution.</a:t>
            </a:r>
            <a:endParaRPr lang="en-US" dirty="0"/>
          </a:p>
          <a:p>
            <a:r>
              <a:rPr lang="en-US" dirty="0"/>
              <a:t>The purpose is not only to compute values but also to make the scaling difference visible. As N grows, client-server time rises far more sharply than P2P time.</a:t>
            </a:r>
            <a:endParaRPr lang="en-US" dirty="0"/>
          </a:p>
          <a:p>
            <a:r>
              <a:rPr lang="en-US" dirty="0"/>
              <a:t>Students should use this slide to connect equations with intuition.</a:t>
            </a:r>
            <a:endParaRPr lang="en-US" dirty="0"/>
          </a:p>
          <a:p>
            <a:r>
              <a:rPr lang="en-US" dirty="0"/>
              <a:t>This type of reasoning is also very typical in exam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ns2:creationId val="376129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introduces BitTorrent as a practical P2P file-distribution system.</a:t>
            </a:r>
            <a:endParaRPr lang="en-US" dirty="0"/>
          </a:p>
          <a:p>
            <a:r>
              <a:rPr lang="en-US" dirty="0"/>
              <a:t>The file is split into chunks, and peers exchange those chunks inside a torrent. A tracker helps peers discover one another, but the data exchange happens among peers.</a:t>
            </a:r>
            <a:endParaRPr lang="en-US" dirty="0"/>
          </a:p>
          <a:p>
            <a:r>
              <a:rPr lang="en-US" dirty="0"/>
              <a:t>Chunking is essential because it allows many peers to exchange different pieces in parallel.</a:t>
            </a:r>
            <a:endParaRPr lang="en-US" dirty="0"/>
          </a:p>
          <a:p>
            <a:r>
              <a:rPr lang="en-US" dirty="0"/>
              <a:t>BitTorrent is important because it turns the abstract P2P idea into a concrete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ns2:creationId val="580169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what happens when a peer joins a torrent.</a:t>
            </a:r>
            <a:endParaRPr lang="en-US" dirty="0"/>
          </a:p>
          <a:p>
            <a:r>
              <a:rPr lang="en-US" dirty="0"/>
              <a:t>At first the peer has no chunks. It registers with the tracker, gets a list of peers, and begins downloading while also uploading any chunks it already has.</a:t>
            </a:r>
            <a:endParaRPr lang="en-US" dirty="0"/>
          </a:p>
          <a:p>
            <a:r>
              <a:rPr lang="en-US" dirty="0"/>
              <a:t>The term churn is very important here. Peers may come and go frequently, and the system must still continue working.</a:t>
            </a:r>
            <a:endParaRPr lang="en-US" dirty="0"/>
          </a:p>
          <a:p>
            <a:r>
              <a:rPr lang="en-US" dirty="0"/>
              <a:t>Students should understand that BitTorrent is designed for a dynamic environment rather than a fixed stable server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ns2:creationId val="2972541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chunk requesting and the tit-for-tat principle.</a:t>
            </a:r>
            <a:endParaRPr lang="en-US" dirty="0"/>
          </a:p>
          <a:p>
            <a:r>
              <a:rPr lang="en-US" dirty="0"/>
              <a:t>Rarest-first helps spread scarce chunks efficiently. Tit-for-tat encourages cooperation by favoring peers that are currently providing useful upload capacity.</a:t>
            </a:r>
            <a:endParaRPr lang="en-US" dirty="0"/>
          </a:p>
          <a:p>
            <a:r>
              <a:rPr lang="en-US" dirty="0"/>
              <a:t>Choking and optimistic unchoking are part of this mechanism. The protocol is deliberately designed to reward contribution.</a:t>
            </a:r>
            <a:endParaRPr lang="en-US" dirty="0"/>
          </a:p>
          <a:p>
            <a:r>
              <a:rPr lang="en-US" dirty="0"/>
              <a:t>Students should see this as a mix of engineering and incentive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ns2:creationId val="119857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final slide illustrates tit-for-tat through peer behavior.</a:t>
            </a:r>
            <a:endParaRPr lang="en-US" dirty="0"/>
          </a:p>
          <a:p>
            <a:r>
              <a:rPr lang="en-US" dirty="0"/>
              <a:t>Optimistic unchoking gives a new or previously choked peer a chance to prove useful. If that peer becomes a good upload partner, reciprocal exchange develops.</a:t>
            </a:r>
            <a:endParaRPr lang="en-US" dirty="0"/>
          </a:p>
          <a:p>
            <a:r>
              <a:rPr lang="en-US" dirty="0"/>
              <a:t>The practical result is that stronger contributors often receive better service in return. Upload helps download.</a:t>
            </a:r>
            <a:endParaRPr lang="en-US" dirty="0"/>
          </a:p>
          <a:p>
            <a:r>
              <a:rPr lang="en-US" dirty="0"/>
              <a:t>Students should leave the week understanding that P2P is not only about topology. It also depends on rules that shape peer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ns2:creationId val="235391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overview slide gives the map of Chapter 2.</a:t>
            </a:r>
            <a:endParaRPr lang="en-US" dirty="0"/>
          </a:p>
          <a:p>
            <a:r>
              <a:rPr lang="en-US" dirty="0"/>
              <a:t>In earlier classes we focused on Web, HTTP, e-mail, and mail access. This week, the main attention is on DNS first, then on P2P concepts and BitTorrent-style file distribution.</a:t>
            </a:r>
            <a:endParaRPr lang="en-US" dirty="0"/>
          </a:p>
          <a:p>
            <a:r>
              <a:rPr lang="en-US" dirty="0"/>
              <a:t>Students should use this slide as a mental map. These topics are not isolated. They all belong to the application layer because they define services and message exchanges used by real applications.</a:t>
            </a:r>
            <a:endParaRPr lang="en-US" dirty="0"/>
          </a:p>
          <a:p>
            <a:r>
              <a:rPr lang="en-US" dirty="0"/>
              <a:t>If you understand DNS and P2P well, you understand two very different but equally important ways in which Internet applications are organized.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ns2:creationId val="54487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introduces DNS from the human side of the problem.</a:t>
            </a:r>
            <a:endParaRPr lang="en-US" dirty="0"/>
          </a:p>
          <a:p>
            <a:r>
              <a:rPr lang="en-US" dirty="0"/>
              <a:t>Humans prefer names, but routers and hosts forward packets using IP addresses. DNS exists to map human-friendly names to network addresses and, when needed, support the reverse direction as well.</a:t>
            </a:r>
            <a:endParaRPr lang="en-US" dirty="0"/>
          </a:p>
          <a:p>
            <a:r>
              <a:rPr lang="en-US" dirty="0"/>
              <a:t>The slide also stresses that DNS is both a distributed database and an application-layer protocol. Data storage and message exchange work together.</a:t>
            </a:r>
            <a:endParaRPr lang="en-US" dirty="0"/>
          </a:p>
          <a:p>
            <a:r>
              <a:rPr lang="en-US" dirty="0"/>
              <a:t>Students should notice the design philosophy here: complexity is pushed toward the edge instead of the network core.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ns2:creationId val="246513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asks a useful design question: why not centralize DNS?</a:t>
            </a:r>
            <a:endParaRPr lang="en-US" dirty="0"/>
          </a:p>
          <a:p>
            <a:r>
              <a:rPr lang="en-US" dirty="0"/>
              <a:t>A single huge DNS server would create a single point of failure, too much traffic concentration, high delay for distant users, and a serious maintenance burden.</a:t>
            </a:r>
            <a:endParaRPr lang="en-US" dirty="0"/>
          </a:p>
          <a:p>
            <a:r>
              <a:rPr lang="en-US" dirty="0"/>
              <a:t>DNS therefore provides its services through a scalable distributed design. The listed services are important: hostname-to-IP translation, host aliasing, mail server aliasing, and load distribution.</a:t>
            </a:r>
            <a:endParaRPr lang="en-US" dirty="0"/>
          </a:p>
          <a:p>
            <a:r>
              <a:rPr lang="en-US" dirty="0"/>
              <a:t>Students should take away the broader lesson: services used by the whole Internet must be scalable and fault-tolerant.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ns2:creationId val="225055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hierarchical structure of DNS.</a:t>
            </a:r>
            <a:endParaRPr lang="en-US" dirty="0"/>
          </a:p>
          <a:p>
            <a:r>
              <a:rPr lang="en-US" dirty="0"/>
              <a:t>A query is not solved by one flat database. Root servers, TLD servers, and authoritative servers cooperate. A local resolver may ask one level and then move to the next until the answer is found.</a:t>
            </a:r>
            <a:endParaRPr lang="en-US" dirty="0"/>
          </a:p>
          <a:p>
            <a:r>
              <a:rPr lang="en-US" dirty="0"/>
              <a:t>Students should understand the roles clearly: root servers point toward TLD servers, TLD servers point toward authoritative servers, and authoritative servers provide the final mapping.</a:t>
            </a:r>
            <a:endParaRPr lang="en-US" dirty="0"/>
          </a:p>
          <a:p>
            <a:r>
              <a:rPr lang="en-US" dirty="0"/>
              <a:t>This is one of the most important ideas in DNS because it explains how global scale becomes manageable.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ns2:creationId val="4080639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focuses on root name servers.</a:t>
            </a:r>
            <a:endParaRPr lang="en-US" dirty="0"/>
          </a:p>
          <a:p>
            <a:r>
              <a:rPr lang="en-US" dirty="0"/>
              <a:t>Root servers are the official contact of last resort when lower-level servers cannot resolve a name directly. They are a core Internet function.</a:t>
            </a:r>
            <a:endParaRPr lang="en-US" dirty="0"/>
          </a:p>
          <a:p>
            <a:r>
              <a:rPr lang="en-US" dirty="0"/>
              <a:t>The DNSSEC note matters too. DNS is critical enough that authenticity and integrity become serious concerns.</a:t>
            </a:r>
            <a:endParaRPr lang="en-US" dirty="0"/>
          </a:p>
          <a:p>
            <a:r>
              <a:rPr lang="en-US" dirty="0"/>
              <a:t>Students should also remember that 13 logical root servers does not mean only 13 physical machines. Replication is heavily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ns2:creationId val="1745232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introduces TLD and authoritative servers.</a:t>
            </a:r>
            <a:endParaRPr lang="en-US" dirty="0"/>
          </a:p>
          <a:p>
            <a:r>
              <a:rPr lang="en-US" dirty="0"/>
              <a:t>TLD servers are responsible for domains such as .com, .org, .net, .edu, and country-code domains. They usually do not provide the final answer, but they direct the query to the correct authoritative server.</a:t>
            </a:r>
            <a:endParaRPr lang="en-US" dirty="0"/>
          </a:p>
          <a:p>
            <a:r>
              <a:rPr lang="en-US" dirty="0"/>
              <a:t>Authoritative servers belong to or serve an organization and provide the final official hostname-to-IP mappings for that domain.</a:t>
            </a:r>
            <a:endParaRPr lang="en-US" dirty="0"/>
          </a:p>
          <a:p>
            <a:r>
              <a:rPr lang="en-US" dirty="0"/>
              <a:t>Students should understand this division of labor because it is central to the DNS hierarchy.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ns2:creationId val="3276027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explains local DNS servers, also called default name servers.</a:t>
            </a:r>
            <a:endParaRPr lang="en-US" dirty="0"/>
          </a:p>
          <a:p>
            <a:r>
              <a:rPr lang="en-US" dirty="0"/>
              <a:t>Even though they are not formally part of the strict global hierarchy, they are the first place a host usually sends a query. In practice, they are extremely important for everyday DNS performance.</a:t>
            </a:r>
            <a:endParaRPr lang="en-US" dirty="0"/>
          </a:p>
          <a:p>
            <a:r>
              <a:rPr lang="en-US" dirty="0"/>
              <a:t>They also cache recent answers, which is one major reason DNS often feels fast to users.</a:t>
            </a:r>
            <a:endParaRPr lang="en-US" dirty="0"/>
          </a:p>
          <a:p>
            <a:r>
              <a:rPr lang="en-US" dirty="0"/>
              <a:t>Students should think of local DNS as the practical bridge between users and the global DNS hierarchy.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ns2:creationId val="111959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0FE90D-E26B-4B0B-8D2A-79CCBA5B6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8B905D7-92F0-4598-8250-934955341EC2}"/>
              </a:ext>
            </a:extLst>
          </p:cNvPr>
          <p:cNvSpPr/>
          <p:nvPr userDrawn="1"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B3AE281-4EFA-4697-9EF2-93EF09A99C8A}"/>
              </a:ext>
            </a:extLst>
          </p:cNvPr>
          <p:cNvSpPr/>
          <p:nvPr userDrawn="1"/>
        </p:nvSpPr>
        <p:spPr>
          <a:xfrm>
            <a:off x="0" y="1030288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833BA49-17AF-4507-B7EE-33251DCE8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3" y="157465"/>
            <a:ext cx="1314450" cy="1314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D569001-75C5-40F5-9087-F0D640A5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97" y="157465"/>
            <a:ext cx="7086600" cy="87282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32100E-8508-4087-8C4C-F6F2C3E5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7B1FBA6-E755-4869-8D94-AD4EA8615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24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574BE6-A145-4F8B-8B97-A3D5CEA9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BBDEDF-EE46-489C-B346-8B506CCF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FEE0A0-19ED-48F6-B1DF-00A65D3E8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141C1A8-6173-4A8C-AACF-926419B2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6243460-F382-478A-848C-8689A7FD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7540764-83F2-4347-A36A-61878954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0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2B48C6-3C04-4F86-B1EE-FF5CC67B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11E6E27-BD7B-4F7D-ADF4-34AD9D4E4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8BCA8A-B56A-4DCE-B51D-F115C9708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659CFF8-32FC-4D0C-AC48-A44696F6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E4CD39-CA15-46ED-B698-064AA685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A1D729C-40A8-4667-AC91-76CC92E6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7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97F0A1-99B6-4A91-B70A-EB0C0031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C8B9BC3-6915-42FB-93CB-FE8B0C117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7B722A-CF5E-4296-A5B5-902D49DC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86FC61-34AE-40A4-A626-208D9EBF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7D9E39-2A3C-4B71-BB9C-2E84324C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3BFC8F2-05CD-4DED-A77F-310C7BE3F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10E9C27-F7B0-4BBC-98F7-01322A8DA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ACE3B1-FF55-4888-B050-BDD52DFC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9320B0-BD9D-40C0-BE89-AFF9594A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C512F8-1423-49C4-AAE7-C2DD1D43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2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6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7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4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37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1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id="{9F3C44CD-517F-4127-A02A-E0A24A22615D}"/>
              </a:ext>
            </a:extLst>
          </p:cNvPr>
          <p:cNvSpPr/>
          <p:nvPr userDrawn="1"/>
        </p:nvSpPr>
        <p:spPr>
          <a:xfrm>
            <a:off x="0" y="6647377"/>
            <a:ext cx="9144000" cy="212725"/>
          </a:xfrm>
          <a:prstGeom prst="rect">
            <a:avLst/>
          </a:prstGeom>
          <a:solidFill>
            <a:srgbClr val="1B3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526BED1-D171-4DE4-B8FB-32F94FC20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C7967BF-7ABC-4306-BF60-71EDE9FCBC91}"/>
              </a:ext>
            </a:extLst>
          </p:cNvPr>
          <p:cNvSpPr/>
          <p:nvPr userDrawn="1"/>
        </p:nvSpPr>
        <p:spPr>
          <a:xfrm>
            <a:off x="0" y="-1"/>
            <a:ext cx="9144000" cy="1520145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DDD97546-ED02-4649-BFD9-2C6B0BB7CC77}"/>
              </a:ext>
            </a:extLst>
          </p:cNvPr>
          <p:cNvSpPr/>
          <p:nvPr userDrawn="1"/>
        </p:nvSpPr>
        <p:spPr>
          <a:xfrm>
            <a:off x="27992" y="1520145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09A94F-C678-47AF-8078-A5B31E1CD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59810"/>
            <a:ext cx="1314450" cy="1314450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DF2CDA-456C-4F60-B3AB-C895A840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B0C01E8-7ED1-4B07-9E15-39B4C3723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205EB21C-200D-42F8-93A7-001C43B3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208916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4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7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24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19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07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24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98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3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0FE90D-E26B-4B0B-8D2A-79CCBA5B6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8B905D7-92F0-4598-8250-934955341EC2}"/>
              </a:ext>
            </a:extLst>
          </p:cNvPr>
          <p:cNvSpPr/>
          <p:nvPr userDrawn="1"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B3AE281-4EFA-4697-9EF2-93EF09A99C8A}"/>
              </a:ext>
            </a:extLst>
          </p:cNvPr>
          <p:cNvSpPr/>
          <p:nvPr userDrawn="1"/>
        </p:nvSpPr>
        <p:spPr>
          <a:xfrm>
            <a:off x="0" y="1030288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833BA49-17AF-4507-B7EE-33251DCE8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3" y="157465"/>
            <a:ext cx="1314450" cy="1314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D569001-75C5-40F5-9087-F0D640A5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97" y="157465"/>
            <a:ext cx="7086600" cy="87282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BF3031-CD8D-47B9-B773-11475162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DACDE86-AC76-44F6-9780-26602F22B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025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00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58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8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20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61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54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86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14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0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F87DD4-8372-4315-86E4-2E59F7DB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0AA39D-AA0C-45A7-8ED2-7C6751AD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53B50B-E62C-45B6-B446-887E651C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273EAE-73F9-4072-AFCD-1F56DBF2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411045-4709-4384-AD52-33DB6A76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6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11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47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84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66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28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58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11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16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2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8621F3-E846-40DC-A2FC-1AF22900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11C57B-1E7E-4E37-A072-83550F259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6EC67C8-5D9A-4C00-AB0B-F9C00DD70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AB6689-1D93-4E5F-8AAD-A7FDCD9C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B8B783-8177-4CFD-84F5-6D4CE5D3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512B11-483B-4EA6-BB86-BD633EDC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1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83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81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17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09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28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52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91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41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14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1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9C6E6E-9E8E-44F9-BC89-CD075D2B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FBB66EF-7F69-4004-8523-3B4DF53B4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B9A080-C89D-471C-8264-FC050C9F8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710E987-28F3-40A5-9809-6F7E6397A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5C74B9D-6669-4CF1-B380-3BEDFEC3B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CFA939C-1D80-4E20-A749-F07BEFA1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678778E-7F18-4AC3-9425-A683C1E8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3600AF9-ACC0-4345-8480-746CEC6D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30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17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126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709B2B-6ED4-4CFF-AA84-C40F265C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4487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768346-5321-4AE3-A57C-370F839A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D28D27B-91A4-41D4-A16E-80EA9A92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6DBB04-5ACD-4C21-A766-F1A36302DC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5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7CD38D-3016-470D-BE3C-4883726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77107C0-9B91-458F-85C7-DF609F22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4C2215-CFD5-4DA9-8E95-E6763131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DB51B9-4DA3-4AF1-B63E-F003BB21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A74594F-9CDB-4666-9160-DF1FE30A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449"/>
            <a:ext cx="1371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C73BC41-F28C-416E-BA43-4D85F24F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3943"/>
            <a:ext cx="4572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90A673C-9C9D-402B-8DA4-3C3D87D876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" y="1447800"/>
            <a:ext cx="8763000" cy="4821195"/>
          </a:xfrm>
        </p:spPr>
        <p:txBody>
          <a:bodyPr>
            <a:normAutofit/>
          </a:bodyPr>
          <a:lstStyle>
            <a:lvl1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1" name="Başlık 10">
            <a:extLst>
              <a:ext uri="{FF2B5EF4-FFF2-40B4-BE49-F238E27FC236}">
                <a16:creationId xmlns:a16="http://schemas.microsoft.com/office/drawing/2014/main" id="{C13DB588-40BD-4B58-9C1E-34A0BFC0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4818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F85559-0170-4BC0-9105-520F4232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3A08536-4EB8-4BFB-92BB-D9E41DDABE6E}"/>
              </a:ext>
            </a:extLst>
          </p:cNvPr>
          <p:cNvSpPr/>
          <p:nvPr userDrawn="1"/>
        </p:nvSpPr>
        <p:spPr>
          <a:xfrm>
            <a:off x="0" y="6530674"/>
            <a:ext cx="9144000" cy="324280"/>
          </a:xfrm>
          <a:prstGeom prst="rect">
            <a:avLst/>
          </a:prstGeom>
          <a:solidFill>
            <a:srgbClr val="1B3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C1B42E9-AA6E-416F-BA77-5604F09F3CCB}"/>
              </a:ext>
            </a:extLst>
          </p:cNvPr>
          <p:cNvSpPr/>
          <p:nvPr userDrawn="1"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B0FD183-BBB6-41F3-96C9-C199676EB71C}"/>
              </a:ext>
            </a:extLst>
          </p:cNvPr>
          <p:cNvSpPr/>
          <p:nvPr userDrawn="1"/>
        </p:nvSpPr>
        <p:spPr>
          <a:xfrm>
            <a:off x="0" y="1030288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DB80770-32C3-4320-BFB9-288B352AFD48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3" y="157465"/>
            <a:ext cx="1314450" cy="1314450"/>
          </a:xfrm>
          <a:prstGeom prst="rect">
            <a:avLst/>
          </a:prstGeom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BECFC9C-B4D0-4725-991B-3DC61180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010400" cy="1030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11" name="Veri Yer Tutucusu 10">
            <a:extLst>
              <a:ext uri="{FF2B5EF4-FFF2-40B4-BE49-F238E27FC236}">
                <a16:creationId xmlns:a16="http://schemas.microsoft.com/office/drawing/2014/main" id="{29F882E6-607C-4FB1-B650-7C8BE7A60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7" y="6555945"/>
            <a:ext cx="1228725" cy="324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F009B09C-27EE-4184-95C0-C8BAD904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479019"/>
            <a:ext cx="733425" cy="37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8E36F1F9-9F05-49B2-8378-16815213975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832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26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  <p:sldLayoutId id="2147483789" r:id="rId45"/>
    <p:sldLayoutId id="2147483790" r:id="rId46"/>
    <p:sldLayoutId id="2147483791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799" r:id="rId55"/>
    <p:sldLayoutId id="2147483800" r:id="rId56"/>
    <p:sldLayoutId id="2147483801" r:id="rId57"/>
    <p:sldLayoutId id="2147483802" r:id="rId58"/>
    <p:sldLayoutId id="2147483803" r:id="rId59"/>
    <p:sldLayoutId id="2147483804" r:id="rId60"/>
    <p:sldLayoutId id="2147483805" r:id="rId61"/>
    <p:sldLayoutId id="2147483925" r:id="rId6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385118-CA0D-4922-AC16-B8E64FAB0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8153400" cy="2667000"/>
          </a:xfrm>
        </p:spPr>
        <p:txBody>
          <a:bodyPr/>
          <a:lstStyle/>
          <a:p>
            <a:pPr fontAlgn="base">
              <a:spcBef>
                <a:spcPts val="2400"/>
              </a:spcBef>
              <a:spcAft>
                <a:spcPts val="2400"/>
              </a:spcAft>
            </a:pPr>
            <a:r>
              <a:rPr lang="tr-TR" sz="3600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tr-TR" sz="360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tr-TR" sz="360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Faculty</a:t>
            </a:r>
            <a:br>
              <a:rPr lang="tr-TR" sz="360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1800" dirty="0">
                <a:solidFill>
                  <a:srgbClr val="E94F36"/>
                </a:solidFill>
                <a:effectLst/>
                <a:latin typeface="Open Sans" panose="020B0806030504020204" pitchFamily="34" charset="0"/>
              </a:rPr>
            </a:br>
            <a:r>
              <a:rPr lang="tr-TR" b="1" i="0" dirty="0">
                <a:solidFill>
                  <a:srgbClr val="E94F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b="1" i="0" dirty="0">
                <a:solidFill>
                  <a:srgbClr val="1B327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tr-TR" b="1" i="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tr-TR" b="1" i="0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tr-TR" b="1" i="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026BD2-2880-4EAE-9FD3-1FBF2F1A4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6858000" cy="609600"/>
          </a:xfrm>
        </p:spPr>
        <p:txBody>
          <a:bodyPr>
            <a:noAutofit/>
          </a:bodyPr>
          <a:lstStyle/>
          <a:p>
            <a:r>
              <a:rPr lang="tr-TR" sz="3200" b="1" dirty="0"/>
              <a:t>Dr. Yakup BAKIŞ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36055619-B9F2-431E-B4A4-81CAAF36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23F624-8708-4B0B-8F3E-2CB5666EA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39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name resolution: iterated query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B2D75AD3-AD5C-7747-A9C2-6EF45A12CB21}"/>
              </a:ext>
            </a:extLst>
          </p:cNvPr>
          <p:cNvSpPr txBox="1">
            <a:spLocks noChangeArrowheads="1"/>
          </p:cNvSpPr>
          <p:nvPr/>
        </p:nvSpPr>
        <p:spPr>
          <a:xfrm>
            <a:off x="513151" y="2070253"/>
            <a:ext cx="4248150" cy="79584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21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Example: </a:t>
            </a:r>
            <a:r>
              <a:rPr lang="en-US" altLang="en-US" sz="2100" dirty="0">
                <a:ea typeface="ＭＳ Ｐゴシック" panose="020B0600070205080204" pitchFamily="34" charset="-128"/>
              </a:rPr>
              <a:t>host at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engineering.nyu.edu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wants IP address for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gaia.cs.umass.edu</a:t>
            </a: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B73751A-16ED-6643-8E9C-1B1DDF5D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25" y="2975342"/>
            <a:ext cx="3070335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Iterated query:</a:t>
            </a:r>
          </a:p>
          <a:p>
            <a:pPr indent="-214313"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contacted server replies with name of server to contact</a:t>
            </a:r>
          </a:p>
          <a:p>
            <a:pPr indent="-214313"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ja-JP" sz="2100" dirty="0">
                <a:latin typeface="+mn-lt"/>
              </a:rPr>
              <a:t>“I don’t know this name, but ask this server”</a:t>
            </a:r>
            <a:endParaRPr lang="en-US" altLang="en-US" sz="2100" dirty="0">
              <a:latin typeface="+mn-lt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061" y="3743801"/>
            <a:ext cx="141096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requesting host at</a:t>
            </a:r>
            <a:endParaRPr lang="en-US" altLang="en-US" sz="1500" kern="0" dirty="0">
              <a:solidFill>
                <a:srgbClr val="000000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 kern="0" dirty="0" err="1">
                <a:solidFill>
                  <a:srgbClr val="000099"/>
                </a:solidFill>
              </a:rPr>
              <a:t>engineering.nyu</a:t>
            </a:r>
            <a:r>
              <a:rPr lang="en-US" altLang="en-US" sz="1050" i="1" kern="0" dirty="0">
                <a:solidFill>
                  <a:srgbClr val="000099"/>
                </a:solidFill>
              </a:rPr>
              <a:t>.</a:t>
            </a:r>
            <a:r>
              <a:rPr lang="en-US" altLang="en-US" sz="1050" i="1" kern="0" dirty="0" err="1">
                <a:solidFill>
                  <a:srgbClr val="000099"/>
                </a:solidFill>
              </a:rPr>
              <a:t>edu</a:t>
            </a:r>
            <a:endParaRPr lang="en-US" altLang="en-US" sz="1050" i="1" kern="0" dirty="0">
              <a:solidFill>
                <a:srgbClr val="000099"/>
              </a:solidFill>
            </a:endParaRP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67" y="4035589"/>
            <a:ext cx="1463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i="1" kern="0" dirty="0" err="1">
                <a:solidFill>
                  <a:srgbClr val="000000"/>
                </a:solidFill>
              </a:rPr>
              <a:t>gaia.cs.umass.edu</a:t>
            </a:r>
            <a:endParaRPr lang="en-US" altLang="en-US" sz="1200" i="1" kern="0" dirty="0">
              <a:solidFill>
                <a:srgbClr val="000000"/>
              </a:solidFill>
            </a:endParaRP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673" y="1849078"/>
            <a:ext cx="15085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000000"/>
                </a:solidFill>
              </a:rPr>
              <a:t>root DNS server</a:t>
            </a:r>
            <a:endParaRPr lang="en-US" altLang="en-US" sz="1200" kern="0" dirty="0">
              <a:solidFill>
                <a:srgbClr val="000000"/>
              </a:solidFill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6926" y="3314086"/>
            <a:ext cx="897746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5" name="Line 19">
            <a:extLst>
              <a:ext uri="{FF2B5EF4-FFF2-40B4-BE49-F238E27FC236}">
                <a16:creationId xmlns:a16="http://schemas.microsoft.com/office/drawing/2014/main" id="{5959B616-2817-F149-AD5A-71429EF2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76589" y="2361520"/>
            <a:ext cx="685800" cy="7286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6" name="Line 20">
            <a:extLst>
              <a:ext uri="{FF2B5EF4-FFF2-40B4-BE49-F238E27FC236}">
                <a16:creationId xmlns:a16="http://schemas.microsoft.com/office/drawing/2014/main" id="{6EF73249-815F-C548-BC5E-38E4ACE60E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0901" y="3233058"/>
            <a:ext cx="1114425" cy="714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7" name="Line 21">
            <a:extLst>
              <a:ext uri="{FF2B5EF4-FFF2-40B4-BE49-F238E27FC236}">
                <a16:creationId xmlns:a16="http://schemas.microsoft.com/office/drawing/2014/main" id="{CEC0960C-844E-6F44-83D5-7DC0B1F8A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0902" y="3361645"/>
            <a:ext cx="1064419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8" name="Line 22">
            <a:extLst>
              <a:ext uri="{FF2B5EF4-FFF2-40B4-BE49-F238E27FC236}">
                <a16:creationId xmlns:a16="http://schemas.microsoft.com/office/drawing/2014/main" id="{1CAC12BF-7C29-F640-93E6-9DF1650DE0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33752" y="2532970"/>
            <a:ext cx="550069" cy="5715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6133" y="3437027"/>
            <a:ext cx="98942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5069334" y="3742650"/>
            <a:ext cx="1407319" cy="438150"/>
            <a:chOff x="2838" y="2132"/>
            <a:chExt cx="1182" cy="368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9" y="2132"/>
              <a:ext cx="112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local DNS server</a:t>
              </a:r>
              <a:endParaRPr lang="en-US" altLang="en-US" sz="1500" kern="0" dirty="0">
                <a:solidFill>
                  <a:srgbClr val="000000"/>
                </a:solidFill>
              </a:endParaRP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50" i="1" kern="0" dirty="0" err="1">
                  <a:solidFill>
                    <a:srgbClr val="000099"/>
                  </a:solidFill>
                </a:rPr>
                <a:t>dns.nyu.edu</a:t>
              </a:r>
              <a:endParaRPr lang="en-US" altLang="en-US" sz="1050" i="1" kern="0" dirty="0">
                <a:solidFill>
                  <a:srgbClr val="000099"/>
                </a:solidFill>
              </a:endParaRP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882" y="3022279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1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4" name="Text Box 28">
            <a:extLst>
              <a:ext uri="{FF2B5EF4-FFF2-40B4-BE49-F238E27FC236}">
                <a16:creationId xmlns:a16="http://schemas.microsoft.com/office/drawing/2014/main" id="{72F042CE-6C6C-7040-AA88-05028C24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622" y="2524635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2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5" name="Text Box 29">
            <a:extLst>
              <a:ext uri="{FF2B5EF4-FFF2-40B4-BE49-F238E27FC236}">
                <a16:creationId xmlns:a16="http://schemas.microsoft.com/office/drawing/2014/main" id="{E4355CE5-EFAB-8E4F-AA84-68513D8F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234" y="2703229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3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6" name="Text Box 30">
            <a:extLst>
              <a:ext uri="{FF2B5EF4-FFF2-40B4-BE49-F238E27FC236}">
                <a16:creationId xmlns:a16="http://schemas.microsoft.com/office/drawing/2014/main" id="{61F544AA-6B92-714B-84C9-4070F63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978" y="3010410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4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7" name="Text Box 31">
            <a:extLst>
              <a:ext uri="{FF2B5EF4-FFF2-40B4-BE49-F238E27FC236}">
                <a16:creationId xmlns:a16="http://schemas.microsoft.com/office/drawing/2014/main" id="{30095F9A-09A7-2540-B6C0-0D32BAB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600" y="3375932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5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8" name="Text Box 32">
            <a:extLst>
              <a:ext uri="{FF2B5EF4-FFF2-40B4-BE49-F238E27FC236}">
                <a16:creationId xmlns:a16="http://schemas.microsoft.com/office/drawing/2014/main" id="{AB8F7B88-B6E0-EF40-999E-00C192F3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75" y="4155791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6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587" y="4767773"/>
            <a:ext cx="1856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authoritative DNS server</a:t>
            </a:r>
            <a:endParaRPr lang="en-US" altLang="en-US" sz="1800" kern="0" dirty="0">
              <a:solidFill>
                <a:srgbClr val="000000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kern="0" dirty="0" err="1">
                <a:solidFill>
                  <a:srgbClr val="000000"/>
                </a:solidFill>
              </a:rPr>
              <a:t>dns.cs.umass.edu</a:t>
            </a:r>
            <a:endParaRPr lang="en-US" altLang="en-US" sz="1200" kern="0" dirty="0">
              <a:solidFill>
                <a:srgbClr val="000000"/>
              </a:solidFill>
            </a:endParaRPr>
          </a:p>
        </p:txBody>
      </p:sp>
      <p:sp>
        <p:nvSpPr>
          <p:cNvPr id="190" name="Text Box 61">
            <a:extLst>
              <a:ext uri="{FF2B5EF4-FFF2-40B4-BE49-F238E27FC236}">
                <a16:creationId xmlns:a16="http://schemas.microsoft.com/office/drawing/2014/main" id="{6085ED00-1F5E-0643-A173-419315E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978" y="4178413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7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274" y="3460126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CC0000"/>
                </a:solidFill>
              </a:rPr>
              <a:t>8</a:t>
            </a:r>
            <a:endParaRPr lang="en-US" altLang="en-US" sz="1800" kern="0" dirty="0">
              <a:solidFill>
                <a:srgbClr val="CC0000"/>
              </a:solidFill>
            </a:endParaRPr>
          </a:p>
        </p:txBody>
      </p:sp>
      <p:sp>
        <p:nvSpPr>
          <p:cNvPr id="192" name="Line 63">
            <a:extLst>
              <a:ext uri="{FF2B5EF4-FFF2-40B4-BE49-F238E27FC236}">
                <a16:creationId xmlns:a16="http://schemas.microsoft.com/office/drawing/2014/main" id="{10C66233-6CC9-374E-8305-B82B34B37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0895" y="3481897"/>
            <a:ext cx="1120379" cy="98583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3" name="Line 64">
            <a:extLst>
              <a:ext uri="{FF2B5EF4-FFF2-40B4-BE49-F238E27FC236}">
                <a16:creationId xmlns:a16="http://schemas.microsoft.com/office/drawing/2014/main" id="{BAF9BA4A-0868-F849-BA68-582D117DCF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1130" y="3575957"/>
            <a:ext cx="1120378" cy="976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37" y="2813617"/>
            <a:ext cx="15085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000000"/>
                </a:solidFill>
              </a:rPr>
              <a:t>TLD DNS server</a:t>
            </a:r>
            <a:endParaRPr lang="en-US" altLang="en-US" sz="1200" kern="0" dirty="0">
              <a:solidFill>
                <a:srgbClr val="000000"/>
              </a:solidFill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94848" y="4321999"/>
            <a:ext cx="590543" cy="460541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4112563" y="3147064"/>
            <a:ext cx="662685" cy="574733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7345808" y="4253422"/>
            <a:ext cx="292894" cy="481013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5843239" y="3118757"/>
            <a:ext cx="292894" cy="481013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6708824" y="2172210"/>
            <a:ext cx="292894" cy="481013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7320805" y="3111613"/>
            <a:ext cx="292894" cy="481013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7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name resolution: recursive query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831" y="3743801"/>
            <a:ext cx="141096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requesting host at</a:t>
            </a:r>
            <a:endParaRPr lang="en-US" altLang="en-US" sz="1500" kern="0" dirty="0">
              <a:solidFill>
                <a:srgbClr val="000000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 kern="0" dirty="0" err="1">
                <a:solidFill>
                  <a:srgbClr val="000099"/>
                </a:solidFill>
              </a:rPr>
              <a:t>engineering.nyu.edu</a:t>
            </a:r>
            <a:endParaRPr lang="en-US" altLang="en-US" sz="1050" i="1" kern="0" dirty="0">
              <a:solidFill>
                <a:srgbClr val="000099"/>
              </a:solidFill>
            </a:endParaRP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194" y="4013361"/>
            <a:ext cx="1463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i="1" kern="0" dirty="0" err="1">
                <a:solidFill>
                  <a:srgbClr val="000000"/>
                </a:solidFill>
              </a:rPr>
              <a:t>gaia.cs.umass.edu</a:t>
            </a:r>
            <a:endParaRPr lang="en-US" altLang="en-US" sz="1200" i="1" kern="0" dirty="0">
              <a:solidFill>
                <a:srgbClr val="000000"/>
              </a:solidFill>
            </a:endParaRP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442" y="1849078"/>
            <a:ext cx="15085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000000"/>
                </a:solidFill>
              </a:rPr>
              <a:t>root DNS server</a:t>
            </a:r>
            <a:endParaRPr lang="en-US" altLang="en-US" sz="1200" kern="0" dirty="0">
              <a:solidFill>
                <a:srgbClr val="000000"/>
              </a:solidFill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8695" y="3314086"/>
            <a:ext cx="897746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5" name="Line 19">
            <a:extLst>
              <a:ext uri="{FF2B5EF4-FFF2-40B4-BE49-F238E27FC236}">
                <a16:creationId xmlns:a16="http://schemas.microsoft.com/office/drawing/2014/main" id="{5959B616-2817-F149-AD5A-71429EF2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8358" y="2361520"/>
            <a:ext cx="685800" cy="7286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6" name="Line 20">
            <a:extLst>
              <a:ext uri="{FF2B5EF4-FFF2-40B4-BE49-F238E27FC236}">
                <a16:creationId xmlns:a16="http://schemas.microsoft.com/office/drawing/2014/main" id="{6EF73249-815F-C548-BC5E-38E4ACE6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047" y="3677399"/>
            <a:ext cx="1820" cy="52673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7" name="Line 21">
            <a:extLst>
              <a:ext uri="{FF2B5EF4-FFF2-40B4-BE49-F238E27FC236}">
                <a16:creationId xmlns:a16="http://schemas.microsoft.com/office/drawing/2014/main" id="{CEC0960C-844E-6F44-83D5-7DC0B1F8A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18776" y="3667508"/>
            <a:ext cx="1820" cy="55118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8" name="Line 22">
            <a:extLst>
              <a:ext uri="{FF2B5EF4-FFF2-40B4-BE49-F238E27FC236}">
                <a16:creationId xmlns:a16="http://schemas.microsoft.com/office/drawing/2014/main" id="{1CAC12BF-7C29-F640-93E6-9DF1650DE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786" y="2414048"/>
            <a:ext cx="303866" cy="63091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7902" y="3437027"/>
            <a:ext cx="98942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4781103" y="3742650"/>
            <a:ext cx="1407319" cy="438150"/>
            <a:chOff x="2838" y="2132"/>
            <a:chExt cx="1182" cy="368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9" y="2132"/>
              <a:ext cx="112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local DNS server</a:t>
              </a:r>
              <a:endParaRPr lang="en-US" altLang="en-US" sz="1500" kern="0" dirty="0">
                <a:solidFill>
                  <a:srgbClr val="000000"/>
                </a:solidFill>
              </a:endParaRP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50" i="1" kern="0" dirty="0" err="1">
                  <a:solidFill>
                    <a:srgbClr val="000099"/>
                  </a:solidFill>
                </a:rPr>
                <a:t>dns</a:t>
              </a:r>
              <a:r>
                <a:rPr lang="en-US" altLang="en-US" sz="1050" i="1" kern="0" dirty="0">
                  <a:solidFill>
                    <a:srgbClr val="000099"/>
                  </a:solidFill>
                </a:rPr>
                <a:t>.</a:t>
              </a:r>
              <a:r>
                <a:rPr lang="en-US" altLang="en-US" sz="1050" i="1" kern="0" dirty="0" err="1">
                  <a:solidFill>
                    <a:srgbClr val="000099"/>
                  </a:solidFill>
                </a:rPr>
                <a:t>nyu</a:t>
              </a:r>
              <a:r>
                <a:rPr lang="en-US" altLang="en-US" sz="1050" i="1" kern="0" dirty="0">
                  <a:solidFill>
                    <a:srgbClr val="000099"/>
                  </a:solidFill>
                </a:rPr>
                <a:t>.</a:t>
              </a:r>
              <a:r>
                <a:rPr lang="en-US" altLang="en-US" sz="1050" i="1" kern="0" dirty="0" err="1">
                  <a:solidFill>
                    <a:srgbClr val="000099"/>
                  </a:solidFill>
                </a:rPr>
                <a:t>edu</a:t>
              </a:r>
              <a:endParaRPr lang="en-US" altLang="en-US" sz="1050" i="1" kern="0" dirty="0">
                <a:solidFill>
                  <a:srgbClr val="000099"/>
                </a:solidFill>
              </a:endParaRP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51" y="3022279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1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4" name="Text Box 28">
            <a:extLst>
              <a:ext uri="{FF2B5EF4-FFF2-40B4-BE49-F238E27FC236}">
                <a16:creationId xmlns:a16="http://schemas.microsoft.com/office/drawing/2014/main" id="{72F042CE-6C6C-7040-AA88-05028C24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391" y="2524635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2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5" name="Text Box 29">
            <a:extLst>
              <a:ext uri="{FF2B5EF4-FFF2-40B4-BE49-F238E27FC236}">
                <a16:creationId xmlns:a16="http://schemas.microsoft.com/office/drawing/2014/main" id="{E4355CE5-EFAB-8E4F-AA84-68513D8F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474" y="2455276"/>
            <a:ext cx="8974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3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6" name="Text Box 30">
            <a:extLst>
              <a:ext uri="{FF2B5EF4-FFF2-40B4-BE49-F238E27FC236}">
                <a16:creationId xmlns:a16="http://schemas.microsoft.com/office/drawing/2014/main" id="{61F544AA-6B92-714B-84C9-4070F63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391" y="3795018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CC0000"/>
                </a:solidFill>
              </a:rPr>
              <a:t>4</a:t>
            </a:r>
            <a:endParaRPr lang="en-US" altLang="en-US" sz="1800" kern="0" dirty="0">
              <a:solidFill>
                <a:srgbClr val="CC0000"/>
              </a:solidFill>
            </a:endParaRPr>
          </a:p>
        </p:txBody>
      </p:sp>
      <p:sp>
        <p:nvSpPr>
          <p:cNvPr id="187" name="Text Box 31">
            <a:extLst>
              <a:ext uri="{FF2B5EF4-FFF2-40B4-BE49-F238E27FC236}">
                <a16:creationId xmlns:a16="http://schemas.microsoft.com/office/drawing/2014/main" id="{30095F9A-09A7-2540-B6C0-0D32BAB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378" y="3833728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5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8" name="Text Box 32">
            <a:extLst>
              <a:ext uri="{FF2B5EF4-FFF2-40B4-BE49-F238E27FC236}">
                <a16:creationId xmlns:a16="http://schemas.microsoft.com/office/drawing/2014/main" id="{AB8F7B88-B6E0-EF40-999E-00C192F3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458" y="2871195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CC0000"/>
                </a:solidFill>
              </a:rPr>
              <a:t>6</a:t>
            </a:r>
            <a:endParaRPr lang="en-US" altLang="en-US" sz="1800" kern="0" dirty="0">
              <a:solidFill>
                <a:srgbClr val="CC0000"/>
              </a:solidFill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356" y="4767773"/>
            <a:ext cx="1856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authoritative DNS server</a:t>
            </a:r>
            <a:endParaRPr lang="en-US" altLang="en-US" sz="1800" kern="0" dirty="0">
              <a:solidFill>
                <a:srgbClr val="000000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kern="0" dirty="0" err="1">
                <a:solidFill>
                  <a:srgbClr val="000000"/>
                </a:solidFill>
              </a:rPr>
              <a:t>dns.cs.umass.edu</a:t>
            </a:r>
            <a:endParaRPr lang="en-US" altLang="en-US" sz="1200" kern="0" dirty="0">
              <a:solidFill>
                <a:srgbClr val="000000"/>
              </a:solidFill>
            </a:endParaRPr>
          </a:p>
        </p:txBody>
      </p:sp>
      <p:sp>
        <p:nvSpPr>
          <p:cNvPr id="190" name="Text Box 61">
            <a:extLst>
              <a:ext uri="{FF2B5EF4-FFF2-40B4-BE49-F238E27FC236}">
                <a16:creationId xmlns:a16="http://schemas.microsoft.com/office/drawing/2014/main" id="{6085ED00-1F5E-0643-A173-419315E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303" y="2827246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CC0000"/>
                </a:solidFill>
              </a:rPr>
              <a:t>7</a:t>
            </a:r>
            <a:endParaRPr lang="en-US" altLang="en-US" sz="1800" kern="0" dirty="0">
              <a:solidFill>
                <a:srgbClr val="CC0000"/>
              </a:solidFill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043" y="3460126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CC0000"/>
                </a:solidFill>
              </a:rPr>
              <a:t>8</a:t>
            </a:r>
            <a:endParaRPr lang="en-US" altLang="en-US" sz="1800" kern="0" dirty="0">
              <a:solidFill>
                <a:srgbClr val="CC0000"/>
              </a:solidFill>
            </a:endParaRPr>
          </a:p>
        </p:txBody>
      </p:sp>
      <p:sp>
        <p:nvSpPr>
          <p:cNvPr id="192" name="Line 63">
            <a:extLst>
              <a:ext uri="{FF2B5EF4-FFF2-40B4-BE49-F238E27FC236}">
                <a16:creationId xmlns:a16="http://schemas.microsoft.com/office/drawing/2014/main" id="{10C66233-6CC9-374E-8305-B82B34B376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36332" y="2677915"/>
            <a:ext cx="258217" cy="4840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3" name="Line 64">
            <a:extLst>
              <a:ext uri="{FF2B5EF4-FFF2-40B4-BE49-F238E27FC236}">
                <a16:creationId xmlns:a16="http://schemas.microsoft.com/office/drawing/2014/main" id="{BAF9BA4A-0868-F849-BA68-582D117DC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4202" y="2563885"/>
            <a:ext cx="533243" cy="581066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878" y="3085918"/>
            <a:ext cx="15085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000000"/>
                </a:solidFill>
              </a:rPr>
              <a:t>TLD DNS server</a:t>
            </a:r>
            <a:endParaRPr lang="en-US" altLang="en-US" sz="1200" kern="0" dirty="0">
              <a:solidFill>
                <a:srgbClr val="000000"/>
              </a:solidFill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95176" y="4299771"/>
            <a:ext cx="590543" cy="460541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3824332" y="3147064"/>
            <a:ext cx="662685" cy="574733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7057577" y="4253422"/>
            <a:ext cx="292894" cy="481013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5555008" y="3118757"/>
            <a:ext cx="292894" cy="481013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6420593" y="2172210"/>
            <a:ext cx="292894" cy="481013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7032574" y="3111613"/>
            <a:ext cx="292894" cy="481013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sp>
        <p:nvSpPr>
          <p:cNvPr id="168" name="Rectangle 67">
            <a:extLst>
              <a:ext uri="{FF2B5EF4-FFF2-40B4-BE49-F238E27FC236}">
                <a16:creationId xmlns:a16="http://schemas.microsoft.com/office/drawing/2014/main" id="{7033F479-89A5-0143-B345-2FFB1A7A7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14" y="2950242"/>
            <a:ext cx="2778652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Recursive query:</a:t>
            </a:r>
          </a:p>
          <a:p>
            <a:pPr marL="302419" indent="-216694"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puts burden of name resolution on contacted name server</a:t>
            </a:r>
          </a:p>
          <a:p>
            <a:pPr marL="302419" indent="-216694"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heavy load at upper levels of hierarchy</a:t>
            </a:r>
            <a:r>
              <a:rPr lang="en-US" altLang="en-US" sz="1800" dirty="0">
                <a:latin typeface="+mn-lt"/>
              </a:rPr>
              <a:t>?</a:t>
            </a:r>
          </a:p>
        </p:txBody>
      </p:sp>
      <p:sp>
        <p:nvSpPr>
          <p:cNvPr id="167" name="Rectangle 67">
            <a:extLst>
              <a:ext uri="{FF2B5EF4-FFF2-40B4-BE49-F238E27FC236}">
                <a16:creationId xmlns:a16="http://schemas.microsoft.com/office/drawing/2014/main" id="{FC920AB6-C679-FB4D-8FB0-F8831E569238}"/>
              </a:ext>
            </a:extLst>
          </p:cNvPr>
          <p:cNvSpPr txBox="1">
            <a:spLocks noChangeArrowheads="1"/>
          </p:cNvSpPr>
          <p:nvPr/>
        </p:nvSpPr>
        <p:spPr>
          <a:xfrm>
            <a:off x="513151" y="2070253"/>
            <a:ext cx="4248150" cy="79584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21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Example: </a:t>
            </a:r>
            <a:r>
              <a:rPr lang="en-US" altLang="en-US" sz="2100" dirty="0">
                <a:ea typeface="ＭＳ Ｐゴシック" panose="020B0600070205080204" pitchFamily="34" charset="-128"/>
              </a:rPr>
              <a:t>host at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engineering.nyu.edu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wants IP address for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gaia.cs.umass.edu</a:t>
            </a: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64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Caching, Updating DNS Records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7" name="Rectangle 3">
            <a:extLst>
              <a:ext uri="{FF2B5EF4-FFF2-40B4-BE49-F238E27FC236}">
                <a16:creationId xmlns:a16="http://schemas.microsoft.com/office/drawing/2014/main" id="{796C1A8B-325B-1A4B-BF89-EF3A65965833}"/>
              </a:ext>
            </a:extLst>
          </p:cNvPr>
          <p:cNvSpPr txBox="1">
            <a:spLocks noChangeArrowheads="1"/>
          </p:cNvSpPr>
          <p:nvPr/>
        </p:nvSpPr>
        <p:spPr>
          <a:xfrm>
            <a:off x="714714" y="1942167"/>
            <a:ext cx="7886700" cy="355044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1456"/>
            <a:r>
              <a:rPr lang="en-US" altLang="en-US" sz="2400" dirty="0">
                <a:ea typeface="ＭＳ Ｐゴシック" panose="020B0600070205080204" pitchFamily="34" charset="-128"/>
              </a:rPr>
              <a:t>once (any) name server learns mapping, it </a:t>
            </a:r>
            <a:r>
              <a:rPr lang="en-US" altLang="en-US" sz="24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caches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mapping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cache entries timeout (disappear) after some time (TTL)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TLD servers typically cached in local name servers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thus root name servers not often visited</a:t>
            </a:r>
          </a:p>
          <a:p>
            <a:pPr indent="-221456"/>
            <a:r>
              <a:rPr lang="en-US" altLang="en-US" sz="2400" dirty="0">
                <a:ea typeface="ＭＳ Ｐゴシック" panose="020B0600070205080204" pitchFamily="34" charset="-128"/>
              </a:rPr>
              <a:t>cached entries may be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out-of-date</a:t>
            </a:r>
            <a:r>
              <a:rPr lang="en-US" altLang="en-US" sz="2400" dirty="0">
                <a:ea typeface="ＭＳ Ｐゴシック" panose="020B0600070205080204" pitchFamily="34" charset="-128"/>
              </a:rPr>
              <a:t> (</a:t>
            </a:r>
            <a:r>
              <a:rPr lang="en-US" altLang="en-US" sz="24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best-effort name-to-address translation!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if name host changes IP address, may not be known Internet-wide until all TTLs expire!</a:t>
            </a:r>
          </a:p>
          <a:p>
            <a:pPr indent="-221456"/>
            <a:r>
              <a:rPr lang="en-US" altLang="en-US" sz="2400" dirty="0">
                <a:ea typeface="ＭＳ Ｐゴシック" panose="020B0600070205080204" pitchFamily="34" charset="-128"/>
              </a:rPr>
              <a:t>update/notify mechanisms proposed IETF standard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RFC 2136</a:t>
            </a:r>
          </a:p>
        </p:txBody>
      </p:sp>
    </p:spTree>
    <p:extLst>
      <p:ext uri="{BB962C8B-B14F-4D97-AF65-F5344CB8AC3E}">
        <p14:creationId xmlns:p14="http://schemas.microsoft.com/office/powerpoint/2010/main" val="213556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9258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records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08588B2-F267-5D46-821D-D0D5A216E8F9}"/>
              </a:ext>
            </a:extLst>
          </p:cNvPr>
          <p:cNvSpPr txBox="1">
            <a:spLocks noChangeArrowheads="1"/>
          </p:cNvSpPr>
          <p:nvPr/>
        </p:nvSpPr>
        <p:spPr>
          <a:xfrm>
            <a:off x="553640" y="1809750"/>
            <a:ext cx="7621532" cy="38576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DNS:</a:t>
            </a:r>
            <a:r>
              <a:rPr lang="en-US" altLang="en-US" sz="2100" dirty="0">
                <a:ea typeface="ＭＳ Ｐゴシック" panose="020B0600070205080204" pitchFamily="34" charset="-128"/>
              </a:rPr>
              <a:t> distributed database storing resource records </a:t>
            </a: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(RR)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AF614AE-5EFE-CD4F-98FF-6CA8EFEA6A47}"/>
              </a:ext>
            </a:extLst>
          </p:cNvPr>
          <p:cNvSpPr txBox="1">
            <a:spLocks noChangeArrowheads="1"/>
          </p:cNvSpPr>
          <p:nvPr/>
        </p:nvSpPr>
        <p:spPr>
          <a:xfrm>
            <a:off x="810401" y="3967333"/>
            <a:ext cx="3410971" cy="14287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type=NS</a:t>
            </a:r>
          </a:p>
          <a:p>
            <a:pPr marL="259556" lvl="1" indent="-216694"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name</a:t>
            </a:r>
            <a:r>
              <a:rPr lang="en-US" altLang="en-US" sz="1800" dirty="0">
                <a:ea typeface="ＭＳ Ｐゴシック" panose="020B0600070205080204" pitchFamily="34" charset="-128"/>
              </a:rPr>
              <a:t> is domain (e.g.,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foo.com</a:t>
            </a:r>
            <a:r>
              <a:rPr lang="en-US" altLang="en-US" sz="1800" dirty="0">
                <a:ea typeface="ＭＳ Ｐゴシック" panose="020B0600070205080204" pitchFamily="34" charset="-128"/>
              </a:rPr>
              <a:t>)</a:t>
            </a:r>
          </a:p>
          <a:p>
            <a:pPr marL="259556" lvl="1" indent="-216694"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value </a:t>
            </a:r>
            <a:r>
              <a:rPr lang="en-US" altLang="en-US" sz="1800" dirty="0">
                <a:ea typeface="ＭＳ Ｐゴシック" panose="020B0600070205080204" pitchFamily="34" charset="-128"/>
              </a:rPr>
              <a:t>is hostname of authoritative name server for this domain</a:t>
            </a:r>
          </a:p>
          <a:p>
            <a:endParaRPr lang="en-US" altLang="en-US" sz="2100" dirty="0">
              <a:ea typeface="ＭＳ Ｐゴシック" panose="020B0600070205080204" pitchFamily="34" charset="-128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D7409DB2-6342-834D-ABB2-A1B3DA3A9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398" y="2141522"/>
            <a:ext cx="4749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RR format: </a:t>
            </a:r>
            <a:r>
              <a:rPr lang="en-US" altLang="en-US" sz="1800" dirty="0">
                <a:latin typeface="+mn-lt"/>
              </a:rPr>
              <a:t>(</a:t>
            </a:r>
            <a:r>
              <a:rPr lang="en-US" altLang="en-US" sz="1800" dirty="0">
                <a:latin typeface="Courier" pitchFamily="2" charset="0"/>
              </a:rPr>
              <a:t>name, value, type, </a:t>
            </a:r>
            <a:r>
              <a:rPr lang="en-US" altLang="en-US" sz="1800" dirty="0" err="1">
                <a:latin typeface="Courier" pitchFamily="2" charset="0"/>
              </a:rPr>
              <a:t>ttl</a:t>
            </a:r>
            <a:r>
              <a:rPr lang="en-US" altLang="en-US" sz="1800" dirty="0">
                <a:latin typeface="+mn-lt"/>
              </a:rPr>
              <a:t>)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FF3C084-C8BC-1946-AC92-BACA78ED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38" y="2757488"/>
            <a:ext cx="2857500" cy="9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type=A</a:t>
            </a:r>
          </a:p>
          <a:p>
            <a:pPr marL="302419" lvl="1" indent="-238125"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</a:rPr>
              <a:t>name</a:t>
            </a:r>
            <a:r>
              <a:rPr lang="en-US" altLang="en-US" sz="1800" dirty="0">
                <a:latin typeface="+mn-lt"/>
              </a:rPr>
              <a:t> is hostname</a:t>
            </a:r>
          </a:p>
          <a:p>
            <a:pPr marL="302419" lvl="1" indent="-238125"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</a:rPr>
              <a:t>value</a:t>
            </a:r>
            <a:r>
              <a:rPr lang="en-US" altLang="en-US" sz="1800" dirty="0">
                <a:latin typeface="+mn-lt"/>
              </a:rPr>
              <a:t> is IP address</a:t>
            </a:r>
          </a:p>
          <a:p>
            <a:pPr>
              <a:buFont typeface="ZapfDingbats" charset="2"/>
              <a:buChar char="r"/>
            </a:pPr>
            <a:endParaRPr lang="en-US" altLang="en-US" sz="2100" dirty="0">
              <a:latin typeface="+mn-lt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33ECBD3-7BA2-AC4D-ADED-9C9DE52EA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788" y="2774156"/>
            <a:ext cx="46322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type=CNAME</a:t>
            </a:r>
          </a:p>
          <a:p>
            <a:pPr marL="302419" lvl="1" indent="-238125"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</a:rPr>
              <a:t>name </a:t>
            </a:r>
            <a:r>
              <a:rPr lang="en-US" altLang="en-US" sz="1800" dirty="0">
                <a:latin typeface="+mn-lt"/>
              </a:rPr>
              <a:t>is alias name for some “</a:t>
            </a:r>
            <a:r>
              <a:rPr lang="en-US" altLang="ja-JP" sz="1800" dirty="0">
                <a:latin typeface="+mn-lt"/>
              </a:rPr>
              <a:t>canonical” (the real) name</a:t>
            </a:r>
          </a:p>
          <a:p>
            <a:pPr marL="302419" lvl="1" indent="-238125">
              <a:buClr>
                <a:srgbClr val="000099"/>
              </a:buClr>
              <a:buSzPct val="120000"/>
              <a:buFont typeface="Wingdings" pitchFamily="2" charset="2"/>
              <a:buChar char="§"/>
            </a:pPr>
            <a:r>
              <a:rPr lang="en-US" altLang="en-US" sz="1500" dirty="0" err="1">
                <a:latin typeface="+mn-lt"/>
              </a:rPr>
              <a:t>www.ibm.com</a:t>
            </a:r>
            <a:r>
              <a:rPr lang="en-US" altLang="en-US" sz="1500" dirty="0"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is really </a:t>
            </a:r>
            <a:r>
              <a:rPr lang="en-US" altLang="en-US" sz="1500" dirty="0">
                <a:latin typeface="+mn-lt"/>
              </a:rPr>
              <a:t>servereast.backup2.ibm.com</a:t>
            </a:r>
          </a:p>
          <a:p>
            <a:pPr marL="302419" lvl="1" indent="-238125"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</a:rPr>
              <a:t>value </a:t>
            </a:r>
            <a:r>
              <a:rPr lang="en-US" altLang="en-US" sz="1800" dirty="0">
                <a:latin typeface="+mn-lt"/>
              </a:rPr>
              <a:t>is canonical name</a:t>
            </a:r>
          </a:p>
          <a:p>
            <a:pPr>
              <a:buFont typeface="ZapfDingbats" charset="2"/>
              <a:buChar char="r"/>
            </a:pPr>
            <a:endParaRPr lang="en-US" altLang="en-US" sz="2100" dirty="0">
              <a:latin typeface="+mn-lt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62233DC-6662-1844-8E5F-FDE26481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788" y="4402931"/>
            <a:ext cx="3965900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type=MX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</a:rPr>
              <a:t>value</a:t>
            </a:r>
            <a:r>
              <a:rPr lang="en-US" altLang="en-US" sz="1800" dirty="0">
                <a:latin typeface="+mn-lt"/>
              </a:rPr>
              <a:t> is name of </a:t>
            </a:r>
            <a:r>
              <a:rPr lang="en-US" altLang="en-US" sz="1800" dirty="0" err="1">
                <a:latin typeface="+mn-lt"/>
              </a:rPr>
              <a:t>mailserver</a:t>
            </a:r>
            <a:r>
              <a:rPr lang="en-US" altLang="en-US" sz="1800" dirty="0">
                <a:latin typeface="+mn-lt"/>
              </a:rPr>
              <a:t> associated with </a:t>
            </a:r>
            <a:r>
              <a:rPr lang="en-US" altLang="en-US" sz="1800" dirty="0">
                <a:latin typeface="Courier" pitchFamily="2" charset="0"/>
              </a:rPr>
              <a:t>name</a:t>
            </a:r>
          </a:p>
          <a:p>
            <a:pPr>
              <a:buFont typeface="ZapfDingbats" charset="2"/>
              <a:buChar char="r"/>
            </a:pPr>
            <a:endParaRPr lang="en-US" altLang="en-US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195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9258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DNS protocol messages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167590-D12C-F842-94F3-26CF0F3023F4}"/>
              </a:ext>
            </a:extLst>
          </p:cNvPr>
          <p:cNvSpPr txBox="1">
            <a:spLocks noChangeArrowheads="1"/>
          </p:cNvSpPr>
          <p:nvPr/>
        </p:nvSpPr>
        <p:spPr>
          <a:xfrm>
            <a:off x="519793" y="1900918"/>
            <a:ext cx="7795022" cy="38576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DNS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query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reply</a:t>
            </a:r>
            <a:r>
              <a:rPr lang="en-US" altLang="en-US" sz="2400" dirty="0">
                <a:ea typeface="ＭＳ Ｐゴシック" panose="020B0600070205080204" pitchFamily="34" charset="-128"/>
              </a:rPr>
              <a:t> messages, both have same 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format:</a:t>
            </a:r>
            <a:endParaRPr lang="en-US" altLang="en-US" sz="24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978C79B-5602-8E43-829C-44002A5A2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915" y="2653474"/>
            <a:ext cx="3516086" cy="28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defRPr/>
            </a:pPr>
            <a:r>
              <a:rPr lang="en-US" sz="2100" dirty="0">
                <a:ea typeface="ＭＳ Ｐゴシック" charset="0"/>
                <a:cs typeface="ＭＳ Ｐゴシック" charset="0"/>
              </a:rPr>
              <a:t>message header:</a:t>
            </a:r>
          </a:p>
          <a:p>
            <a:pPr marL="170260" indent="-17026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identification:</a:t>
            </a:r>
            <a:r>
              <a:rPr lang="en-US" dirty="0">
                <a:ea typeface="ＭＳ Ｐゴシック" charset="0"/>
                <a:cs typeface="ＭＳ Ｐゴシック" charset="0"/>
              </a:rPr>
              <a:t> 16 bit # for query, reply to query uses same #</a:t>
            </a:r>
          </a:p>
          <a:p>
            <a:pPr marL="170260" indent="-17026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flags:</a:t>
            </a:r>
          </a:p>
          <a:p>
            <a:pPr marL="345281" lvl="1" indent="-172641"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query or reply</a:t>
            </a:r>
          </a:p>
          <a:p>
            <a:pPr marL="345281" lvl="1" indent="-172641"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recursion desired </a:t>
            </a:r>
          </a:p>
          <a:p>
            <a:pPr marL="345281" lvl="1" indent="-172641"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recursion available</a:t>
            </a:r>
          </a:p>
          <a:p>
            <a:pPr marL="345281" lvl="1" indent="-172641"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reply is authoritative</a:t>
            </a:r>
          </a:p>
        </p:txBody>
      </p:sp>
      <p:grpSp>
        <p:nvGrpSpPr>
          <p:cNvPr id="12" name="Group 36">
            <a:extLst>
              <a:ext uri="{FF2B5EF4-FFF2-40B4-BE49-F238E27FC236}">
                <a16:creationId xmlns:a16="http://schemas.microsoft.com/office/drawing/2014/main" id="{365C3E27-18EF-8C44-9010-3FE85E4A33B9}"/>
              </a:ext>
            </a:extLst>
          </p:cNvPr>
          <p:cNvGrpSpPr>
            <a:grpSpLocks/>
          </p:cNvGrpSpPr>
          <p:nvPr/>
        </p:nvGrpSpPr>
        <p:grpSpPr bwMode="auto">
          <a:xfrm>
            <a:off x="4704160" y="2551079"/>
            <a:ext cx="2794397" cy="3138488"/>
            <a:chOff x="2672" y="1396"/>
            <a:chExt cx="2347" cy="2636"/>
          </a:xfrm>
        </p:grpSpPr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id="{7DC553FD-5FAB-8C43-BF84-21B2DD8D7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99BE727C-D65D-1B40-96AC-483DEC4F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D3137C12-F806-3641-A910-12D839D30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EDBF86F0-1464-CB44-8885-0806AB78A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B63A2FA5-43E4-954D-9AB5-1D874BF6F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AF4D57F-AE3F-9647-BE59-19E830D1D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679A37C6-A060-1A4E-9044-88577B96F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673541D1-57E3-2945-9429-F01192764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54CFADCD-AE37-1644-BF88-67FE47DB3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3D1A7AB7-6B0B-CF47-A475-00A1549B5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" y="1492"/>
              <a:ext cx="8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identification</a:t>
              </a: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F6CD8852-97C9-AA40-BE0D-939C3F203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1492"/>
              <a:ext cx="4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flags</a:t>
              </a: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8E843694-5A82-3146-BF88-2166E2F00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" y="1780"/>
              <a:ext cx="8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questions</a:t>
              </a: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647BB3F6-ABB6-7745-BEE2-09BC405C0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417"/>
              <a:ext cx="21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questions (variable # of questions)</a:t>
              </a:r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43C35098-F1D5-F844-AD59-9E1AB2E6B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2067"/>
              <a:ext cx="10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additional RRs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C77DED5D-F85E-BD49-A1EA-E279AC50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" y="2068"/>
              <a:ext cx="10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authority RRs</a:t>
              </a:r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570DB478-D786-3F43-96D9-4A3EFE52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" y="1786"/>
              <a:ext cx="9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answer RRs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EC9CAD9A-2ACC-E841-964A-C51614A31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2848"/>
              <a:ext cx="17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answers (variable # of RRs)</a:t>
              </a:r>
            </a:p>
          </p:txBody>
        </p: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C50AEEC2-E934-374F-AD10-414E9A36F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3280"/>
              <a:ext cx="17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authority (variable # of RRs)</a:t>
              </a:r>
            </a:p>
          </p:txBody>
        </p:sp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0F454706-890A-194D-A8B9-1F027F5A5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1" y="3700"/>
              <a:ext cx="20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additional info (variable # of RRs)</a:t>
              </a:r>
            </a:p>
          </p:txBody>
        </p:sp>
      </p:grpSp>
      <p:sp>
        <p:nvSpPr>
          <p:cNvPr id="38" name="Line 34">
            <a:extLst>
              <a:ext uri="{FF2B5EF4-FFF2-40B4-BE49-F238E27FC236}">
                <a16:creationId xmlns:a16="http://schemas.microsoft.com/office/drawing/2014/main" id="{03A0FB20-73AE-C645-8115-85F6EEA5B5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3004" y="2815398"/>
            <a:ext cx="2177141" cy="221456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1A55A89B-1CD7-B54F-863D-E99720E03B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4507" y="2799920"/>
            <a:ext cx="4787503" cy="906066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40" name="Group 60">
            <a:extLst>
              <a:ext uri="{FF2B5EF4-FFF2-40B4-BE49-F238E27FC236}">
                <a16:creationId xmlns:a16="http://schemas.microsoft.com/office/drawing/2014/main" id="{B20DF2CE-5427-7642-BC04-9D36B08A468C}"/>
              </a:ext>
            </a:extLst>
          </p:cNvPr>
          <p:cNvGrpSpPr>
            <a:grpSpLocks/>
          </p:cNvGrpSpPr>
          <p:nvPr/>
        </p:nvGrpSpPr>
        <p:grpSpPr bwMode="auto">
          <a:xfrm>
            <a:off x="4726782" y="2310576"/>
            <a:ext cx="1310878" cy="230982"/>
            <a:chOff x="2691" y="1194"/>
            <a:chExt cx="1101" cy="194"/>
          </a:xfrm>
        </p:grpSpPr>
        <p:sp>
          <p:nvSpPr>
            <p:cNvPr id="41" name="Text Box 57">
              <a:extLst>
                <a:ext uri="{FF2B5EF4-FFF2-40B4-BE49-F238E27FC236}">
                  <a16:creationId xmlns:a16="http://schemas.microsoft.com/office/drawing/2014/main" id="{4CC1EC8B-ED8A-534D-B8AB-0E3E39481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4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/>
                <a:t>2 bytes</a:t>
              </a:r>
            </a:p>
          </p:txBody>
        </p:sp>
        <p:sp>
          <p:nvSpPr>
            <p:cNvPr id="42" name="Line 58">
              <a:extLst>
                <a:ext uri="{FF2B5EF4-FFF2-40B4-BE49-F238E27FC236}">
                  <a16:creationId xmlns:a16="http://schemas.microsoft.com/office/drawing/2014/main" id="{FD720698-F5B3-5C47-A102-5E4786459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" name="Line 59">
              <a:extLst>
                <a:ext uri="{FF2B5EF4-FFF2-40B4-BE49-F238E27FC236}">
                  <a16:creationId xmlns:a16="http://schemas.microsoft.com/office/drawing/2014/main" id="{5FE43354-E99E-6549-837E-529B4A967B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4" name="Group 61">
            <a:extLst>
              <a:ext uri="{FF2B5EF4-FFF2-40B4-BE49-F238E27FC236}">
                <a16:creationId xmlns:a16="http://schemas.microsoft.com/office/drawing/2014/main" id="{7B6CBFB9-B999-324E-91C4-CB7BCE5D8665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2310576"/>
            <a:ext cx="1310878" cy="230982"/>
            <a:chOff x="2691" y="1194"/>
            <a:chExt cx="1101" cy="194"/>
          </a:xfrm>
        </p:grpSpPr>
        <p:sp>
          <p:nvSpPr>
            <p:cNvPr id="45" name="Text Box 62">
              <a:extLst>
                <a:ext uri="{FF2B5EF4-FFF2-40B4-BE49-F238E27FC236}">
                  <a16:creationId xmlns:a16="http://schemas.microsoft.com/office/drawing/2014/main" id="{E2F0F997-6116-0C45-BA9F-CBA730A15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4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/>
                <a:t>2 bytes</a:t>
              </a:r>
            </a:p>
          </p:txBody>
        </p:sp>
        <p:sp>
          <p:nvSpPr>
            <p:cNvPr id="46" name="Line 63">
              <a:extLst>
                <a:ext uri="{FF2B5EF4-FFF2-40B4-BE49-F238E27FC236}">
                  <a16:creationId xmlns:a16="http://schemas.microsoft.com/office/drawing/2014/main" id="{17A912FD-E8A8-8442-8F53-5994F2716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7" name="Line 64">
              <a:extLst>
                <a:ext uri="{FF2B5EF4-FFF2-40B4-BE49-F238E27FC236}">
                  <a16:creationId xmlns:a16="http://schemas.microsoft.com/office/drawing/2014/main" id="{07B7A39C-E852-2B4C-941E-0B488FF8C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69563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167590-D12C-F842-94F3-26CF0F3023F4}"/>
              </a:ext>
            </a:extLst>
          </p:cNvPr>
          <p:cNvSpPr txBox="1">
            <a:spLocks noChangeArrowheads="1"/>
          </p:cNvSpPr>
          <p:nvPr/>
        </p:nvSpPr>
        <p:spPr>
          <a:xfrm>
            <a:off x="519793" y="1900918"/>
            <a:ext cx="7795022" cy="38576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DNS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query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reply</a:t>
            </a:r>
            <a:r>
              <a:rPr lang="en-US" altLang="en-US" sz="2400" dirty="0">
                <a:ea typeface="ＭＳ Ｐゴシック" panose="020B0600070205080204" pitchFamily="34" charset="-128"/>
              </a:rPr>
              <a:t> messages, both have same 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format:</a:t>
            </a:r>
            <a:endParaRPr lang="en-US" altLang="en-US" sz="24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2" name="Group 36">
            <a:extLst>
              <a:ext uri="{FF2B5EF4-FFF2-40B4-BE49-F238E27FC236}">
                <a16:creationId xmlns:a16="http://schemas.microsoft.com/office/drawing/2014/main" id="{365C3E27-18EF-8C44-9010-3FE85E4A33B9}"/>
              </a:ext>
            </a:extLst>
          </p:cNvPr>
          <p:cNvGrpSpPr>
            <a:grpSpLocks/>
          </p:cNvGrpSpPr>
          <p:nvPr/>
        </p:nvGrpSpPr>
        <p:grpSpPr bwMode="auto">
          <a:xfrm>
            <a:off x="4704160" y="2551079"/>
            <a:ext cx="2794397" cy="3138488"/>
            <a:chOff x="2672" y="1396"/>
            <a:chExt cx="2347" cy="2636"/>
          </a:xfrm>
        </p:grpSpPr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id="{7DC553FD-5FAB-8C43-BF84-21B2DD8D7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99BE727C-D65D-1B40-96AC-483DEC4F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D3137C12-F806-3641-A910-12D839D30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EDBF86F0-1464-CB44-8885-0806AB78A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B63A2FA5-43E4-954D-9AB5-1D874BF6F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AF4D57F-AE3F-9647-BE59-19E830D1D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679A37C6-A060-1A4E-9044-88577B96F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673541D1-57E3-2945-9429-F01192764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54CFADCD-AE37-1644-BF88-67FE47DB3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3D1A7AB7-6B0B-CF47-A475-00A1549B5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" y="1492"/>
              <a:ext cx="8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identification</a:t>
              </a: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F6CD8852-97C9-AA40-BE0D-939C3F203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1492"/>
              <a:ext cx="4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flags</a:t>
              </a: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8E843694-5A82-3146-BF88-2166E2F00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" y="1780"/>
              <a:ext cx="8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questions</a:t>
              </a: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647BB3F6-ABB6-7745-BEE2-09BC405C0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417"/>
              <a:ext cx="21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questions (variable # of questions)</a:t>
              </a:r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43C35098-F1D5-F844-AD59-9E1AB2E6B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2067"/>
              <a:ext cx="10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additional RRs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C77DED5D-F85E-BD49-A1EA-E279AC50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" y="2068"/>
              <a:ext cx="10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authority RRs</a:t>
              </a:r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570DB478-D786-3F43-96D9-4A3EFE52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" y="1786"/>
              <a:ext cx="9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answer RRs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EC9CAD9A-2ACC-E841-964A-C51614A31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2848"/>
              <a:ext cx="17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answers (variable # of RRs)</a:t>
              </a:r>
            </a:p>
          </p:txBody>
        </p: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C50AEEC2-E934-374F-AD10-414E9A36F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3280"/>
              <a:ext cx="17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authority (variable # of RRs)</a:t>
              </a:r>
            </a:p>
          </p:txBody>
        </p:sp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0F454706-890A-194D-A8B9-1F027F5A5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1" y="3700"/>
              <a:ext cx="20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additional info (variable # of RRs)</a:t>
              </a:r>
            </a:p>
          </p:txBody>
        </p:sp>
      </p:grpSp>
      <p:grpSp>
        <p:nvGrpSpPr>
          <p:cNvPr id="40" name="Group 60">
            <a:extLst>
              <a:ext uri="{FF2B5EF4-FFF2-40B4-BE49-F238E27FC236}">
                <a16:creationId xmlns:a16="http://schemas.microsoft.com/office/drawing/2014/main" id="{B20DF2CE-5427-7642-BC04-9D36B08A468C}"/>
              </a:ext>
            </a:extLst>
          </p:cNvPr>
          <p:cNvGrpSpPr>
            <a:grpSpLocks/>
          </p:cNvGrpSpPr>
          <p:nvPr/>
        </p:nvGrpSpPr>
        <p:grpSpPr bwMode="auto">
          <a:xfrm>
            <a:off x="4726782" y="2310576"/>
            <a:ext cx="1310878" cy="230982"/>
            <a:chOff x="2691" y="1194"/>
            <a:chExt cx="1101" cy="194"/>
          </a:xfrm>
        </p:grpSpPr>
        <p:sp>
          <p:nvSpPr>
            <p:cNvPr id="41" name="Text Box 57">
              <a:extLst>
                <a:ext uri="{FF2B5EF4-FFF2-40B4-BE49-F238E27FC236}">
                  <a16:creationId xmlns:a16="http://schemas.microsoft.com/office/drawing/2014/main" id="{4CC1EC8B-ED8A-534D-B8AB-0E3E39481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4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/>
                <a:t>2 bytes</a:t>
              </a:r>
            </a:p>
          </p:txBody>
        </p:sp>
        <p:sp>
          <p:nvSpPr>
            <p:cNvPr id="42" name="Line 58">
              <a:extLst>
                <a:ext uri="{FF2B5EF4-FFF2-40B4-BE49-F238E27FC236}">
                  <a16:creationId xmlns:a16="http://schemas.microsoft.com/office/drawing/2014/main" id="{FD720698-F5B3-5C47-A102-5E4786459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" name="Line 59">
              <a:extLst>
                <a:ext uri="{FF2B5EF4-FFF2-40B4-BE49-F238E27FC236}">
                  <a16:creationId xmlns:a16="http://schemas.microsoft.com/office/drawing/2014/main" id="{5FE43354-E99E-6549-837E-529B4A967B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4" name="Group 61">
            <a:extLst>
              <a:ext uri="{FF2B5EF4-FFF2-40B4-BE49-F238E27FC236}">
                <a16:creationId xmlns:a16="http://schemas.microsoft.com/office/drawing/2014/main" id="{7B6CBFB9-B999-324E-91C4-CB7BCE5D8665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2310576"/>
            <a:ext cx="1310878" cy="230982"/>
            <a:chOff x="2691" y="1194"/>
            <a:chExt cx="1101" cy="194"/>
          </a:xfrm>
        </p:grpSpPr>
        <p:sp>
          <p:nvSpPr>
            <p:cNvPr id="45" name="Text Box 62">
              <a:extLst>
                <a:ext uri="{FF2B5EF4-FFF2-40B4-BE49-F238E27FC236}">
                  <a16:creationId xmlns:a16="http://schemas.microsoft.com/office/drawing/2014/main" id="{E2F0F997-6116-0C45-BA9F-CBA730A15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4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/>
                <a:t>2 bytes</a:t>
              </a:r>
            </a:p>
          </p:txBody>
        </p:sp>
        <p:sp>
          <p:nvSpPr>
            <p:cNvPr id="46" name="Line 63">
              <a:extLst>
                <a:ext uri="{FF2B5EF4-FFF2-40B4-BE49-F238E27FC236}">
                  <a16:creationId xmlns:a16="http://schemas.microsoft.com/office/drawing/2014/main" id="{17A912FD-E8A8-8442-8F53-5994F2716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7" name="Line 64">
              <a:extLst>
                <a:ext uri="{FF2B5EF4-FFF2-40B4-BE49-F238E27FC236}">
                  <a16:creationId xmlns:a16="http://schemas.microsoft.com/office/drawing/2014/main" id="{07B7A39C-E852-2B4C-941E-0B488FF8C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8" name="Text Box 4">
            <a:extLst>
              <a:ext uri="{FF2B5EF4-FFF2-40B4-BE49-F238E27FC236}">
                <a16:creationId xmlns:a16="http://schemas.microsoft.com/office/drawing/2014/main" id="{95042E94-C8A0-BE46-8EB4-39429E2B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46" y="3757578"/>
            <a:ext cx="2977754" cy="32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name, type fields for a query</a:t>
            </a:r>
            <a:endParaRPr lang="en-US" altLang="en-US" sz="2100" dirty="0">
              <a:latin typeface="+mn-lt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4E613433-F917-A147-AF5A-4DF4F76E7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03" y="4299312"/>
            <a:ext cx="3002378" cy="32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RRs in response to query</a:t>
            </a:r>
            <a:endParaRPr lang="en-US" altLang="en-US" sz="2100" dirty="0">
              <a:latin typeface="+mn-lt"/>
            </a:endParaRPr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3FD623A6-A024-6347-B591-DAC5D82F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87" y="4799545"/>
            <a:ext cx="3600961" cy="32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records for authoritative servers</a:t>
            </a:r>
            <a:endParaRPr lang="en-US" altLang="en-US" sz="2100" dirty="0">
              <a:latin typeface="+mn-lt"/>
            </a:endParaRP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4B8555F6-7100-944F-9974-2E826BBBD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29" y="5188518"/>
            <a:ext cx="346080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additional “ </a:t>
            </a:r>
            <a:r>
              <a:rPr lang="en-US" altLang="ja-JP" sz="1800" dirty="0">
                <a:latin typeface="+mn-lt"/>
              </a:rPr>
              <a:t>helpful” </a:t>
            </a:r>
            <a:r>
              <a:rPr lang="en-US" altLang="en-US" sz="1800" dirty="0">
                <a:latin typeface="+mn-lt"/>
              </a:rPr>
              <a:t>info that may be used</a:t>
            </a:r>
            <a:endParaRPr lang="en-US" altLang="en-US" sz="2100" dirty="0">
              <a:latin typeface="+mn-lt"/>
            </a:endParaRPr>
          </a:p>
        </p:txBody>
      </p:sp>
      <p:sp>
        <p:nvSpPr>
          <p:cNvPr id="52" name="Line 37">
            <a:extLst>
              <a:ext uri="{FF2B5EF4-FFF2-40B4-BE49-F238E27FC236}">
                <a16:creationId xmlns:a16="http://schemas.microsoft.com/office/drawing/2014/main" id="{F803F024-9C8E-164E-BC96-48776D3FA4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2856" y="5452278"/>
            <a:ext cx="10287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3" name="Line 38">
            <a:extLst>
              <a:ext uri="{FF2B5EF4-FFF2-40B4-BE49-F238E27FC236}">
                <a16:creationId xmlns:a16="http://schemas.microsoft.com/office/drawing/2014/main" id="{316EAAA0-F793-2043-BFB7-87E6DFAFF7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8810" y="4958168"/>
            <a:ext cx="10287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4" name="Line 39">
            <a:extLst>
              <a:ext uri="{FF2B5EF4-FFF2-40B4-BE49-F238E27FC236}">
                <a16:creationId xmlns:a16="http://schemas.microsoft.com/office/drawing/2014/main" id="{408447E0-07FB-1341-9B44-D1DA4C6774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4763" y="4464059"/>
            <a:ext cx="10287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5" name="Line 40">
            <a:extLst>
              <a:ext uri="{FF2B5EF4-FFF2-40B4-BE49-F238E27FC236}">
                <a16:creationId xmlns:a16="http://schemas.microsoft.com/office/drawing/2014/main" id="{F708B0A3-0C69-D745-B00F-2DDF2924D4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4047" y="3919943"/>
            <a:ext cx="10287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D2B1E3BD-D737-BC41-BDF7-AEE43093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DNS protocol messages</a:t>
            </a:r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2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9258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Inserting records into DNS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3216383A-5EC1-7E47-A0BE-F48A801236CE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910653"/>
            <a:ext cx="7690005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Example: new startup “</a:t>
            </a:r>
            <a:r>
              <a:rPr lang="en-US" altLang="ja-JP" sz="2100" dirty="0">
                <a:ea typeface="ＭＳ Ｐゴシック" panose="020B0600070205080204" pitchFamily="34" charset="-128"/>
              </a:rPr>
              <a:t>Network Utopia”</a:t>
            </a:r>
          </a:p>
          <a:p>
            <a:pPr indent="-221456"/>
            <a:r>
              <a:rPr lang="en-US" altLang="en-US" sz="2100" dirty="0">
                <a:ea typeface="ＭＳ Ｐゴシック" panose="020B0600070205080204" pitchFamily="34" charset="-128"/>
              </a:rPr>
              <a:t>register name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networkuptopia.com</a:t>
            </a:r>
            <a:r>
              <a:rPr lang="en-US" altLang="en-US" sz="2100" dirty="0">
                <a:ea typeface="ＭＳ Ｐゴシック" panose="020B0600070205080204" pitchFamily="34" charset="-128"/>
              </a:rPr>
              <a:t> at </a:t>
            </a:r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DNS registrar</a:t>
            </a:r>
            <a:r>
              <a:rPr lang="en-US" altLang="en-US" sz="2100" dirty="0">
                <a:ea typeface="ＭＳ Ｐゴシック" panose="020B0600070205080204" pitchFamily="34" charset="-128"/>
              </a:rPr>
              <a:t> (e.g., Network Solutions)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provide names, IP addresses of authoritative name server (primary and secondary)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registrar inserts NS, A RRs into .com TLD server:</a:t>
            </a:r>
            <a:endParaRPr lang="en-US" altLang="en-US" sz="2100" dirty="0">
              <a:ea typeface="ＭＳ Ｐゴシック" panose="020B0600070205080204" pitchFamily="34" charset="-128"/>
            </a:endParaRPr>
          </a:p>
          <a:p>
            <a:pPr marL="347663" lvl="1" indent="0">
              <a:buNone/>
            </a:pPr>
            <a:r>
              <a:rPr lang="en-US" altLang="en-US" sz="1650" dirty="0">
                <a:latin typeface="Courier" pitchFamily="2" charset="0"/>
                <a:ea typeface="ＭＳ Ｐゴシック" panose="020B0600070205080204" pitchFamily="34" charset="-128"/>
              </a:rPr>
              <a:t> (</a:t>
            </a:r>
            <a:r>
              <a:rPr lang="en-US" altLang="en-US" sz="1650" dirty="0" err="1">
                <a:latin typeface="Courier" pitchFamily="2" charset="0"/>
                <a:ea typeface="ＭＳ Ｐゴシック" panose="020B0600070205080204" pitchFamily="34" charset="-128"/>
              </a:rPr>
              <a:t>networkutopia.com</a:t>
            </a:r>
            <a:r>
              <a:rPr lang="en-US" altLang="en-US" sz="1650" dirty="0">
                <a:latin typeface="Courier" pitchFamily="2" charset="0"/>
                <a:ea typeface="ＭＳ Ｐゴシック" panose="020B0600070205080204" pitchFamily="34" charset="-128"/>
              </a:rPr>
              <a:t>, dns1.networkutopia.com, NS)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650" dirty="0">
                <a:latin typeface="Courier" pitchFamily="2" charset="0"/>
                <a:ea typeface="ＭＳ Ｐゴシック" panose="020B0600070205080204" pitchFamily="34" charset="-128"/>
              </a:rPr>
              <a:t> (dns1.networkutopia.com, 212.212.212.1, A)</a:t>
            </a:r>
            <a:endParaRPr lang="en-US" altLang="en-US" sz="1650" dirty="0">
              <a:solidFill>
                <a:schemeClr val="accent2"/>
              </a:solidFill>
              <a:latin typeface="Courier" pitchFamily="2" charset="0"/>
              <a:ea typeface="ＭＳ Ｐゴシック" panose="020B0600070205080204" pitchFamily="34" charset="-128"/>
            </a:endParaRPr>
          </a:p>
          <a:p>
            <a:pPr indent="-221456"/>
            <a:r>
              <a:rPr lang="en-US" altLang="en-US" sz="2100" dirty="0">
                <a:ea typeface="ＭＳ Ｐゴシック" panose="020B0600070205080204" pitchFamily="34" charset="-128"/>
              </a:rPr>
              <a:t>create authoritative server locally with IP address </a:t>
            </a:r>
            <a:r>
              <a:rPr lang="en-US" altLang="en-US" sz="1500" dirty="0">
                <a:latin typeface="Courier" pitchFamily="2" charset="0"/>
                <a:ea typeface="ＭＳ Ｐゴシック" panose="020B0600070205080204" pitchFamily="34" charset="-128"/>
              </a:rPr>
              <a:t>212.212.212.1</a:t>
            </a:r>
            <a:endParaRPr lang="en-US" altLang="en-US" sz="1500" dirty="0">
              <a:ea typeface="ＭＳ Ｐゴシック" panose="020B0600070205080204" pitchFamily="34" charset="-128"/>
            </a:endParaRPr>
          </a:p>
          <a:p>
            <a:pPr lvl="1" indent="-221456"/>
            <a:r>
              <a:rPr lang="en-US" altLang="en-US" sz="1800" dirty="0">
                <a:ea typeface="ＭＳ Ｐゴシック" panose="020B0600070205080204" pitchFamily="34" charset="-128"/>
              </a:rPr>
              <a:t>type A record for www.networkuptopia.com</a:t>
            </a:r>
          </a:p>
          <a:p>
            <a:pPr lvl="1" indent="-221456"/>
            <a:r>
              <a:rPr lang="en-US" altLang="en-US" sz="1800" dirty="0">
                <a:ea typeface="ＭＳ Ｐゴシック" panose="020B0600070205080204" pitchFamily="34" charset="-128"/>
              </a:rPr>
              <a:t>type MX record for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networkutopia.com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47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9258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DNS security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1829ECA-BDD6-AD44-8D36-9BB88442CDAB}"/>
              </a:ext>
            </a:extLst>
          </p:cNvPr>
          <p:cNvSpPr txBox="1">
            <a:spLocks/>
          </p:cNvSpPr>
          <p:nvPr/>
        </p:nvSpPr>
        <p:spPr>
          <a:xfrm>
            <a:off x="628651" y="2001821"/>
            <a:ext cx="3769178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</a:pPr>
            <a:r>
              <a:rPr lang="en-US" altLang="en-US" sz="2400" dirty="0">
                <a:solidFill>
                  <a:srgbClr val="22228B"/>
                </a:solidFill>
                <a:ea typeface="ＭＳ Ｐゴシック" panose="020B0600070205080204" pitchFamily="34" charset="-128"/>
              </a:rPr>
              <a:t>DDoS attacks</a:t>
            </a:r>
          </a:p>
          <a:p>
            <a:r>
              <a:rPr lang="en-US" altLang="en-US" sz="2100" dirty="0">
                <a:ea typeface="ＭＳ Ｐゴシック" panose="020B0600070205080204" pitchFamily="34" charset="-128"/>
              </a:rPr>
              <a:t>bombard root servers with traffic</a:t>
            </a:r>
          </a:p>
          <a:p>
            <a:pPr marL="431006" lvl="1" indent="-170260"/>
            <a:r>
              <a:rPr lang="en-US" altLang="en-US" sz="1800" dirty="0">
                <a:ea typeface="ＭＳ Ｐゴシック" panose="020B0600070205080204" pitchFamily="34" charset="-128"/>
              </a:rPr>
              <a:t>not successful to date</a:t>
            </a:r>
          </a:p>
          <a:p>
            <a:pPr marL="431006" lvl="1" indent="-170260"/>
            <a:r>
              <a:rPr lang="en-US" altLang="en-US" sz="1800" dirty="0">
                <a:ea typeface="ＭＳ Ｐゴシック" panose="020B0600070205080204" pitchFamily="34" charset="-128"/>
              </a:rPr>
              <a:t>traffic filtering</a:t>
            </a:r>
          </a:p>
          <a:p>
            <a:pPr marL="431006" lvl="1" indent="-170260"/>
            <a:r>
              <a:rPr lang="en-US" altLang="en-US" sz="1800" dirty="0">
                <a:ea typeface="ＭＳ Ｐゴシック" panose="020B0600070205080204" pitchFamily="34" charset="-128"/>
              </a:rPr>
              <a:t>local DNS servers cache IPs of TLD servers, allowing root server bypass</a:t>
            </a:r>
          </a:p>
          <a:p>
            <a:r>
              <a:rPr lang="en-US" altLang="en-US" sz="2100" dirty="0">
                <a:ea typeface="ＭＳ Ｐゴシック" panose="020B0600070205080204" pitchFamily="34" charset="-128"/>
              </a:rPr>
              <a:t>bombard TLD servers</a:t>
            </a:r>
          </a:p>
          <a:p>
            <a:pPr marL="431006" lvl="1" indent="-170260"/>
            <a:r>
              <a:rPr lang="en-US" altLang="en-US" sz="1800" dirty="0">
                <a:ea typeface="ＭＳ Ｐゴシック" panose="020B0600070205080204" pitchFamily="34" charset="-128"/>
              </a:rPr>
              <a:t>potentially more dangerous</a:t>
            </a:r>
          </a:p>
          <a:p>
            <a:pPr>
              <a:buFont typeface="Comic Sans MS" panose="030F0902030302020204" pitchFamily="66" charset="0"/>
              <a:buAutoNum type="arabicPeriod"/>
            </a:pPr>
            <a:endParaRPr lang="en-US" altLang="en-US" sz="21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4F48D-B139-BA49-B127-5134E112078B}"/>
              </a:ext>
            </a:extLst>
          </p:cNvPr>
          <p:cNvSpPr txBox="1">
            <a:spLocks/>
          </p:cNvSpPr>
          <p:nvPr/>
        </p:nvSpPr>
        <p:spPr bwMode="auto">
          <a:xfrm>
            <a:off x="4572000" y="2001821"/>
            <a:ext cx="357051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716" indent="0" defTabSz="685800">
              <a:buNone/>
              <a:defRPr/>
            </a:pPr>
            <a:r>
              <a:rPr lang="en-US" sz="2400" kern="0" dirty="0">
                <a:solidFill>
                  <a:srgbClr val="2D2DB9">
                    <a:lumMod val="75000"/>
                  </a:srgbClr>
                </a:solidFill>
                <a:latin typeface="+mn-lt"/>
              </a:rPr>
              <a:t>R</a:t>
            </a:r>
            <a:r>
              <a:rPr lang="en-US" sz="2400" kern="0" dirty="0" err="1">
                <a:solidFill>
                  <a:srgbClr val="2D2DB9">
                    <a:lumMod val="75000"/>
                  </a:srgbClr>
                </a:solidFill>
                <a:latin typeface="+mn-lt"/>
              </a:rPr>
              <a:t>edirect</a:t>
            </a:r>
            <a:r>
              <a:rPr lang="en-US" sz="2400" kern="0" dirty="0">
                <a:solidFill>
                  <a:srgbClr val="2D2DB9">
                    <a:lumMod val="75000"/>
                  </a:srgbClr>
                </a:solidFill>
                <a:latin typeface="+mn-lt"/>
              </a:rPr>
              <a:t> attacks</a:t>
            </a:r>
          </a:p>
          <a:p>
            <a:pPr indent="-214313" defTabSz="685800">
              <a:buFont typeface="Wingdings" charset="2"/>
              <a:buChar char="§"/>
              <a:defRPr/>
            </a:pPr>
            <a:r>
              <a:rPr lang="en-US" sz="2100" kern="0" dirty="0">
                <a:solidFill>
                  <a:srgbClr val="000000"/>
                </a:solidFill>
                <a:latin typeface="+mn-lt"/>
              </a:rPr>
              <a:t>man-in-middle</a:t>
            </a:r>
          </a:p>
          <a:p>
            <a:pPr marL="519113" lvl="1" indent="-176213" defTabSz="685800">
              <a:buFont typeface="Arial"/>
              <a:buChar char="•"/>
              <a:defRPr/>
            </a:pPr>
            <a:r>
              <a:rPr lang="en-US" sz="1800" kern="0" dirty="0" err="1">
                <a:solidFill>
                  <a:srgbClr val="000000"/>
                </a:solidFill>
                <a:latin typeface="+mn-lt"/>
              </a:rPr>
              <a:t>intercept</a:t>
            </a:r>
            <a:r>
              <a:rPr lang="en-US" sz="1800" kern="0" dirty="0">
                <a:solidFill>
                  <a:srgbClr val="000000"/>
                </a:solidFill>
                <a:latin typeface="+mn-lt"/>
              </a:rPr>
              <a:t> DNS queries</a:t>
            </a:r>
          </a:p>
          <a:p>
            <a:pPr indent="-214313" defTabSz="685800">
              <a:buFont typeface="Wingdings" charset="2"/>
              <a:buChar char="§"/>
              <a:defRPr/>
            </a:pPr>
            <a:r>
              <a:rPr lang="en-US" sz="2100" kern="0" dirty="0">
                <a:solidFill>
                  <a:srgbClr val="000000"/>
                </a:solidFill>
                <a:latin typeface="+mn-lt"/>
              </a:rPr>
              <a:t>DNS poisoning</a:t>
            </a:r>
          </a:p>
          <a:p>
            <a:pPr marL="519113" lvl="1" indent="-176213" defTabSz="685800">
              <a:defRPr/>
            </a:pPr>
            <a:r>
              <a:rPr lang="en-US" sz="1800" kern="0" dirty="0">
                <a:solidFill>
                  <a:srgbClr val="000000"/>
                </a:solidFill>
                <a:latin typeface="+mn-lt"/>
              </a:rPr>
              <a:t>send bogus relies to DNS server, which caches</a:t>
            </a:r>
          </a:p>
          <a:p>
            <a:pPr marL="10716" indent="0" defTabSz="685800">
              <a:buNone/>
              <a:defRPr/>
            </a:pPr>
            <a:r>
              <a:rPr lang="en-US" sz="2400" kern="0" dirty="0">
                <a:solidFill>
                  <a:srgbClr val="2D2DB9">
                    <a:lumMod val="75000"/>
                  </a:srgbClr>
                </a:solidFill>
                <a:latin typeface="+mn-lt"/>
              </a:rPr>
              <a:t>E</a:t>
            </a:r>
            <a:r>
              <a:rPr lang="en-US" sz="2400" kern="0" dirty="0" err="1">
                <a:solidFill>
                  <a:srgbClr val="2D2DB9">
                    <a:lumMod val="75000"/>
                  </a:srgbClr>
                </a:solidFill>
                <a:latin typeface="+mn-lt"/>
              </a:rPr>
              <a:t>xploit</a:t>
            </a:r>
            <a:r>
              <a:rPr lang="en-US" sz="2400" kern="0" dirty="0">
                <a:solidFill>
                  <a:srgbClr val="2D2DB9">
                    <a:lumMod val="75000"/>
                  </a:srgbClr>
                </a:solidFill>
                <a:latin typeface="+mn-lt"/>
              </a:rPr>
              <a:t> DNS for DDoS</a:t>
            </a:r>
          </a:p>
          <a:p>
            <a:pPr indent="-214313" defTabSz="685800">
              <a:buFont typeface="Wingdings" charset="2"/>
              <a:buChar char="§"/>
              <a:defRPr/>
            </a:pPr>
            <a:r>
              <a:rPr lang="en-US" sz="2100" kern="0" dirty="0">
                <a:solidFill>
                  <a:srgbClr val="000000"/>
                </a:solidFill>
                <a:latin typeface="+mn-lt"/>
              </a:rPr>
              <a:t>send queries with spoofed source address: target IP</a:t>
            </a:r>
          </a:p>
          <a:p>
            <a:pPr indent="-214313" defTabSz="685800">
              <a:buFont typeface="Wingdings" charset="2"/>
              <a:buChar char="§"/>
              <a:defRPr/>
            </a:pPr>
            <a:r>
              <a:rPr lang="en-US" sz="2100" kern="0" dirty="0">
                <a:solidFill>
                  <a:srgbClr val="000000"/>
                </a:solidFill>
                <a:latin typeface="+mn-lt"/>
              </a:rPr>
              <a:t>requires amplification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F59A9F-F530-1645-B169-B3D9E513F9FC}"/>
              </a:ext>
            </a:extLst>
          </p:cNvPr>
          <p:cNvGrpSpPr/>
          <p:nvPr/>
        </p:nvGrpSpPr>
        <p:grpSpPr>
          <a:xfrm>
            <a:off x="7772401" y="2163538"/>
            <a:ext cx="1177940" cy="2950028"/>
            <a:chOff x="10363200" y="1886857"/>
            <a:chExt cx="1570587" cy="3933371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2BC9AD6B-3D33-6342-9673-D2DA680922B5}"/>
                </a:ext>
              </a:extLst>
            </p:cNvPr>
            <p:cNvSpPr/>
            <p:nvPr/>
          </p:nvSpPr>
          <p:spPr>
            <a:xfrm>
              <a:off x="10363200" y="1886857"/>
              <a:ext cx="257045" cy="3933371"/>
            </a:xfrm>
            <a:prstGeom prst="rightBrace">
              <a:avLst/>
            </a:prstGeom>
            <a:ln w="22225">
              <a:solidFill>
                <a:srgbClr val="0000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B31ECB-6F1A-E14E-998E-A0CCC67B7AAD}"/>
                </a:ext>
              </a:extLst>
            </p:cNvPr>
            <p:cNvSpPr txBox="1"/>
            <p:nvPr/>
          </p:nvSpPr>
          <p:spPr>
            <a:xfrm flipH="1">
              <a:off x="10591216" y="3480862"/>
              <a:ext cx="13425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DNSSEC</a:t>
              </a:r>
            </a:p>
            <a:p>
              <a:pPr algn="ctr"/>
              <a:r>
                <a:rPr lang="en-US" sz="1350" dirty="0"/>
                <a:t>[RFC 4033]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Application Layer: Overview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606932" y="2260172"/>
            <a:ext cx="3981888" cy="3263504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network applications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and HTTP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E-mail, SMTP, IMAP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Domain Name System DNS</a:t>
            </a:r>
          </a:p>
          <a:p>
            <a:endParaRPr lang="en-US" sz="21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4918165" y="1924416"/>
            <a:ext cx="4053947" cy="3599260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>
              <a:buClr>
                <a:srgbClr val="0000A8"/>
              </a:buClr>
            </a:pPr>
            <a:r>
              <a:rPr lang="en-US" altLang="en-US" sz="2400" dirty="0">
                <a:ea typeface="ＭＳ Ｐゴシック" panose="020B0600070205080204" pitchFamily="34" charset="-128"/>
              </a:rPr>
              <a:t>P2P applications</a:t>
            </a:r>
          </a:p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video streaming and content distribution networks</a:t>
            </a:r>
          </a:p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Kurose&amp;Ross 8th edition photo">
            <a:extLst>
              <a:ext uri="{FF2B5EF4-FFF2-40B4-BE49-F238E27FC236}">
                <a16:creationId xmlns:a16="http://schemas.microsoft.com/office/drawing/2014/main" id="{B3788763-2714-774C-835A-92370051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4" y="3951685"/>
            <a:ext cx="2315818" cy="17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6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6738892" y="3156584"/>
            <a:ext cx="843605" cy="1003436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5455557" y="2226776"/>
            <a:ext cx="1302544" cy="988278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 sz="1350"/>
          </a:p>
        </p:txBody>
      </p:sp>
      <p:sp>
        <p:nvSpPr>
          <p:cNvPr id="369" name="Rectangle 419">
            <a:extLst>
              <a:ext uri="{FF2B5EF4-FFF2-40B4-BE49-F238E27FC236}">
                <a16:creationId xmlns:a16="http://schemas.microsoft.com/office/drawing/2014/main" id="{F39DA03D-3BDA-2344-B3D3-3A95FB5EE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306" y="3522059"/>
            <a:ext cx="740249" cy="502217"/>
          </a:xfrm>
          <a:prstGeom prst="rect">
            <a:avLst/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0" name="AutoShape 420">
            <a:extLst>
              <a:ext uri="{FF2B5EF4-FFF2-40B4-BE49-F238E27FC236}">
                <a16:creationId xmlns:a16="http://schemas.microsoft.com/office/drawing/2014/main" id="{579866B0-F884-A84A-B74A-EFEA50EB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013" y="3324188"/>
            <a:ext cx="1094184" cy="238388"/>
          </a:xfrm>
          <a:prstGeom prst="triangle">
            <a:avLst>
              <a:gd name="adj" fmla="val 50000"/>
            </a:avLst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CC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5784301" y="4369601"/>
            <a:ext cx="2309813" cy="1248966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 sz="1350"/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6" y="1973596"/>
            <a:ext cx="10486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latin typeface="+mn-lt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126" y="4001192"/>
            <a:ext cx="1466735" cy="22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latin typeface="+mn-lt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181" y="5192082"/>
            <a:ext cx="946093" cy="3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latin typeface="+mn-lt"/>
              </a:rPr>
              <a:t>enterprise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latin typeface="+mn-lt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7666610" y="3241905"/>
            <a:ext cx="954875" cy="1451811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8128275" y="3803288"/>
            <a:ext cx="515545" cy="541161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8078379" y="3252878"/>
            <a:ext cx="445960" cy="486252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7155610" y="2193782"/>
            <a:ext cx="1123398" cy="1039841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7070401" y="2245647"/>
            <a:ext cx="1334020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6959301" y="3615682"/>
            <a:ext cx="229312" cy="148385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6574622" y="3443189"/>
            <a:ext cx="780479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8188325" y="4365703"/>
            <a:ext cx="654346" cy="310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88" dirty="0"/>
              <a:t>datacenter </a:t>
            </a:r>
          </a:p>
          <a:p>
            <a:pPr>
              <a:lnSpc>
                <a:spcPct val="90000"/>
              </a:lnSpc>
            </a:pPr>
            <a:r>
              <a:rPr lang="en-US" sz="788" dirty="0"/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7547264" y="4028436"/>
            <a:ext cx="678391" cy="528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content 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provider 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network</a:t>
            </a:r>
            <a:endParaRPr lang="en-US" sz="750" dirty="0"/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7919940" y="3542344"/>
            <a:ext cx="309723" cy="47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7995626" y="3587764"/>
            <a:ext cx="259400" cy="554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7977673" y="3582316"/>
            <a:ext cx="251990" cy="296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7928081" y="3553422"/>
            <a:ext cx="1" cy="364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7912966" y="3910982"/>
            <a:ext cx="381407" cy="261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7421397" y="3923057"/>
            <a:ext cx="4915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6914712" y="3923057"/>
            <a:ext cx="4915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6957651" y="3488004"/>
            <a:ext cx="286818" cy="387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7299802" y="3488004"/>
            <a:ext cx="0" cy="405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7603251" y="2923269"/>
            <a:ext cx="366131" cy="629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7349039" y="2878510"/>
            <a:ext cx="285324" cy="52110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5671679" y="2452744"/>
            <a:ext cx="2684150" cy="2730212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5895" y="2882519"/>
            <a:ext cx="170973" cy="1307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6038023" y="2589282"/>
            <a:ext cx="223838" cy="348006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12" y="3753675"/>
            <a:ext cx="277627" cy="23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58" y="5000424"/>
            <a:ext cx="285701" cy="23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7337669" y="4599737"/>
            <a:ext cx="295320" cy="163934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7387024" y="4861528"/>
            <a:ext cx="232305" cy="143129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6507464" y="4582815"/>
            <a:ext cx="295320" cy="163934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6233640" y="4753075"/>
            <a:ext cx="232305" cy="143129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6329870" y="2966482"/>
            <a:ext cx="265259" cy="126206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6037552" y="3831746"/>
            <a:ext cx="266240" cy="131751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8163064" y="3558274"/>
            <a:ext cx="128242" cy="72789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7807957" y="3479354"/>
            <a:ext cx="265259" cy="148758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7461543" y="2508969"/>
            <a:ext cx="265259" cy="148758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7895410" y="2817275"/>
            <a:ext cx="265259" cy="148758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7982869" y="2438222"/>
            <a:ext cx="265259" cy="148758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6824091" y="3824718"/>
            <a:ext cx="275418" cy="180228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7485094" y="2853424"/>
            <a:ext cx="265259" cy="148758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7122854" y="3402774"/>
            <a:ext cx="275418" cy="180228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7201166" y="3857072"/>
            <a:ext cx="275418" cy="180228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7781444" y="3851494"/>
            <a:ext cx="265259" cy="148758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6935920" y="4439014"/>
            <a:ext cx="295320" cy="163934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8194487" y="4134094"/>
            <a:ext cx="171221" cy="903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5579306" y="2624710"/>
            <a:ext cx="401240" cy="305991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6478336" y="2597046"/>
            <a:ext cx="398027" cy="358507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084B6293-559E-5D43-AF2B-4CB5E09EC6C5}"/>
              </a:ext>
            </a:extLst>
          </p:cNvPr>
          <p:cNvGrpSpPr/>
          <p:nvPr/>
        </p:nvGrpSpPr>
        <p:grpSpPr>
          <a:xfrm>
            <a:off x="5620139" y="3421605"/>
            <a:ext cx="263105" cy="229138"/>
            <a:chOff x="7487144" y="3389820"/>
            <a:chExt cx="350807" cy="305517"/>
          </a:xfrm>
        </p:grpSpPr>
        <p:pic>
          <p:nvPicPr>
            <p:cNvPr id="91" name="Picture 1115" descr="antenna_stylized">
              <a:extLst>
                <a:ext uri="{FF2B5EF4-FFF2-40B4-BE49-F238E27FC236}">
                  <a16:creationId xmlns:a16="http://schemas.microsoft.com/office/drawing/2014/main" id="{1821BC3E-6137-D844-92B9-4BA4CFF41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144" y="3389820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1116" descr="laptop_keyboard">
              <a:extLst>
                <a:ext uri="{FF2B5EF4-FFF2-40B4-BE49-F238E27FC236}">
                  <a16:creationId xmlns:a16="http://schemas.microsoft.com/office/drawing/2014/main" id="{7F05CE3B-E67B-1B40-9D5B-2914F0B9B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504001" y="3575889"/>
              <a:ext cx="286699" cy="119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Freeform 1117">
              <a:extLst>
                <a:ext uri="{FF2B5EF4-FFF2-40B4-BE49-F238E27FC236}">
                  <a16:creationId xmlns:a16="http://schemas.microsoft.com/office/drawing/2014/main" id="{B52A07C5-D801-5B41-BD20-C20958925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014" y="3459979"/>
              <a:ext cx="230764" cy="155883"/>
            </a:xfrm>
            <a:custGeom>
              <a:avLst/>
              <a:gdLst>
                <a:gd name="T0" fmla="*/ 143665061 w 2982"/>
                <a:gd name="T1" fmla="*/ 0 h 2442"/>
                <a:gd name="T2" fmla="*/ 0 w 2982"/>
                <a:gd name="T3" fmla="*/ 66329557 h 2442"/>
                <a:gd name="T4" fmla="*/ 573719931 w 2982"/>
                <a:gd name="T5" fmla="*/ 82975142 h 2442"/>
                <a:gd name="T6" fmla="*/ 717384993 w 2982"/>
                <a:gd name="T7" fmla="*/ 16645585 h 2442"/>
                <a:gd name="T8" fmla="*/ 14366506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94" name="Picture 1118" descr="screen">
              <a:extLst>
                <a:ext uri="{FF2B5EF4-FFF2-40B4-BE49-F238E27FC236}">
                  <a16:creationId xmlns:a16="http://schemas.microsoft.com/office/drawing/2014/main" id="{2EA30B4E-5447-0340-8DAD-349A843F2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380" y="3463988"/>
              <a:ext cx="209692" cy="14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1119">
              <a:extLst>
                <a:ext uri="{FF2B5EF4-FFF2-40B4-BE49-F238E27FC236}">
                  <a16:creationId xmlns:a16="http://schemas.microsoft.com/office/drawing/2014/main" id="{1137F6C6-A7C9-9A4D-BCE3-048DB90EF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1029" y="3455381"/>
              <a:ext cx="195517" cy="29007"/>
            </a:xfrm>
            <a:custGeom>
              <a:avLst/>
              <a:gdLst>
                <a:gd name="T0" fmla="*/ 35620212 w 2528"/>
                <a:gd name="T1" fmla="*/ 0 h 455"/>
                <a:gd name="T2" fmla="*/ 608343257 w 2528"/>
                <a:gd name="T3" fmla="*/ 16582250 h 455"/>
                <a:gd name="T4" fmla="*/ 572256449 w 2528"/>
                <a:gd name="T5" fmla="*/ 16582250 h 455"/>
                <a:gd name="T6" fmla="*/ 0 w 2528"/>
                <a:gd name="T7" fmla="*/ 16582250 h 455"/>
                <a:gd name="T8" fmla="*/ 35620212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6" name="Freeform 1120">
              <a:extLst>
                <a:ext uri="{FF2B5EF4-FFF2-40B4-BE49-F238E27FC236}">
                  <a16:creationId xmlns:a16="http://schemas.microsoft.com/office/drawing/2014/main" id="{7A0060E2-767D-1545-8656-29ED1A47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971" y="3455145"/>
              <a:ext cx="54275" cy="120745"/>
            </a:xfrm>
            <a:custGeom>
              <a:avLst/>
              <a:gdLst>
                <a:gd name="T0" fmla="*/ 142804406 w 702"/>
                <a:gd name="T1" fmla="*/ 0 h 1893"/>
                <a:gd name="T2" fmla="*/ 0 w 702"/>
                <a:gd name="T3" fmla="*/ 66174575 h 1893"/>
                <a:gd name="T4" fmla="*/ 35584530 w 702"/>
                <a:gd name="T5" fmla="*/ 66174575 h 1893"/>
                <a:gd name="T6" fmla="*/ 178855222 w 702"/>
                <a:gd name="T7" fmla="*/ 16607700 h 1893"/>
                <a:gd name="T8" fmla="*/ 14280440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7" name="Freeform 1121">
              <a:extLst>
                <a:ext uri="{FF2B5EF4-FFF2-40B4-BE49-F238E27FC236}">
                  <a16:creationId xmlns:a16="http://schemas.microsoft.com/office/drawing/2014/main" id="{15790F5A-ABAC-8D49-A4F9-E2F57655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6652" y="3476723"/>
              <a:ext cx="58489" cy="139375"/>
            </a:xfrm>
            <a:custGeom>
              <a:avLst/>
              <a:gdLst>
                <a:gd name="T0" fmla="*/ 179213623 w 756"/>
                <a:gd name="T1" fmla="*/ 0 h 2184"/>
                <a:gd name="T2" fmla="*/ 35656008 w 756"/>
                <a:gd name="T3" fmla="*/ 82904513 h 2184"/>
                <a:gd name="T4" fmla="*/ 0 w 756"/>
                <a:gd name="T5" fmla="*/ 82904513 h 2184"/>
                <a:gd name="T6" fmla="*/ 143090785 w 756"/>
                <a:gd name="T7" fmla="*/ 16632211 h 2184"/>
                <a:gd name="T8" fmla="*/ 179213623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8" name="Freeform 1122">
              <a:extLst>
                <a:ext uri="{FF2B5EF4-FFF2-40B4-BE49-F238E27FC236}">
                  <a16:creationId xmlns:a16="http://schemas.microsoft.com/office/drawing/2014/main" id="{8898B7ED-5BCF-8C4E-B1AA-B82AD50F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332" y="3569758"/>
              <a:ext cx="214545" cy="47048"/>
            </a:xfrm>
            <a:custGeom>
              <a:avLst/>
              <a:gdLst>
                <a:gd name="T0" fmla="*/ 35658648 w 2773"/>
                <a:gd name="T1" fmla="*/ 0 h 738"/>
                <a:gd name="T2" fmla="*/ 0 w 2773"/>
                <a:gd name="T3" fmla="*/ 16581742 h 738"/>
                <a:gd name="T4" fmla="*/ 573357470 w 2773"/>
                <a:gd name="T5" fmla="*/ 33163485 h 738"/>
                <a:gd name="T6" fmla="*/ 573357470 w 2773"/>
                <a:gd name="T7" fmla="*/ 16581742 h 738"/>
                <a:gd name="T8" fmla="*/ 3565864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9" name="Freeform 1123">
              <a:extLst>
                <a:ext uri="{FF2B5EF4-FFF2-40B4-BE49-F238E27FC236}">
                  <a16:creationId xmlns:a16="http://schemas.microsoft.com/office/drawing/2014/main" id="{5A7F91EF-AD6B-D64E-B73E-C762D73A7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165" y="3477902"/>
              <a:ext cx="54786" cy="139965"/>
            </a:xfrm>
            <a:custGeom>
              <a:avLst/>
              <a:gdLst>
                <a:gd name="T0" fmla="*/ 656550006 w 637"/>
                <a:gd name="T1" fmla="*/ 0 h 1659"/>
                <a:gd name="T2" fmla="*/ 656550006 w 637"/>
                <a:gd name="T3" fmla="*/ 0 h 1659"/>
                <a:gd name="T4" fmla="*/ 54716163 w 637"/>
                <a:gd name="T5" fmla="*/ 2147483646 h 1659"/>
                <a:gd name="T6" fmla="*/ 0 w 637"/>
                <a:gd name="T7" fmla="*/ 2147483646 h 1659"/>
                <a:gd name="T8" fmla="*/ 65655000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0" name="Freeform 1124">
              <a:extLst>
                <a:ext uri="{FF2B5EF4-FFF2-40B4-BE49-F238E27FC236}">
                  <a16:creationId xmlns:a16="http://schemas.microsoft.com/office/drawing/2014/main" id="{BBB1B153-2E6F-7246-9B11-B68D01DF6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588" y="3576007"/>
              <a:ext cx="190792" cy="46458"/>
            </a:xfrm>
            <a:custGeom>
              <a:avLst/>
              <a:gdLst>
                <a:gd name="T0" fmla="*/ 0 w 2216"/>
                <a:gd name="T1" fmla="*/ 0 h 550"/>
                <a:gd name="T2" fmla="*/ 54884212 w 2216"/>
                <a:gd name="T3" fmla="*/ 101852492 h 550"/>
                <a:gd name="T4" fmla="*/ 2147483646 w 2216"/>
                <a:gd name="T5" fmla="*/ 1017940055 h 550"/>
                <a:gd name="T6" fmla="*/ 2147483646 w 2216"/>
                <a:gd name="T7" fmla="*/ 86546456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01" name="Group 1125">
              <a:extLst>
                <a:ext uri="{FF2B5EF4-FFF2-40B4-BE49-F238E27FC236}">
                  <a16:creationId xmlns:a16="http://schemas.microsoft.com/office/drawing/2014/main" id="{57060979-075D-9D4D-B12E-DA0CCD4C6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3395" y="3625649"/>
              <a:ext cx="64747" cy="27592"/>
              <a:chOff x="1740" y="2642"/>
              <a:chExt cx="752" cy="327"/>
            </a:xfrm>
          </p:grpSpPr>
          <p:sp>
            <p:nvSpPr>
              <p:cNvPr id="140" name="Freeform 1126">
                <a:extLst>
                  <a:ext uri="{FF2B5EF4-FFF2-40B4-BE49-F238E27FC236}">
                    <a16:creationId xmlns:a16="http://schemas.microsoft.com/office/drawing/2014/main" id="{8DFFF656-1361-C546-8336-177F79E46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1" name="Freeform 1127">
                <a:extLst>
                  <a:ext uri="{FF2B5EF4-FFF2-40B4-BE49-F238E27FC236}">
                    <a16:creationId xmlns:a16="http://schemas.microsoft.com/office/drawing/2014/main" id="{60C6C6B3-72DE-664B-B4DE-3C04B0C5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2" name="Freeform 1128">
                <a:extLst>
                  <a:ext uri="{FF2B5EF4-FFF2-40B4-BE49-F238E27FC236}">
                    <a16:creationId xmlns:a16="http://schemas.microsoft.com/office/drawing/2014/main" id="{0D48292A-917D-D046-A974-043CEE5A4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3" name="Freeform 1129">
                <a:extLst>
                  <a:ext uri="{FF2B5EF4-FFF2-40B4-BE49-F238E27FC236}">
                    <a16:creationId xmlns:a16="http://schemas.microsoft.com/office/drawing/2014/main" id="{DB6BAAEB-BADD-0A4F-8A9D-D72AFCA99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4" name="Freeform 1130">
                <a:extLst>
                  <a:ext uri="{FF2B5EF4-FFF2-40B4-BE49-F238E27FC236}">
                    <a16:creationId xmlns:a16="http://schemas.microsoft.com/office/drawing/2014/main" id="{05D5969F-F3B9-414D-975E-A6700098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5" name="Freeform 1131">
                <a:extLst>
                  <a:ext uri="{FF2B5EF4-FFF2-40B4-BE49-F238E27FC236}">
                    <a16:creationId xmlns:a16="http://schemas.microsoft.com/office/drawing/2014/main" id="{41BB174D-6019-384D-A5AC-1B4D92D9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102" name="Freeform 1132">
              <a:extLst>
                <a:ext uri="{FF2B5EF4-FFF2-40B4-BE49-F238E27FC236}">
                  <a16:creationId xmlns:a16="http://schemas.microsoft.com/office/drawing/2014/main" id="{F8739864-4836-E447-8FC8-5886923F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243" y="3629776"/>
              <a:ext cx="78411" cy="60608"/>
            </a:xfrm>
            <a:custGeom>
              <a:avLst/>
              <a:gdLst>
                <a:gd name="T0" fmla="*/ 39250883 w 990"/>
                <a:gd name="T1" fmla="*/ 342828616 h 792"/>
                <a:gd name="T2" fmla="*/ 354255671 w 990"/>
                <a:gd name="T3" fmla="*/ 0 h 792"/>
                <a:gd name="T4" fmla="*/ 354255671 w 990"/>
                <a:gd name="T5" fmla="*/ 34504242 h 792"/>
                <a:gd name="T6" fmla="*/ 0 w 990"/>
                <a:gd name="T7" fmla="*/ 342828616 h 792"/>
                <a:gd name="T8" fmla="*/ 39250883 w 990"/>
                <a:gd name="T9" fmla="*/ 34282861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" name="Freeform 1133">
              <a:extLst>
                <a:ext uri="{FF2B5EF4-FFF2-40B4-BE49-F238E27FC236}">
                  <a16:creationId xmlns:a16="http://schemas.microsoft.com/office/drawing/2014/main" id="{C59CADF3-CD09-FB48-A672-C2C50B66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129" y="3634611"/>
              <a:ext cx="200625" cy="55302"/>
            </a:xfrm>
            <a:custGeom>
              <a:avLst/>
              <a:gdLst>
                <a:gd name="T0" fmla="*/ 39302216 w 2532"/>
                <a:gd name="T1" fmla="*/ 0 h 723"/>
                <a:gd name="T2" fmla="*/ 39302216 w 2532"/>
                <a:gd name="T3" fmla="*/ 0 h 723"/>
                <a:gd name="T4" fmla="*/ 867084690 w 2532"/>
                <a:gd name="T5" fmla="*/ 307891170 h 723"/>
                <a:gd name="T6" fmla="*/ 867084690 w 2532"/>
                <a:gd name="T7" fmla="*/ 342351506 h 723"/>
                <a:gd name="T8" fmla="*/ 0 w 2532"/>
                <a:gd name="T9" fmla="*/ 34009889 h 723"/>
                <a:gd name="T10" fmla="*/ 3930221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4" name="Freeform 1134">
              <a:extLst>
                <a:ext uri="{FF2B5EF4-FFF2-40B4-BE49-F238E27FC236}">
                  <a16:creationId xmlns:a16="http://schemas.microsoft.com/office/drawing/2014/main" id="{628AB6FD-35F6-0345-BD13-22EAAF9E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257" y="3624470"/>
              <a:ext cx="2171" cy="11202"/>
            </a:xfrm>
            <a:custGeom>
              <a:avLst/>
              <a:gdLst>
                <a:gd name="T0" fmla="*/ 48903362 w 26"/>
                <a:gd name="T1" fmla="*/ 33634500 h 147"/>
                <a:gd name="T2" fmla="*/ 48903362 w 26"/>
                <a:gd name="T3" fmla="*/ 67263209 h 147"/>
                <a:gd name="T4" fmla="*/ 0 w 26"/>
                <a:gd name="T5" fmla="*/ 67263209 h 147"/>
                <a:gd name="T6" fmla="*/ 48903362 w 26"/>
                <a:gd name="T7" fmla="*/ 0 h 147"/>
                <a:gd name="T8" fmla="*/ 48903362 w 26"/>
                <a:gd name="T9" fmla="*/ 3363450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5" name="Freeform 1135">
              <a:extLst>
                <a:ext uri="{FF2B5EF4-FFF2-40B4-BE49-F238E27FC236}">
                  <a16:creationId xmlns:a16="http://schemas.microsoft.com/office/drawing/2014/main" id="{76529D44-B4FD-DE4D-812E-E461A0FCC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384" y="3578837"/>
              <a:ext cx="93225" cy="46340"/>
            </a:xfrm>
            <a:custGeom>
              <a:avLst/>
              <a:gdLst>
                <a:gd name="T0" fmla="*/ 395043791 w 1176"/>
                <a:gd name="T1" fmla="*/ 0 h 606"/>
                <a:gd name="T2" fmla="*/ 0 w 1176"/>
                <a:gd name="T3" fmla="*/ 273654982 h 606"/>
                <a:gd name="T4" fmla="*/ 39357994 w 1176"/>
                <a:gd name="T5" fmla="*/ 273654982 h 606"/>
                <a:gd name="T6" fmla="*/ 395043791 w 1176"/>
                <a:gd name="T7" fmla="*/ 33985420 h 606"/>
                <a:gd name="T8" fmla="*/ 39504379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6" name="Freeform 1136">
              <a:extLst>
                <a:ext uri="{FF2B5EF4-FFF2-40B4-BE49-F238E27FC236}">
                  <a16:creationId xmlns:a16="http://schemas.microsoft.com/office/drawing/2014/main" id="{44CD9A89-0E3B-2C40-8436-71B7526B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642" y="3626829"/>
              <a:ext cx="190281" cy="53180"/>
            </a:xfrm>
            <a:custGeom>
              <a:avLst/>
              <a:gdLst>
                <a:gd name="T0" fmla="*/ 31829833 w 2532"/>
                <a:gd name="T1" fmla="*/ 0 h 723"/>
                <a:gd name="T2" fmla="*/ 31829833 w 2532"/>
                <a:gd name="T3" fmla="*/ 0 h 723"/>
                <a:gd name="T4" fmla="*/ 382827787 w 2532"/>
                <a:gd name="T5" fmla="*/ 175498781 h 723"/>
                <a:gd name="T6" fmla="*/ 382827787 w 2532"/>
                <a:gd name="T7" fmla="*/ 175498781 h 723"/>
                <a:gd name="T8" fmla="*/ 0 w 2532"/>
                <a:gd name="T9" fmla="*/ 29448186 h 723"/>
                <a:gd name="T10" fmla="*/ 31829833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7" name="Freeform 1137">
              <a:extLst>
                <a:ext uri="{FF2B5EF4-FFF2-40B4-BE49-F238E27FC236}">
                  <a16:creationId xmlns:a16="http://schemas.microsoft.com/office/drawing/2014/main" id="{92BF681C-02FC-8F49-A2CD-8F3446ECE5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00668" y="3623055"/>
              <a:ext cx="77645" cy="5506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2641137 h 723"/>
                <a:gd name="T6" fmla="*/ 0 w 2532"/>
                <a:gd name="T7" fmla="*/ 302641137 h 723"/>
                <a:gd name="T8" fmla="*/ 0 w 2532"/>
                <a:gd name="T9" fmla="*/ 33575256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694" name="Group 693">
            <a:extLst>
              <a:ext uri="{FF2B5EF4-FFF2-40B4-BE49-F238E27FC236}">
                <a16:creationId xmlns:a16="http://schemas.microsoft.com/office/drawing/2014/main" id="{14715B6C-9A50-FE4B-A8D2-1E669BF891E3}"/>
              </a:ext>
            </a:extLst>
          </p:cNvPr>
          <p:cNvGrpSpPr/>
          <p:nvPr/>
        </p:nvGrpSpPr>
        <p:grpSpPr>
          <a:xfrm>
            <a:off x="5852577" y="3351318"/>
            <a:ext cx="260998" cy="297465"/>
            <a:chOff x="7797061" y="3296104"/>
            <a:chExt cx="347997" cy="396620"/>
          </a:xfrm>
        </p:grpSpPr>
        <p:pic>
          <p:nvPicPr>
            <p:cNvPr id="113" name="Picture 571" descr="fridge2.png">
              <a:extLst>
                <a:ext uri="{FF2B5EF4-FFF2-40B4-BE49-F238E27FC236}">
                  <a16:creationId xmlns:a16="http://schemas.microsoft.com/office/drawing/2014/main" id="{29DD0F98-F93B-0145-A925-F4125ED4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825" y="335569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115" descr="antenna_stylized">
              <a:extLst>
                <a:ext uri="{FF2B5EF4-FFF2-40B4-BE49-F238E27FC236}">
                  <a16:creationId xmlns:a16="http://schemas.microsoft.com/office/drawing/2014/main" id="{C1A64F68-4D16-AE4F-AB60-09D2C0CF0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061" y="329610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8298710" y="3428614"/>
            <a:ext cx="388836" cy="90918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7716686" y="4812714"/>
            <a:ext cx="132894" cy="248125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85641" y="4532371"/>
            <a:ext cx="259223" cy="240227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15432" y="4985743"/>
            <a:ext cx="259223" cy="240227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14100" y="5001847"/>
            <a:ext cx="259223" cy="240227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7151060" y="5203604"/>
            <a:ext cx="239448" cy="190034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7615195" y="5084978"/>
            <a:ext cx="25537" cy="249693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7619978" y="5099942"/>
            <a:ext cx="15250" cy="231015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7616639" y="5216815"/>
            <a:ext cx="23732" cy="20644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725" y="5113050"/>
            <a:ext cx="53962" cy="513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7568362" y="5110647"/>
            <a:ext cx="52427" cy="15838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627" y="5149313"/>
            <a:ext cx="53962" cy="513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7568182" y="5146255"/>
            <a:ext cx="52427" cy="14636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627" y="5185576"/>
            <a:ext cx="53962" cy="513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29" y="5218454"/>
            <a:ext cx="53962" cy="513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7567099" y="5215396"/>
            <a:ext cx="52518" cy="16493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7617001" y="5185576"/>
            <a:ext cx="23732" cy="2053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7567460" y="5182627"/>
            <a:ext cx="52518" cy="15182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09" y="5084541"/>
            <a:ext cx="6317" cy="249584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7619166" y="5147675"/>
            <a:ext cx="21386" cy="23265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7619436" y="5111958"/>
            <a:ext cx="22018" cy="26215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83" y="5322875"/>
            <a:ext cx="4512" cy="10376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7618263" y="5323203"/>
            <a:ext cx="22108" cy="21845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408" y="5329866"/>
            <a:ext cx="107924" cy="16384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725" y="5334125"/>
            <a:ext cx="96193" cy="862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657" y="5297861"/>
            <a:ext cx="14348" cy="1551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900" y="5297861"/>
            <a:ext cx="14348" cy="1551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151" y="5297861"/>
            <a:ext cx="14348" cy="1551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058" y="5238333"/>
            <a:ext cx="7219" cy="82904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Peer-to-peer </a:t>
            </a:r>
            <a:r>
              <a:rPr lang="en-US" altLang="en-US" sz="2700" dirty="0">
                <a:ea typeface="ＭＳ Ｐゴシック" panose="020B0600070205080204" pitchFamily="34" charset="-128"/>
              </a:rPr>
              <a:t>(P2P) </a:t>
            </a:r>
            <a:r>
              <a:rPr lang="en-US" altLang="en-US" dirty="0">
                <a:ea typeface="ＭＳ Ｐゴシック" panose="020B0600070205080204" pitchFamily="34" charset="-128"/>
              </a:rPr>
              <a:t>architecture</a:t>
            </a:r>
            <a:endParaRPr lang="en-US" dirty="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498245" y="1824994"/>
            <a:ext cx="4550886" cy="3731024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en-US" sz="2100" i="1" dirty="0">
                <a:ea typeface="ＭＳ Ｐゴシック" panose="020B0600070205080204" pitchFamily="34" charset="-128"/>
              </a:rPr>
              <a:t>no</a:t>
            </a:r>
            <a:r>
              <a:rPr lang="en-US" altLang="en-US" sz="2100" dirty="0">
                <a:ea typeface="ＭＳ Ｐゴシック" panose="020B0600070205080204" pitchFamily="34" charset="-128"/>
              </a:rPr>
              <a:t> always-on server</a:t>
            </a:r>
          </a:p>
          <a:p>
            <a:pPr>
              <a:spcBef>
                <a:spcPts val="3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arbitrary end systems directly communicate</a:t>
            </a:r>
          </a:p>
          <a:p>
            <a:pPr>
              <a:spcBef>
                <a:spcPts val="3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peers request service from other peers, provide service in return to other peers</a:t>
            </a:r>
          </a:p>
          <a:p>
            <a:pPr marL="436960" lvl="1" indent="-169069"/>
            <a:r>
              <a:rPr lang="en-US" altLang="en-US" sz="18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self scalability</a:t>
            </a:r>
            <a:r>
              <a:rPr lang="en-US" altLang="en-US" sz="1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– new peers bring new service capacity, and new service demands</a:t>
            </a:r>
          </a:p>
          <a:p>
            <a:pPr>
              <a:spcBef>
                <a:spcPts val="3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peers are intermittently connected and change IP addresses</a:t>
            </a:r>
          </a:p>
          <a:p>
            <a:pPr lvl="1">
              <a:spcBef>
                <a:spcPts val="3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complex management</a:t>
            </a:r>
          </a:p>
          <a:p>
            <a:pPr>
              <a:spcBef>
                <a:spcPts val="300"/>
              </a:spcBef>
            </a:pPr>
            <a:r>
              <a:rPr lang="en-US" sz="2100" dirty="0"/>
              <a:t>examples: </a:t>
            </a:r>
            <a:r>
              <a:rPr lang="en-US" sz="1800" dirty="0"/>
              <a:t>P2P file sharing (BitTorrent), streaming (</a:t>
            </a:r>
            <a:r>
              <a:rPr lang="en-US" sz="1800" dirty="0" err="1"/>
              <a:t>KanKan</a:t>
            </a:r>
            <a:r>
              <a:rPr lang="en-US" sz="1800" dirty="0"/>
              <a:t>), VoIP (Skype)</a:t>
            </a:r>
            <a:endParaRPr lang="en-US" sz="2100" dirty="0"/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7501881" y="5069550"/>
            <a:ext cx="161231" cy="30294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2DA99646-DBA9-0746-9A79-29EAA25D43FE}"/>
              </a:ext>
            </a:extLst>
          </p:cNvPr>
          <p:cNvSpPr/>
          <p:nvPr/>
        </p:nvSpPr>
        <p:spPr>
          <a:xfrm>
            <a:off x="5060626" y="1973596"/>
            <a:ext cx="4019550" cy="3715971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227275-E754-4D43-889C-5A2BD4A21205}"/>
              </a:ext>
            </a:extLst>
          </p:cNvPr>
          <p:cNvGrpSpPr/>
          <p:nvPr/>
        </p:nvGrpSpPr>
        <p:grpSpPr>
          <a:xfrm>
            <a:off x="5760243" y="2217879"/>
            <a:ext cx="1493416" cy="3361808"/>
            <a:chOff x="7680324" y="1814171"/>
            <a:chExt cx="1991221" cy="4482411"/>
          </a:xfrm>
        </p:grpSpPr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1" name="Line 913">
              <a:extLst>
                <a:ext uri="{FF2B5EF4-FFF2-40B4-BE49-F238E27FC236}">
                  <a16:creationId xmlns:a16="http://schemas.microsoft.com/office/drawing/2014/main" id="{47A3D5AF-94CC-B24F-922A-C603CC0A5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3326" y="2438326"/>
              <a:ext cx="498897" cy="111475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2" name="Line 911">
              <a:extLst>
                <a:ext uri="{FF2B5EF4-FFF2-40B4-BE49-F238E27FC236}">
                  <a16:creationId xmlns:a16="http://schemas.microsoft.com/office/drawing/2014/main" id="{8E6A54E5-62F1-544B-AE41-5137E62BF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1176" y="2321758"/>
              <a:ext cx="1187" cy="279353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1E120312-45B0-4C42-82FC-F180847C8246}"/>
                </a:ext>
              </a:extLst>
            </p:cNvPr>
            <p:cNvSpPr/>
            <p:nvPr/>
          </p:nvSpPr>
          <p:spPr>
            <a:xfrm>
              <a:off x="8703904" y="194341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05394771-B526-F445-85E3-3C2DA3BC4892}"/>
                </a:ext>
              </a:extLst>
            </p:cNvPr>
            <p:cNvSpPr/>
            <p:nvPr/>
          </p:nvSpPr>
          <p:spPr>
            <a:xfrm>
              <a:off x="8013358" y="344089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01400376-9630-4440-8893-6D129686EE19}"/>
                </a:ext>
              </a:extLst>
            </p:cNvPr>
            <p:cNvSpPr/>
            <p:nvPr/>
          </p:nvSpPr>
          <p:spPr>
            <a:xfrm>
              <a:off x="9059242" y="5786513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9" name="Line 913">
              <a:extLst>
                <a:ext uri="{FF2B5EF4-FFF2-40B4-BE49-F238E27FC236}">
                  <a16:creationId xmlns:a16="http://schemas.microsoft.com/office/drawing/2014/main" id="{4FC33EFC-28C4-404D-91B5-F7C18E706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3664" y="2462348"/>
              <a:ext cx="228982" cy="329961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0" name="Line 913">
              <a:extLst>
                <a:ext uri="{FF2B5EF4-FFF2-40B4-BE49-F238E27FC236}">
                  <a16:creationId xmlns:a16="http://schemas.microsoft.com/office/drawing/2014/main" id="{7602507B-BECA-7042-893E-42D6FF9E5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5044" y="3911282"/>
              <a:ext cx="764880" cy="1866664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9" name="Group 652">
            <a:extLst>
              <a:ext uri="{FF2B5EF4-FFF2-40B4-BE49-F238E27FC236}">
                <a16:creationId xmlns:a16="http://schemas.microsoft.com/office/drawing/2014/main" id="{F4E63F52-683B-8244-A48E-D8CF833CC085}"/>
              </a:ext>
            </a:extLst>
          </p:cNvPr>
          <p:cNvGrpSpPr>
            <a:grpSpLocks/>
          </p:cNvGrpSpPr>
          <p:nvPr/>
        </p:nvGrpSpPr>
        <p:grpSpPr bwMode="auto">
          <a:xfrm>
            <a:off x="5812668" y="2252044"/>
            <a:ext cx="311944" cy="289322"/>
            <a:chOff x="2751" y="1851"/>
            <a:chExt cx="462" cy="478"/>
          </a:xfrm>
        </p:grpSpPr>
        <p:pic>
          <p:nvPicPr>
            <p:cNvPr id="359" name="Picture 653" descr="iphone_stylized_small">
              <a:extLst>
                <a:ext uri="{FF2B5EF4-FFF2-40B4-BE49-F238E27FC236}">
                  <a16:creationId xmlns:a16="http://schemas.microsoft.com/office/drawing/2014/main" id="{EDF1EC93-A6E5-964F-B0D6-EE56B282A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" name="Picture 654" descr="antenna_radiation_stylized">
              <a:extLst>
                <a:ext uri="{FF2B5EF4-FFF2-40B4-BE49-F238E27FC236}">
                  <a16:creationId xmlns:a16="http://schemas.microsoft.com/office/drawing/2014/main" id="{0A17C594-505E-6F41-AEEB-272A31DFD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6374654" y="2401593"/>
            <a:ext cx="636984" cy="169582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1139">
            <a:extLst>
              <a:ext uri="{FF2B5EF4-FFF2-40B4-BE49-F238E27FC236}">
                <a16:creationId xmlns:a16="http://schemas.microsoft.com/office/drawing/2014/main" id="{904B7C12-C509-8641-BB63-56DEDB95F95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93997" y="3532608"/>
            <a:ext cx="269446" cy="256534"/>
            <a:chOff x="2839" y="3501"/>
            <a:chExt cx="755" cy="803"/>
          </a:xfrm>
        </p:grpSpPr>
        <p:pic>
          <p:nvPicPr>
            <p:cNvPr id="138" name="Picture 1140" descr="desktop_computer_stylized_medium">
              <a:extLst>
                <a:ext uri="{FF2B5EF4-FFF2-40B4-BE49-F238E27FC236}">
                  <a16:creationId xmlns:a16="http://schemas.microsoft.com/office/drawing/2014/main" id="{BDC7F552-21C9-C942-90FF-0162099A3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Freeform 1141">
              <a:extLst>
                <a:ext uri="{FF2B5EF4-FFF2-40B4-BE49-F238E27FC236}">
                  <a16:creationId xmlns:a16="http://schemas.microsoft.com/office/drawing/2014/main" id="{654B43BA-608E-5D4D-B11B-71762CFB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487" name="Group 590">
            <a:extLst>
              <a:ext uri="{FF2B5EF4-FFF2-40B4-BE49-F238E27FC236}">
                <a16:creationId xmlns:a16="http://schemas.microsoft.com/office/drawing/2014/main" id="{B2AAF0C3-BD73-634D-B492-B7CCF9735E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30486" y="4818045"/>
            <a:ext cx="259223" cy="240227"/>
            <a:chOff x="2839" y="3501"/>
            <a:chExt cx="755" cy="803"/>
          </a:xfrm>
        </p:grpSpPr>
        <p:pic>
          <p:nvPicPr>
            <p:cNvPr id="488" name="Picture 591" descr="desktop_computer_stylized_medium">
              <a:extLst>
                <a:ext uri="{FF2B5EF4-FFF2-40B4-BE49-F238E27FC236}">
                  <a16:creationId xmlns:a16="http://schemas.microsoft.com/office/drawing/2014/main" id="{1B000E5D-AA79-9741-93EF-69776E79D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592">
              <a:extLst>
                <a:ext uri="{FF2B5EF4-FFF2-40B4-BE49-F238E27FC236}">
                  <a16:creationId xmlns:a16="http://schemas.microsoft.com/office/drawing/2014/main" id="{E285DBFE-A1C0-DE49-94FA-3F8D49F9A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6901261" y="5246857"/>
            <a:ext cx="232640" cy="230856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611" name="Slide Number Placeholder 2">
            <a:extLst>
              <a:ext uri="{FF2B5EF4-FFF2-40B4-BE49-F238E27FC236}">
                <a16:creationId xmlns:a16="http://schemas.microsoft.com/office/drawing/2014/main" id="{033BFF8E-A045-F641-9334-CFBF85BE3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4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F2DFAA-3FF2-4DB3-9EAC-5EA7D64EC0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570182"/>
            <a:ext cx="7620000" cy="2306617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Application Layer</a:t>
            </a:r>
            <a:endParaRPr lang="tr-TR" sz="5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F9A20A44-5D0C-4BD8-A2DA-A3BF52CC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Chapter</a:t>
            </a:r>
            <a:r>
              <a:rPr lang="tr-TR" dirty="0"/>
              <a:t> 2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CA1894E2-E194-4D79-A795-745BDE72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E0C013-CA97-4A81-B537-11DF4444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08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File distribution: client-server vs P2P</a:t>
            </a:r>
            <a:endParaRPr lang="en-US" dirty="0"/>
          </a:p>
        </p:txBody>
      </p:sp>
      <p:sp>
        <p:nvSpPr>
          <p:cNvPr id="613" name="Rectangle 3">
            <a:extLst>
              <a:ext uri="{FF2B5EF4-FFF2-40B4-BE49-F238E27FC236}">
                <a16:creationId xmlns:a16="http://schemas.microsoft.com/office/drawing/2014/main" id="{D33C12FB-7815-3541-8A29-9A4570C91901}"/>
              </a:ext>
            </a:extLst>
          </p:cNvPr>
          <p:cNvSpPr txBox="1">
            <a:spLocks noChangeArrowheads="1"/>
          </p:cNvSpPr>
          <p:nvPr/>
        </p:nvSpPr>
        <p:spPr>
          <a:xfrm>
            <a:off x="647282" y="1833817"/>
            <a:ext cx="7886700" cy="97258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010" indent="-407194">
              <a:buNone/>
            </a:pPr>
            <a:r>
              <a:rPr lang="en-US" altLang="en-US" sz="2400" i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2400" dirty="0">
                <a:ea typeface="ＭＳ Ｐゴシック" panose="020B0600070205080204" pitchFamily="34" charset="-128"/>
              </a:rPr>
              <a:t> how much time to distribute file (size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F</a:t>
            </a:r>
            <a:r>
              <a:rPr lang="en-US" altLang="en-US" sz="2400" dirty="0">
                <a:ea typeface="ＭＳ Ｐゴシック" panose="020B0600070205080204" pitchFamily="34" charset="-128"/>
              </a:rPr>
              <a:t>) from one server to 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  peers</a:t>
            </a:r>
            <a:r>
              <a:rPr lang="en-US" altLang="en-US" sz="2400" dirty="0">
                <a:ea typeface="ＭＳ Ｐゴシック" panose="020B0600070205080204" pitchFamily="34" charset="-128"/>
              </a:rPr>
              <a:t>?</a:t>
            </a:r>
          </a:p>
          <a:p>
            <a:pPr marL="644129" lvl="1" indent="-178594"/>
            <a:r>
              <a:rPr lang="en-US" altLang="en-US" sz="1800" dirty="0">
                <a:ea typeface="ＭＳ Ｐゴシック" panose="020B0600070205080204" pitchFamily="34" charset="-128"/>
              </a:rPr>
              <a:t>peer upload/download capacity is limited resource</a:t>
            </a:r>
          </a:p>
        </p:txBody>
      </p:sp>
      <p:sp>
        <p:nvSpPr>
          <p:cNvPr id="749" name="Freeform 4">
            <a:extLst>
              <a:ext uri="{FF2B5EF4-FFF2-40B4-BE49-F238E27FC236}">
                <a16:creationId xmlns:a16="http://schemas.microsoft.com/office/drawing/2014/main" id="{5781B526-D87C-EC44-AD4E-445965AD662B}"/>
              </a:ext>
            </a:extLst>
          </p:cNvPr>
          <p:cNvSpPr>
            <a:spLocks/>
          </p:cNvSpPr>
          <p:nvPr/>
        </p:nvSpPr>
        <p:spPr bwMode="auto">
          <a:xfrm>
            <a:off x="3156347" y="3916560"/>
            <a:ext cx="2831306" cy="1316831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0" name="Line 14">
            <a:extLst>
              <a:ext uri="{FF2B5EF4-FFF2-40B4-BE49-F238E27FC236}">
                <a16:creationId xmlns:a16="http://schemas.microsoft.com/office/drawing/2014/main" id="{88305A7F-251D-B74C-8F8E-CCB1F71A8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7494" y="3889174"/>
            <a:ext cx="602456" cy="233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1" name="Text Box 15">
            <a:extLst>
              <a:ext uri="{FF2B5EF4-FFF2-40B4-BE49-F238E27FC236}">
                <a16:creationId xmlns:a16="http://schemas.microsoft.com/office/drawing/2014/main" id="{B8157757-C95F-CB42-9942-11A4F3D2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615" y="3737966"/>
            <a:ext cx="3561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i="1" kern="0">
                <a:solidFill>
                  <a:srgbClr val="000000"/>
                </a:solidFill>
              </a:rPr>
              <a:t>u</a:t>
            </a:r>
            <a:r>
              <a:rPr lang="en-US" altLang="en-US" sz="1500" i="1" kern="0" baseline="-250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752" name="Line 39">
            <a:extLst>
              <a:ext uri="{FF2B5EF4-FFF2-40B4-BE49-F238E27FC236}">
                <a16:creationId xmlns:a16="http://schemas.microsoft.com/office/drawing/2014/main" id="{33B391C4-AA6E-EF49-929E-18C688BE0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5309" y="4572593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3" name="Line 40">
            <a:extLst>
              <a:ext uri="{FF2B5EF4-FFF2-40B4-BE49-F238E27FC236}">
                <a16:creationId xmlns:a16="http://schemas.microsoft.com/office/drawing/2014/main" id="{55D5EF82-1A60-6045-9491-ACB495A754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6981" y="4683322"/>
            <a:ext cx="752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4" name="Text Box 41">
            <a:extLst>
              <a:ext uri="{FF2B5EF4-FFF2-40B4-BE49-F238E27FC236}">
                <a16:creationId xmlns:a16="http://schemas.microsoft.com/office/drawing/2014/main" id="{551344A9-80D5-6B4D-8C5F-1C743F9C4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003" y="4280891"/>
            <a:ext cx="457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i="1" kern="0">
                <a:solidFill>
                  <a:srgbClr val="000000"/>
                </a:solidFill>
              </a:rPr>
              <a:t>u</a:t>
            </a:r>
            <a:r>
              <a:rPr lang="en-US" altLang="en-US" sz="1500" i="1" kern="0" baseline="-25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755" name="Text Box 42">
            <a:extLst>
              <a:ext uri="{FF2B5EF4-FFF2-40B4-BE49-F238E27FC236}">
                <a16:creationId xmlns:a16="http://schemas.microsoft.com/office/drawing/2014/main" id="{DA13FA8F-3C26-0B46-A3A1-BC7065C4D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715" y="4666653"/>
            <a:ext cx="457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i="1" kern="0">
                <a:solidFill>
                  <a:srgbClr val="000000"/>
                </a:solidFill>
              </a:rPr>
              <a:t>d</a:t>
            </a:r>
            <a:r>
              <a:rPr lang="en-US" altLang="en-US" sz="1500" i="1" kern="0" baseline="-25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756" name="Text Box 43">
            <a:extLst>
              <a:ext uri="{FF2B5EF4-FFF2-40B4-BE49-F238E27FC236}">
                <a16:creationId xmlns:a16="http://schemas.microsoft.com/office/drawing/2014/main" id="{1E15BC0C-6AFB-CF4C-B899-707280EA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669" y="3904653"/>
            <a:ext cx="8798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>
                <a:solidFill>
                  <a:srgbClr val="000000"/>
                </a:solidFill>
              </a:rPr>
              <a:t>server</a:t>
            </a:r>
            <a:endParaRPr lang="en-US" altLang="en-US" sz="1500" kern="0" baseline="-25000">
              <a:solidFill>
                <a:srgbClr val="000000"/>
              </a:solidFill>
            </a:endParaRPr>
          </a:p>
        </p:txBody>
      </p:sp>
      <p:sp>
        <p:nvSpPr>
          <p:cNvPr id="757" name="Text Box 44">
            <a:extLst>
              <a:ext uri="{FF2B5EF4-FFF2-40B4-BE49-F238E27FC236}">
                <a16:creationId xmlns:a16="http://schemas.microsoft.com/office/drawing/2014/main" id="{B744D31B-0064-CC4C-813B-2342EBCC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631" y="4299940"/>
            <a:ext cx="21771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>
                <a:solidFill>
                  <a:srgbClr val="FFFFFF"/>
                </a:solidFill>
              </a:rPr>
              <a:t>network (with abundant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>
                <a:solidFill>
                  <a:srgbClr val="FFFFFF"/>
                </a:solidFill>
              </a:rPr>
              <a:t> bandwidth)</a:t>
            </a:r>
          </a:p>
        </p:txBody>
      </p:sp>
      <p:sp>
        <p:nvSpPr>
          <p:cNvPr id="758" name="Text Box 47">
            <a:extLst>
              <a:ext uri="{FF2B5EF4-FFF2-40B4-BE49-F238E27FC236}">
                <a16:creationId xmlns:a16="http://schemas.microsoft.com/office/drawing/2014/main" id="{3CFD7627-4852-C14C-83FC-5338E04E2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7" y="3718915"/>
            <a:ext cx="10477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i="1" kern="0">
                <a:solidFill>
                  <a:srgbClr val="000000"/>
                </a:solidFill>
              </a:rPr>
              <a:t>file, size F</a:t>
            </a:r>
            <a:endParaRPr lang="en-US" altLang="en-US" sz="1350" i="1" kern="0" baseline="-25000">
              <a:solidFill>
                <a:srgbClr val="000000"/>
              </a:solidFill>
            </a:endParaRPr>
          </a:p>
        </p:txBody>
      </p:sp>
      <p:sp>
        <p:nvSpPr>
          <p:cNvPr id="759" name="Text Box 49">
            <a:extLst>
              <a:ext uri="{FF2B5EF4-FFF2-40B4-BE49-F238E27FC236}">
                <a16:creationId xmlns:a16="http://schemas.microsoft.com/office/drawing/2014/main" id="{59DA6353-13D5-E042-BEEE-6FF767E8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715" y="2838553"/>
            <a:ext cx="1864883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i="1" kern="0" dirty="0">
                <a:solidFill>
                  <a:srgbClr val="CC0000"/>
                </a:solidFill>
                <a:latin typeface="+mn-lt"/>
              </a:rPr>
              <a:t>u</a:t>
            </a:r>
            <a:r>
              <a:rPr lang="en-US" altLang="en-US" sz="1800" b="1" i="1" kern="0" baseline="-25000" dirty="0">
                <a:solidFill>
                  <a:srgbClr val="CC0000"/>
                </a:solidFill>
                <a:latin typeface="+mn-lt"/>
              </a:rPr>
              <a:t>s</a:t>
            </a:r>
            <a:r>
              <a:rPr lang="en-US" altLang="en-US" sz="1800" b="1" i="1" kern="0" dirty="0">
                <a:solidFill>
                  <a:srgbClr val="CC0000"/>
                </a:solidFill>
                <a:latin typeface="+mn-lt"/>
              </a:rPr>
              <a:t>: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 server upload capacity</a:t>
            </a:r>
            <a:endParaRPr lang="en-US" altLang="en-US" sz="15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60" name="Text Box 50">
            <a:extLst>
              <a:ext uri="{FF2B5EF4-FFF2-40B4-BE49-F238E27FC236}">
                <a16:creationId xmlns:a16="http://schemas.microsoft.com/office/drawing/2014/main" id="{51F84BDF-7DCA-0A43-ACDB-9BE708391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768" y="4969072"/>
            <a:ext cx="1943100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i="1" kern="0" dirty="0" err="1">
                <a:solidFill>
                  <a:srgbClr val="CC0000"/>
                </a:solidFill>
                <a:latin typeface="+mn-lt"/>
              </a:rPr>
              <a:t>u</a:t>
            </a:r>
            <a:r>
              <a:rPr lang="en-US" altLang="en-US" sz="1800" b="1" i="1" kern="0" baseline="-25000" dirty="0" err="1">
                <a:solidFill>
                  <a:srgbClr val="CC0000"/>
                </a:solidFill>
                <a:latin typeface="+mn-lt"/>
              </a:rPr>
              <a:t>i</a:t>
            </a:r>
            <a:r>
              <a:rPr lang="en-US" altLang="en-US" sz="1800" b="1" i="1" kern="0" dirty="0">
                <a:solidFill>
                  <a:srgbClr val="CC0000"/>
                </a:solidFill>
                <a:latin typeface="+mn-lt"/>
              </a:rPr>
              <a:t>: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 peer </a:t>
            </a:r>
            <a:r>
              <a:rPr lang="en-US" altLang="en-US" sz="1800" kern="0" dirty="0" err="1">
                <a:solidFill>
                  <a:srgbClr val="000000"/>
                </a:solidFill>
                <a:latin typeface="+mn-lt"/>
              </a:rPr>
              <a:t>i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 upload capacity</a:t>
            </a:r>
          </a:p>
        </p:txBody>
      </p:sp>
      <p:sp>
        <p:nvSpPr>
          <p:cNvPr id="761" name="Text Box 51">
            <a:extLst>
              <a:ext uri="{FF2B5EF4-FFF2-40B4-BE49-F238E27FC236}">
                <a16:creationId xmlns:a16="http://schemas.microsoft.com/office/drawing/2014/main" id="{A5D79A43-11C7-6349-BEB0-7438447D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901" y="3454683"/>
            <a:ext cx="2057400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i="1" kern="0" dirty="0">
                <a:solidFill>
                  <a:srgbClr val="CC0000"/>
                </a:solidFill>
                <a:latin typeface="+mn-lt"/>
              </a:rPr>
              <a:t>d</a:t>
            </a:r>
            <a:r>
              <a:rPr lang="en-US" altLang="en-US" sz="1800" b="1" i="1" kern="0" baseline="-25000" dirty="0">
                <a:solidFill>
                  <a:srgbClr val="CC0000"/>
                </a:solidFill>
                <a:latin typeface="+mn-lt"/>
              </a:rPr>
              <a:t>i</a:t>
            </a:r>
            <a:r>
              <a:rPr lang="en-US" altLang="en-US" sz="1800" b="1" i="1" kern="0" dirty="0">
                <a:solidFill>
                  <a:srgbClr val="CC0000"/>
                </a:solidFill>
                <a:latin typeface="+mn-lt"/>
              </a:rPr>
              <a:t>: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 peer </a:t>
            </a:r>
            <a:r>
              <a:rPr lang="en-US" altLang="en-US" sz="1800" kern="0" dirty="0" err="1">
                <a:solidFill>
                  <a:srgbClr val="000000"/>
                </a:solidFill>
                <a:latin typeface="+mn-lt"/>
              </a:rPr>
              <a:t>i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 download capacity</a:t>
            </a:r>
            <a:endParaRPr lang="en-US" altLang="en-US" sz="15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62" name="AutoShape 327">
            <a:extLst>
              <a:ext uri="{FF2B5EF4-FFF2-40B4-BE49-F238E27FC236}">
                <a16:creationId xmlns:a16="http://schemas.microsoft.com/office/drawing/2014/main" id="{369AE872-BFBD-8443-A484-E1FE4F07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728" y="3303387"/>
            <a:ext cx="444103" cy="435769"/>
          </a:xfrm>
          <a:prstGeom prst="can">
            <a:avLst>
              <a:gd name="adj" fmla="val 2021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100" ker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63" name="Group 76">
            <a:extLst>
              <a:ext uri="{FF2B5EF4-FFF2-40B4-BE49-F238E27FC236}">
                <a16:creationId xmlns:a16="http://schemas.microsoft.com/office/drawing/2014/main" id="{1E070762-6E91-C249-87E6-742CA28F4553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3511747"/>
            <a:ext cx="1603772" cy="677465"/>
            <a:chOff x="2204" y="2030"/>
            <a:chExt cx="1347" cy="774"/>
          </a:xfrm>
        </p:grpSpPr>
        <p:sp>
          <p:nvSpPr>
            <p:cNvPr id="764" name="Text Box 19">
              <a:extLst>
                <a:ext uri="{FF2B5EF4-FFF2-40B4-BE49-F238E27FC236}">
                  <a16:creationId xmlns:a16="http://schemas.microsoft.com/office/drawing/2014/main" id="{616B15BE-44B0-0344-B31F-91A938627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2271"/>
              <a:ext cx="38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i="1" kern="0">
                  <a:solidFill>
                    <a:srgbClr val="000000"/>
                  </a:solidFill>
                </a:rPr>
                <a:t>u</a:t>
              </a:r>
              <a:r>
                <a:rPr lang="en-US" altLang="en-US" sz="1500" i="1" kern="0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5" name="Line 22">
              <a:extLst>
                <a:ext uri="{FF2B5EF4-FFF2-40B4-BE49-F238E27FC236}">
                  <a16:creationId xmlns:a16="http://schemas.microsoft.com/office/drawing/2014/main" id="{468AACC5-62A5-624B-8074-C32AC02B5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7" y="2133"/>
              <a:ext cx="200" cy="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6" name="Line 23">
              <a:extLst>
                <a:ext uri="{FF2B5EF4-FFF2-40B4-BE49-F238E27FC236}">
                  <a16:creationId xmlns:a16="http://schemas.microsoft.com/office/drawing/2014/main" id="{6ADDCF08-0E06-944A-88C1-8C3B5B0B5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2" y="2141"/>
              <a:ext cx="208" cy="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7" name="Text Box 24">
              <a:extLst>
                <a:ext uri="{FF2B5EF4-FFF2-40B4-BE49-F238E27FC236}">
                  <a16:creationId xmlns:a16="http://schemas.microsoft.com/office/drawing/2014/main" id="{0F3475ED-2A92-4E41-84C3-7C019E7EF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" y="2332"/>
              <a:ext cx="38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i="1" kern="0">
                  <a:solidFill>
                    <a:srgbClr val="000000"/>
                  </a:solidFill>
                </a:rPr>
                <a:t>d</a:t>
              </a:r>
              <a:r>
                <a:rPr lang="en-US" altLang="en-US" sz="1500" i="1" kern="0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8" name="Text Box 19">
              <a:extLst>
                <a:ext uri="{FF2B5EF4-FFF2-40B4-BE49-F238E27FC236}">
                  <a16:creationId xmlns:a16="http://schemas.microsoft.com/office/drawing/2014/main" id="{0B070290-50F4-544A-8EB8-39FD5D707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4" y="2167"/>
              <a:ext cx="38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i="1" kern="0">
                  <a:solidFill>
                    <a:srgbClr val="000000"/>
                  </a:solidFill>
                </a:rPr>
                <a:t>u</a:t>
              </a:r>
              <a:r>
                <a:rPr lang="en-US" altLang="en-US" sz="1500" i="1" kern="0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9" name="Line 22">
              <a:extLst>
                <a:ext uri="{FF2B5EF4-FFF2-40B4-BE49-F238E27FC236}">
                  <a16:creationId xmlns:a16="http://schemas.microsoft.com/office/drawing/2014/main" id="{EDD90978-FEC1-EC4A-9B82-FE08AA882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5" y="2030"/>
              <a:ext cx="200" cy="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0" name="Line 23">
              <a:extLst>
                <a:ext uri="{FF2B5EF4-FFF2-40B4-BE49-F238E27FC236}">
                  <a16:creationId xmlns:a16="http://schemas.microsoft.com/office/drawing/2014/main" id="{D06A7A37-85E1-7F49-8794-07F8D4C65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0" y="2038"/>
              <a:ext cx="208" cy="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1" name="Text Box 24">
              <a:extLst>
                <a:ext uri="{FF2B5EF4-FFF2-40B4-BE49-F238E27FC236}">
                  <a16:creationId xmlns:a16="http://schemas.microsoft.com/office/drawing/2014/main" id="{EB274E98-7508-9441-B445-9BFA8D56F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2229"/>
              <a:ext cx="38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i="1" kern="0">
                  <a:solidFill>
                    <a:srgbClr val="000000"/>
                  </a:solidFill>
                </a:rPr>
                <a:t>d</a:t>
              </a:r>
              <a:r>
                <a:rPr lang="en-US" altLang="en-US" sz="1500" i="1" kern="0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772" name="Line 72">
            <a:extLst>
              <a:ext uri="{FF2B5EF4-FFF2-40B4-BE49-F238E27FC236}">
                <a16:creationId xmlns:a16="http://schemas.microsoft.com/office/drawing/2014/main" id="{47A84A96-E7A3-1843-B72F-6E2E41F4E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6222" y="4426147"/>
            <a:ext cx="87391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3" name="Line 73">
            <a:extLst>
              <a:ext uri="{FF2B5EF4-FFF2-40B4-BE49-F238E27FC236}">
                <a16:creationId xmlns:a16="http://schemas.microsoft.com/office/drawing/2014/main" id="{13604104-CB34-D540-BE37-408B7E700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5" y="4540447"/>
            <a:ext cx="87391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4" name="Text Box 41">
            <a:extLst>
              <a:ext uri="{FF2B5EF4-FFF2-40B4-BE49-F238E27FC236}">
                <a16:creationId xmlns:a16="http://schemas.microsoft.com/office/drawing/2014/main" id="{6AECF13A-63DD-6440-9CEA-60EFAAE2D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4" y="4117775"/>
            <a:ext cx="457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i="1" kern="0">
                <a:solidFill>
                  <a:srgbClr val="000000"/>
                </a:solidFill>
              </a:rPr>
              <a:t>d</a:t>
            </a:r>
            <a:r>
              <a:rPr lang="en-US" altLang="en-US" sz="1500" i="1" kern="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75" name="Text Box 41">
            <a:extLst>
              <a:ext uri="{FF2B5EF4-FFF2-40B4-BE49-F238E27FC236}">
                <a16:creationId xmlns:a16="http://schemas.microsoft.com/office/drawing/2014/main" id="{B1B85AB8-3F48-6B40-9E0F-095E131A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334" y="4517825"/>
            <a:ext cx="457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i="1" kern="0">
                <a:solidFill>
                  <a:srgbClr val="000000"/>
                </a:solidFill>
              </a:rPr>
              <a:t>u</a:t>
            </a:r>
            <a:r>
              <a:rPr lang="en-US" altLang="en-US" sz="1500" i="1" kern="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76" name="Line 77">
            <a:extLst>
              <a:ext uri="{FF2B5EF4-FFF2-40B4-BE49-F238E27FC236}">
                <a16:creationId xmlns:a16="http://schemas.microsoft.com/office/drawing/2014/main" id="{04740FC7-F24A-9E49-ABD5-CC405E4D6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2059" y="3274813"/>
            <a:ext cx="0" cy="497681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7" name="Line 78">
            <a:extLst>
              <a:ext uri="{FF2B5EF4-FFF2-40B4-BE49-F238E27FC236}">
                <a16:creationId xmlns:a16="http://schemas.microsoft.com/office/drawing/2014/main" id="{644C7641-7528-D04F-B35B-B86B81EEAE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1978" y="3960612"/>
            <a:ext cx="277415" cy="310754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" name="Line 79">
            <a:extLst>
              <a:ext uri="{FF2B5EF4-FFF2-40B4-BE49-F238E27FC236}">
                <a16:creationId xmlns:a16="http://schemas.microsoft.com/office/drawing/2014/main" id="{21210937-40A2-D945-A261-60D041388D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599" y="4670224"/>
            <a:ext cx="277416" cy="310754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779" name="Group 81">
            <a:extLst>
              <a:ext uri="{FF2B5EF4-FFF2-40B4-BE49-F238E27FC236}">
                <a16:creationId xmlns:a16="http://schemas.microsoft.com/office/drawing/2014/main" id="{70E00E57-2D7F-E34A-A62C-8B64AA1FAC60}"/>
              </a:ext>
            </a:extLst>
          </p:cNvPr>
          <p:cNvGrpSpPr>
            <a:grpSpLocks/>
          </p:cNvGrpSpPr>
          <p:nvPr/>
        </p:nvGrpSpPr>
        <p:grpSpPr bwMode="auto">
          <a:xfrm>
            <a:off x="2594372" y="3349822"/>
            <a:ext cx="348853" cy="602456"/>
            <a:chOff x="4140" y="429"/>
            <a:chExt cx="1425" cy="2396"/>
          </a:xfrm>
        </p:grpSpPr>
        <p:sp>
          <p:nvSpPr>
            <p:cNvPr id="780" name="Freeform 82">
              <a:extLst>
                <a:ext uri="{FF2B5EF4-FFF2-40B4-BE49-F238E27FC236}">
                  <a16:creationId xmlns:a16="http://schemas.microsoft.com/office/drawing/2014/main" id="{79E2F9B0-711F-DE4C-965B-924CC303B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1" name="Rectangle 83">
              <a:extLst>
                <a:ext uri="{FF2B5EF4-FFF2-40B4-BE49-F238E27FC236}">
                  <a16:creationId xmlns:a16="http://schemas.microsoft.com/office/drawing/2014/main" id="{F06DAE2F-17DE-D941-923C-E70BDCB4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6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782" name="Freeform 84">
              <a:extLst>
                <a:ext uri="{FF2B5EF4-FFF2-40B4-BE49-F238E27FC236}">
                  <a16:creationId xmlns:a16="http://schemas.microsoft.com/office/drawing/2014/main" id="{946A9E21-9E85-934A-A686-0A8D135B2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3" name="Freeform 85">
              <a:extLst>
                <a:ext uri="{FF2B5EF4-FFF2-40B4-BE49-F238E27FC236}">
                  <a16:creationId xmlns:a16="http://schemas.microsoft.com/office/drawing/2014/main" id="{72BE6A9C-0FBC-364A-A7ED-A2A6F0179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4" name="Rectangle 86">
              <a:extLst>
                <a:ext uri="{FF2B5EF4-FFF2-40B4-BE49-F238E27FC236}">
                  <a16:creationId xmlns:a16="http://schemas.microsoft.com/office/drawing/2014/main" id="{6408A6CA-7347-8E43-98E8-BCFA04384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4"/>
              <a:ext cx="593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grpSp>
          <p:nvGrpSpPr>
            <p:cNvPr id="787" name="Group 87">
              <a:extLst>
                <a:ext uri="{FF2B5EF4-FFF2-40B4-BE49-F238E27FC236}">
                  <a16:creationId xmlns:a16="http://schemas.microsoft.com/office/drawing/2014/main" id="{3BB80181-EFB9-654A-9C2B-37611F58A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2" name="AutoShape 88">
                <a:extLst>
                  <a:ext uri="{FF2B5EF4-FFF2-40B4-BE49-F238E27FC236}">
                    <a16:creationId xmlns:a16="http://schemas.microsoft.com/office/drawing/2014/main" id="{755E2639-6DC2-B445-8BA7-4A95A040D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4" name="AutoShape 89">
                <a:extLst>
                  <a:ext uri="{FF2B5EF4-FFF2-40B4-BE49-F238E27FC236}">
                    <a16:creationId xmlns:a16="http://schemas.microsoft.com/office/drawing/2014/main" id="{60B2F854-EFB8-E64E-8D27-5F6F8D396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88" name="Rectangle 90">
              <a:extLst>
                <a:ext uri="{FF2B5EF4-FFF2-40B4-BE49-F238E27FC236}">
                  <a16:creationId xmlns:a16="http://schemas.microsoft.com/office/drawing/2014/main" id="{57F9C28A-1132-144B-9916-B507ADCE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1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grpSp>
          <p:nvGrpSpPr>
            <p:cNvPr id="789" name="Group 91">
              <a:extLst>
                <a:ext uri="{FF2B5EF4-FFF2-40B4-BE49-F238E27FC236}">
                  <a16:creationId xmlns:a16="http://schemas.microsoft.com/office/drawing/2014/main" id="{5E2EEB51-C433-4146-9A07-B904C9EFB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0" name="AutoShape 92">
                <a:extLst>
                  <a:ext uri="{FF2B5EF4-FFF2-40B4-BE49-F238E27FC236}">
                    <a16:creationId xmlns:a16="http://schemas.microsoft.com/office/drawing/2014/main" id="{3A27EE24-9EA3-5849-AF8B-3DE9ED4D0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2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" name="AutoShape 93">
                <a:extLst>
                  <a:ext uri="{FF2B5EF4-FFF2-40B4-BE49-F238E27FC236}">
                    <a16:creationId xmlns:a16="http://schemas.microsoft.com/office/drawing/2014/main" id="{6AFF8567-F6C4-0747-BA7C-166259544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1"/>
                <a:ext cx="68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0" name="Rectangle 94">
              <a:extLst>
                <a:ext uri="{FF2B5EF4-FFF2-40B4-BE49-F238E27FC236}">
                  <a16:creationId xmlns:a16="http://schemas.microsoft.com/office/drawing/2014/main" id="{481071F4-7660-1F49-867C-3C721C3F0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3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791" name="Rectangle 95">
              <a:extLst>
                <a:ext uri="{FF2B5EF4-FFF2-40B4-BE49-F238E27FC236}">
                  <a16:creationId xmlns:a16="http://schemas.microsoft.com/office/drawing/2014/main" id="{F9E573B0-F1E0-0244-84F0-5D9DC86D8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grpSp>
          <p:nvGrpSpPr>
            <p:cNvPr id="793" name="Group 96">
              <a:extLst>
                <a:ext uri="{FF2B5EF4-FFF2-40B4-BE49-F238E27FC236}">
                  <a16:creationId xmlns:a16="http://schemas.microsoft.com/office/drawing/2014/main" id="{60F43234-7837-E047-B8D9-B93960C93F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15" name="AutoShape 97">
                <a:extLst>
                  <a:ext uri="{FF2B5EF4-FFF2-40B4-BE49-F238E27FC236}">
                    <a16:creationId xmlns:a16="http://schemas.microsoft.com/office/drawing/2014/main" id="{AA061C9E-39EE-B14D-A8E3-104E27013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7" name="AutoShape 98">
                <a:extLst>
                  <a:ext uri="{FF2B5EF4-FFF2-40B4-BE49-F238E27FC236}">
                    <a16:creationId xmlns:a16="http://schemas.microsoft.com/office/drawing/2014/main" id="{12C304B6-6E69-644F-91BB-9F1C86D1D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4" name="Freeform 99">
              <a:extLst>
                <a:ext uri="{FF2B5EF4-FFF2-40B4-BE49-F238E27FC236}">
                  <a16:creationId xmlns:a16="http://schemas.microsoft.com/office/drawing/2014/main" id="{D5358657-0340-9248-AA9C-2F41E4340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796" name="Group 100">
              <a:extLst>
                <a:ext uri="{FF2B5EF4-FFF2-40B4-BE49-F238E27FC236}">
                  <a16:creationId xmlns:a16="http://schemas.microsoft.com/office/drawing/2014/main" id="{87CDCAD0-C1B4-8646-B58D-6CD9FF243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12" name="AutoShape 101">
                <a:extLst>
                  <a:ext uri="{FF2B5EF4-FFF2-40B4-BE49-F238E27FC236}">
                    <a16:creationId xmlns:a16="http://schemas.microsoft.com/office/drawing/2014/main" id="{53F473DF-D46D-0345-9F7F-49F5BE50C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4" name="AutoShape 102">
                <a:extLst>
                  <a:ext uri="{FF2B5EF4-FFF2-40B4-BE49-F238E27FC236}">
                    <a16:creationId xmlns:a16="http://schemas.microsoft.com/office/drawing/2014/main" id="{EF047A49-61C2-3A41-8A53-6F24E9E5C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7" name="Rectangle 103">
              <a:extLst>
                <a:ext uri="{FF2B5EF4-FFF2-40B4-BE49-F238E27FC236}">
                  <a16:creationId xmlns:a16="http://schemas.microsoft.com/office/drawing/2014/main" id="{0DC41427-3FCF-3949-97B5-7D608D26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798" name="Freeform 104">
              <a:extLst>
                <a:ext uri="{FF2B5EF4-FFF2-40B4-BE49-F238E27FC236}">
                  <a16:creationId xmlns:a16="http://schemas.microsoft.com/office/drawing/2014/main" id="{8F8A38B2-57F8-E945-BFD5-DF65BDBFA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99" name="Freeform 105">
              <a:extLst>
                <a:ext uri="{FF2B5EF4-FFF2-40B4-BE49-F238E27FC236}">
                  <a16:creationId xmlns:a16="http://schemas.microsoft.com/office/drawing/2014/main" id="{0F08B7AC-3180-754D-94CE-9FA5F6748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1" name="Oval 106">
              <a:extLst>
                <a:ext uri="{FF2B5EF4-FFF2-40B4-BE49-F238E27FC236}">
                  <a16:creationId xmlns:a16="http://schemas.microsoft.com/office/drawing/2014/main" id="{C5F7D344-4D6F-D646-8C93-A97BAB8C4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2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802" name="Freeform 107">
              <a:extLst>
                <a:ext uri="{FF2B5EF4-FFF2-40B4-BE49-F238E27FC236}">
                  <a16:creationId xmlns:a16="http://schemas.microsoft.com/office/drawing/2014/main" id="{BE829AA4-D020-7348-B510-9FB2A8536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4" name="AutoShape 108">
              <a:extLst>
                <a:ext uri="{FF2B5EF4-FFF2-40B4-BE49-F238E27FC236}">
                  <a16:creationId xmlns:a16="http://schemas.microsoft.com/office/drawing/2014/main" id="{35AAD988-1211-1E40-91C0-3937CD2EC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805" name="AutoShape 109">
              <a:extLst>
                <a:ext uri="{FF2B5EF4-FFF2-40B4-BE49-F238E27FC236}">
                  <a16:creationId xmlns:a16="http://schemas.microsoft.com/office/drawing/2014/main" id="{4305931D-5D5C-9D4F-AAD7-AB64D64AD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1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806" name="Oval 110">
              <a:extLst>
                <a:ext uri="{FF2B5EF4-FFF2-40B4-BE49-F238E27FC236}">
                  <a16:creationId xmlns:a16="http://schemas.microsoft.com/office/drawing/2014/main" id="{83363F10-1097-A54D-ADAB-24C8B3E21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5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807" name="Oval 111">
              <a:extLst>
                <a:ext uri="{FF2B5EF4-FFF2-40B4-BE49-F238E27FC236}">
                  <a16:creationId xmlns:a16="http://schemas.microsoft.com/office/drawing/2014/main" id="{B44F4B51-7681-9C40-9F0A-A4B645261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50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9" name="Oval 112">
              <a:extLst>
                <a:ext uri="{FF2B5EF4-FFF2-40B4-BE49-F238E27FC236}">
                  <a16:creationId xmlns:a16="http://schemas.microsoft.com/office/drawing/2014/main" id="{5582586B-92B3-3A4A-8CAC-510211950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0"/>
              <a:ext cx="160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810" name="Rectangle 113">
              <a:extLst>
                <a:ext uri="{FF2B5EF4-FFF2-40B4-BE49-F238E27FC236}">
                  <a16:creationId xmlns:a16="http://schemas.microsoft.com/office/drawing/2014/main" id="{5238CEC3-5101-4E45-98C3-C884DC620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826" name="Group 114">
            <a:extLst>
              <a:ext uri="{FF2B5EF4-FFF2-40B4-BE49-F238E27FC236}">
                <a16:creationId xmlns:a16="http://schemas.microsoft.com/office/drawing/2014/main" id="{CE9E5FE1-98E9-5B4B-A4A4-DFCEF9DD2F2A}"/>
              </a:ext>
            </a:extLst>
          </p:cNvPr>
          <p:cNvGrpSpPr>
            <a:grpSpLocks/>
          </p:cNvGrpSpPr>
          <p:nvPr/>
        </p:nvGrpSpPr>
        <p:grpSpPr bwMode="auto">
          <a:xfrm>
            <a:off x="1776412" y="4327324"/>
            <a:ext cx="694135" cy="596504"/>
            <a:chOff x="-44" y="1473"/>
            <a:chExt cx="981" cy="1105"/>
          </a:xfrm>
        </p:grpSpPr>
        <p:pic>
          <p:nvPicPr>
            <p:cNvPr id="828" name="Picture 115" descr="desktop_computer_stylized_medium">
              <a:extLst>
                <a:ext uri="{FF2B5EF4-FFF2-40B4-BE49-F238E27FC236}">
                  <a16:creationId xmlns:a16="http://schemas.microsoft.com/office/drawing/2014/main" id="{EA6E5654-65B1-E143-93FC-22FF8A007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" name="Freeform 116">
              <a:extLst>
                <a:ext uri="{FF2B5EF4-FFF2-40B4-BE49-F238E27FC236}">
                  <a16:creationId xmlns:a16="http://schemas.microsoft.com/office/drawing/2014/main" id="{2A3D29B4-8BC4-A546-9C7A-F25B946004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31" name="Group 117">
            <a:extLst>
              <a:ext uri="{FF2B5EF4-FFF2-40B4-BE49-F238E27FC236}">
                <a16:creationId xmlns:a16="http://schemas.microsoft.com/office/drawing/2014/main" id="{9E284045-6147-7B47-BC5C-5CC7FF81FE0A}"/>
              </a:ext>
            </a:extLst>
          </p:cNvPr>
          <p:cNvGrpSpPr>
            <a:grpSpLocks/>
          </p:cNvGrpSpPr>
          <p:nvPr/>
        </p:nvGrpSpPr>
        <p:grpSpPr bwMode="auto">
          <a:xfrm>
            <a:off x="4192190" y="2962868"/>
            <a:ext cx="694134" cy="596504"/>
            <a:chOff x="-44" y="1473"/>
            <a:chExt cx="981" cy="1105"/>
          </a:xfrm>
        </p:grpSpPr>
        <p:pic>
          <p:nvPicPr>
            <p:cNvPr id="832" name="Picture 118" descr="desktop_computer_stylized_medium">
              <a:extLst>
                <a:ext uri="{FF2B5EF4-FFF2-40B4-BE49-F238E27FC236}">
                  <a16:creationId xmlns:a16="http://schemas.microsoft.com/office/drawing/2014/main" id="{ED57643D-213A-0D48-ACB2-47375B1F6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3" name="Freeform 119">
              <a:extLst>
                <a:ext uri="{FF2B5EF4-FFF2-40B4-BE49-F238E27FC236}">
                  <a16:creationId xmlns:a16="http://schemas.microsoft.com/office/drawing/2014/main" id="{C945A6F0-C64A-034A-808B-026CA37D34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34" name="Group 120">
            <a:extLst>
              <a:ext uri="{FF2B5EF4-FFF2-40B4-BE49-F238E27FC236}">
                <a16:creationId xmlns:a16="http://schemas.microsoft.com/office/drawing/2014/main" id="{DC1F1924-84C9-2D4F-BED7-1D7A99AAAF5D}"/>
              </a:ext>
            </a:extLst>
          </p:cNvPr>
          <p:cNvGrpSpPr>
            <a:grpSpLocks/>
          </p:cNvGrpSpPr>
          <p:nvPr/>
        </p:nvGrpSpPr>
        <p:grpSpPr bwMode="auto">
          <a:xfrm>
            <a:off x="4975622" y="3068835"/>
            <a:ext cx="694134" cy="596503"/>
            <a:chOff x="-44" y="1473"/>
            <a:chExt cx="981" cy="1105"/>
          </a:xfrm>
        </p:grpSpPr>
        <p:pic>
          <p:nvPicPr>
            <p:cNvPr id="835" name="Picture 121" descr="desktop_computer_stylized_medium">
              <a:extLst>
                <a:ext uri="{FF2B5EF4-FFF2-40B4-BE49-F238E27FC236}">
                  <a16:creationId xmlns:a16="http://schemas.microsoft.com/office/drawing/2014/main" id="{5CB3D6E4-1267-BA47-946E-11A72D2BB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6" name="Freeform 122">
              <a:extLst>
                <a:ext uri="{FF2B5EF4-FFF2-40B4-BE49-F238E27FC236}">
                  <a16:creationId xmlns:a16="http://schemas.microsoft.com/office/drawing/2014/main" id="{0260D56A-2D23-4B40-82DB-9E620FF6E8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37" name="Group 123">
            <a:extLst>
              <a:ext uri="{FF2B5EF4-FFF2-40B4-BE49-F238E27FC236}">
                <a16:creationId xmlns:a16="http://schemas.microsoft.com/office/drawing/2014/main" id="{7F9A075B-9EA6-8048-A759-51935B47F74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28234" y="4154685"/>
            <a:ext cx="694134" cy="596503"/>
            <a:chOff x="-44" y="1473"/>
            <a:chExt cx="981" cy="1105"/>
          </a:xfrm>
        </p:grpSpPr>
        <p:pic>
          <p:nvPicPr>
            <p:cNvPr id="838" name="Picture 124" descr="desktop_computer_stylized_medium">
              <a:extLst>
                <a:ext uri="{FF2B5EF4-FFF2-40B4-BE49-F238E27FC236}">
                  <a16:creationId xmlns:a16="http://schemas.microsoft.com/office/drawing/2014/main" id="{BECC09C1-57D5-7847-8F83-B0BFE5CF6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" name="Freeform 125">
              <a:extLst>
                <a:ext uri="{FF2B5EF4-FFF2-40B4-BE49-F238E27FC236}">
                  <a16:creationId xmlns:a16="http://schemas.microsoft.com/office/drawing/2014/main" id="{7D172349-8EB7-C043-850F-2ACA8BB1C8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81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File distribution time: client-server</a:t>
            </a:r>
            <a:endParaRPr lang="en-US" dirty="0"/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B88328AA-6216-394D-8D58-0ECC1E0888AE}"/>
              </a:ext>
            </a:extLst>
          </p:cNvPr>
          <p:cNvSpPr txBox="1">
            <a:spLocks noChangeArrowheads="1"/>
          </p:cNvSpPr>
          <p:nvPr/>
        </p:nvSpPr>
        <p:spPr>
          <a:xfrm>
            <a:off x="408843" y="1839347"/>
            <a:ext cx="4573766" cy="151090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server transmission: </a:t>
            </a:r>
            <a:r>
              <a:rPr lang="en-US" altLang="en-US" sz="2100" dirty="0">
                <a:ea typeface="ＭＳ Ｐゴシック" panose="020B0600070205080204" pitchFamily="34" charset="-128"/>
              </a:rPr>
              <a:t>must</a:t>
            </a:r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sequentially send (upload) </a:t>
            </a:r>
            <a:r>
              <a:rPr lang="en-US" altLang="en-US" sz="2100" i="1" dirty="0">
                <a:ea typeface="ＭＳ Ｐゴシック" panose="020B0600070205080204" pitchFamily="34" charset="-128"/>
              </a:rPr>
              <a:t>N </a:t>
            </a:r>
            <a:r>
              <a:rPr lang="en-US" altLang="en-US" sz="2100" dirty="0">
                <a:ea typeface="ＭＳ Ｐゴシック" panose="020B0600070205080204" pitchFamily="34" charset="-128"/>
              </a:rPr>
              <a:t>file</a:t>
            </a:r>
            <a:r>
              <a:rPr lang="en-US" altLang="en-US" sz="21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copies: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time to send one copy: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F/u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s 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time to send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1800" dirty="0">
                <a:ea typeface="ＭＳ Ｐゴシック" panose="020B0600070205080204" pitchFamily="34" charset="-128"/>
              </a:rPr>
              <a:t> copies: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NF/u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s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81" name="Rectangle 47">
            <a:extLst>
              <a:ext uri="{FF2B5EF4-FFF2-40B4-BE49-F238E27FC236}">
                <a16:creationId xmlns:a16="http://schemas.microsoft.com/office/drawing/2014/main" id="{646323ED-CAE9-B942-8F14-B61CB770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24" y="3272136"/>
            <a:ext cx="4330302" cy="15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client: </a:t>
            </a:r>
            <a:r>
              <a:rPr lang="en-US" altLang="en-US" sz="2100" dirty="0">
                <a:latin typeface="+mn-lt"/>
              </a:rPr>
              <a:t>each client must download file copy</a:t>
            </a:r>
          </a:p>
          <a:p>
            <a:pPr lvl="1">
              <a:lnSpc>
                <a:spcPct val="99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800" i="1" dirty="0" err="1">
                <a:latin typeface="+mn-lt"/>
              </a:rPr>
              <a:t>d</a:t>
            </a:r>
            <a:r>
              <a:rPr lang="en-US" altLang="en-US" sz="1800" i="1" baseline="-25000" dirty="0" err="1">
                <a:latin typeface="+mn-lt"/>
              </a:rPr>
              <a:t>mi</a:t>
            </a:r>
            <a:r>
              <a:rPr lang="en-US" altLang="en-US" sz="1800" baseline="-25000" dirty="0" err="1">
                <a:latin typeface="+mn-lt"/>
              </a:rPr>
              <a:t>n</a:t>
            </a:r>
            <a:r>
              <a:rPr lang="en-US" altLang="en-US" sz="1800" dirty="0">
                <a:latin typeface="+mn-lt"/>
              </a:rPr>
              <a:t> = min client download rate</a:t>
            </a:r>
          </a:p>
          <a:p>
            <a:pPr lvl="1">
              <a:lnSpc>
                <a:spcPct val="99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min client download time: </a:t>
            </a:r>
            <a:r>
              <a:rPr lang="en-US" altLang="en-US" sz="1800" i="1" dirty="0">
                <a:latin typeface="+mn-lt"/>
              </a:rPr>
              <a:t>F/</a:t>
            </a:r>
            <a:r>
              <a:rPr lang="en-US" altLang="en-US" sz="1800" i="1" dirty="0" err="1">
                <a:latin typeface="+mn-lt"/>
              </a:rPr>
              <a:t>d</a:t>
            </a:r>
            <a:r>
              <a:rPr lang="en-US" altLang="en-US" sz="1800" i="1" baseline="-25000" dirty="0" err="1">
                <a:latin typeface="+mn-lt"/>
              </a:rPr>
              <a:t>min</a:t>
            </a:r>
            <a:r>
              <a:rPr lang="en-US" altLang="en-US" sz="1800" i="1" dirty="0">
                <a:solidFill>
                  <a:srgbClr val="CC0000"/>
                </a:solidFill>
                <a:latin typeface="+mn-lt"/>
              </a:rPr>
              <a:t> </a:t>
            </a:r>
            <a:endParaRPr lang="en-US" altLang="en-US" sz="1800" i="1" dirty="0">
              <a:latin typeface="+mn-lt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193E6F0-6AB2-EC43-BC1A-D75808C2FB26}"/>
              </a:ext>
            </a:extLst>
          </p:cNvPr>
          <p:cNvGrpSpPr/>
          <p:nvPr/>
        </p:nvGrpSpPr>
        <p:grpSpPr>
          <a:xfrm>
            <a:off x="5097200" y="2153077"/>
            <a:ext cx="3388519" cy="1527572"/>
            <a:chOff x="4471988" y="1284288"/>
            <a:chExt cx="4518025" cy="2036762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64409998-6B21-6843-AEE3-D4B2D80F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2111375"/>
              <a:ext cx="2136775" cy="1209675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5" name="Line 14">
              <a:extLst>
                <a:ext uri="{FF2B5EF4-FFF2-40B4-BE49-F238E27FC236}">
                  <a16:creationId xmlns:a16="http://schemas.microsoft.com/office/drawing/2014/main" id="{05D67BD2-8DEF-EC43-87F6-22A4D3E1D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8763" y="2085975"/>
              <a:ext cx="455612" cy="214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" name="Text Box 15">
              <a:extLst>
                <a:ext uri="{FF2B5EF4-FFF2-40B4-BE49-F238E27FC236}">
                  <a16:creationId xmlns:a16="http://schemas.microsoft.com/office/drawing/2014/main" id="{B5B6E9F6-DA21-FF49-8DD4-F3C6E1FE6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163" y="1763713"/>
              <a:ext cx="4257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i="1">
                  <a:latin typeface="+mn-lt"/>
                </a:rPr>
                <a:t>u</a:t>
              </a:r>
              <a:r>
                <a:rPr lang="en-US" altLang="en-US" sz="1350" i="1" baseline="-25000">
                  <a:latin typeface="+mn-lt"/>
                </a:rPr>
                <a:t>s</a:t>
              </a:r>
            </a:p>
          </p:txBody>
        </p:sp>
        <p:sp>
          <p:nvSpPr>
            <p:cNvPr id="87" name="Line 39">
              <a:extLst>
                <a:ext uri="{FF2B5EF4-FFF2-40B4-BE49-F238E27FC236}">
                  <a16:creationId xmlns:a16="http://schemas.microsoft.com/office/drawing/2014/main" id="{31CED78D-7737-214B-BCE4-DCAB761F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2713038"/>
              <a:ext cx="57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8" name="Line 40">
              <a:extLst>
                <a:ext uri="{FF2B5EF4-FFF2-40B4-BE49-F238E27FC236}">
                  <a16:creationId xmlns:a16="http://schemas.microsoft.com/office/drawing/2014/main" id="{FD1ACD18-F196-1746-9009-0670E710D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9688" y="2814638"/>
              <a:ext cx="566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9" name="Text Box 44">
              <a:extLst>
                <a:ext uri="{FF2B5EF4-FFF2-40B4-BE49-F238E27FC236}">
                  <a16:creationId xmlns:a16="http://schemas.microsoft.com/office/drawing/2014/main" id="{4F15E7E5-19D5-AE49-B8AC-295EC616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672" y="2460625"/>
              <a:ext cx="11166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dirty="0">
                  <a:solidFill>
                    <a:schemeClr val="bg1"/>
                  </a:solidFill>
                  <a:latin typeface="+mn-lt"/>
                </a:rPr>
                <a:t>network</a:t>
              </a:r>
              <a:endParaRPr lang="en-US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AutoShape 327">
              <a:extLst>
                <a:ext uri="{FF2B5EF4-FFF2-40B4-BE49-F238E27FC236}">
                  <a16:creationId xmlns:a16="http://schemas.microsoft.com/office/drawing/2014/main" id="{F1CA6701-3613-AE49-BD0C-998D6498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1562100"/>
              <a:ext cx="334963" cy="401638"/>
            </a:xfrm>
            <a:prstGeom prst="can">
              <a:avLst>
                <a:gd name="adj" fmla="val 24242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675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1" name="Line 22">
              <a:extLst>
                <a:ext uri="{FF2B5EF4-FFF2-40B4-BE49-F238E27FC236}">
                  <a16:creationId xmlns:a16="http://schemas.microsoft.com/office/drawing/2014/main" id="{7769C7C9-ADC5-B848-B48C-F422C7EBE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0875" y="1819275"/>
              <a:ext cx="180975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2" name="Line 23">
              <a:extLst>
                <a:ext uri="{FF2B5EF4-FFF2-40B4-BE49-F238E27FC236}">
                  <a16:creationId xmlns:a16="http://schemas.microsoft.com/office/drawing/2014/main" id="{E579FF7F-DE73-E14A-8EE9-65BCC9EF0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78663" y="1825625"/>
              <a:ext cx="187325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3" name="Line 22">
              <a:extLst>
                <a:ext uri="{FF2B5EF4-FFF2-40B4-BE49-F238E27FC236}">
                  <a16:creationId xmlns:a16="http://schemas.microsoft.com/office/drawing/2014/main" id="{6407598A-1198-B046-ACD6-89FFBAE9F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6675" y="1736725"/>
              <a:ext cx="179388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AA613AE8-B26B-304E-9B36-0E639788D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2875" y="1743075"/>
              <a:ext cx="185738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5" name="Line 138">
              <a:extLst>
                <a:ext uri="{FF2B5EF4-FFF2-40B4-BE49-F238E27FC236}">
                  <a16:creationId xmlns:a16="http://schemas.microsoft.com/office/drawing/2014/main" id="{6F964BD8-116B-D445-82F9-8C9897E3E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3188" y="2579688"/>
              <a:ext cx="6588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6" name="Line 139">
              <a:extLst>
                <a:ext uri="{FF2B5EF4-FFF2-40B4-BE49-F238E27FC236}">
                  <a16:creationId xmlns:a16="http://schemas.microsoft.com/office/drawing/2014/main" id="{A562798A-3EC4-1E41-99DB-FA81FB640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6363" y="2682875"/>
              <a:ext cx="660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7" name="Text Box 41">
              <a:extLst>
                <a:ext uri="{FF2B5EF4-FFF2-40B4-BE49-F238E27FC236}">
                  <a16:creationId xmlns:a16="http://schemas.microsoft.com/office/drawing/2014/main" id="{FEE3AD0E-92A3-9E48-8C36-9A0805BC8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74" y="2146300"/>
              <a:ext cx="45085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i="1">
                  <a:latin typeface="+mn-lt"/>
                </a:rPr>
                <a:t>d</a:t>
              </a:r>
              <a:r>
                <a:rPr lang="en-US" altLang="en-US" sz="1350" i="1" baseline="-25000">
                  <a:latin typeface="+mn-lt"/>
                </a:rPr>
                <a:t>i</a:t>
              </a:r>
            </a:p>
          </p:txBody>
        </p:sp>
        <p:sp>
          <p:nvSpPr>
            <p:cNvPr id="98" name="Text Box 41">
              <a:extLst>
                <a:ext uri="{FF2B5EF4-FFF2-40B4-BE49-F238E27FC236}">
                  <a16:creationId xmlns:a16="http://schemas.microsoft.com/office/drawing/2014/main" id="{0D2E1DAB-DBC4-2B41-8914-2E86878AE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550" y="2663825"/>
              <a:ext cx="50641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i="1">
                  <a:latin typeface="+mn-lt"/>
                </a:rPr>
                <a:t>u</a:t>
              </a:r>
              <a:r>
                <a:rPr lang="en-US" altLang="en-US" sz="1350" i="1" baseline="-25000">
                  <a:latin typeface="+mn-lt"/>
                </a:rPr>
                <a:t>i</a:t>
              </a: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A5050569-3116-8F4C-B19A-31999F9F2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975" y="1616075"/>
              <a:ext cx="790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latin typeface="+mn-lt"/>
                </a:rPr>
                <a:t>F</a:t>
              </a:r>
              <a:endParaRPr lang="en-US" altLang="en-US" sz="1200" i="1" baseline="-25000">
                <a:latin typeface="+mn-lt"/>
              </a:endParaRPr>
            </a:p>
          </p:txBody>
        </p:sp>
        <p:grpSp>
          <p:nvGrpSpPr>
            <p:cNvPr id="100" name="Group 143">
              <a:extLst>
                <a:ext uri="{FF2B5EF4-FFF2-40B4-BE49-F238E27FC236}">
                  <a16:creationId xmlns:a16="http://schemas.microsoft.com/office/drawing/2014/main" id="{479599EE-E0AC-5747-8F3A-66F7F72E8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4925" y="1690688"/>
              <a:ext cx="292100" cy="517525"/>
              <a:chOff x="4140" y="429"/>
              <a:chExt cx="1425" cy="2396"/>
            </a:xfrm>
          </p:grpSpPr>
          <p:sp>
            <p:nvSpPr>
              <p:cNvPr id="113" name="Freeform 144">
                <a:extLst>
                  <a:ext uri="{FF2B5EF4-FFF2-40B4-BE49-F238E27FC236}">
                    <a16:creationId xmlns:a16="http://schemas.microsoft.com/office/drawing/2014/main" id="{6A822DAE-E587-7E49-A7EE-6F64DAB0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14" name="Rectangle 145">
                <a:extLst>
                  <a:ext uri="{FF2B5EF4-FFF2-40B4-BE49-F238E27FC236}">
                    <a16:creationId xmlns:a16="http://schemas.microsoft.com/office/drawing/2014/main" id="{5A81F0A7-6B44-1748-BC35-BE178F0E1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15" name="Freeform 146">
                <a:extLst>
                  <a:ext uri="{FF2B5EF4-FFF2-40B4-BE49-F238E27FC236}">
                    <a16:creationId xmlns:a16="http://schemas.microsoft.com/office/drawing/2014/main" id="{918EEC88-C8A9-2846-970B-50B7E983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16" name="Freeform 147">
                <a:extLst>
                  <a:ext uri="{FF2B5EF4-FFF2-40B4-BE49-F238E27FC236}">
                    <a16:creationId xmlns:a16="http://schemas.microsoft.com/office/drawing/2014/main" id="{AFDAC2FD-EE20-3E45-9DA1-1D9100AA9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17" name="Rectangle 148">
                <a:extLst>
                  <a:ext uri="{FF2B5EF4-FFF2-40B4-BE49-F238E27FC236}">
                    <a16:creationId xmlns:a16="http://schemas.microsoft.com/office/drawing/2014/main" id="{E97CC808-FCA7-0341-9D5A-7F9EC0853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grpSp>
            <p:nvGrpSpPr>
              <p:cNvPr id="118" name="Group 149">
                <a:extLst>
                  <a:ext uri="{FF2B5EF4-FFF2-40B4-BE49-F238E27FC236}">
                    <a16:creationId xmlns:a16="http://schemas.microsoft.com/office/drawing/2014/main" id="{FC0B1F07-1C50-E64F-B63B-8D1C420C1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3" name="AutoShape 150">
                  <a:extLst>
                    <a:ext uri="{FF2B5EF4-FFF2-40B4-BE49-F238E27FC236}">
                      <a16:creationId xmlns:a16="http://schemas.microsoft.com/office/drawing/2014/main" id="{5F68B800-F174-0B4B-9F2F-A2B1F0AC8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44" name="AutoShape 151">
                  <a:extLst>
                    <a:ext uri="{FF2B5EF4-FFF2-40B4-BE49-F238E27FC236}">
                      <a16:creationId xmlns:a16="http://schemas.microsoft.com/office/drawing/2014/main" id="{66170CD7-30F0-104F-9FDE-D6C6D3AD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19" name="Rectangle 152">
                <a:extLst>
                  <a:ext uri="{FF2B5EF4-FFF2-40B4-BE49-F238E27FC236}">
                    <a16:creationId xmlns:a16="http://schemas.microsoft.com/office/drawing/2014/main" id="{D5D7F168-5271-A741-AF1D-3A72BD2B5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grpSp>
            <p:nvGrpSpPr>
              <p:cNvPr id="120" name="Group 153">
                <a:extLst>
                  <a:ext uri="{FF2B5EF4-FFF2-40B4-BE49-F238E27FC236}">
                    <a16:creationId xmlns:a16="http://schemas.microsoft.com/office/drawing/2014/main" id="{9BE27AD1-B49A-CD43-AEEF-1EB19E35F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1" name="AutoShape 154">
                  <a:extLst>
                    <a:ext uri="{FF2B5EF4-FFF2-40B4-BE49-F238E27FC236}">
                      <a16:creationId xmlns:a16="http://schemas.microsoft.com/office/drawing/2014/main" id="{772812CA-D08B-5644-9C8E-95F457081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42" name="AutoShape 155">
                  <a:extLst>
                    <a:ext uri="{FF2B5EF4-FFF2-40B4-BE49-F238E27FC236}">
                      <a16:creationId xmlns:a16="http://schemas.microsoft.com/office/drawing/2014/main" id="{3D32E2F5-24C6-A54D-954E-F3C1A4849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21" name="Rectangle 156">
                <a:extLst>
                  <a:ext uri="{FF2B5EF4-FFF2-40B4-BE49-F238E27FC236}">
                    <a16:creationId xmlns:a16="http://schemas.microsoft.com/office/drawing/2014/main" id="{59BDA1ED-A7F9-324D-9FF2-5D9F73B3B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22" name="Rectangle 157">
                <a:extLst>
                  <a:ext uri="{FF2B5EF4-FFF2-40B4-BE49-F238E27FC236}">
                    <a16:creationId xmlns:a16="http://schemas.microsoft.com/office/drawing/2014/main" id="{C0BFAB3F-AC35-F648-8105-682E59ADB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grpSp>
            <p:nvGrpSpPr>
              <p:cNvPr id="123" name="Group 158">
                <a:extLst>
                  <a:ext uri="{FF2B5EF4-FFF2-40B4-BE49-F238E27FC236}">
                    <a16:creationId xmlns:a16="http://schemas.microsoft.com/office/drawing/2014/main" id="{8FF69078-E28B-AD46-85BF-C0BBF789E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9" name="AutoShape 159">
                  <a:extLst>
                    <a:ext uri="{FF2B5EF4-FFF2-40B4-BE49-F238E27FC236}">
                      <a16:creationId xmlns:a16="http://schemas.microsoft.com/office/drawing/2014/main" id="{9B0DD67E-9E17-0249-BE4A-653C3A8D2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40" name="AutoShape 160">
                  <a:extLst>
                    <a:ext uri="{FF2B5EF4-FFF2-40B4-BE49-F238E27FC236}">
                      <a16:creationId xmlns:a16="http://schemas.microsoft.com/office/drawing/2014/main" id="{5D2A256B-AF19-C745-A1FF-3A72EC870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24" name="Freeform 161">
                <a:extLst>
                  <a:ext uri="{FF2B5EF4-FFF2-40B4-BE49-F238E27FC236}">
                    <a16:creationId xmlns:a16="http://schemas.microsoft.com/office/drawing/2014/main" id="{A83F5805-F3B3-3346-A9B8-FDEF2D105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grpSp>
            <p:nvGrpSpPr>
              <p:cNvPr id="125" name="Group 162">
                <a:extLst>
                  <a:ext uri="{FF2B5EF4-FFF2-40B4-BE49-F238E27FC236}">
                    <a16:creationId xmlns:a16="http://schemas.microsoft.com/office/drawing/2014/main" id="{A2204E45-948E-A34A-A108-2294B7FAF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7" name="AutoShape 163">
                  <a:extLst>
                    <a:ext uri="{FF2B5EF4-FFF2-40B4-BE49-F238E27FC236}">
                      <a16:creationId xmlns:a16="http://schemas.microsoft.com/office/drawing/2014/main" id="{3CCECF35-2FC0-5E40-B1DA-1DB0D6F7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38" name="AutoShape 164">
                  <a:extLst>
                    <a:ext uri="{FF2B5EF4-FFF2-40B4-BE49-F238E27FC236}">
                      <a16:creationId xmlns:a16="http://schemas.microsoft.com/office/drawing/2014/main" id="{8B74FE84-F46F-BD45-B59C-4B4E221C6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26" name="Rectangle 165">
                <a:extLst>
                  <a:ext uri="{FF2B5EF4-FFF2-40B4-BE49-F238E27FC236}">
                    <a16:creationId xmlns:a16="http://schemas.microsoft.com/office/drawing/2014/main" id="{EFB8CB6A-6447-D24D-BD88-7D176E410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27" name="Freeform 166">
                <a:extLst>
                  <a:ext uri="{FF2B5EF4-FFF2-40B4-BE49-F238E27FC236}">
                    <a16:creationId xmlns:a16="http://schemas.microsoft.com/office/drawing/2014/main" id="{7DA25C04-818C-944B-AA5E-5C80E73C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28" name="Freeform 167">
                <a:extLst>
                  <a:ext uri="{FF2B5EF4-FFF2-40B4-BE49-F238E27FC236}">
                    <a16:creationId xmlns:a16="http://schemas.microsoft.com/office/drawing/2014/main" id="{047480B1-08CE-354D-B27C-4B6428A5A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29" name="Oval 168">
                <a:extLst>
                  <a:ext uri="{FF2B5EF4-FFF2-40B4-BE49-F238E27FC236}">
                    <a16:creationId xmlns:a16="http://schemas.microsoft.com/office/drawing/2014/main" id="{809BB7F4-67B7-B54C-A450-898CD182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0" name="Freeform 169">
                <a:extLst>
                  <a:ext uri="{FF2B5EF4-FFF2-40B4-BE49-F238E27FC236}">
                    <a16:creationId xmlns:a16="http://schemas.microsoft.com/office/drawing/2014/main" id="{DA683EDC-F6BF-7C4C-8A71-32D3320C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31" name="AutoShape 170">
                <a:extLst>
                  <a:ext uri="{FF2B5EF4-FFF2-40B4-BE49-F238E27FC236}">
                    <a16:creationId xmlns:a16="http://schemas.microsoft.com/office/drawing/2014/main" id="{96EA98F8-F846-2A44-824F-71FAA477B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2" name="AutoShape 171">
                <a:extLst>
                  <a:ext uri="{FF2B5EF4-FFF2-40B4-BE49-F238E27FC236}">
                    <a16:creationId xmlns:a16="http://schemas.microsoft.com/office/drawing/2014/main" id="{23E7F763-52E6-DF40-9EB6-F8624D7B1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3" name="Oval 172">
                <a:extLst>
                  <a:ext uri="{FF2B5EF4-FFF2-40B4-BE49-F238E27FC236}">
                    <a16:creationId xmlns:a16="http://schemas.microsoft.com/office/drawing/2014/main" id="{99202063-5BB9-474C-B3CE-B9C1D5A1B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4" name="Oval 173">
                <a:extLst>
                  <a:ext uri="{FF2B5EF4-FFF2-40B4-BE49-F238E27FC236}">
                    <a16:creationId xmlns:a16="http://schemas.microsoft.com/office/drawing/2014/main" id="{B09AE0A9-5898-4647-9779-E5BDE41A5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50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val 174">
                <a:extLst>
                  <a:ext uri="{FF2B5EF4-FFF2-40B4-BE49-F238E27FC236}">
                    <a16:creationId xmlns:a16="http://schemas.microsoft.com/office/drawing/2014/main" id="{8844CEFC-6420-264F-A5ED-01CEFDBE7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6" name="Rectangle 175">
                <a:extLst>
                  <a:ext uri="{FF2B5EF4-FFF2-40B4-BE49-F238E27FC236}">
                    <a16:creationId xmlns:a16="http://schemas.microsoft.com/office/drawing/2014/main" id="{C4C6A502-6F38-784C-A809-5E5499386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</p:grpSp>
        <p:grpSp>
          <p:nvGrpSpPr>
            <p:cNvPr id="101" name="Group 176">
              <a:extLst>
                <a:ext uri="{FF2B5EF4-FFF2-40B4-BE49-F238E27FC236}">
                  <a16:creationId xmlns:a16="http://schemas.microsoft.com/office/drawing/2014/main" id="{7458836E-953E-904B-914D-ECEC36221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988" y="2492375"/>
              <a:ext cx="620712" cy="512763"/>
              <a:chOff x="-44" y="1473"/>
              <a:chExt cx="981" cy="1105"/>
            </a:xfrm>
          </p:grpSpPr>
          <p:pic>
            <p:nvPicPr>
              <p:cNvPr id="111" name="Picture 177" descr="desktop_computer_stylized_medium">
                <a:extLst>
                  <a:ext uri="{FF2B5EF4-FFF2-40B4-BE49-F238E27FC236}">
                    <a16:creationId xmlns:a16="http://schemas.microsoft.com/office/drawing/2014/main" id="{176B8344-E22D-204D-807C-E9CE58B1B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Freeform 178">
                <a:extLst>
                  <a:ext uri="{FF2B5EF4-FFF2-40B4-BE49-F238E27FC236}">
                    <a16:creationId xmlns:a16="http://schemas.microsoft.com/office/drawing/2014/main" id="{1A078022-91F2-3F4E-9EA0-44DFCAF22D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02" name="Group 179">
              <a:extLst>
                <a:ext uri="{FF2B5EF4-FFF2-40B4-BE49-F238E27FC236}">
                  <a16:creationId xmlns:a16="http://schemas.microsoft.com/office/drawing/2014/main" id="{B3CDB5E9-406A-8D48-A50D-C935BF4A5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788" y="1284288"/>
              <a:ext cx="620712" cy="512762"/>
              <a:chOff x="-44" y="1473"/>
              <a:chExt cx="981" cy="1105"/>
            </a:xfrm>
          </p:grpSpPr>
          <p:pic>
            <p:nvPicPr>
              <p:cNvPr id="109" name="Picture 180" descr="desktop_computer_stylized_medium">
                <a:extLst>
                  <a:ext uri="{FF2B5EF4-FFF2-40B4-BE49-F238E27FC236}">
                    <a16:creationId xmlns:a16="http://schemas.microsoft.com/office/drawing/2014/main" id="{9E1583F0-4FBC-314F-B2AB-B24E50144F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Freeform 181">
                <a:extLst>
                  <a:ext uri="{FF2B5EF4-FFF2-40B4-BE49-F238E27FC236}">
                    <a16:creationId xmlns:a16="http://schemas.microsoft.com/office/drawing/2014/main" id="{6E0AAFA3-AC83-6048-B318-2420EC961D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03" name="Group 182">
              <a:extLst>
                <a:ext uri="{FF2B5EF4-FFF2-40B4-BE49-F238E27FC236}">
                  <a16:creationId xmlns:a16="http://schemas.microsoft.com/office/drawing/2014/main" id="{DCBBB39F-5E4C-C245-BE28-58A83FA44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0388" y="1360488"/>
              <a:ext cx="620712" cy="512762"/>
              <a:chOff x="-44" y="1473"/>
              <a:chExt cx="981" cy="1105"/>
            </a:xfrm>
          </p:grpSpPr>
          <p:pic>
            <p:nvPicPr>
              <p:cNvPr id="107" name="Picture 183" descr="desktop_computer_stylized_medium">
                <a:extLst>
                  <a:ext uri="{FF2B5EF4-FFF2-40B4-BE49-F238E27FC236}">
                    <a16:creationId xmlns:a16="http://schemas.microsoft.com/office/drawing/2014/main" id="{E5D20624-0F1B-4B43-A13C-C75A9292C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84">
                <a:extLst>
                  <a:ext uri="{FF2B5EF4-FFF2-40B4-BE49-F238E27FC236}">
                    <a16:creationId xmlns:a16="http://schemas.microsoft.com/office/drawing/2014/main" id="{35980134-57CB-D848-8F7C-C5F772511B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04" name="Group 185">
              <a:extLst>
                <a:ext uri="{FF2B5EF4-FFF2-40B4-BE49-F238E27FC236}">
                  <a16:creationId xmlns:a16="http://schemas.microsoft.com/office/drawing/2014/main" id="{CAAE67A0-6730-B94B-A304-CFA3F109B65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369300" y="2362200"/>
              <a:ext cx="620713" cy="512763"/>
              <a:chOff x="-44" y="1473"/>
              <a:chExt cx="981" cy="1105"/>
            </a:xfrm>
          </p:grpSpPr>
          <p:pic>
            <p:nvPicPr>
              <p:cNvPr id="105" name="Picture 186" descr="desktop_computer_stylized_medium">
                <a:extLst>
                  <a:ext uri="{FF2B5EF4-FFF2-40B4-BE49-F238E27FC236}">
                    <a16:creationId xmlns:a16="http://schemas.microsoft.com/office/drawing/2014/main" id="{374F131D-15C0-B347-9AFE-5A5EEADA4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Freeform 187">
                <a:extLst>
                  <a:ext uri="{FF2B5EF4-FFF2-40B4-BE49-F238E27FC236}">
                    <a16:creationId xmlns:a16="http://schemas.microsoft.com/office/drawing/2014/main" id="{D81A3509-0DD0-1042-A6A3-8C677E9DCC5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</p:grpSp>
      <p:sp>
        <p:nvSpPr>
          <p:cNvPr id="145" name="Line 53">
            <a:extLst>
              <a:ext uri="{FF2B5EF4-FFF2-40B4-BE49-F238E27FC236}">
                <a16:creationId xmlns:a16="http://schemas.microsoft.com/office/drawing/2014/main" id="{5B4F3401-24CB-7648-BD89-1A7CFF5341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163" y="5164373"/>
            <a:ext cx="322660" cy="5191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46" name="Text Box 54">
            <a:extLst>
              <a:ext uri="{FF2B5EF4-FFF2-40B4-BE49-F238E27FC236}">
                <a16:creationId xmlns:a16="http://schemas.microsoft.com/office/drawing/2014/main" id="{5BD0C7E9-770D-0B41-BE6E-3ADF84797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339" y="5560852"/>
            <a:ext cx="2228687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 dirty="0">
                <a:latin typeface="+mn-lt"/>
              </a:rPr>
              <a:t>increases linearly in N</a:t>
            </a:r>
          </a:p>
        </p:txBody>
      </p:sp>
      <p:sp>
        <p:nvSpPr>
          <p:cNvPr id="147" name="Text Box 51">
            <a:extLst>
              <a:ext uri="{FF2B5EF4-FFF2-40B4-BE49-F238E27FC236}">
                <a16:creationId xmlns:a16="http://schemas.microsoft.com/office/drawing/2014/main" id="{49B83A0D-0FBE-7E43-85D0-C80B2E74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930" y="4634546"/>
            <a:ext cx="2334165" cy="80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800" i="1">
                <a:latin typeface="+mn-lt"/>
              </a:rPr>
              <a:t>time to  distribute F </a:t>
            </a:r>
          </a:p>
          <a:p>
            <a:pPr algn="r">
              <a:lnSpc>
                <a:spcPct val="80000"/>
              </a:lnSpc>
            </a:pPr>
            <a:r>
              <a:rPr lang="en-US" altLang="en-US" sz="1800" i="1">
                <a:latin typeface="+mn-lt"/>
              </a:rPr>
              <a:t>to N clients using </a:t>
            </a:r>
          </a:p>
          <a:p>
            <a:pPr algn="r">
              <a:lnSpc>
                <a:spcPct val="80000"/>
              </a:lnSpc>
            </a:pPr>
            <a:r>
              <a:rPr lang="en-US" altLang="en-US" sz="1800" i="1">
                <a:latin typeface="+mn-lt"/>
              </a:rPr>
              <a:t>client-server approach</a:t>
            </a:r>
            <a:r>
              <a:rPr lang="en-US" altLang="en-US" sz="2100">
                <a:latin typeface="+mn-lt"/>
              </a:rPr>
              <a:t> </a:t>
            </a:r>
            <a:endParaRPr lang="en-US" altLang="en-US" sz="2400">
              <a:latin typeface="+mn-lt"/>
            </a:endParaRPr>
          </a:p>
        </p:txBody>
      </p:sp>
      <p:sp>
        <p:nvSpPr>
          <p:cNvPr id="148" name="Rectangle 55">
            <a:extLst>
              <a:ext uri="{FF2B5EF4-FFF2-40B4-BE49-F238E27FC236}">
                <a16:creationId xmlns:a16="http://schemas.microsoft.com/office/drawing/2014/main" id="{01D3C4E1-DA80-A24C-A094-D590BCC3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762" y="4580968"/>
            <a:ext cx="5566199" cy="926306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+mn-lt"/>
            </a:endParaRPr>
          </a:p>
        </p:txBody>
      </p:sp>
      <p:sp>
        <p:nvSpPr>
          <p:cNvPr id="149" name="Text Box 96">
            <a:extLst>
              <a:ext uri="{FF2B5EF4-FFF2-40B4-BE49-F238E27FC236}">
                <a16:creationId xmlns:a16="http://schemas.microsoft.com/office/drawing/2014/main" id="{11EFB657-3D70-CB41-8FB4-5E358070D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419" y="4816711"/>
            <a:ext cx="3294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i="1">
                <a:latin typeface="+mn-lt"/>
              </a:rPr>
              <a:t> D</a:t>
            </a:r>
            <a:r>
              <a:rPr lang="en-US" altLang="en-US" sz="2400" i="1" baseline="-25000">
                <a:latin typeface="+mn-lt"/>
              </a:rPr>
              <a:t>c-s</a:t>
            </a:r>
            <a:r>
              <a:rPr lang="en-US" altLang="en-US" sz="2400" i="1">
                <a:latin typeface="+mn-lt"/>
              </a:rPr>
              <a:t> &gt; max{NF/u</a:t>
            </a:r>
            <a:r>
              <a:rPr lang="en-US" altLang="en-US" sz="2400" i="1" baseline="-25000">
                <a:latin typeface="+mn-lt"/>
              </a:rPr>
              <a:t>s,</a:t>
            </a:r>
            <a:r>
              <a:rPr lang="en-US" altLang="en-US" sz="2400" i="1">
                <a:latin typeface="+mn-lt"/>
              </a:rPr>
              <a:t>,F/d</a:t>
            </a:r>
            <a:r>
              <a:rPr lang="en-US" altLang="en-US" sz="2400" i="1" baseline="-25000">
                <a:latin typeface="+mn-lt"/>
              </a:rPr>
              <a:t>min</a:t>
            </a:r>
            <a:r>
              <a:rPr lang="en-US" altLang="en-US" sz="2400" i="1">
                <a:latin typeface="+mn-lt"/>
              </a:rPr>
              <a:t>}</a:t>
            </a:r>
            <a:r>
              <a:rPr lang="en-US" altLang="en-US" sz="2400" i="1">
                <a:solidFill>
                  <a:srgbClr val="CC0000"/>
                </a:solidFill>
                <a:latin typeface="+mn-lt"/>
              </a:rPr>
              <a:t> </a:t>
            </a:r>
          </a:p>
        </p:txBody>
      </p:sp>
      <p:sp>
        <p:nvSpPr>
          <p:cNvPr id="150" name="Line 120">
            <a:extLst>
              <a:ext uri="{FF2B5EF4-FFF2-40B4-BE49-F238E27FC236}">
                <a16:creationId xmlns:a16="http://schemas.microsoft.com/office/drawing/2014/main" id="{804EF034-3125-A746-B994-CD76FEE71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5123" y="5138180"/>
            <a:ext cx="1309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8319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File distribution time: P2P</a:t>
            </a:r>
            <a:endParaRPr lang="en-US" dirty="0"/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B88328AA-6216-394D-8D58-0ECC1E0888AE}"/>
              </a:ext>
            </a:extLst>
          </p:cNvPr>
          <p:cNvSpPr txBox="1">
            <a:spLocks noChangeArrowheads="1"/>
          </p:cNvSpPr>
          <p:nvPr/>
        </p:nvSpPr>
        <p:spPr>
          <a:xfrm>
            <a:off x="566722" y="1850026"/>
            <a:ext cx="4573766" cy="15109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server transmission: </a:t>
            </a:r>
            <a:r>
              <a:rPr lang="en-US" altLang="en-US" sz="2100" dirty="0">
                <a:ea typeface="ＭＳ Ｐゴシック" panose="020B0600070205080204" pitchFamily="34" charset="-128"/>
              </a:rPr>
              <a:t>must</a:t>
            </a:r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upload at least one copy: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time to send one copy: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F/u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s 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81" name="Rectangle 47">
            <a:extLst>
              <a:ext uri="{FF2B5EF4-FFF2-40B4-BE49-F238E27FC236}">
                <a16:creationId xmlns:a16="http://schemas.microsoft.com/office/drawing/2014/main" id="{646323ED-CAE9-B942-8F14-B61CB770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00" y="2888062"/>
            <a:ext cx="4330302" cy="9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client: </a:t>
            </a:r>
            <a:r>
              <a:rPr lang="en-US" altLang="en-US" sz="2100" dirty="0">
                <a:latin typeface="+mn-lt"/>
              </a:rPr>
              <a:t>each client must download file copy</a:t>
            </a:r>
          </a:p>
          <a:p>
            <a:pPr lvl="1">
              <a:lnSpc>
                <a:spcPct val="99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min client download time: </a:t>
            </a:r>
            <a:r>
              <a:rPr lang="en-US" altLang="en-US" sz="1800" i="1" dirty="0">
                <a:latin typeface="+mn-lt"/>
              </a:rPr>
              <a:t>F/</a:t>
            </a:r>
            <a:r>
              <a:rPr lang="en-US" altLang="en-US" sz="1800" i="1" dirty="0" err="1">
                <a:latin typeface="+mn-lt"/>
              </a:rPr>
              <a:t>d</a:t>
            </a:r>
            <a:r>
              <a:rPr lang="en-US" altLang="en-US" sz="1800" i="1" baseline="-25000" dirty="0" err="1">
                <a:latin typeface="+mn-lt"/>
              </a:rPr>
              <a:t>min</a:t>
            </a:r>
            <a:r>
              <a:rPr lang="en-US" altLang="en-US" sz="1800" i="1" dirty="0">
                <a:solidFill>
                  <a:srgbClr val="CC0000"/>
                </a:solidFill>
                <a:latin typeface="+mn-lt"/>
              </a:rPr>
              <a:t> </a:t>
            </a:r>
            <a:endParaRPr lang="en-US" altLang="en-US" sz="1800" i="1" dirty="0">
              <a:latin typeface="+mn-lt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193E6F0-6AB2-EC43-BC1A-D75808C2FB26}"/>
              </a:ext>
            </a:extLst>
          </p:cNvPr>
          <p:cNvGrpSpPr/>
          <p:nvPr/>
        </p:nvGrpSpPr>
        <p:grpSpPr>
          <a:xfrm>
            <a:off x="5255079" y="2200496"/>
            <a:ext cx="3388519" cy="1527572"/>
            <a:chOff x="4471988" y="1284288"/>
            <a:chExt cx="4518025" cy="2036762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64409998-6B21-6843-AEE3-D4B2D80F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2111375"/>
              <a:ext cx="2136775" cy="1209675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5" name="Line 14">
              <a:extLst>
                <a:ext uri="{FF2B5EF4-FFF2-40B4-BE49-F238E27FC236}">
                  <a16:creationId xmlns:a16="http://schemas.microsoft.com/office/drawing/2014/main" id="{05D67BD2-8DEF-EC43-87F6-22A4D3E1D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8763" y="2085975"/>
              <a:ext cx="455612" cy="214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" name="Text Box 15">
              <a:extLst>
                <a:ext uri="{FF2B5EF4-FFF2-40B4-BE49-F238E27FC236}">
                  <a16:creationId xmlns:a16="http://schemas.microsoft.com/office/drawing/2014/main" id="{B5B6E9F6-DA21-FF49-8DD4-F3C6E1FE6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163" y="1763713"/>
              <a:ext cx="4257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i="1">
                  <a:latin typeface="+mn-lt"/>
                </a:rPr>
                <a:t>u</a:t>
              </a:r>
              <a:r>
                <a:rPr lang="en-US" altLang="en-US" sz="1350" i="1" baseline="-25000">
                  <a:latin typeface="+mn-lt"/>
                </a:rPr>
                <a:t>s</a:t>
              </a:r>
            </a:p>
          </p:txBody>
        </p:sp>
        <p:sp>
          <p:nvSpPr>
            <p:cNvPr id="87" name="Line 39">
              <a:extLst>
                <a:ext uri="{FF2B5EF4-FFF2-40B4-BE49-F238E27FC236}">
                  <a16:creationId xmlns:a16="http://schemas.microsoft.com/office/drawing/2014/main" id="{31CED78D-7737-214B-BCE4-DCAB761F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2713038"/>
              <a:ext cx="57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8" name="Line 40">
              <a:extLst>
                <a:ext uri="{FF2B5EF4-FFF2-40B4-BE49-F238E27FC236}">
                  <a16:creationId xmlns:a16="http://schemas.microsoft.com/office/drawing/2014/main" id="{FD1ACD18-F196-1746-9009-0670E710D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9688" y="2814638"/>
              <a:ext cx="566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9" name="Text Box 44">
              <a:extLst>
                <a:ext uri="{FF2B5EF4-FFF2-40B4-BE49-F238E27FC236}">
                  <a16:creationId xmlns:a16="http://schemas.microsoft.com/office/drawing/2014/main" id="{4F15E7E5-19D5-AE49-B8AC-295EC616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672" y="2460625"/>
              <a:ext cx="11166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dirty="0">
                  <a:solidFill>
                    <a:schemeClr val="bg1"/>
                  </a:solidFill>
                  <a:latin typeface="+mn-lt"/>
                </a:rPr>
                <a:t>network</a:t>
              </a:r>
              <a:endParaRPr lang="en-US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AutoShape 327">
              <a:extLst>
                <a:ext uri="{FF2B5EF4-FFF2-40B4-BE49-F238E27FC236}">
                  <a16:creationId xmlns:a16="http://schemas.microsoft.com/office/drawing/2014/main" id="{F1CA6701-3613-AE49-BD0C-998D6498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1562100"/>
              <a:ext cx="334963" cy="401638"/>
            </a:xfrm>
            <a:prstGeom prst="can">
              <a:avLst>
                <a:gd name="adj" fmla="val 24242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675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1" name="Line 22">
              <a:extLst>
                <a:ext uri="{FF2B5EF4-FFF2-40B4-BE49-F238E27FC236}">
                  <a16:creationId xmlns:a16="http://schemas.microsoft.com/office/drawing/2014/main" id="{7769C7C9-ADC5-B848-B48C-F422C7EBE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0875" y="1819275"/>
              <a:ext cx="180975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2" name="Line 23">
              <a:extLst>
                <a:ext uri="{FF2B5EF4-FFF2-40B4-BE49-F238E27FC236}">
                  <a16:creationId xmlns:a16="http://schemas.microsoft.com/office/drawing/2014/main" id="{E579FF7F-DE73-E14A-8EE9-65BCC9EF0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78663" y="1825625"/>
              <a:ext cx="187325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3" name="Line 22">
              <a:extLst>
                <a:ext uri="{FF2B5EF4-FFF2-40B4-BE49-F238E27FC236}">
                  <a16:creationId xmlns:a16="http://schemas.microsoft.com/office/drawing/2014/main" id="{6407598A-1198-B046-ACD6-89FFBAE9F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6675" y="1736725"/>
              <a:ext cx="179388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AA613AE8-B26B-304E-9B36-0E639788D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2875" y="1743075"/>
              <a:ext cx="185738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5" name="Line 138">
              <a:extLst>
                <a:ext uri="{FF2B5EF4-FFF2-40B4-BE49-F238E27FC236}">
                  <a16:creationId xmlns:a16="http://schemas.microsoft.com/office/drawing/2014/main" id="{6F964BD8-116B-D445-82F9-8C9897E3E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3188" y="2579688"/>
              <a:ext cx="6588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6" name="Line 139">
              <a:extLst>
                <a:ext uri="{FF2B5EF4-FFF2-40B4-BE49-F238E27FC236}">
                  <a16:creationId xmlns:a16="http://schemas.microsoft.com/office/drawing/2014/main" id="{A562798A-3EC4-1E41-99DB-FA81FB640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6363" y="2682875"/>
              <a:ext cx="660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7" name="Text Box 41">
              <a:extLst>
                <a:ext uri="{FF2B5EF4-FFF2-40B4-BE49-F238E27FC236}">
                  <a16:creationId xmlns:a16="http://schemas.microsoft.com/office/drawing/2014/main" id="{FEE3AD0E-92A3-9E48-8C36-9A0805BC8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74" y="2146300"/>
              <a:ext cx="45085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i="1">
                  <a:latin typeface="+mn-lt"/>
                </a:rPr>
                <a:t>d</a:t>
              </a:r>
              <a:r>
                <a:rPr lang="en-US" altLang="en-US" sz="1350" i="1" baseline="-25000">
                  <a:latin typeface="+mn-lt"/>
                </a:rPr>
                <a:t>i</a:t>
              </a:r>
            </a:p>
          </p:txBody>
        </p:sp>
        <p:sp>
          <p:nvSpPr>
            <p:cNvPr id="98" name="Text Box 41">
              <a:extLst>
                <a:ext uri="{FF2B5EF4-FFF2-40B4-BE49-F238E27FC236}">
                  <a16:creationId xmlns:a16="http://schemas.microsoft.com/office/drawing/2014/main" id="{0D2E1DAB-DBC4-2B41-8914-2E86878AE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550" y="2663825"/>
              <a:ext cx="50641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i="1">
                  <a:latin typeface="+mn-lt"/>
                </a:rPr>
                <a:t>u</a:t>
              </a:r>
              <a:r>
                <a:rPr lang="en-US" altLang="en-US" sz="1350" i="1" baseline="-25000">
                  <a:latin typeface="+mn-lt"/>
                </a:rPr>
                <a:t>i</a:t>
              </a: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A5050569-3116-8F4C-B19A-31999F9F2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975" y="1616075"/>
              <a:ext cx="790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latin typeface="+mn-lt"/>
                </a:rPr>
                <a:t>F</a:t>
              </a:r>
              <a:endParaRPr lang="en-US" altLang="en-US" sz="1200" i="1" baseline="-25000">
                <a:latin typeface="+mn-lt"/>
              </a:endParaRPr>
            </a:p>
          </p:txBody>
        </p:sp>
        <p:grpSp>
          <p:nvGrpSpPr>
            <p:cNvPr id="100" name="Group 143">
              <a:extLst>
                <a:ext uri="{FF2B5EF4-FFF2-40B4-BE49-F238E27FC236}">
                  <a16:creationId xmlns:a16="http://schemas.microsoft.com/office/drawing/2014/main" id="{479599EE-E0AC-5747-8F3A-66F7F72E8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4925" y="1690688"/>
              <a:ext cx="292100" cy="517525"/>
              <a:chOff x="4140" y="429"/>
              <a:chExt cx="1425" cy="2396"/>
            </a:xfrm>
          </p:grpSpPr>
          <p:sp>
            <p:nvSpPr>
              <p:cNvPr id="113" name="Freeform 144">
                <a:extLst>
                  <a:ext uri="{FF2B5EF4-FFF2-40B4-BE49-F238E27FC236}">
                    <a16:creationId xmlns:a16="http://schemas.microsoft.com/office/drawing/2014/main" id="{6A822DAE-E587-7E49-A7EE-6F64DAB0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14" name="Rectangle 145">
                <a:extLst>
                  <a:ext uri="{FF2B5EF4-FFF2-40B4-BE49-F238E27FC236}">
                    <a16:creationId xmlns:a16="http://schemas.microsoft.com/office/drawing/2014/main" id="{5A81F0A7-6B44-1748-BC35-BE178F0E1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15" name="Freeform 146">
                <a:extLst>
                  <a:ext uri="{FF2B5EF4-FFF2-40B4-BE49-F238E27FC236}">
                    <a16:creationId xmlns:a16="http://schemas.microsoft.com/office/drawing/2014/main" id="{918EEC88-C8A9-2846-970B-50B7E983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16" name="Freeform 147">
                <a:extLst>
                  <a:ext uri="{FF2B5EF4-FFF2-40B4-BE49-F238E27FC236}">
                    <a16:creationId xmlns:a16="http://schemas.microsoft.com/office/drawing/2014/main" id="{AFDAC2FD-EE20-3E45-9DA1-1D9100AA9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17" name="Rectangle 148">
                <a:extLst>
                  <a:ext uri="{FF2B5EF4-FFF2-40B4-BE49-F238E27FC236}">
                    <a16:creationId xmlns:a16="http://schemas.microsoft.com/office/drawing/2014/main" id="{E97CC808-FCA7-0341-9D5A-7F9EC0853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grpSp>
            <p:nvGrpSpPr>
              <p:cNvPr id="118" name="Group 149">
                <a:extLst>
                  <a:ext uri="{FF2B5EF4-FFF2-40B4-BE49-F238E27FC236}">
                    <a16:creationId xmlns:a16="http://schemas.microsoft.com/office/drawing/2014/main" id="{FC0B1F07-1C50-E64F-B63B-8D1C420C1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3" name="AutoShape 150">
                  <a:extLst>
                    <a:ext uri="{FF2B5EF4-FFF2-40B4-BE49-F238E27FC236}">
                      <a16:creationId xmlns:a16="http://schemas.microsoft.com/office/drawing/2014/main" id="{5F68B800-F174-0B4B-9F2F-A2B1F0AC8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44" name="AutoShape 151">
                  <a:extLst>
                    <a:ext uri="{FF2B5EF4-FFF2-40B4-BE49-F238E27FC236}">
                      <a16:creationId xmlns:a16="http://schemas.microsoft.com/office/drawing/2014/main" id="{66170CD7-30F0-104F-9FDE-D6C6D3AD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19" name="Rectangle 152">
                <a:extLst>
                  <a:ext uri="{FF2B5EF4-FFF2-40B4-BE49-F238E27FC236}">
                    <a16:creationId xmlns:a16="http://schemas.microsoft.com/office/drawing/2014/main" id="{D5D7F168-5271-A741-AF1D-3A72BD2B5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grpSp>
            <p:nvGrpSpPr>
              <p:cNvPr id="120" name="Group 153">
                <a:extLst>
                  <a:ext uri="{FF2B5EF4-FFF2-40B4-BE49-F238E27FC236}">
                    <a16:creationId xmlns:a16="http://schemas.microsoft.com/office/drawing/2014/main" id="{9BE27AD1-B49A-CD43-AEEF-1EB19E35F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1" name="AutoShape 154">
                  <a:extLst>
                    <a:ext uri="{FF2B5EF4-FFF2-40B4-BE49-F238E27FC236}">
                      <a16:creationId xmlns:a16="http://schemas.microsoft.com/office/drawing/2014/main" id="{772812CA-D08B-5644-9C8E-95F457081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42" name="AutoShape 155">
                  <a:extLst>
                    <a:ext uri="{FF2B5EF4-FFF2-40B4-BE49-F238E27FC236}">
                      <a16:creationId xmlns:a16="http://schemas.microsoft.com/office/drawing/2014/main" id="{3D32E2F5-24C6-A54D-954E-F3C1A4849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21" name="Rectangle 156">
                <a:extLst>
                  <a:ext uri="{FF2B5EF4-FFF2-40B4-BE49-F238E27FC236}">
                    <a16:creationId xmlns:a16="http://schemas.microsoft.com/office/drawing/2014/main" id="{59BDA1ED-A7F9-324D-9FF2-5D9F73B3B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22" name="Rectangle 157">
                <a:extLst>
                  <a:ext uri="{FF2B5EF4-FFF2-40B4-BE49-F238E27FC236}">
                    <a16:creationId xmlns:a16="http://schemas.microsoft.com/office/drawing/2014/main" id="{C0BFAB3F-AC35-F648-8105-682E59ADB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grpSp>
            <p:nvGrpSpPr>
              <p:cNvPr id="123" name="Group 158">
                <a:extLst>
                  <a:ext uri="{FF2B5EF4-FFF2-40B4-BE49-F238E27FC236}">
                    <a16:creationId xmlns:a16="http://schemas.microsoft.com/office/drawing/2014/main" id="{8FF69078-E28B-AD46-85BF-C0BBF789E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9" name="AutoShape 159">
                  <a:extLst>
                    <a:ext uri="{FF2B5EF4-FFF2-40B4-BE49-F238E27FC236}">
                      <a16:creationId xmlns:a16="http://schemas.microsoft.com/office/drawing/2014/main" id="{9B0DD67E-9E17-0249-BE4A-653C3A8D2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40" name="AutoShape 160">
                  <a:extLst>
                    <a:ext uri="{FF2B5EF4-FFF2-40B4-BE49-F238E27FC236}">
                      <a16:creationId xmlns:a16="http://schemas.microsoft.com/office/drawing/2014/main" id="{5D2A256B-AF19-C745-A1FF-3A72EC870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24" name="Freeform 161">
                <a:extLst>
                  <a:ext uri="{FF2B5EF4-FFF2-40B4-BE49-F238E27FC236}">
                    <a16:creationId xmlns:a16="http://schemas.microsoft.com/office/drawing/2014/main" id="{A83F5805-F3B3-3346-A9B8-FDEF2D105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grpSp>
            <p:nvGrpSpPr>
              <p:cNvPr id="125" name="Group 162">
                <a:extLst>
                  <a:ext uri="{FF2B5EF4-FFF2-40B4-BE49-F238E27FC236}">
                    <a16:creationId xmlns:a16="http://schemas.microsoft.com/office/drawing/2014/main" id="{A2204E45-948E-A34A-A108-2294B7FAF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7" name="AutoShape 163">
                  <a:extLst>
                    <a:ext uri="{FF2B5EF4-FFF2-40B4-BE49-F238E27FC236}">
                      <a16:creationId xmlns:a16="http://schemas.microsoft.com/office/drawing/2014/main" id="{3CCECF35-2FC0-5E40-B1DA-1DB0D6F7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38" name="AutoShape 164">
                  <a:extLst>
                    <a:ext uri="{FF2B5EF4-FFF2-40B4-BE49-F238E27FC236}">
                      <a16:creationId xmlns:a16="http://schemas.microsoft.com/office/drawing/2014/main" id="{8B74FE84-F46F-BD45-B59C-4B4E221C6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26" name="Rectangle 165">
                <a:extLst>
                  <a:ext uri="{FF2B5EF4-FFF2-40B4-BE49-F238E27FC236}">
                    <a16:creationId xmlns:a16="http://schemas.microsoft.com/office/drawing/2014/main" id="{EFB8CB6A-6447-D24D-BD88-7D176E410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27" name="Freeform 166">
                <a:extLst>
                  <a:ext uri="{FF2B5EF4-FFF2-40B4-BE49-F238E27FC236}">
                    <a16:creationId xmlns:a16="http://schemas.microsoft.com/office/drawing/2014/main" id="{7DA25C04-818C-944B-AA5E-5C80E73C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28" name="Freeform 167">
                <a:extLst>
                  <a:ext uri="{FF2B5EF4-FFF2-40B4-BE49-F238E27FC236}">
                    <a16:creationId xmlns:a16="http://schemas.microsoft.com/office/drawing/2014/main" id="{047480B1-08CE-354D-B27C-4B6428A5A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29" name="Oval 168">
                <a:extLst>
                  <a:ext uri="{FF2B5EF4-FFF2-40B4-BE49-F238E27FC236}">
                    <a16:creationId xmlns:a16="http://schemas.microsoft.com/office/drawing/2014/main" id="{809BB7F4-67B7-B54C-A450-898CD182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0" name="Freeform 169">
                <a:extLst>
                  <a:ext uri="{FF2B5EF4-FFF2-40B4-BE49-F238E27FC236}">
                    <a16:creationId xmlns:a16="http://schemas.microsoft.com/office/drawing/2014/main" id="{DA683EDC-F6BF-7C4C-8A71-32D3320C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31" name="AutoShape 170">
                <a:extLst>
                  <a:ext uri="{FF2B5EF4-FFF2-40B4-BE49-F238E27FC236}">
                    <a16:creationId xmlns:a16="http://schemas.microsoft.com/office/drawing/2014/main" id="{96EA98F8-F846-2A44-824F-71FAA477B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2" name="AutoShape 171">
                <a:extLst>
                  <a:ext uri="{FF2B5EF4-FFF2-40B4-BE49-F238E27FC236}">
                    <a16:creationId xmlns:a16="http://schemas.microsoft.com/office/drawing/2014/main" id="{23E7F763-52E6-DF40-9EB6-F8624D7B1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3" name="Oval 172">
                <a:extLst>
                  <a:ext uri="{FF2B5EF4-FFF2-40B4-BE49-F238E27FC236}">
                    <a16:creationId xmlns:a16="http://schemas.microsoft.com/office/drawing/2014/main" id="{99202063-5BB9-474C-B3CE-B9C1D5A1B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4" name="Oval 173">
                <a:extLst>
                  <a:ext uri="{FF2B5EF4-FFF2-40B4-BE49-F238E27FC236}">
                    <a16:creationId xmlns:a16="http://schemas.microsoft.com/office/drawing/2014/main" id="{B09AE0A9-5898-4647-9779-E5BDE41A5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50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val 174">
                <a:extLst>
                  <a:ext uri="{FF2B5EF4-FFF2-40B4-BE49-F238E27FC236}">
                    <a16:creationId xmlns:a16="http://schemas.microsoft.com/office/drawing/2014/main" id="{8844CEFC-6420-264F-A5ED-01CEFDBE7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6" name="Rectangle 175">
                <a:extLst>
                  <a:ext uri="{FF2B5EF4-FFF2-40B4-BE49-F238E27FC236}">
                    <a16:creationId xmlns:a16="http://schemas.microsoft.com/office/drawing/2014/main" id="{C4C6A502-6F38-784C-A809-5E5499386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</p:grpSp>
        <p:grpSp>
          <p:nvGrpSpPr>
            <p:cNvPr id="101" name="Group 176">
              <a:extLst>
                <a:ext uri="{FF2B5EF4-FFF2-40B4-BE49-F238E27FC236}">
                  <a16:creationId xmlns:a16="http://schemas.microsoft.com/office/drawing/2014/main" id="{7458836E-953E-904B-914D-ECEC36221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988" y="2492375"/>
              <a:ext cx="620712" cy="512763"/>
              <a:chOff x="-44" y="1473"/>
              <a:chExt cx="981" cy="1105"/>
            </a:xfrm>
          </p:grpSpPr>
          <p:pic>
            <p:nvPicPr>
              <p:cNvPr id="111" name="Picture 177" descr="desktop_computer_stylized_medium">
                <a:extLst>
                  <a:ext uri="{FF2B5EF4-FFF2-40B4-BE49-F238E27FC236}">
                    <a16:creationId xmlns:a16="http://schemas.microsoft.com/office/drawing/2014/main" id="{176B8344-E22D-204D-807C-E9CE58B1B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Freeform 178">
                <a:extLst>
                  <a:ext uri="{FF2B5EF4-FFF2-40B4-BE49-F238E27FC236}">
                    <a16:creationId xmlns:a16="http://schemas.microsoft.com/office/drawing/2014/main" id="{1A078022-91F2-3F4E-9EA0-44DFCAF22D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02" name="Group 179">
              <a:extLst>
                <a:ext uri="{FF2B5EF4-FFF2-40B4-BE49-F238E27FC236}">
                  <a16:creationId xmlns:a16="http://schemas.microsoft.com/office/drawing/2014/main" id="{B3CDB5E9-406A-8D48-A50D-C935BF4A5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788" y="1284288"/>
              <a:ext cx="620712" cy="512762"/>
              <a:chOff x="-44" y="1473"/>
              <a:chExt cx="981" cy="1105"/>
            </a:xfrm>
          </p:grpSpPr>
          <p:pic>
            <p:nvPicPr>
              <p:cNvPr id="109" name="Picture 180" descr="desktop_computer_stylized_medium">
                <a:extLst>
                  <a:ext uri="{FF2B5EF4-FFF2-40B4-BE49-F238E27FC236}">
                    <a16:creationId xmlns:a16="http://schemas.microsoft.com/office/drawing/2014/main" id="{9E1583F0-4FBC-314F-B2AB-B24E50144F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Freeform 181">
                <a:extLst>
                  <a:ext uri="{FF2B5EF4-FFF2-40B4-BE49-F238E27FC236}">
                    <a16:creationId xmlns:a16="http://schemas.microsoft.com/office/drawing/2014/main" id="{6E0AAFA3-AC83-6048-B318-2420EC961D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03" name="Group 182">
              <a:extLst>
                <a:ext uri="{FF2B5EF4-FFF2-40B4-BE49-F238E27FC236}">
                  <a16:creationId xmlns:a16="http://schemas.microsoft.com/office/drawing/2014/main" id="{DCBBB39F-5E4C-C245-BE28-58A83FA44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0388" y="1360488"/>
              <a:ext cx="620712" cy="512762"/>
              <a:chOff x="-44" y="1473"/>
              <a:chExt cx="981" cy="1105"/>
            </a:xfrm>
          </p:grpSpPr>
          <p:pic>
            <p:nvPicPr>
              <p:cNvPr id="107" name="Picture 183" descr="desktop_computer_stylized_medium">
                <a:extLst>
                  <a:ext uri="{FF2B5EF4-FFF2-40B4-BE49-F238E27FC236}">
                    <a16:creationId xmlns:a16="http://schemas.microsoft.com/office/drawing/2014/main" id="{E5D20624-0F1B-4B43-A13C-C75A9292C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84">
                <a:extLst>
                  <a:ext uri="{FF2B5EF4-FFF2-40B4-BE49-F238E27FC236}">
                    <a16:creationId xmlns:a16="http://schemas.microsoft.com/office/drawing/2014/main" id="{35980134-57CB-D848-8F7C-C5F772511B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04" name="Group 185">
              <a:extLst>
                <a:ext uri="{FF2B5EF4-FFF2-40B4-BE49-F238E27FC236}">
                  <a16:creationId xmlns:a16="http://schemas.microsoft.com/office/drawing/2014/main" id="{CAAE67A0-6730-B94B-A304-CFA3F109B65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369300" y="2362200"/>
              <a:ext cx="620713" cy="512763"/>
              <a:chOff x="-44" y="1473"/>
              <a:chExt cx="981" cy="1105"/>
            </a:xfrm>
          </p:grpSpPr>
          <p:pic>
            <p:nvPicPr>
              <p:cNvPr id="105" name="Picture 186" descr="desktop_computer_stylized_medium">
                <a:extLst>
                  <a:ext uri="{FF2B5EF4-FFF2-40B4-BE49-F238E27FC236}">
                    <a16:creationId xmlns:a16="http://schemas.microsoft.com/office/drawing/2014/main" id="{374F131D-15C0-B347-9AFE-5A5EEADA4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Freeform 187">
                <a:extLst>
                  <a:ext uri="{FF2B5EF4-FFF2-40B4-BE49-F238E27FC236}">
                    <a16:creationId xmlns:a16="http://schemas.microsoft.com/office/drawing/2014/main" id="{D81A3509-0DD0-1042-A6A3-8C677E9DCC5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</p:grpSp>
      <p:sp>
        <p:nvSpPr>
          <p:cNvPr id="74" name="Rectangle 47">
            <a:extLst>
              <a:ext uri="{FF2B5EF4-FFF2-40B4-BE49-F238E27FC236}">
                <a16:creationId xmlns:a16="http://schemas.microsoft.com/office/drawing/2014/main" id="{26E15167-D083-564B-BF0B-913CAA61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88" y="3764872"/>
            <a:ext cx="6393120" cy="93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clients: </a:t>
            </a:r>
            <a:r>
              <a:rPr lang="en-US" altLang="en-US" sz="2100" dirty="0">
                <a:latin typeface="+mn-lt"/>
              </a:rPr>
              <a:t>as aggregate must download </a:t>
            </a:r>
            <a:r>
              <a:rPr lang="en-US" altLang="en-US" sz="2100" i="1" dirty="0">
                <a:latin typeface="+mn-lt"/>
              </a:rPr>
              <a:t>NF</a:t>
            </a:r>
            <a:r>
              <a:rPr lang="en-US" altLang="en-US" sz="2100" dirty="0">
                <a:latin typeface="+mn-lt"/>
              </a:rPr>
              <a:t> bits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max upload rate (limiting max download rate) is </a:t>
            </a:r>
            <a:r>
              <a:rPr lang="en-US" altLang="en-US" sz="1800" i="1" dirty="0">
                <a:latin typeface="+mn-lt"/>
              </a:rPr>
              <a:t>u</a:t>
            </a:r>
            <a:r>
              <a:rPr lang="en-US" altLang="en-US" sz="1800" i="1" baseline="-25000" dirty="0">
                <a:latin typeface="+mn-lt"/>
              </a:rPr>
              <a:t>s</a:t>
            </a:r>
            <a:r>
              <a:rPr lang="en-US" altLang="en-US" sz="1800" i="1" dirty="0">
                <a:latin typeface="+mn-lt"/>
              </a:rPr>
              <a:t> + </a:t>
            </a:r>
            <a:r>
              <a:rPr lang="en-US" altLang="en-US" sz="2100" i="1" dirty="0">
                <a:latin typeface="Symbol" pitchFamily="2" charset="2"/>
              </a:rPr>
              <a:t>S</a:t>
            </a:r>
            <a:r>
              <a:rPr lang="en-US" altLang="en-US" sz="1800" i="1" dirty="0">
                <a:latin typeface="+mn-lt"/>
              </a:rPr>
              <a:t>u</a:t>
            </a:r>
            <a:r>
              <a:rPr lang="en-US" altLang="en-US" sz="1800" i="1" baseline="-25000" dirty="0">
                <a:latin typeface="+mn-lt"/>
              </a:rPr>
              <a:t>i</a:t>
            </a:r>
          </a:p>
        </p:txBody>
      </p:sp>
      <p:sp>
        <p:nvSpPr>
          <p:cNvPr id="75" name="Text Box 51">
            <a:extLst>
              <a:ext uri="{FF2B5EF4-FFF2-40B4-BE49-F238E27FC236}">
                <a16:creationId xmlns:a16="http://schemas.microsoft.com/office/drawing/2014/main" id="{6898F8CA-12DA-BE4E-B99B-FD50E847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150" y="4673624"/>
            <a:ext cx="1747401" cy="68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500" i="1" dirty="0">
                <a:latin typeface="+mn-lt"/>
              </a:rPr>
              <a:t>time to  distribute F </a:t>
            </a:r>
          </a:p>
          <a:p>
            <a:pPr algn="r">
              <a:lnSpc>
                <a:spcPct val="80000"/>
              </a:lnSpc>
            </a:pPr>
            <a:r>
              <a:rPr lang="en-US" altLang="en-US" sz="1500" i="1" dirty="0">
                <a:latin typeface="+mn-lt"/>
              </a:rPr>
              <a:t>to N clients using </a:t>
            </a:r>
          </a:p>
          <a:p>
            <a:pPr algn="r">
              <a:lnSpc>
                <a:spcPct val="80000"/>
              </a:lnSpc>
            </a:pPr>
            <a:r>
              <a:rPr lang="en-US" altLang="en-US" sz="1500" i="1" dirty="0">
                <a:latin typeface="+mn-lt"/>
              </a:rPr>
              <a:t>P2P approach</a:t>
            </a:r>
            <a:r>
              <a:rPr lang="en-US" altLang="en-US" sz="1800" dirty="0">
                <a:latin typeface="+mn-lt"/>
              </a:rPr>
              <a:t> </a:t>
            </a:r>
            <a:endParaRPr lang="en-US" altLang="en-US" sz="2100" dirty="0">
              <a:latin typeface="+mn-lt"/>
            </a:endParaRPr>
          </a:p>
        </p:txBody>
      </p:sp>
      <p:sp>
        <p:nvSpPr>
          <p:cNvPr id="76" name="Rectangle 55">
            <a:extLst>
              <a:ext uri="{FF2B5EF4-FFF2-40B4-BE49-F238E27FC236}">
                <a16:creationId xmlns:a16="http://schemas.microsoft.com/office/drawing/2014/main" id="{07D73A35-ECF9-A74A-AC62-7DA2D517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65" y="4601076"/>
            <a:ext cx="6866324" cy="754942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+mn-lt"/>
            </a:endParaRP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1DD5EA55-8934-0448-A71E-1044D6D26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514" y="4759378"/>
            <a:ext cx="4772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i="1" dirty="0">
                <a:latin typeface="+mn-lt"/>
              </a:rPr>
              <a:t> D</a:t>
            </a:r>
            <a:r>
              <a:rPr lang="en-US" altLang="en-US" sz="2400" i="1" baseline="-25000" dirty="0">
                <a:latin typeface="+mn-lt"/>
              </a:rPr>
              <a:t>P2P</a:t>
            </a:r>
            <a:r>
              <a:rPr lang="en-US" altLang="en-US" sz="2400" i="1" dirty="0">
                <a:latin typeface="+mn-lt"/>
              </a:rPr>
              <a:t> &gt; max{F/</a:t>
            </a:r>
            <a:r>
              <a:rPr lang="en-US" altLang="en-US" sz="2400" i="1" dirty="0" err="1">
                <a:latin typeface="+mn-lt"/>
              </a:rPr>
              <a:t>u</a:t>
            </a:r>
            <a:r>
              <a:rPr lang="en-US" altLang="en-US" sz="2400" i="1" baseline="-25000" dirty="0" err="1">
                <a:latin typeface="+mn-lt"/>
              </a:rPr>
              <a:t>s,</a:t>
            </a:r>
            <a:r>
              <a:rPr lang="en-US" altLang="en-US" sz="2400" i="1" dirty="0" err="1">
                <a:latin typeface="+mn-lt"/>
              </a:rPr>
              <a:t>,F</a:t>
            </a:r>
            <a:r>
              <a:rPr lang="en-US" altLang="en-US" sz="2400" i="1" dirty="0">
                <a:latin typeface="+mn-lt"/>
              </a:rPr>
              <a:t>/</a:t>
            </a:r>
            <a:r>
              <a:rPr lang="en-US" altLang="en-US" sz="2400" i="1" dirty="0" err="1">
                <a:latin typeface="+mn-lt"/>
              </a:rPr>
              <a:t>d</a:t>
            </a:r>
            <a:r>
              <a:rPr lang="en-US" altLang="en-US" sz="2400" i="1" baseline="-25000" dirty="0" err="1">
                <a:latin typeface="+mn-lt"/>
              </a:rPr>
              <a:t>min</a:t>
            </a:r>
            <a:r>
              <a:rPr lang="en-US" altLang="en-US" sz="2400" i="1" baseline="-25000" dirty="0">
                <a:latin typeface="+mn-lt"/>
              </a:rPr>
              <a:t>,</a:t>
            </a:r>
            <a:r>
              <a:rPr lang="en-US" altLang="en-US" sz="2400" i="1" dirty="0">
                <a:latin typeface="+mn-lt"/>
              </a:rPr>
              <a:t>,NF/(</a:t>
            </a:r>
            <a:r>
              <a:rPr lang="en-US" altLang="en-US" sz="2100" i="1" dirty="0">
                <a:latin typeface="+mn-lt"/>
              </a:rPr>
              <a:t>u</a:t>
            </a:r>
            <a:r>
              <a:rPr lang="en-US" altLang="en-US" sz="2100" i="1" baseline="-25000" dirty="0">
                <a:latin typeface="+mn-lt"/>
              </a:rPr>
              <a:t>s</a:t>
            </a:r>
            <a:r>
              <a:rPr lang="en-US" altLang="en-US" sz="2100" i="1" dirty="0">
                <a:latin typeface="+mn-lt"/>
              </a:rPr>
              <a:t> + </a:t>
            </a:r>
            <a:r>
              <a:rPr lang="en-US" altLang="en-US" sz="2400" i="1" dirty="0">
                <a:latin typeface="Symbol" pitchFamily="2" charset="2"/>
              </a:rPr>
              <a:t>S</a:t>
            </a:r>
            <a:r>
              <a:rPr lang="en-US" altLang="en-US" sz="2100" i="1" dirty="0">
                <a:latin typeface="+mn-lt"/>
              </a:rPr>
              <a:t>u</a:t>
            </a:r>
            <a:r>
              <a:rPr lang="en-US" altLang="en-US" sz="2100" i="1" baseline="-25000" dirty="0">
                <a:latin typeface="+mn-lt"/>
              </a:rPr>
              <a:t>i</a:t>
            </a:r>
            <a:r>
              <a:rPr lang="en-US" altLang="en-US" sz="2400" dirty="0">
                <a:latin typeface="+mn-lt"/>
              </a:rPr>
              <a:t>)</a:t>
            </a:r>
            <a:r>
              <a:rPr lang="en-US" altLang="en-US" sz="2400" i="1" dirty="0">
                <a:latin typeface="+mn-lt"/>
              </a:rPr>
              <a:t>}</a:t>
            </a:r>
            <a:r>
              <a:rPr lang="en-US" altLang="en-US" sz="2400" i="1" dirty="0">
                <a:solidFill>
                  <a:srgbClr val="CC0000"/>
                </a:solidFill>
                <a:latin typeface="+mn-lt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CD18A4-3D93-C746-80BB-B1FC987C2D33}"/>
              </a:ext>
            </a:extLst>
          </p:cNvPr>
          <p:cNvGrpSpPr/>
          <p:nvPr/>
        </p:nvGrpSpPr>
        <p:grpSpPr>
          <a:xfrm>
            <a:off x="2270351" y="5085608"/>
            <a:ext cx="5335307" cy="827237"/>
            <a:chOff x="3027135" y="5637812"/>
            <a:chExt cx="7113742" cy="1102983"/>
          </a:xfrm>
        </p:grpSpPr>
        <p:sp>
          <p:nvSpPr>
            <p:cNvPr id="78" name="Line 33">
              <a:extLst>
                <a:ext uri="{FF2B5EF4-FFF2-40B4-BE49-F238E27FC236}">
                  <a16:creationId xmlns:a16="http://schemas.microsoft.com/office/drawing/2014/main" id="{9C4B1B80-0BB4-8F40-8465-4FD53B2DE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7481" y="5669562"/>
              <a:ext cx="174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79" name="Line 53">
              <a:extLst>
                <a:ext uri="{FF2B5EF4-FFF2-40B4-BE49-F238E27FC236}">
                  <a16:creationId xmlns:a16="http://schemas.microsoft.com/office/drawing/2014/main" id="{79E64125-C1DB-B546-9439-BAE60A04A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2594" y="5731183"/>
              <a:ext cx="376235" cy="57991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2" name="Text Box 54">
              <a:extLst>
                <a:ext uri="{FF2B5EF4-FFF2-40B4-BE49-F238E27FC236}">
                  <a16:creationId xmlns:a16="http://schemas.microsoft.com/office/drawing/2014/main" id="{8D508472-5111-9543-8884-ADE49373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135" y="6314867"/>
              <a:ext cx="7113742" cy="42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 dirty="0">
                  <a:latin typeface="+mn-lt"/>
                </a:rPr>
                <a:t>… but so does this, as each peer brings service capacity</a:t>
              </a:r>
            </a:p>
          </p:txBody>
        </p:sp>
        <p:sp>
          <p:nvSpPr>
            <p:cNvPr id="151" name="Line 53">
              <a:extLst>
                <a:ext uri="{FF2B5EF4-FFF2-40B4-BE49-F238E27FC236}">
                  <a16:creationId xmlns:a16="http://schemas.microsoft.com/office/drawing/2014/main" id="{C2E61335-33C5-8040-B976-4A6DABA4E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5121" y="5637812"/>
              <a:ext cx="376235" cy="46253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52" name="Text Box 54">
              <a:extLst>
                <a:ext uri="{FF2B5EF4-FFF2-40B4-BE49-F238E27FC236}">
                  <a16:creationId xmlns:a16="http://schemas.microsoft.com/office/drawing/2014/main" id="{5FCFA7D9-F5C4-B849-A76B-A54251B68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684" y="6045728"/>
              <a:ext cx="3253710" cy="42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 dirty="0">
                  <a:latin typeface="+mn-lt"/>
                </a:rPr>
                <a:t>increases linearly in </a:t>
              </a:r>
              <a:r>
                <a:rPr lang="en-US" altLang="en-US" sz="1800" i="1" dirty="0">
                  <a:latin typeface="+mn-lt"/>
                </a:rPr>
                <a:t>N</a:t>
              </a:r>
              <a:r>
                <a:rPr lang="en-US" altLang="en-US" sz="1800" dirty="0">
                  <a:latin typeface="+mn-lt"/>
                </a:rPr>
                <a:t> …</a:t>
              </a:r>
            </a:p>
          </p:txBody>
        </p:sp>
      </p:grpSp>
      <p:sp>
        <p:nvSpPr>
          <p:cNvPr id="145" name="Slide Number Placeholder 2">
            <a:extLst>
              <a:ext uri="{FF2B5EF4-FFF2-40B4-BE49-F238E27FC236}">
                <a16:creationId xmlns:a16="http://schemas.microsoft.com/office/drawing/2014/main" id="{BC91CBC4-36C0-F74A-BE01-55023156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Client-server vs. P2P: example</a:t>
            </a:r>
          </a:p>
        </p:txBody>
      </p:sp>
      <p:sp>
        <p:nvSpPr>
          <p:cNvPr id="145" name="Text Box 5">
            <a:extLst>
              <a:ext uri="{FF2B5EF4-FFF2-40B4-BE49-F238E27FC236}">
                <a16:creationId xmlns:a16="http://schemas.microsoft.com/office/drawing/2014/main" id="{EEB38FFC-0E85-9543-BFA8-AC6EA14AA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034" y="1879202"/>
            <a:ext cx="5611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client upload rate =</a:t>
            </a:r>
            <a:r>
              <a:rPr lang="en-US" altLang="en-US" sz="1800" i="1" dirty="0">
                <a:latin typeface="+mn-lt"/>
              </a:rPr>
              <a:t> u</a:t>
            </a:r>
            <a:r>
              <a:rPr lang="en-US" altLang="en-US" sz="1800" dirty="0">
                <a:latin typeface="+mn-lt"/>
              </a:rPr>
              <a:t>,  </a:t>
            </a:r>
            <a:r>
              <a:rPr lang="en-US" altLang="en-US" sz="1800" i="1" dirty="0">
                <a:latin typeface="+mn-lt"/>
              </a:rPr>
              <a:t>F/u </a:t>
            </a:r>
            <a:r>
              <a:rPr lang="en-US" altLang="en-US" sz="1800" dirty="0">
                <a:latin typeface="+mn-lt"/>
              </a:rPr>
              <a:t>= 1 hour,  </a:t>
            </a:r>
            <a:r>
              <a:rPr lang="en-US" altLang="en-US" sz="1800" i="1" dirty="0">
                <a:latin typeface="+mn-lt"/>
              </a:rPr>
              <a:t>u</a:t>
            </a:r>
            <a:r>
              <a:rPr lang="en-US" altLang="en-US" sz="1800" i="1" baseline="-25000" dirty="0">
                <a:latin typeface="+mn-lt"/>
              </a:rPr>
              <a:t>s</a:t>
            </a:r>
            <a:r>
              <a:rPr lang="en-US" altLang="en-US" sz="1800" i="1" dirty="0">
                <a:latin typeface="+mn-lt"/>
              </a:rPr>
              <a:t> = 10u,  </a:t>
            </a:r>
            <a:r>
              <a:rPr lang="en-US" altLang="en-US" sz="1800" i="1" dirty="0" err="1">
                <a:latin typeface="+mn-lt"/>
              </a:rPr>
              <a:t>d</a:t>
            </a:r>
            <a:r>
              <a:rPr lang="en-US" altLang="en-US" sz="1800" i="1" baseline="-25000" dirty="0" err="1">
                <a:latin typeface="+mn-lt"/>
              </a:rPr>
              <a:t>min</a:t>
            </a:r>
            <a:r>
              <a:rPr lang="en-US" altLang="en-US" sz="1800" i="1" dirty="0">
                <a:latin typeface="+mn-lt"/>
              </a:rPr>
              <a:t> ≥ u</a:t>
            </a:r>
            <a:r>
              <a:rPr lang="en-US" altLang="en-US" sz="1800" i="1" baseline="-25000" dirty="0">
                <a:latin typeface="+mn-lt"/>
              </a:rPr>
              <a:t>s</a:t>
            </a:r>
          </a:p>
        </p:txBody>
      </p:sp>
      <p:graphicFrame>
        <p:nvGraphicFramePr>
          <p:cNvPr id="146" name="Object 2">
            <a:extLst>
              <a:ext uri="{FF2B5EF4-FFF2-40B4-BE49-F238E27FC236}">
                <a16:creationId xmlns:a16="http://schemas.microsoft.com/office/drawing/2014/main" id="{DA2A3735-C6EA-E243-957F-9D948479EA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648" y="2233807"/>
          <a:ext cx="5273873" cy="3592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34300" imgH="5295900" progId="Excel.Chart.8">
                  <p:embed/>
                </p:oleObj>
              </mc:Choice>
              <mc:Fallback>
                <p:oleObj name="Chart" r:id="rId3" imgW="7734300" imgH="5295900" progId="Excel.Chart.8">
                  <p:embed/>
                  <p:pic>
                    <p:nvPicPr>
                      <p:cNvPr id="146" name="Object 2">
                        <a:extLst>
                          <a:ext uri="{FF2B5EF4-FFF2-40B4-BE49-F238E27FC236}">
                            <a16:creationId xmlns:a16="http://schemas.microsoft.com/office/drawing/2014/main" id="{DA2A3735-C6EA-E243-957F-9D948479EA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648" y="2233807"/>
                        <a:ext cx="5273873" cy="3592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7AAACF9-A4E2-714C-A130-30E3EF5AB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45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P2P file distribution: BitTorrent </a:t>
            </a:r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9F70DCCB-36C3-394B-AA08-EB0F698CB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38" y="1802266"/>
            <a:ext cx="53435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file divided into 256Kb chunks</a:t>
            </a:r>
          </a:p>
          <a:p>
            <a:pPr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peers in torrent send/receive file chunks</a:t>
            </a:r>
            <a:endParaRPr lang="en-US" altLang="en-US" sz="2400" dirty="0">
              <a:latin typeface="+mn-lt"/>
            </a:endParaRPr>
          </a:p>
        </p:txBody>
      </p:sp>
      <p:sp>
        <p:nvSpPr>
          <p:cNvPr id="9" name="Text Box 37">
            <a:extLst>
              <a:ext uri="{FF2B5EF4-FFF2-40B4-BE49-F238E27FC236}">
                <a16:creationId xmlns:a16="http://schemas.microsoft.com/office/drawing/2014/main" id="{5650BC65-B000-EC4F-B4E6-547C48D65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72" y="2636248"/>
            <a:ext cx="2315186" cy="60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tracker: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tracks peers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participating in torrent</a:t>
            </a:r>
          </a:p>
        </p:txBody>
      </p:sp>
      <p:sp>
        <p:nvSpPr>
          <p:cNvPr id="10" name="Text Box 41">
            <a:extLst>
              <a:ext uri="{FF2B5EF4-FFF2-40B4-BE49-F238E27FC236}">
                <a16:creationId xmlns:a16="http://schemas.microsoft.com/office/drawing/2014/main" id="{2814A19F-08C5-434B-8DB2-D40537539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015" y="2646419"/>
            <a:ext cx="3033542" cy="60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torrent: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group of peers exchanging  chunks of a file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91218428-BF18-064C-AC6D-09C6F280B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1784" y="3681073"/>
            <a:ext cx="1190" cy="402431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Line 25">
            <a:extLst>
              <a:ext uri="{FF2B5EF4-FFF2-40B4-BE49-F238E27FC236}">
                <a16:creationId xmlns:a16="http://schemas.microsoft.com/office/drawing/2014/main" id="{83D9B80D-0209-4147-9E8B-F917A5CAC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434" y="3477476"/>
            <a:ext cx="1913334" cy="1057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F9471077-2BA5-5449-84C5-497550D1A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9034" y="3590585"/>
            <a:ext cx="185738" cy="136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Line 27">
            <a:extLst>
              <a:ext uri="{FF2B5EF4-FFF2-40B4-BE49-F238E27FC236}">
                <a16:creationId xmlns:a16="http://schemas.microsoft.com/office/drawing/2014/main" id="{10E079A5-4F27-9043-ABC7-F13963D847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98949" y="3410801"/>
            <a:ext cx="876300" cy="2297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5691CE8D-190A-8F4F-81D8-DA20F9A025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6968" y="3813232"/>
            <a:ext cx="1529954" cy="149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0B716A5B-3226-9240-889D-C421A6779B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2453" y="5287226"/>
            <a:ext cx="554831" cy="1226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CB541843-3E52-6849-8C3D-ACA1E8B0A9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1693" y="3559628"/>
            <a:ext cx="675085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" name="Line 31">
            <a:extLst>
              <a:ext uri="{FF2B5EF4-FFF2-40B4-BE49-F238E27FC236}">
                <a16:creationId xmlns:a16="http://schemas.microsoft.com/office/drawing/2014/main" id="{52216A70-C583-4540-BB2D-CF1771FB2A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5518" y="4599044"/>
            <a:ext cx="1590675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" name="Line 32">
            <a:extLst>
              <a:ext uri="{FF2B5EF4-FFF2-40B4-BE49-F238E27FC236}">
                <a16:creationId xmlns:a16="http://schemas.microsoft.com/office/drawing/2014/main" id="{F807AF1E-A5B9-A540-A172-58D4029FD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612" y="3517957"/>
            <a:ext cx="887016" cy="957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57AE3ACE-B172-774D-A007-D1E10D334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7797" y="5303895"/>
            <a:ext cx="282178" cy="1631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" name="Line 34">
            <a:extLst>
              <a:ext uri="{FF2B5EF4-FFF2-40B4-BE49-F238E27FC236}">
                <a16:creationId xmlns:a16="http://schemas.microsoft.com/office/drawing/2014/main" id="{AD1B36D1-84DC-F74A-AFE8-CA1FD75FB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977" y="5525351"/>
            <a:ext cx="1117997" cy="1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4EFE36E1-3543-7248-A7C0-2AC7D4F7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428" y="4432357"/>
            <a:ext cx="12361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latin typeface="+mn-lt"/>
              </a:rPr>
              <a:t>Alice arrives  …</a:t>
            </a:r>
          </a:p>
        </p:txBody>
      </p:sp>
      <p:sp>
        <p:nvSpPr>
          <p:cNvPr id="23" name="Line 38">
            <a:extLst>
              <a:ext uri="{FF2B5EF4-FFF2-40B4-BE49-F238E27FC236}">
                <a16:creationId xmlns:a16="http://schemas.microsoft.com/office/drawing/2014/main" id="{E123A252-D37E-4649-B66C-7F9C1DB6CC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0943" y="4730013"/>
            <a:ext cx="197644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24" name="Picture 39" descr="Alice">
            <a:extLst>
              <a:ext uri="{FF2B5EF4-FFF2-40B4-BE49-F238E27FC236}">
                <a16:creationId xmlns:a16="http://schemas.microsoft.com/office/drawing/2014/main" id="{6F308F82-9362-FC4F-921E-2715C3D3E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02" y="4070407"/>
            <a:ext cx="355997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42">
            <a:extLst>
              <a:ext uri="{FF2B5EF4-FFF2-40B4-BE49-F238E27FC236}">
                <a16:creationId xmlns:a16="http://schemas.microsoft.com/office/drawing/2014/main" id="{3C11B289-FD57-9D4E-9E24-3A266C61D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615" y="3198869"/>
            <a:ext cx="357188" cy="19407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927C2D32-6615-3F4A-95AB-84426525C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143" y="4627620"/>
            <a:ext cx="16669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latin typeface="+mn-lt"/>
              </a:rPr>
              <a:t>… obtains list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latin typeface="+mn-lt"/>
              </a:rPr>
              <a:t>of peers from tracker</a:t>
            </a:r>
          </a:p>
        </p:txBody>
      </p:sp>
      <p:grpSp>
        <p:nvGrpSpPr>
          <p:cNvPr id="27" name="Group 68">
            <a:extLst>
              <a:ext uri="{FF2B5EF4-FFF2-40B4-BE49-F238E27FC236}">
                <a16:creationId xmlns:a16="http://schemas.microsoft.com/office/drawing/2014/main" id="{0CB0B1F3-FC8E-0A48-BF34-45F53DE7FC53}"/>
              </a:ext>
            </a:extLst>
          </p:cNvPr>
          <p:cNvGrpSpPr>
            <a:grpSpLocks/>
          </p:cNvGrpSpPr>
          <p:nvPr/>
        </p:nvGrpSpPr>
        <p:grpSpPr bwMode="auto">
          <a:xfrm>
            <a:off x="3396343" y="3535816"/>
            <a:ext cx="2619375" cy="1622822"/>
            <a:chOff x="1752" y="2166"/>
            <a:chExt cx="2200" cy="1363"/>
          </a:xfrm>
        </p:grpSpPr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07CCED51-0858-B14F-BA5F-7B3C851D3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2" y="2166"/>
              <a:ext cx="361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AE1CB49D-CE6D-D143-95DB-E659615A3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0" y="2352"/>
              <a:ext cx="2182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327E99FD-0AAB-E84D-845A-9A6E34919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6" y="2820"/>
              <a:ext cx="155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1" name="Text Box 35">
            <a:extLst>
              <a:ext uri="{FF2B5EF4-FFF2-40B4-BE49-F238E27FC236}">
                <a16:creationId xmlns:a16="http://schemas.microsoft.com/office/drawing/2014/main" id="{41FA99F8-69D2-FB4B-B615-224F5CEB2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378" y="5033623"/>
            <a:ext cx="24235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latin typeface="+mn-lt"/>
              </a:rPr>
              <a:t>… and begins exchanging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latin typeface="+mn-lt"/>
              </a:rPr>
              <a:t>file chunks with peers in torrent</a:t>
            </a:r>
          </a:p>
        </p:txBody>
      </p:sp>
      <p:grpSp>
        <p:nvGrpSpPr>
          <p:cNvPr id="32" name="Group 71">
            <a:extLst>
              <a:ext uri="{FF2B5EF4-FFF2-40B4-BE49-F238E27FC236}">
                <a16:creationId xmlns:a16="http://schemas.microsoft.com/office/drawing/2014/main" id="{A0FCD1EA-5119-B341-A835-E304CBD33AC4}"/>
              </a:ext>
            </a:extLst>
          </p:cNvPr>
          <p:cNvGrpSpPr>
            <a:grpSpLocks/>
          </p:cNvGrpSpPr>
          <p:nvPr/>
        </p:nvGrpSpPr>
        <p:grpSpPr bwMode="auto">
          <a:xfrm>
            <a:off x="2948668" y="3167913"/>
            <a:ext cx="284560" cy="453628"/>
            <a:chOff x="4140" y="429"/>
            <a:chExt cx="1425" cy="2396"/>
          </a:xfrm>
        </p:grpSpPr>
        <p:sp>
          <p:nvSpPr>
            <p:cNvPr id="33" name="Freeform 72">
              <a:extLst>
                <a:ext uri="{FF2B5EF4-FFF2-40B4-BE49-F238E27FC236}">
                  <a16:creationId xmlns:a16="http://schemas.microsoft.com/office/drawing/2014/main" id="{36B6D999-1302-CA4C-9CFD-B5CDD5323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" name="Rectangle 73">
              <a:extLst>
                <a:ext uri="{FF2B5EF4-FFF2-40B4-BE49-F238E27FC236}">
                  <a16:creationId xmlns:a16="http://schemas.microsoft.com/office/drawing/2014/main" id="{AE763A03-0DD4-834A-B674-79B066627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5" name="Freeform 74">
              <a:extLst>
                <a:ext uri="{FF2B5EF4-FFF2-40B4-BE49-F238E27FC236}">
                  <a16:creationId xmlns:a16="http://schemas.microsoft.com/office/drawing/2014/main" id="{1AF22850-A524-C34B-9648-D7E113A51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" name="Freeform 75">
              <a:extLst>
                <a:ext uri="{FF2B5EF4-FFF2-40B4-BE49-F238E27FC236}">
                  <a16:creationId xmlns:a16="http://schemas.microsoft.com/office/drawing/2014/main" id="{E1031A0C-C898-9240-84A5-5DF224E4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Rectangle 76">
              <a:extLst>
                <a:ext uri="{FF2B5EF4-FFF2-40B4-BE49-F238E27FC236}">
                  <a16:creationId xmlns:a16="http://schemas.microsoft.com/office/drawing/2014/main" id="{FE7D0B4D-AB22-7349-A08A-69B9AFDFE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38" name="Group 77">
              <a:extLst>
                <a:ext uri="{FF2B5EF4-FFF2-40B4-BE49-F238E27FC236}">
                  <a16:creationId xmlns:a16="http://schemas.microsoft.com/office/drawing/2014/main" id="{4BEA5B83-9C56-7E41-BD11-392356434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" name="AutoShape 78">
                <a:extLst>
                  <a:ext uri="{FF2B5EF4-FFF2-40B4-BE49-F238E27FC236}">
                    <a16:creationId xmlns:a16="http://schemas.microsoft.com/office/drawing/2014/main" id="{A1F98537-39E1-5140-824E-666C1A8D1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64" name="AutoShape 79">
                <a:extLst>
                  <a:ext uri="{FF2B5EF4-FFF2-40B4-BE49-F238E27FC236}">
                    <a16:creationId xmlns:a16="http://schemas.microsoft.com/office/drawing/2014/main" id="{3E630405-7E91-474D-81B7-5BE15C86F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39" name="Rectangle 80">
              <a:extLst>
                <a:ext uri="{FF2B5EF4-FFF2-40B4-BE49-F238E27FC236}">
                  <a16:creationId xmlns:a16="http://schemas.microsoft.com/office/drawing/2014/main" id="{B81937BA-7B8F-934F-9886-304C1E0FE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40" name="Group 81">
              <a:extLst>
                <a:ext uri="{FF2B5EF4-FFF2-40B4-BE49-F238E27FC236}">
                  <a16:creationId xmlns:a16="http://schemas.microsoft.com/office/drawing/2014/main" id="{EB47381C-540F-D44E-B9A6-D96D60900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1" name="AutoShape 82">
                <a:extLst>
                  <a:ext uri="{FF2B5EF4-FFF2-40B4-BE49-F238E27FC236}">
                    <a16:creationId xmlns:a16="http://schemas.microsoft.com/office/drawing/2014/main" id="{CB241153-BE70-A046-A468-0E9F962F2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62" name="AutoShape 83">
                <a:extLst>
                  <a:ext uri="{FF2B5EF4-FFF2-40B4-BE49-F238E27FC236}">
                    <a16:creationId xmlns:a16="http://schemas.microsoft.com/office/drawing/2014/main" id="{AE4F9DC7-0CE7-224E-AC2E-7172DE8E4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41" name="Rectangle 84">
              <a:extLst>
                <a:ext uri="{FF2B5EF4-FFF2-40B4-BE49-F238E27FC236}">
                  <a16:creationId xmlns:a16="http://schemas.microsoft.com/office/drawing/2014/main" id="{8C5EDE9F-7A54-8E4C-9F85-07C13C5C2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42" name="Rectangle 85">
              <a:extLst>
                <a:ext uri="{FF2B5EF4-FFF2-40B4-BE49-F238E27FC236}">
                  <a16:creationId xmlns:a16="http://schemas.microsoft.com/office/drawing/2014/main" id="{6FEC7A6E-AAC2-3842-B9A4-935F2060D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5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43" name="Group 86">
              <a:extLst>
                <a:ext uri="{FF2B5EF4-FFF2-40B4-BE49-F238E27FC236}">
                  <a16:creationId xmlns:a16="http://schemas.microsoft.com/office/drawing/2014/main" id="{CAC1B168-07EE-3C44-9AEE-5914C1B8D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9" name="AutoShape 87">
                <a:extLst>
                  <a:ext uri="{FF2B5EF4-FFF2-40B4-BE49-F238E27FC236}">
                    <a16:creationId xmlns:a16="http://schemas.microsoft.com/office/drawing/2014/main" id="{F49F383C-F941-F64A-8DDE-13A4D8D16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82"/>
                <a:ext cx="72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60" name="AutoShape 88">
                <a:extLst>
                  <a:ext uri="{FF2B5EF4-FFF2-40B4-BE49-F238E27FC236}">
                    <a16:creationId xmlns:a16="http://schemas.microsoft.com/office/drawing/2014/main" id="{E3456229-948B-9C4F-B503-DD55D3230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3234093D-FE87-774F-B1CC-0588229AE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45" name="Group 90">
              <a:extLst>
                <a:ext uri="{FF2B5EF4-FFF2-40B4-BE49-F238E27FC236}">
                  <a16:creationId xmlns:a16="http://schemas.microsoft.com/office/drawing/2014/main" id="{BA746CA5-383B-584C-B3CE-776F388C9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7" name="AutoShape 91">
                <a:extLst>
                  <a:ext uri="{FF2B5EF4-FFF2-40B4-BE49-F238E27FC236}">
                    <a16:creationId xmlns:a16="http://schemas.microsoft.com/office/drawing/2014/main" id="{68AEEFFF-F3C4-BE40-8529-27EE2B357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58" name="AutoShape 92">
                <a:extLst>
                  <a:ext uri="{FF2B5EF4-FFF2-40B4-BE49-F238E27FC236}">
                    <a16:creationId xmlns:a16="http://schemas.microsoft.com/office/drawing/2014/main" id="{A5A04A8A-7369-354C-9B2B-CE0C0C572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8"/>
                <a:ext cx="706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46" name="Rectangle 93">
              <a:extLst>
                <a:ext uri="{FF2B5EF4-FFF2-40B4-BE49-F238E27FC236}">
                  <a16:creationId xmlns:a16="http://schemas.microsoft.com/office/drawing/2014/main" id="{618A0788-435C-8042-AA0E-E94601F03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25054F67-2153-544C-AC14-FB9950D7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F3155E84-B2BA-A749-84BE-14633D97E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9" name="Oval 96">
              <a:extLst>
                <a:ext uri="{FF2B5EF4-FFF2-40B4-BE49-F238E27FC236}">
                  <a16:creationId xmlns:a16="http://schemas.microsoft.com/office/drawing/2014/main" id="{CA182219-7AC0-E240-972C-91BD56BAF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1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85F80E33-0DDA-284C-9587-26BBD9164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" name="AutoShape 98">
              <a:extLst>
                <a:ext uri="{FF2B5EF4-FFF2-40B4-BE49-F238E27FC236}">
                  <a16:creationId xmlns:a16="http://schemas.microsoft.com/office/drawing/2014/main" id="{882E6AD3-0779-D044-AD1D-25D362270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8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52" name="AutoShape 99">
              <a:extLst>
                <a:ext uri="{FF2B5EF4-FFF2-40B4-BE49-F238E27FC236}">
                  <a16:creationId xmlns:a16="http://schemas.microsoft.com/office/drawing/2014/main" id="{7B40A6F7-0BA7-7E46-8BEC-61560B693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2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53" name="Oval 100">
              <a:extLst>
                <a:ext uri="{FF2B5EF4-FFF2-40B4-BE49-F238E27FC236}">
                  <a16:creationId xmlns:a16="http://schemas.microsoft.com/office/drawing/2014/main" id="{F7339661-C71C-C74D-AC1D-5ED32FE9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1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54" name="Oval 101">
              <a:extLst>
                <a:ext uri="{FF2B5EF4-FFF2-40B4-BE49-F238E27FC236}">
                  <a16:creationId xmlns:a16="http://schemas.microsoft.com/office/drawing/2014/main" id="{B23B5791-AF12-DF45-86A6-EECA1ABB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1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55" name="Oval 102">
              <a:extLst>
                <a:ext uri="{FF2B5EF4-FFF2-40B4-BE49-F238E27FC236}">
                  <a16:creationId xmlns:a16="http://schemas.microsoft.com/office/drawing/2014/main" id="{276ECC61-535B-904F-A386-35EBB8EC4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379"/>
              <a:ext cx="155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EA9915CD-687B-DC45-B384-ED68394FB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8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</p:grpSp>
      <p:grpSp>
        <p:nvGrpSpPr>
          <p:cNvPr id="65" name="Group 104">
            <a:extLst>
              <a:ext uri="{FF2B5EF4-FFF2-40B4-BE49-F238E27FC236}">
                <a16:creationId xmlns:a16="http://schemas.microsoft.com/office/drawing/2014/main" id="{A1CC28AD-9104-D040-9B79-0D23AB0DAD5C}"/>
              </a:ext>
            </a:extLst>
          </p:cNvPr>
          <p:cNvGrpSpPr>
            <a:grpSpLocks/>
          </p:cNvGrpSpPr>
          <p:nvPr/>
        </p:nvGrpSpPr>
        <p:grpSpPr bwMode="auto">
          <a:xfrm>
            <a:off x="2868896" y="4097791"/>
            <a:ext cx="514350" cy="441722"/>
            <a:chOff x="-44" y="1473"/>
            <a:chExt cx="981" cy="1105"/>
          </a:xfrm>
        </p:grpSpPr>
        <p:pic>
          <p:nvPicPr>
            <p:cNvPr id="66" name="Picture 105" descr="desktop_computer_stylized_medium">
              <a:extLst>
                <a:ext uri="{FF2B5EF4-FFF2-40B4-BE49-F238E27FC236}">
                  <a16:creationId xmlns:a16="http://schemas.microsoft.com/office/drawing/2014/main" id="{AAA9C191-A724-DE4E-A0DA-AF600AE1B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E6FC85B1-48F0-1149-9E86-28C220903A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68" name="Group 107">
            <a:extLst>
              <a:ext uri="{FF2B5EF4-FFF2-40B4-BE49-F238E27FC236}">
                <a16:creationId xmlns:a16="http://schemas.microsoft.com/office/drawing/2014/main" id="{291F0955-3988-7649-881A-FC89468189F9}"/>
              </a:ext>
            </a:extLst>
          </p:cNvPr>
          <p:cNvGrpSpPr>
            <a:grpSpLocks/>
          </p:cNvGrpSpPr>
          <p:nvPr/>
        </p:nvGrpSpPr>
        <p:grpSpPr bwMode="auto">
          <a:xfrm>
            <a:off x="3896406" y="4857410"/>
            <a:ext cx="546497" cy="465535"/>
            <a:chOff x="-44" y="1473"/>
            <a:chExt cx="981" cy="1105"/>
          </a:xfrm>
        </p:grpSpPr>
        <p:pic>
          <p:nvPicPr>
            <p:cNvPr id="69" name="Picture 108" descr="desktop_computer_stylized_medium">
              <a:extLst>
                <a:ext uri="{FF2B5EF4-FFF2-40B4-BE49-F238E27FC236}">
                  <a16:creationId xmlns:a16="http://schemas.microsoft.com/office/drawing/2014/main" id="{A5B37F88-7E58-784C-A670-1879282E5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Freeform 109">
              <a:extLst>
                <a:ext uri="{FF2B5EF4-FFF2-40B4-BE49-F238E27FC236}">
                  <a16:creationId xmlns:a16="http://schemas.microsoft.com/office/drawing/2014/main" id="{36940F9B-2451-784C-B12A-984CF4F87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71" name="Group 110">
            <a:extLst>
              <a:ext uri="{FF2B5EF4-FFF2-40B4-BE49-F238E27FC236}">
                <a16:creationId xmlns:a16="http://schemas.microsoft.com/office/drawing/2014/main" id="{7F424135-822E-074D-8C17-2A6D6E4ECAFC}"/>
              </a:ext>
            </a:extLst>
          </p:cNvPr>
          <p:cNvGrpSpPr>
            <a:grpSpLocks/>
          </p:cNvGrpSpPr>
          <p:nvPr/>
        </p:nvGrpSpPr>
        <p:grpSpPr bwMode="auto">
          <a:xfrm>
            <a:off x="4108337" y="5290797"/>
            <a:ext cx="546497" cy="465535"/>
            <a:chOff x="-44" y="1473"/>
            <a:chExt cx="981" cy="1105"/>
          </a:xfrm>
        </p:grpSpPr>
        <p:pic>
          <p:nvPicPr>
            <p:cNvPr id="72" name="Picture 111" descr="desktop_computer_stylized_medium">
              <a:extLst>
                <a:ext uri="{FF2B5EF4-FFF2-40B4-BE49-F238E27FC236}">
                  <a16:creationId xmlns:a16="http://schemas.microsoft.com/office/drawing/2014/main" id="{34FC5600-17A3-934E-9068-3B83CAC0C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Freeform 112">
              <a:extLst>
                <a:ext uri="{FF2B5EF4-FFF2-40B4-BE49-F238E27FC236}">
                  <a16:creationId xmlns:a16="http://schemas.microsoft.com/office/drawing/2014/main" id="{1F97F168-3D00-8E46-92E2-721EC7E48C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74" name="Group 113">
            <a:extLst>
              <a:ext uri="{FF2B5EF4-FFF2-40B4-BE49-F238E27FC236}">
                <a16:creationId xmlns:a16="http://schemas.microsoft.com/office/drawing/2014/main" id="{C0B69BA7-0A27-7147-8AE9-1235C7C2A0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83584" y="4425213"/>
            <a:ext cx="546497" cy="465534"/>
            <a:chOff x="-44" y="1473"/>
            <a:chExt cx="981" cy="1105"/>
          </a:xfrm>
        </p:grpSpPr>
        <p:pic>
          <p:nvPicPr>
            <p:cNvPr id="75" name="Picture 114" descr="desktop_computer_stylized_medium">
              <a:extLst>
                <a:ext uri="{FF2B5EF4-FFF2-40B4-BE49-F238E27FC236}">
                  <a16:creationId xmlns:a16="http://schemas.microsoft.com/office/drawing/2014/main" id="{F68E7B52-0A00-E34D-9DA2-D7620DF99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115">
              <a:extLst>
                <a:ext uri="{FF2B5EF4-FFF2-40B4-BE49-F238E27FC236}">
                  <a16:creationId xmlns:a16="http://schemas.microsoft.com/office/drawing/2014/main" id="{CE23A1DF-EAD7-2749-B795-7C811DC2D3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77" name="Group 116">
            <a:extLst>
              <a:ext uri="{FF2B5EF4-FFF2-40B4-BE49-F238E27FC236}">
                <a16:creationId xmlns:a16="http://schemas.microsoft.com/office/drawing/2014/main" id="{C526BB6F-CCDA-0147-8FD0-0F99323F14A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22837" y="5428910"/>
            <a:ext cx="546497" cy="465535"/>
            <a:chOff x="-44" y="1473"/>
            <a:chExt cx="981" cy="1105"/>
          </a:xfrm>
        </p:grpSpPr>
        <p:pic>
          <p:nvPicPr>
            <p:cNvPr id="78" name="Picture 117" descr="desktop_computer_stylized_medium">
              <a:extLst>
                <a:ext uri="{FF2B5EF4-FFF2-40B4-BE49-F238E27FC236}">
                  <a16:creationId xmlns:a16="http://schemas.microsoft.com/office/drawing/2014/main" id="{CDFEDAF9-00CE-D646-8AE3-A7056CD30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Freeform 118">
              <a:extLst>
                <a:ext uri="{FF2B5EF4-FFF2-40B4-BE49-F238E27FC236}">
                  <a16:creationId xmlns:a16="http://schemas.microsoft.com/office/drawing/2014/main" id="{3D90A292-9B8F-C447-9D79-AE8C9EFF48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80" name="Group 119">
            <a:extLst>
              <a:ext uri="{FF2B5EF4-FFF2-40B4-BE49-F238E27FC236}">
                <a16:creationId xmlns:a16="http://schemas.microsoft.com/office/drawing/2014/main" id="{EBC84D0D-5129-DF4C-A746-CE2C76A20F2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24065" y="3534626"/>
            <a:ext cx="546497" cy="465534"/>
            <a:chOff x="-44" y="1473"/>
            <a:chExt cx="981" cy="1105"/>
          </a:xfrm>
        </p:grpSpPr>
        <p:pic>
          <p:nvPicPr>
            <p:cNvPr id="81" name="Picture 120" descr="desktop_computer_stylized_medium">
              <a:extLst>
                <a:ext uri="{FF2B5EF4-FFF2-40B4-BE49-F238E27FC236}">
                  <a16:creationId xmlns:a16="http://schemas.microsoft.com/office/drawing/2014/main" id="{2B752977-E9AF-8448-A2A8-48B1A471F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121">
              <a:extLst>
                <a:ext uri="{FF2B5EF4-FFF2-40B4-BE49-F238E27FC236}">
                  <a16:creationId xmlns:a16="http://schemas.microsoft.com/office/drawing/2014/main" id="{2274D970-5334-1C44-8D20-95FD2587EC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83" name="Group 122">
            <a:extLst>
              <a:ext uri="{FF2B5EF4-FFF2-40B4-BE49-F238E27FC236}">
                <a16:creationId xmlns:a16="http://schemas.microsoft.com/office/drawing/2014/main" id="{62B3C8B1-8466-CB42-A6EE-7A22909BC2A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76277" y="3134576"/>
            <a:ext cx="481013" cy="465534"/>
            <a:chOff x="-44" y="1473"/>
            <a:chExt cx="981" cy="1105"/>
          </a:xfrm>
        </p:grpSpPr>
        <p:pic>
          <p:nvPicPr>
            <p:cNvPr id="84" name="Picture 123" descr="desktop_computer_stylized_medium">
              <a:extLst>
                <a:ext uri="{FF2B5EF4-FFF2-40B4-BE49-F238E27FC236}">
                  <a16:creationId xmlns:a16="http://schemas.microsoft.com/office/drawing/2014/main" id="{AD943130-CC29-0E45-BFE5-3AE7F2348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Freeform 124">
              <a:extLst>
                <a:ext uri="{FF2B5EF4-FFF2-40B4-BE49-F238E27FC236}">
                  <a16:creationId xmlns:a16="http://schemas.microsoft.com/office/drawing/2014/main" id="{D17179B0-F425-1A49-8872-7CDBB0C527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86" name="Group 125">
            <a:extLst>
              <a:ext uri="{FF2B5EF4-FFF2-40B4-BE49-F238E27FC236}">
                <a16:creationId xmlns:a16="http://schemas.microsoft.com/office/drawing/2014/main" id="{E26E3FBF-E723-C040-AEE6-20EB441E8176}"/>
              </a:ext>
            </a:extLst>
          </p:cNvPr>
          <p:cNvGrpSpPr>
            <a:grpSpLocks/>
          </p:cNvGrpSpPr>
          <p:nvPr/>
        </p:nvGrpSpPr>
        <p:grpSpPr bwMode="auto">
          <a:xfrm>
            <a:off x="3568984" y="3127432"/>
            <a:ext cx="546497" cy="465534"/>
            <a:chOff x="-44" y="1473"/>
            <a:chExt cx="981" cy="1105"/>
          </a:xfrm>
        </p:grpSpPr>
        <p:pic>
          <p:nvPicPr>
            <p:cNvPr id="87" name="Picture 126" descr="desktop_computer_stylized_medium">
              <a:extLst>
                <a:ext uri="{FF2B5EF4-FFF2-40B4-BE49-F238E27FC236}">
                  <a16:creationId xmlns:a16="http://schemas.microsoft.com/office/drawing/2014/main" id="{CF1B6F22-9E2D-1944-A52E-E77715BBD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Freeform 127">
              <a:extLst>
                <a:ext uri="{FF2B5EF4-FFF2-40B4-BE49-F238E27FC236}">
                  <a16:creationId xmlns:a16="http://schemas.microsoft.com/office/drawing/2014/main" id="{22CD730C-689A-E44A-91FA-E8E769CE6D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89" name="Group 129">
            <a:extLst>
              <a:ext uri="{FF2B5EF4-FFF2-40B4-BE49-F238E27FC236}">
                <a16:creationId xmlns:a16="http://schemas.microsoft.com/office/drawing/2014/main" id="{A7C3F63D-74FF-7040-B1D2-88A6E501954B}"/>
              </a:ext>
            </a:extLst>
          </p:cNvPr>
          <p:cNvGrpSpPr>
            <a:grpSpLocks/>
          </p:cNvGrpSpPr>
          <p:nvPr/>
        </p:nvGrpSpPr>
        <p:grpSpPr bwMode="auto">
          <a:xfrm>
            <a:off x="5144180" y="5087200"/>
            <a:ext cx="367904" cy="309563"/>
            <a:chOff x="-44" y="1473"/>
            <a:chExt cx="981" cy="1105"/>
          </a:xfrm>
        </p:grpSpPr>
        <p:pic>
          <p:nvPicPr>
            <p:cNvPr id="90" name="Picture 130" descr="desktop_computer_stylized_medium">
              <a:extLst>
                <a:ext uri="{FF2B5EF4-FFF2-40B4-BE49-F238E27FC236}">
                  <a16:creationId xmlns:a16="http://schemas.microsoft.com/office/drawing/2014/main" id="{45B574F8-532C-7A46-A7F4-34C6C8EBE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131">
              <a:extLst>
                <a:ext uri="{FF2B5EF4-FFF2-40B4-BE49-F238E27FC236}">
                  <a16:creationId xmlns:a16="http://schemas.microsoft.com/office/drawing/2014/main" id="{AA7D8503-5853-054D-99AB-15405424F7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sp>
        <p:nvSpPr>
          <p:cNvPr id="92" name="Slide Number Placeholder 2">
            <a:extLst>
              <a:ext uri="{FF2B5EF4-FFF2-40B4-BE49-F238E27FC236}">
                <a16:creationId xmlns:a16="http://schemas.microsoft.com/office/drawing/2014/main" id="{D180C486-5822-2A45-9DAC-775AB430B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P2P file distribution: BitTorrent </a:t>
            </a:r>
          </a:p>
        </p:txBody>
      </p:sp>
      <p:sp>
        <p:nvSpPr>
          <p:cNvPr id="170" name="Rectangle 3">
            <a:extLst>
              <a:ext uri="{FF2B5EF4-FFF2-40B4-BE49-F238E27FC236}">
                <a16:creationId xmlns:a16="http://schemas.microsoft.com/office/drawing/2014/main" id="{BE01B437-A61A-9B44-A8C0-5BAD0C50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45" y="2018915"/>
            <a:ext cx="4491207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15504" indent="-215504"/>
            <a:r>
              <a:rPr lang="en-US" altLang="en-US" sz="2100" kern="0" dirty="0">
                <a:latin typeface="+mn-lt"/>
                <a:ea typeface="ＭＳ Ｐゴシック" panose="020B0600070205080204" pitchFamily="34" charset="-128"/>
              </a:rPr>
              <a:t>peer joining torrent: </a:t>
            </a:r>
          </a:p>
          <a:p>
            <a:pPr marL="510779" lvl="1" indent="-167879"/>
            <a:r>
              <a:rPr lang="en-US" altLang="en-US" sz="1800" kern="0" dirty="0">
                <a:latin typeface="+mn-lt"/>
                <a:ea typeface="ＭＳ Ｐゴシック" panose="020B0600070205080204" pitchFamily="34" charset="-128"/>
              </a:rPr>
              <a:t>has no chunks, but will accumulate them over time from other peers</a:t>
            </a:r>
          </a:p>
          <a:p>
            <a:pPr marL="510779" lvl="1" indent="-167879"/>
            <a:r>
              <a:rPr lang="en-US" altLang="en-US" sz="1800" kern="0" dirty="0">
                <a:latin typeface="+mn-lt"/>
                <a:ea typeface="ＭＳ Ｐゴシック" panose="020B0600070205080204" pitchFamily="34" charset="-128"/>
              </a:rPr>
              <a:t>registers with tracker to get list of peers, connects to subset of peers (</a:t>
            </a:r>
            <a:r>
              <a:rPr lang="ja-JP" altLang="en-US" sz="1800" kern="0">
                <a:latin typeface="+mn-lt"/>
                <a:ea typeface="ＭＳ Ｐゴシック" panose="020B0600070205080204" pitchFamily="34" charset="-128"/>
              </a:rPr>
              <a:t>“</a:t>
            </a:r>
            <a:r>
              <a:rPr lang="en-US" altLang="ja-JP" sz="1800" kern="0" dirty="0">
                <a:latin typeface="+mn-lt"/>
                <a:ea typeface="ＭＳ Ｐゴシック" panose="020B0600070205080204" pitchFamily="34" charset="-128"/>
              </a:rPr>
              <a:t>neighbors</a:t>
            </a:r>
            <a:r>
              <a:rPr lang="ja-JP" altLang="en-US" sz="1800" kern="0">
                <a:latin typeface="+mn-lt"/>
                <a:ea typeface="ＭＳ Ｐゴシック" panose="020B0600070205080204" pitchFamily="34" charset="-128"/>
              </a:rPr>
              <a:t>”</a:t>
            </a:r>
            <a:r>
              <a:rPr lang="en-US" altLang="ja-JP" sz="1800" kern="0" dirty="0">
                <a:latin typeface="+mn-lt"/>
                <a:ea typeface="ＭＳ Ｐゴシック" panose="020B0600070205080204" pitchFamily="34" charset="-128"/>
              </a:rPr>
              <a:t>)</a:t>
            </a:r>
            <a:endParaRPr lang="en-US" altLang="en-US" sz="1800" kern="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71" name="Rectangle 3">
            <a:extLst>
              <a:ext uri="{FF2B5EF4-FFF2-40B4-BE49-F238E27FC236}">
                <a16:creationId xmlns:a16="http://schemas.microsoft.com/office/drawing/2014/main" id="{5C2EB95A-93B0-5840-9C4D-A1762DAEA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93" y="3653790"/>
            <a:ext cx="8240315" cy="17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solidFill>
                  <a:srgbClr val="000000"/>
                </a:solidFill>
                <a:latin typeface="+mn-lt"/>
              </a:rPr>
              <a:t>while downloading, peer uploads chunks to other peers</a:t>
            </a:r>
          </a:p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solidFill>
                  <a:srgbClr val="000000"/>
                </a:solidFill>
                <a:latin typeface="+mn-lt"/>
              </a:rPr>
              <a:t>peer may change peers with whom it exchanges chunks</a:t>
            </a:r>
          </a:p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churn:</a:t>
            </a:r>
            <a:r>
              <a:rPr lang="en-US" altLang="en-US" sz="2100" dirty="0">
                <a:solidFill>
                  <a:srgbClr val="000000"/>
                </a:solidFill>
                <a:latin typeface="+mn-lt"/>
              </a:rPr>
              <a:t> peers may come and go</a:t>
            </a:r>
          </a:p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solidFill>
                  <a:srgbClr val="000000"/>
                </a:solidFill>
                <a:latin typeface="+mn-lt"/>
              </a:rPr>
              <a:t>once peer has entire file, it may (selfishly) leave or (altruistically) remain in torrent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CC6C24-30FA-4B4E-A269-8C92EE25BC46}"/>
              </a:ext>
            </a:extLst>
          </p:cNvPr>
          <p:cNvGrpSpPr/>
          <p:nvPr/>
        </p:nvGrpSpPr>
        <p:grpSpPr>
          <a:xfrm>
            <a:off x="5716701" y="1837586"/>
            <a:ext cx="2675335" cy="1675210"/>
            <a:chOff x="4911725" y="1368425"/>
            <a:chExt cx="3567113" cy="2233613"/>
          </a:xfrm>
        </p:grpSpPr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14C1BFA3-2422-AC40-9443-EBE4B0BA4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5225" y="1646238"/>
              <a:ext cx="1736725" cy="879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3" name="Line 26">
              <a:extLst>
                <a:ext uri="{FF2B5EF4-FFF2-40B4-BE49-F238E27FC236}">
                  <a16:creationId xmlns:a16="http://schemas.microsoft.com/office/drawing/2014/main" id="{858C722B-AFD5-3E4D-9F07-FC6900AAF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7113" y="1739900"/>
              <a:ext cx="168275" cy="1133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BE071C26-5E10-4944-8BF4-10C7EC327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23125" y="1590675"/>
              <a:ext cx="795338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5" name="Line 28">
              <a:extLst>
                <a:ext uri="{FF2B5EF4-FFF2-40B4-BE49-F238E27FC236}">
                  <a16:creationId xmlns:a16="http://schemas.microsoft.com/office/drawing/2014/main" id="{75CAFCCB-E9E5-7E49-A3F5-4958D9F89A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7500" y="1925638"/>
              <a:ext cx="1389063" cy="1239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6" name="Line 29">
              <a:extLst>
                <a:ext uri="{FF2B5EF4-FFF2-40B4-BE49-F238E27FC236}">
                  <a16:creationId xmlns:a16="http://schemas.microsoft.com/office/drawing/2014/main" id="{1D50DE5F-310E-1E44-85DE-D65DD48DF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6238" y="3152775"/>
              <a:ext cx="504825" cy="10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7" name="Line 30">
              <a:extLst>
                <a:ext uri="{FF2B5EF4-FFF2-40B4-BE49-F238E27FC236}">
                  <a16:creationId xmlns:a16="http://schemas.microsoft.com/office/drawing/2014/main" id="{FCC71024-B200-2142-949F-7D4A1B58C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99213" y="1714500"/>
              <a:ext cx="612775" cy="1046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8" name="Line 31">
              <a:extLst>
                <a:ext uri="{FF2B5EF4-FFF2-40B4-BE49-F238E27FC236}">
                  <a16:creationId xmlns:a16="http://schemas.microsoft.com/office/drawing/2014/main" id="{1790AC52-1931-A649-B99C-E0E7A089E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1925" y="2579688"/>
              <a:ext cx="1443038" cy="30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9" name="Line 32">
              <a:extLst>
                <a:ext uri="{FF2B5EF4-FFF2-40B4-BE49-F238E27FC236}">
                  <a16:creationId xmlns:a16="http://schemas.microsoft.com/office/drawing/2014/main" id="{89975C97-C827-D24A-B1B2-BA5EA5D13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2963" y="1679575"/>
              <a:ext cx="804862" cy="796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0" name="Line 33">
              <a:extLst>
                <a:ext uri="{FF2B5EF4-FFF2-40B4-BE49-F238E27FC236}">
                  <a16:creationId xmlns:a16="http://schemas.microsoft.com/office/drawing/2014/main" id="{955D94CA-F543-6C42-A481-B95EE0186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4588" y="3165475"/>
              <a:ext cx="255587" cy="136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1" name="Line 34">
              <a:extLst>
                <a:ext uri="{FF2B5EF4-FFF2-40B4-BE49-F238E27FC236}">
                  <a16:creationId xmlns:a16="http://schemas.microsoft.com/office/drawing/2014/main" id="{951F72DA-656A-D04D-A6C4-F256EFF9F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5763" y="3351213"/>
              <a:ext cx="1014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2" name="Line 38">
              <a:extLst>
                <a:ext uri="{FF2B5EF4-FFF2-40B4-BE49-F238E27FC236}">
                  <a16:creationId xmlns:a16="http://schemas.microsoft.com/office/drawing/2014/main" id="{ADF91B87-973E-B548-B697-7A4079F1C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9238" y="2689225"/>
              <a:ext cx="179387" cy="585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183" name="Picture 39" descr="Alice">
              <a:extLst>
                <a:ext uri="{FF2B5EF4-FFF2-40B4-BE49-F238E27FC236}">
                  <a16:creationId xmlns:a16="http://schemas.microsoft.com/office/drawing/2014/main" id="{6B053B54-9371-384F-AA52-C17465B4D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2139950"/>
              <a:ext cx="323850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" name="Group 70">
              <a:extLst>
                <a:ext uri="{FF2B5EF4-FFF2-40B4-BE49-F238E27FC236}">
                  <a16:creationId xmlns:a16="http://schemas.microsoft.com/office/drawing/2014/main" id="{C2114C23-66BC-A94F-90FC-3D02C545B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413" y="1693863"/>
              <a:ext cx="2378075" cy="1350962"/>
              <a:chOff x="1752" y="2166"/>
              <a:chExt cx="2200" cy="1363"/>
            </a:xfrm>
          </p:grpSpPr>
          <p:sp>
            <p:nvSpPr>
              <p:cNvPr id="185" name="Line 22">
                <a:extLst>
                  <a:ext uri="{FF2B5EF4-FFF2-40B4-BE49-F238E27FC236}">
                    <a16:creationId xmlns:a16="http://schemas.microsoft.com/office/drawing/2014/main" id="{1EE108AC-8EA8-9E4A-8B60-F03F95966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2" y="2166"/>
                <a:ext cx="361" cy="5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6" name="Line 23">
                <a:extLst>
                  <a:ext uri="{FF2B5EF4-FFF2-40B4-BE49-F238E27FC236}">
                    <a16:creationId xmlns:a16="http://schemas.microsoft.com/office/drawing/2014/main" id="{94D6AFB9-0FA7-C54C-9273-1A9C925AB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0" y="2352"/>
                <a:ext cx="2182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7" name="Line 24">
                <a:extLst>
                  <a:ext uri="{FF2B5EF4-FFF2-40B4-BE49-F238E27FC236}">
                    <a16:creationId xmlns:a16="http://schemas.microsoft.com/office/drawing/2014/main" id="{5EF4CD56-8EA9-104D-8536-971136B66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6" y="2820"/>
                <a:ext cx="1550" cy="7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88" name="Group 74">
              <a:extLst>
                <a:ext uri="{FF2B5EF4-FFF2-40B4-BE49-F238E27FC236}">
                  <a16:creationId xmlns:a16="http://schemas.microsoft.com/office/drawing/2014/main" id="{6DD06914-3CEB-5944-8E89-2281584DC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5100" y="1374775"/>
              <a:ext cx="292100" cy="517525"/>
              <a:chOff x="4140" y="429"/>
              <a:chExt cx="1425" cy="2396"/>
            </a:xfrm>
          </p:grpSpPr>
          <p:sp>
            <p:nvSpPr>
              <p:cNvPr id="189" name="Freeform 75">
                <a:extLst>
                  <a:ext uri="{FF2B5EF4-FFF2-40B4-BE49-F238E27FC236}">
                    <a16:creationId xmlns:a16="http://schemas.microsoft.com/office/drawing/2014/main" id="{F5672D96-1DC0-8542-9E0B-AF784B6A0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0" name="Rectangle 76">
                <a:extLst>
                  <a:ext uri="{FF2B5EF4-FFF2-40B4-BE49-F238E27FC236}">
                    <a16:creationId xmlns:a16="http://schemas.microsoft.com/office/drawing/2014/main" id="{C336E614-D216-1B4B-9137-3DC6CF7E4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7">
                <a:extLst>
                  <a:ext uri="{FF2B5EF4-FFF2-40B4-BE49-F238E27FC236}">
                    <a16:creationId xmlns:a16="http://schemas.microsoft.com/office/drawing/2014/main" id="{CF30086E-5442-B544-9BE6-2A8083677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2" name="Freeform 78">
                <a:extLst>
                  <a:ext uri="{FF2B5EF4-FFF2-40B4-BE49-F238E27FC236}">
                    <a16:creationId xmlns:a16="http://schemas.microsoft.com/office/drawing/2014/main" id="{6218844C-628C-9547-A930-560D56E3C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3" name="Rectangle 79">
                <a:extLst>
                  <a:ext uri="{FF2B5EF4-FFF2-40B4-BE49-F238E27FC236}">
                    <a16:creationId xmlns:a16="http://schemas.microsoft.com/office/drawing/2014/main" id="{78F96A30-FAB7-9144-8F42-1A1B06A33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4" name="Group 80">
                <a:extLst>
                  <a:ext uri="{FF2B5EF4-FFF2-40B4-BE49-F238E27FC236}">
                    <a16:creationId xmlns:a16="http://schemas.microsoft.com/office/drawing/2014/main" id="{CECE58F7-7C4A-6F4D-B141-662B63F4AA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9" name="AutoShape 81">
                  <a:extLst>
                    <a:ext uri="{FF2B5EF4-FFF2-40B4-BE49-F238E27FC236}">
                      <a16:creationId xmlns:a16="http://schemas.microsoft.com/office/drawing/2014/main" id="{D6885AAA-38B2-874F-868F-D00AB0AE0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0" name="AutoShape 82">
                  <a:extLst>
                    <a:ext uri="{FF2B5EF4-FFF2-40B4-BE49-F238E27FC236}">
                      <a16:creationId xmlns:a16="http://schemas.microsoft.com/office/drawing/2014/main" id="{D61DCFC9-1720-7344-ADE6-5BD09A2BF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5" name="Rectangle 83">
                <a:extLst>
                  <a:ext uri="{FF2B5EF4-FFF2-40B4-BE49-F238E27FC236}">
                    <a16:creationId xmlns:a16="http://schemas.microsoft.com/office/drawing/2014/main" id="{00D3BEA9-BA94-4044-B1D5-60A03C5C5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6" name="Group 84">
                <a:extLst>
                  <a:ext uri="{FF2B5EF4-FFF2-40B4-BE49-F238E27FC236}">
                    <a16:creationId xmlns:a16="http://schemas.microsoft.com/office/drawing/2014/main" id="{641C2446-7A8F-504B-A8D3-FFEE0A9F63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7" name="AutoShape 85">
                  <a:extLst>
                    <a:ext uri="{FF2B5EF4-FFF2-40B4-BE49-F238E27FC236}">
                      <a16:creationId xmlns:a16="http://schemas.microsoft.com/office/drawing/2014/main" id="{C1F8A523-4462-AA4E-A2CA-29700E5DA9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8" name="AutoShape 86">
                  <a:extLst>
                    <a:ext uri="{FF2B5EF4-FFF2-40B4-BE49-F238E27FC236}">
                      <a16:creationId xmlns:a16="http://schemas.microsoft.com/office/drawing/2014/main" id="{A7658F20-DB1E-464F-B607-89092583F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7" name="Rectangle 87">
                <a:extLst>
                  <a:ext uri="{FF2B5EF4-FFF2-40B4-BE49-F238E27FC236}">
                    <a16:creationId xmlns:a16="http://schemas.microsoft.com/office/drawing/2014/main" id="{FF6AAAAA-212A-7640-8D6B-0B6EBD377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Rectangle 88">
                <a:extLst>
                  <a:ext uri="{FF2B5EF4-FFF2-40B4-BE49-F238E27FC236}">
                    <a16:creationId xmlns:a16="http://schemas.microsoft.com/office/drawing/2014/main" id="{634123E3-AB71-9F41-AD39-43B0691F1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9" name="Group 89">
                <a:extLst>
                  <a:ext uri="{FF2B5EF4-FFF2-40B4-BE49-F238E27FC236}">
                    <a16:creationId xmlns:a16="http://schemas.microsoft.com/office/drawing/2014/main" id="{DC8E4BD8-4B64-1943-9731-721699A50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5" name="AutoShape 90">
                  <a:extLst>
                    <a:ext uri="{FF2B5EF4-FFF2-40B4-BE49-F238E27FC236}">
                      <a16:creationId xmlns:a16="http://schemas.microsoft.com/office/drawing/2014/main" id="{9D762048-3A14-564D-8D32-3584214E9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" name="AutoShape 91">
                  <a:extLst>
                    <a:ext uri="{FF2B5EF4-FFF2-40B4-BE49-F238E27FC236}">
                      <a16:creationId xmlns:a16="http://schemas.microsoft.com/office/drawing/2014/main" id="{70B9E041-38D0-8A42-BB42-D0980C10A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0" name="Freeform 92">
                <a:extLst>
                  <a:ext uri="{FF2B5EF4-FFF2-40B4-BE49-F238E27FC236}">
                    <a16:creationId xmlns:a16="http://schemas.microsoft.com/office/drawing/2014/main" id="{A2F57490-585D-EB4E-AE3D-BCA33E2C5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201" name="Group 93">
                <a:extLst>
                  <a:ext uri="{FF2B5EF4-FFF2-40B4-BE49-F238E27FC236}">
                    <a16:creationId xmlns:a16="http://schemas.microsoft.com/office/drawing/2014/main" id="{E23C7B19-F840-FC48-9713-9AD00E822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3" name="AutoShape 94">
                  <a:extLst>
                    <a:ext uri="{FF2B5EF4-FFF2-40B4-BE49-F238E27FC236}">
                      <a16:creationId xmlns:a16="http://schemas.microsoft.com/office/drawing/2014/main" id="{BF66CD5C-FF99-7742-A14E-2BF2A67A6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" name="AutoShape 95">
                  <a:extLst>
                    <a:ext uri="{FF2B5EF4-FFF2-40B4-BE49-F238E27FC236}">
                      <a16:creationId xmlns:a16="http://schemas.microsoft.com/office/drawing/2014/main" id="{F9BFFD59-AD2B-894C-819C-8D0DB9F2B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2" name="Rectangle 96">
                <a:extLst>
                  <a:ext uri="{FF2B5EF4-FFF2-40B4-BE49-F238E27FC236}">
                    <a16:creationId xmlns:a16="http://schemas.microsoft.com/office/drawing/2014/main" id="{136171A0-1A0E-8D4C-968B-D17501670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97">
                <a:extLst>
                  <a:ext uri="{FF2B5EF4-FFF2-40B4-BE49-F238E27FC236}">
                    <a16:creationId xmlns:a16="http://schemas.microsoft.com/office/drawing/2014/main" id="{C874C361-C380-FC49-8D1C-E30AEEA3F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4" name="Freeform 98">
                <a:extLst>
                  <a:ext uri="{FF2B5EF4-FFF2-40B4-BE49-F238E27FC236}">
                    <a16:creationId xmlns:a16="http://schemas.microsoft.com/office/drawing/2014/main" id="{69C7F287-7595-D94A-87BF-95ED49C48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5" name="Oval 99">
                <a:extLst>
                  <a:ext uri="{FF2B5EF4-FFF2-40B4-BE49-F238E27FC236}">
                    <a16:creationId xmlns:a16="http://schemas.microsoft.com/office/drawing/2014/main" id="{B6E84AB5-17E1-1D48-BB79-04D2F0075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100">
                <a:extLst>
                  <a:ext uri="{FF2B5EF4-FFF2-40B4-BE49-F238E27FC236}">
                    <a16:creationId xmlns:a16="http://schemas.microsoft.com/office/drawing/2014/main" id="{AF0BF05C-4E38-CD4D-AAFA-E3493B155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7" name="AutoShape 101">
                <a:extLst>
                  <a:ext uri="{FF2B5EF4-FFF2-40B4-BE49-F238E27FC236}">
                    <a16:creationId xmlns:a16="http://schemas.microsoft.com/office/drawing/2014/main" id="{3BB53BC2-8678-8446-A21F-7F33E9E59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AutoShape 102">
                <a:extLst>
                  <a:ext uri="{FF2B5EF4-FFF2-40B4-BE49-F238E27FC236}">
                    <a16:creationId xmlns:a16="http://schemas.microsoft.com/office/drawing/2014/main" id="{FA369464-AABC-BC43-830F-4E4F32FF7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Oval 103">
                <a:extLst>
                  <a:ext uri="{FF2B5EF4-FFF2-40B4-BE49-F238E27FC236}">
                    <a16:creationId xmlns:a16="http://schemas.microsoft.com/office/drawing/2014/main" id="{0447F744-AF3E-9645-978F-EF1BDF0F8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Oval 104">
                <a:extLst>
                  <a:ext uri="{FF2B5EF4-FFF2-40B4-BE49-F238E27FC236}">
                    <a16:creationId xmlns:a16="http://schemas.microsoft.com/office/drawing/2014/main" id="{F3C8D210-BF7D-C848-B9FD-FC1172BBD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350" kern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Oval 105">
                <a:extLst>
                  <a:ext uri="{FF2B5EF4-FFF2-40B4-BE49-F238E27FC236}">
                    <a16:creationId xmlns:a16="http://schemas.microsoft.com/office/drawing/2014/main" id="{1162ED20-6D4D-2B4D-84EF-299FDEE0E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Rectangle 106">
                <a:extLst>
                  <a:ext uri="{FF2B5EF4-FFF2-40B4-BE49-F238E27FC236}">
                    <a16:creationId xmlns:a16="http://schemas.microsoft.com/office/drawing/2014/main" id="{922CF934-873F-EE4F-8726-E969CD36E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1" name="Group 107">
              <a:extLst>
                <a:ext uri="{FF2B5EF4-FFF2-40B4-BE49-F238E27FC236}">
                  <a16:creationId xmlns:a16="http://schemas.microsoft.com/office/drawing/2014/main" id="{C09F8334-EB5D-B748-8BA6-989D939E7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1900" y="3176588"/>
              <a:ext cx="434975" cy="349250"/>
              <a:chOff x="-44" y="1473"/>
              <a:chExt cx="981" cy="1105"/>
            </a:xfrm>
          </p:grpSpPr>
          <p:pic>
            <p:nvPicPr>
              <p:cNvPr id="222" name="Picture 108" descr="desktop_computer_stylized_medium">
                <a:extLst>
                  <a:ext uri="{FF2B5EF4-FFF2-40B4-BE49-F238E27FC236}">
                    <a16:creationId xmlns:a16="http://schemas.microsoft.com/office/drawing/2014/main" id="{7B90278E-E343-294D-95CB-02DB24F6F5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" name="Freeform 109">
                <a:extLst>
                  <a:ext uri="{FF2B5EF4-FFF2-40B4-BE49-F238E27FC236}">
                    <a16:creationId xmlns:a16="http://schemas.microsoft.com/office/drawing/2014/main" id="{C59628E1-7338-E340-96DD-685A37B0462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24" name="Group 110">
              <a:extLst>
                <a:ext uri="{FF2B5EF4-FFF2-40B4-BE49-F238E27FC236}">
                  <a16:creationId xmlns:a16="http://schemas.microsoft.com/office/drawing/2014/main" id="{698F5DBF-2E9C-2B40-817E-23F3F51AF6C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16838" y="3252788"/>
              <a:ext cx="434975" cy="349250"/>
              <a:chOff x="-44" y="1473"/>
              <a:chExt cx="981" cy="1105"/>
            </a:xfrm>
          </p:grpSpPr>
          <p:pic>
            <p:nvPicPr>
              <p:cNvPr id="225" name="Picture 111" descr="desktop_computer_stylized_medium">
                <a:extLst>
                  <a:ext uri="{FF2B5EF4-FFF2-40B4-BE49-F238E27FC236}">
                    <a16:creationId xmlns:a16="http://schemas.microsoft.com/office/drawing/2014/main" id="{A569F870-B03B-2547-AF54-2C7AB5CBA0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" name="Freeform 112">
                <a:extLst>
                  <a:ext uri="{FF2B5EF4-FFF2-40B4-BE49-F238E27FC236}">
                    <a16:creationId xmlns:a16="http://schemas.microsoft.com/office/drawing/2014/main" id="{FE964CAF-BEB0-BB4E-AFC5-27ADA2EB8BD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27" name="Group 113">
              <a:extLst>
                <a:ext uri="{FF2B5EF4-FFF2-40B4-BE49-F238E27FC236}">
                  <a16:creationId xmlns:a16="http://schemas.microsoft.com/office/drawing/2014/main" id="{87763CBB-3A99-594D-9997-C76D56E76D3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8300" y="2457450"/>
              <a:ext cx="434975" cy="349250"/>
              <a:chOff x="-44" y="1473"/>
              <a:chExt cx="981" cy="1105"/>
            </a:xfrm>
          </p:grpSpPr>
          <p:pic>
            <p:nvPicPr>
              <p:cNvPr id="228" name="Picture 114" descr="desktop_computer_stylized_medium">
                <a:extLst>
                  <a:ext uri="{FF2B5EF4-FFF2-40B4-BE49-F238E27FC236}">
                    <a16:creationId xmlns:a16="http://schemas.microsoft.com/office/drawing/2014/main" id="{3267E1E1-F140-B44D-B892-C5FED1C277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9" name="Freeform 115">
                <a:extLst>
                  <a:ext uri="{FF2B5EF4-FFF2-40B4-BE49-F238E27FC236}">
                    <a16:creationId xmlns:a16="http://schemas.microsoft.com/office/drawing/2014/main" id="{4F25EA7B-20CB-6C44-8B62-34CDC77621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30" name="Group 116">
              <a:extLst>
                <a:ext uri="{FF2B5EF4-FFF2-40B4-BE49-F238E27FC236}">
                  <a16:creationId xmlns:a16="http://schemas.microsoft.com/office/drawing/2014/main" id="{169372BE-08CD-7743-8E5E-EC2549832F5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043863" y="1706563"/>
              <a:ext cx="434975" cy="349250"/>
              <a:chOff x="-44" y="1473"/>
              <a:chExt cx="981" cy="1105"/>
            </a:xfrm>
          </p:grpSpPr>
          <p:pic>
            <p:nvPicPr>
              <p:cNvPr id="231" name="Picture 117" descr="desktop_computer_stylized_medium">
                <a:extLst>
                  <a:ext uri="{FF2B5EF4-FFF2-40B4-BE49-F238E27FC236}">
                    <a16:creationId xmlns:a16="http://schemas.microsoft.com/office/drawing/2014/main" id="{5232EB59-D06A-CC48-8C1F-E6DAC4976B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2" name="Freeform 118">
                <a:extLst>
                  <a:ext uri="{FF2B5EF4-FFF2-40B4-BE49-F238E27FC236}">
                    <a16:creationId xmlns:a16="http://schemas.microsoft.com/office/drawing/2014/main" id="{7E7C9F9D-CF89-7545-A1F6-153E2A098F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33" name="Group 119">
              <a:extLst>
                <a:ext uri="{FF2B5EF4-FFF2-40B4-BE49-F238E27FC236}">
                  <a16:creationId xmlns:a16="http://schemas.microsoft.com/office/drawing/2014/main" id="{6869CE49-D074-8547-B1D6-1F3B5B649C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911975" y="1368425"/>
              <a:ext cx="434975" cy="349250"/>
              <a:chOff x="-44" y="1473"/>
              <a:chExt cx="981" cy="1105"/>
            </a:xfrm>
          </p:grpSpPr>
          <p:pic>
            <p:nvPicPr>
              <p:cNvPr id="234" name="Picture 120" descr="desktop_computer_stylized_medium">
                <a:extLst>
                  <a:ext uri="{FF2B5EF4-FFF2-40B4-BE49-F238E27FC236}">
                    <a16:creationId xmlns:a16="http://schemas.microsoft.com/office/drawing/2014/main" id="{CE44033F-D4B7-7D46-9D32-0960EEB7B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" name="Freeform 121">
                <a:extLst>
                  <a:ext uri="{FF2B5EF4-FFF2-40B4-BE49-F238E27FC236}">
                    <a16:creationId xmlns:a16="http://schemas.microsoft.com/office/drawing/2014/main" id="{45A28D47-C9B3-0346-8D70-361E7A4895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36" name="Group 123">
              <a:extLst>
                <a:ext uri="{FF2B5EF4-FFF2-40B4-BE49-F238E27FC236}">
                  <a16:creationId xmlns:a16="http://schemas.microsoft.com/office/drawing/2014/main" id="{4E1A9762-2C71-9742-9958-EB2D29E68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4538" y="1411288"/>
              <a:ext cx="434975" cy="349250"/>
              <a:chOff x="-44" y="1473"/>
              <a:chExt cx="981" cy="1105"/>
            </a:xfrm>
          </p:grpSpPr>
          <p:pic>
            <p:nvPicPr>
              <p:cNvPr id="237" name="Picture 124" descr="desktop_computer_stylized_medium">
                <a:extLst>
                  <a:ext uri="{FF2B5EF4-FFF2-40B4-BE49-F238E27FC236}">
                    <a16:creationId xmlns:a16="http://schemas.microsoft.com/office/drawing/2014/main" id="{55B1C28D-66D6-DE4E-ADB5-D53BE1D2A0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8" name="Freeform 125">
                <a:extLst>
                  <a:ext uri="{FF2B5EF4-FFF2-40B4-BE49-F238E27FC236}">
                    <a16:creationId xmlns:a16="http://schemas.microsoft.com/office/drawing/2014/main" id="{4765CFB0-3F34-B94A-BC7F-EA339FAACF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39" name="Group 126">
              <a:extLst>
                <a:ext uri="{FF2B5EF4-FFF2-40B4-BE49-F238E27FC236}">
                  <a16:creationId xmlns:a16="http://schemas.microsoft.com/office/drawing/2014/main" id="{BE7F0DCF-B627-C847-8279-68A197C89C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9375" y="2162175"/>
              <a:ext cx="434975" cy="349250"/>
              <a:chOff x="-44" y="1473"/>
              <a:chExt cx="981" cy="1105"/>
            </a:xfrm>
          </p:grpSpPr>
          <p:pic>
            <p:nvPicPr>
              <p:cNvPr id="240" name="Picture 127" descr="desktop_computer_stylized_medium">
                <a:extLst>
                  <a:ext uri="{FF2B5EF4-FFF2-40B4-BE49-F238E27FC236}">
                    <a16:creationId xmlns:a16="http://schemas.microsoft.com/office/drawing/2014/main" id="{BA3AF685-5B1F-CC40-BCAF-7158B2390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1" name="Freeform 128">
                <a:extLst>
                  <a:ext uri="{FF2B5EF4-FFF2-40B4-BE49-F238E27FC236}">
                    <a16:creationId xmlns:a16="http://schemas.microsoft.com/office/drawing/2014/main" id="{1A33777F-82DA-EC46-B881-5C25C2D626A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42" name="Group 129">
              <a:extLst>
                <a:ext uri="{FF2B5EF4-FFF2-40B4-BE49-F238E27FC236}">
                  <a16:creationId xmlns:a16="http://schemas.microsoft.com/office/drawing/2014/main" id="{A4323D8E-CD7F-4742-B00D-A10D592D0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9338" y="2749550"/>
              <a:ext cx="434975" cy="349250"/>
              <a:chOff x="-44" y="1473"/>
              <a:chExt cx="981" cy="1105"/>
            </a:xfrm>
          </p:grpSpPr>
          <p:pic>
            <p:nvPicPr>
              <p:cNvPr id="243" name="Picture 130" descr="desktop_computer_stylized_medium">
                <a:extLst>
                  <a:ext uri="{FF2B5EF4-FFF2-40B4-BE49-F238E27FC236}">
                    <a16:creationId xmlns:a16="http://schemas.microsoft.com/office/drawing/2014/main" id="{39C6AFB3-E3B3-AA47-9771-00781B94A9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4" name="Freeform 131">
                <a:extLst>
                  <a:ext uri="{FF2B5EF4-FFF2-40B4-BE49-F238E27FC236}">
                    <a16:creationId xmlns:a16="http://schemas.microsoft.com/office/drawing/2014/main" id="{4679D4E0-5A0A-B34D-AA7C-D7A6E8AE3F8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45" name="Group 132">
              <a:extLst>
                <a:ext uri="{FF2B5EF4-FFF2-40B4-BE49-F238E27FC236}">
                  <a16:creationId xmlns:a16="http://schemas.microsoft.com/office/drawing/2014/main" id="{73C52904-5489-6E4E-8226-879A26291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5025" y="2989263"/>
              <a:ext cx="325438" cy="261937"/>
              <a:chOff x="-44" y="1473"/>
              <a:chExt cx="981" cy="1105"/>
            </a:xfrm>
          </p:grpSpPr>
          <p:pic>
            <p:nvPicPr>
              <p:cNvPr id="246" name="Picture 133" descr="desktop_computer_stylized_medium">
                <a:extLst>
                  <a:ext uri="{FF2B5EF4-FFF2-40B4-BE49-F238E27FC236}">
                    <a16:creationId xmlns:a16="http://schemas.microsoft.com/office/drawing/2014/main" id="{E7C23640-AF67-8245-9B29-88C1A9B166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Freeform 134">
                <a:extLst>
                  <a:ext uri="{FF2B5EF4-FFF2-40B4-BE49-F238E27FC236}">
                    <a16:creationId xmlns:a16="http://schemas.microsoft.com/office/drawing/2014/main" id="{CDD2AFE9-4A15-5147-897C-7BE6039DB5A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4878E67F-D509-FD42-BE8D-29D25C1A4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41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BitTorrent: requesting, sending file chunks</a:t>
            </a:r>
          </a:p>
        </p:txBody>
      </p:sp>
      <p:sp>
        <p:nvSpPr>
          <p:cNvPr id="85" name="Rectangle 4">
            <a:extLst>
              <a:ext uri="{FF2B5EF4-FFF2-40B4-BE49-F238E27FC236}">
                <a16:creationId xmlns:a16="http://schemas.microsoft.com/office/drawing/2014/main" id="{ABE3BA82-1C3D-064A-9166-C67DC2170C39}"/>
              </a:ext>
            </a:extLst>
          </p:cNvPr>
          <p:cNvSpPr txBox="1">
            <a:spLocks noChangeArrowheads="1"/>
          </p:cNvSpPr>
          <p:nvPr/>
        </p:nvSpPr>
        <p:spPr>
          <a:xfrm>
            <a:off x="599018" y="1990215"/>
            <a:ext cx="3390900" cy="308848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" indent="0">
              <a:buNone/>
              <a:defRPr/>
            </a:pPr>
            <a:r>
              <a:rPr lang="en-US" sz="2400" dirty="0">
                <a:solidFill>
                  <a:srgbClr val="CC0000"/>
                </a:solidFill>
              </a:rPr>
              <a:t>Requesting chunks:</a:t>
            </a:r>
          </a:p>
          <a:p>
            <a:pPr marL="304800" indent="-207169">
              <a:buFont typeface="Wingdings" charset="2"/>
              <a:buChar char="§"/>
              <a:defRPr/>
            </a:pPr>
            <a:r>
              <a:rPr lang="en-US" sz="2100" dirty="0"/>
              <a:t>at any given time, different peers have different subsets of file chunks</a:t>
            </a:r>
          </a:p>
          <a:p>
            <a:pPr marL="304800" indent="-207169">
              <a:buFont typeface="Wingdings" charset="2"/>
              <a:buChar char="§"/>
              <a:defRPr/>
            </a:pPr>
            <a:r>
              <a:rPr lang="en-US" sz="2100" dirty="0"/>
              <a:t>periodically, Alice asks each peer for list of chunks that they have</a:t>
            </a:r>
          </a:p>
          <a:p>
            <a:pPr marL="304800" indent="-207169">
              <a:buFont typeface="Wingdings" charset="2"/>
              <a:buChar char="§"/>
              <a:defRPr/>
            </a:pPr>
            <a:r>
              <a:rPr lang="en-US" sz="2100" dirty="0"/>
              <a:t>Alice requests missing chunks from peers, rarest first</a:t>
            </a:r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5CFA8E56-2FAA-FC49-B7B7-8A06FD9D1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454" y="1916605"/>
            <a:ext cx="4286249" cy="377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906" indent="0"/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Sending chunks: tit-for-tat</a:t>
            </a:r>
          </a:p>
          <a:p>
            <a:pPr marL="304800" indent="-255985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Alice sends chunks to those four peers currently sending her chunks </a:t>
            </a:r>
            <a:r>
              <a:rPr lang="en-US" altLang="en-US" sz="2100" i="1" dirty="0">
                <a:latin typeface="+mn-lt"/>
              </a:rPr>
              <a:t>at highest rate</a:t>
            </a:r>
            <a:r>
              <a:rPr lang="en-US" altLang="en-US" sz="2100" dirty="0">
                <a:latin typeface="+mn-lt"/>
              </a:rPr>
              <a:t>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other peers are choked by Alice (do not receive chunks from her)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re-evaluate top 4 every10 secs</a:t>
            </a:r>
          </a:p>
          <a:p>
            <a:pPr marL="353616" indent="-255985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every 30 secs: randomly select another peer, starts sending chunks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+mn-lt"/>
              </a:rPr>
              <a:t>“optimistically unchoke” this peer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newly chosen peer may join top 4</a:t>
            </a:r>
          </a:p>
          <a:p>
            <a:pPr>
              <a:buClr>
                <a:srgbClr val="000099"/>
              </a:buClr>
              <a:buSzTx/>
              <a:buFont typeface="Wingdings" pitchFamily="2" charset="2"/>
              <a:buChar char="§"/>
            </a:pPr>
            <a:endParaRPr lang="en-US" altLang="en-US" sz="1500" dirty="0">
              <a:latin typeface="Gill Sans MT" panose="020B0502020104020203" pitchFamily="34" charset="77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EB65444-34EE-4547-8616-7800EB55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58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BitTorrent: tit-for-tat</a:t>
            </a:r>
          </a:p>
        </p:txBody>
      </p:sp>
      <p:pic>
        <p:nvPicPr>
          <p:cNvPr id="7" name="Picture 13" descr="Alice">
            <a:extLst>
              <a:ext uri="{FF2B5EF4-FFF2-40B4-BE49-F238E27FC236}">
                <a16:creationId xmlns:a16="http://schemas.microsoft.com/office/drawing/2014/main" id="{8741BF70-C5D5-9A4F-93C1-15959E9CE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71" y="4741069"/>
            <a:ext cx="421481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5">
            <a:extLst>
              <a:ext uri="{FF2B5EF4-FFF2-40B4-BE49-F238E27FC236}">
                <a16:creationId xmlns:a16="http://schemas.microsoft.com/office/drawing/2014/main" id="{EC6F316B-7159-F14D-8C61-058945C987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39686" y="3995738"/>
            <a:ext cx="1104900" cy="447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85312597-E60F-8D4C-A9EB-F6893D4851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0445" y="4614863"/>
            <a:ext cx="72390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792D9181-0B03-BC4F-899D-82D2EA858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6461" y="4700588"/>
            <a:ext cx="447675" cy="781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2D784DE7-BFF3-9C40-B976-5BA78149F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8636" y="3338513"/>
            <a:ext cx="314325" cy="485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2" name="Line 20">
            <a:extLst>
              <a:ext uri="{FF2B5EF4-FFF2-40B4-BE49-F238E27FC236}">
                <a16:creationId xmlns:a16="http://schemas.microsoft.com/office/drawing/2014/main" id="{A1C1198D-163B-9148-9612-0787A145D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4836" y="3776663"/>
            <a:ext cx="59055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C2DCB036-D113-5443-8F3C-DF1496779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836" y="4129088"/>
            <a:ext cx="447675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pic>
        <p:nvPicPr>
          <p:cNvPr id="14" name="Picture 22" descr="Bob">
            <a:extLst>
              <a:ext uri="{FF2B5EF4-FFF2-40B4-BE49-F238E27FC236}">
                <a16:creationId xmlns:a16="http://schemas.microsoft.com/office/drawing/2014/main" id="{A84998C7-BF5D-E24D-8A4A-8765DDF4B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77" y="4312444"/>
            <a:ext cx="507206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23">
            <a:extLst>
              <a:ext uri="{FF2B5EF4-FFF2-40B4-BE49-F238E27FC236}">
                <a16:creationId xmlns:a16="http://schemas.microsoft.com/office/drawing/2014/main" id="{26116A51-4E13-DE4D-96FD-9486C5FBFE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2736" y="3976688"/>
            <a:ext cx="1076325" cy="361950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5E5EFBCB-9F3E-F141-A779-E04A3C86C9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2261" y="4043363"/>
            <a:ext cx="1047750" cy="3524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7" name="Line 25">
            <a:extLst>
              <a:ext uri="{FF2B5EF4-FFF2-40B4-BE49-F238E27FC236}">
                <a16:creationId xmlns:a16="http://schemas.microsoft.com/office/drawing/2014/main" id="{FD13D6CC-D7F1-884F-8F51-9C41948304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0836" y="4119563"/>
            <a:ext cx="1028700" cy="3619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DACC5EA5-F1C3-BD42-A042-51775E5F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84" y="1823357"/>
            <a:ext cx="3605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(1) Alice “</a:t>
            </a:r>
            <a:r>
              <a:rPr lang="en-US" altLang="ja-JP" sz="1800" dirty="0">
                <a:latin typeface="+mn-lt"/>
              </a:rPr>
              <a:t>optimistically unchokes” Bob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DE11FF06-2EB6-DE4E-9955-89EC60B61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6" y="2140748"/>
            <a:ext cx="63203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(2) Alice becomes one of Bob’</a:t>
            </a:r>
            <a:r>
              <a:rPr lang="en-US" altLang="ja-JP" sz="1800" dirty="0">
                <a:latin typeface="+mn-lt"/>
              </a:rPr>
              <a:t>s top-four providers; Bob reciprocates</a:t>
            </a:r>
            <a:endParaRPr lang="en-US" altLang="en-US" sz="1800" dirty="0">
              <a:latin typeface="+mn-lt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16606440-1C32-3D4E-A1E4-E55876C8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92" y="2450315"/>
            <a:ext cx="46360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(3) Bob becomes one of Alice’</a:t>
            </a:r>
            <a:r>
              <a:rPr lang="en-US" altLang="ja-JP" sz="1800" dirty="0">
                <a:latin typeface="+mn-lt"/>
              </a:rPr>
              <a:t>s top-four providers</a:t>
            </a:r>
            <a:endParaRPr lang="en-US" altLang="en-US" sz="1800" dirty="0">
              <a:latin typeface="+mn-lt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F65951EA-D399-4948-A91F-C888B7CD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77" y="4861153"/>
            <a:ext cx="3673042" cy="646331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+mn-lt"/>
              </a:rPr>
              <a:t>higher upload rate:</a:t>
            </a:r>
            <a:r>
              <a:rPr lang="en-US" altLang="en-US" sz="1800" dirty="0">
                <a:latin typeface="+mn-lt"/>
              </a:rPr>
              <a:t> find better trading partners, get file faster !</a:t>
            </a:r>
          </a:p>
        </p:txBody>
      </p:sp>
      <p:grpSp>
        <p:nvGrpSpPr>
          <p:cNvPr id="22" name="Group 52">
            <a:extLst>
              <a:ext uri="{FF2B5EF4-FFF2-40B4-BE49-F238E27FC236}">
                <a16:creationId xmlns:a16="http://schemas.microsoft.com/office/drawing/2014/main" id="{65490274-4BA6-774A-B416-07955688B60F}"/>
              </a:ext>
            </a:extLst>
          </p:cNvPr>
          <p:cNvGrpSpPr>
            <a:grpSpLocks/>
          </p:cNvGrpSpPr>
          <p:nvPr/>
        </p:nvGrpSpPr>
        <p:grpSpPr bwMode="auto">
          <a:xfrm>
            <a:off x="1645614" y="4618435"/>
            <a:ext cx="571500" cy="564356"/>
            <a:chOff x="-44" y="1473"/>
            <a:chExt cx="981" cy="1105"/>
          </a:xfrm>
        </p:grpSpPr>
        <p:pic>
          <p:nvPicPr>
            <p:cNvPr id="23" name="Picture 53" descr="desktop_computer_stylized_medium">
              <a:extLst>
                <a:ext uri="{FF2B5EF4-FFF2-40B4-BE49-F238E27FC236}">
                  <a16:creationId xmlns:a16="http://schemas.microsoft.com/office/drawing/2014/main" id="{72C8D70E-1AE3-CB40-AFD6-460B76182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E4AA1D2E-1517-8A4B-AB9B-C7191BBEA3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25" name="Group 55">
            <a:extLst>
              <a:ext uri="{FF2B5EF4-FFF2-40B4-BE49-F238E27FC236}">
                <a16:creationId xmlns:a16="http://schemas.microsoft.com/office/drawing/2014/main" id="{B5877426-113E-4645-9901-821F444D3C78}"/>
              </a:ext>
            </a:extLst>
          </p:cNvPr>
          <p:cNvGrpSpPr>
            <a:grpSpLocks/>
          </p:cNvGrpSpPr>
          <p:nvPr/>
        </p:nvGrpSpPr>
        <p:grpSpPr bwMode="auto">
          <a:xfrm>
            <a:off x="2167108" y="5189935"/>
            <a:ext cx="571500" cy="564356"/>
            <a:chOff x="-44" y="1473"/>
            <a:chExt cx="981" cy="1105"/>
          </a:xfrm>
        </p:grpSpPr>
        <p:pic>
          <p:nvPicPr>
            <p:cNvPr id="26" name="Picture 56" descr="desktop_computer_stylized_medium">
              <a:extLst>
                <a:ext uri="{FF2B5EF4-FFF2-40B4-BE49-F238E27FC236}">
                  <a16:creationId xmlns:a16="http://schemas.microsoft.com/office/drawing/2014/main" id="{ED1A5E6B-965E-454E-9989-4DEC33639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DD6D3C44-22E2-B449-9FDA-221947FA5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28" name="Group 58">
            <a:extLst>
              <a:ext uri="{FF2B5EF4-FFF2-40B4-BE49-F238E27FC236}">
                <a16:creationId xmlns:a16="http://schemas.microsoft.com/office/drawing/2014/main" id="{0E9167DB-CB01-E04A-946E-D0BD377ECA5A}"/>
              </a:ext>
            </a:extLst>
          </p:cNvPr>
          <p:cNvGrpSpPr>
            <a:grpSpLocks/>
          </p:cNvGrpSpPr>
          <p:nvPr/>
        </p:nvGrpSpPr>
        <p:grpSpPr bwMode="auto">
          <a:xfrm>
            <a:off x="1281283" y="3777854"/>
            <a:ext cx="571500" cy="564356"/>
            <a:chOff x="-44" y="1473"/>
            <a:chExt cx="981" cy="1105"/>
          </a:xfrm>
        </p:grpSpPr>
        <p:pic>
          <p:nvPicPr>
            <p:cNvPr id="29" name="Picture 59" descr="desktop_computer_stylized_medium">
              <a:extLst>
                <a:ext uri="{FF2B5EF4-FFF2-40B4-BE49-F238E27FC236}">
                  <a16:creationId xmlns:a16="http://schemas.microsoft.com/office/drawing/2014/main" id="{3FC86540-2AE3-6C45-A57C-8C7A57DEE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7D582964-4BDA-5043-B12E-8CB52E1A4A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31" name="Group 61">
            <a:extLst>
              <a:ext uri="{FF2B5EF4-FFF2-40B4-BE49-F238E27FC236}">
                <a16:creationId xmlns:a16="http://schemas.microsoft.com/office/drawing/2014/main" id="{AC057CF7-B165-FC49-A311-D35170CD591D}"/>
              </a:ext>
            </a:extLst>
          </p:cNvPr>
          <p:cNvGrpSpPr>
            <a:grpSpLocks/>
          </p:cNvGrpSpPr>
          <p:nvPr/>
        </p:nvGrpSpPr>
        <p:grpSpPr bwMode="auto">
          <a:xfrm>
            <a:off x="2754086" y="4177904"/>
            <a:ext cx="571500" cy="564356"/>
            <a:chOff x="-44" y="1473"/>
            <a:chExt cx="981" cy="1105"/>
          </a:xfrm>
        </p:grpSpPr>
        <p:pic>
          <p:nvPicPr>
            <p:cNvPr id="32" name="Picture 62" descr="desktop_computer_stylized_medium">
              <a:extLst>
                <a:ext uri="{FF2B5EF4-FFF2-40B4-BE49-F238E27FC236}">
                  <a16:creationId xmlns:a16="http://schemas.microsoft.com/office/drawing/2014/main" id="{18C1044E-BABC-1349-9269-834754B68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63">
              <a:extLst>
                <a:ext uri="{FF2B5EF4-FFF2-40B4-BE49-F238E27FC236}">
                  <a16:creationId xmlns:a16="http://schemas.microsoft.com/office/drawing/2014/main" id="{78C58B97-061E-EA4D-AA38-0150EABAFC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8374CADC-5475-174C-A033-E425F815732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399654" y="4120754"/>
            <a:ext cx="571500" cy="564356"/>
            <a:chOff x="-44" y="1473"/>
            <a:chExt cx="981" cy="1105"/>
          </a:xfrm>
        </p:grpSpPr>
        <p:pic>
          <p:nvPicPr>
            <p:cNvPr id="35" name="Picture 65" descr="desktop_computer_stylized_medium">
              <a:extLst>
                <a:ext uri="{FF2B5EF4-FFF2-40B4-BE49-F238E27FC236}">
                  <a16:creationId xmlns:a16="http://schemas.microsoft.com/office/drawing/2014/main" id="{E829CC9A-8A66-4B4E-9FF3-CEAE73497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66">
              <a:extLst>
                <a:ext uri="{FF2B5EF4-FFF2-40B4-BE49-F238E27FC236}">
                  <a16:creationId xmlns:a16="http://schemas.microsoft.com/office/drawing/2014/main" id="{BE509D07-5156-594C-9BF4-2A36E639DB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37" name="Group 67">
            <a:extLst>
              <a:ext uri="{FF2B5EF4-FFF2-40B4-BE49-F238E27FC236}">
                <a16:creationId xmlns:a16="http://schemas.microsoft.com/office/drawing/2014/main" id="{BFB32E89-5273-0E4F-AB0A-3A5BD887062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512764" y="3492104"/>
            <a:ext cx="571500" cy="564356"/>
            <a:chOff x="-44" y="1473"/>
            <a:chExt cx="981" cy="1105"/>
          </a:xfrm>
        </p:grpSpPr>
        <p:pic>
          <p:nvPicPr>
            <p:cNvPr id="38" name="Picture 68" descr="desktop_computer_stylized_medium">
              <a:extLst>
                <a:ext uri="{FF2B5EF4-FFF2-40B4-BE49-F238E27FC236}">
                  <a16:creationId xmlns:a16="http://schemas.microsoft.com/office/drawing/2014/main" id="{7E65096A-F8A7-654C-9729-36316DFF5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eeform 69">
              <a:extLst>
                <a:ext uri="{FF2B5EF4-FFF2-40B4-BE49-F238E27FC236}">
                  <a16:creationId xmlns:a16="http://schemas.microsoft.com/office/drawing/2014/main" id="{FE95B6B4-20A8-EF43-BAAF-C599F2F3BC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40" name="Group 70">
            <a:extLst>
              <a:ext uri="{FF2B5EF4-FFF2-40B4-BE49-F238E27FC236}">
                <a16:creationId xmlns:a16="http://schemas.microsoft.com/office/drawing/2014/main" id="{C47D9ABE-3F3C-2147-9673-332BCE8C2E7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18679" y="3026569"/>
            <a:ext cx="571500" cy="564356"/>
            <a:chOff x="-44" y="1473"/>
            <a:chExt cx="981" cy="1105"/>
          </a:xfrm>
        </p:grpSpPr>
        <p:pic>
          <p:nvPicPr>
            <p:cNvPr id="41" name="Picture 71" descr="desktop_computer_stylized_medium">
              <a:extLst>
                <a:ext uri="{FF2B5EF4-FFF2-40B4-BE49-F238E27FC236}">
                  <a16:creationId xmlns:a16="http://schemas.microsoft.com/office/drawing/2014/main" id="{E0B0EA6D-DC65-F345-866C-FF8D43D27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72">
              <a:extLst>
                <a:ext uri="{FF2B5EF4-FFF2-40B4-BE49-F238E27FC236}">
                  <a16:creationId xmlns:a16="http://schemas.microsoft.com/office/drawing/2014/main" id="{4B8179CA-F544-1947-AB02-D4AFC3D011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43" name="Group 74">
            <a:extLst>
              <a:ext uri="{FF2B5EF4-FFF2-40B4-BE49-F238E27FC236}">
                <a16:creationId xmlns:a16="http://schemas.microsoft.com/office/drawing/2014/main" id="{3AAB7190-C86B-6B40-A2D8-F0FAFE0A25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526927" y="3769519"/>
            <a:ext cx="571500" cy="564356"/>
            <a:chOff x="-44" y="1473"/>
            <a:chExt cx="981" cy="1105"/>
          </a:xfrm>
        </p:grpSpPr>
        <p:pic>
          <p:nvPicPr>
            <p:cNvPr id="44" name="Picture 75" descr="desktop_computer_stylized_medium">
              <a:extLst>
                <a:ext uri="{FF2B5EF4-FFF2-40B4-BE49-F238E27FC236}">
                  <a16:creationId xmlns:a16="http://schemas.microsoft.com/office/drawing/2014/main" id="{E10FCAF4-5DCA-C147-944D-68091F53F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76">
              <a:extLst>
                <a:ext uri="{FF2B5EF4-FFF2-40B4-BE49-F238E27FC236}">
                  <a16:creationId xmlns:a16="http://schemas.microsoft.com/office/drawing/2014/main" id="{ED9B8D15-5F2D-AE4E-95C9-E1F0A26E1B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46" name="Group 80">
            <a:extLst>
              <a:ext uri="{FF2B5EF4-FFF2-40B4-BE49-F238E27FC236}">
                <a16:creationId xmlns:a16="http://schemas.microsoft.com/office/drawing/2014/main" id="{76F60E48-C369-D742-9AC3-453C2EB2296B}"/>
              </a:ext>
            </a:extLst>
          </p:cNvPr>
          <p:cNvGrpSpPr>
            <a:grpSpLocks/>
          </p:cNvGrpSpPr>
          <p:nvPr/>
        </p:nvGrpSpPr>
        <p:grpSpPr bwMode="auto">
          <a:xfrm>
            <a:off x="4361429" y="2895600"/>
            <a:ext cx="571500" cy="883444"/>
            <a:chOff x="4746" y="1528"/>
            <a:chExt cx="480" cy="742"/>
          </a:xfrm>
        </p:grpSpPr>
        <p:sp>
          <p:nvSpPr>
            <p:cNvPr id="47" name="Line 50">
              <a:extLst>
                <a:ext uri="{FF2B5EF4-FFF2-40B4-BE49-F238E27FC236}">
                  <a16:creationId xmlns:a16="http://schemas.microsoft.com/office/drawing/2014/main" id="{713595DD-629E-964F-90C7-0E04B74B2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4" y="1962"/>
              <a:ext cx="2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48" name="Group 77">
              <a:extLst>
                <a:ext uri="{FF2B5EF4-FFF2-40B4-BE49-F238E27FC236}">
                  <a16:creationId xmlns:a16="http://schemas.microsoft.com/office/drawing/2014/main" id="{AD97E688-C674-9D46-B533-DA6C65ECA57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46" y="1528"/>
              <a:ext cx="480" cy="474"/>
              <a:chOff x="-44" y="1473"/>
              <a:chExt cx="981" cy="1105"/>
            </a:xfrm>
          </p:grpSpPr>
          <p:pic>
            <p:nvPicPr>
              <p:cNvPr id="49" name="Picture 78" descr="desktop_computer_stylized_medium">
                <a:extLst>
                  <a:ext uri="{FF2B5EF4-FFF2-40B4-BE49-F238E27FC236}">
                    <a16:creationId xmlns:a16="http://schemas.microsoft.com/office/drawing/2014/main" id="{A710A2EC-D64C-6A4F-A921-3C453CCA3D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AEBDADBC-EFC3-B643-B7C3-E2DB8819FDC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</p:grpSp>
      <p:grpSp>
        <p:nvGrpSpPr>
          <p:cNvPr id="51" name="Group 87">
            <a:extLst>
              <a:ext uri="{FF2B5EF4-FFF2-40B4-BE49-F238E27FC236}">
                <a16:creationId xmlns:a16="http://schemas.microsoft.com/office/drawing/2014/main" id="{C55F25CE-5FFF-CB47-A09A-CEBC929646BA}"/>
              </a:ext>
            </a:extLst>
          </p:cNvPr>
          <p:cNvGrpSpPr>
            <a:grpSpLocks/>
          </p:cNvGrpSpPr>
          <p:nvPr/>
        </p:nvGrpSpPr>
        <p:grpSpPr bwMode="auto">
          <a:xfrm>
            <a:off x="2179014" y="3262313"/>
            <a:ext cx="834628" cy="914400"/>
            <a:chOff x="4779" y="2386"/>
            <a:chExt cx="701" cy="768"/>
          </a:xfrm>
        </p:grpSpPr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8CEC77D4-CDB3-A04E-93BD-09A60C76B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2812"/>
              <a:ext cx="241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53" name="Group 84">
              <a:extLst>
                <a:ext uri="{FF2B5EF4-FFF2-40B4-BE49-F238E27FC236}">
                  <a16:creationId xmlns:a16="http://schemas.microsoft.com/office/drawing/2014/main" id="{39CD941B-F7CC-0249-91C8-8CDBC2238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9" y="2386"/>
              <a:ext cx="480" cy="474"/>
              <a:chOff x="-44" y="1473"/>
              <a:chExt cx="981" cy="1105"/>
            </a:xfrm>
          </p:grpSpPr>
          <p:pic>
            <p:nvPicPr>
              <p:cNvPr id="54" name="Picture 85" descr="desktop_computer_stylized_medium">
                <a:extLst>
                  <a:ext uri="{FF2B5EF4-FFF2-40B4-BE49-F238E27FC236}">
                    <a16:creationId xmlns:a16="http://schemas.microsoft.com/office/drawing/2014/main" id="{0384D9E6-2AF2-1444-833F-1ACDCE8105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Freeform 86">
                <a:extLst>
                  <a:ext uri="{FF2B5EF4-FFF2-40B4-BE49-F238E27FC236}">
                    <a16:creationId xmlns:a16="http://schemas.microsoft.com/office/drawing/2014/main" id="{140BEEB3-51A1-3146-AD4E-D014FC9826D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</p:grpSp>
      <p:sp>
        <p:nvSpPr>
          <p:cNvPr id="56" name="Slide Number Placeholder 2">
            <a:extLst>
              <a:ext uri="{FF2B5EF4-FFF2-40B4-BE49-F238E27FC236}">
                <a16:creationId xmlns:a16="http://schemas.microsoft.com/office/drawing/2014/main" id="{E1ED86EA-C149-2945-9786-9D3CB50C6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Application Layer: Overview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606932" y="2260172"/>
            <a:ext cx="3981888" cy="3263504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network applications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and HTTP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E-mail, SMTP, IMAP</a:t>
            </a:r>
          </a:p>
          <a:p>
            <a:pPr marL="301229" indent="-301229">
              <a:buClr>
                <a:srgbClr val="0000A8"/>
              </a:buCl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Domain Name System DNS</a:t>
            </a:r>
          </a:p>
          <a:p>
            <a:endParaRPr lang="en-US" sz="21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4918165" y="1924416"/>
            <a:ext cx="4053947" cy="3599260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video streaming and content distribution networks</a:t>
            </a:r>
          </a:p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Kurose&amp;Ross 8th edition photo">
            <a:extLst>
              <a:ext uri="{FF2B5EF4-FFF2-40B4-BE49-F238E27FC236}">
                <a16:creationId xmlns:a16="http://schemas.microsoft.com/office/drawing/2014/main" id="{0FE4D197-C068-7641-A580-43668998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4" y="3951685"/>
            <a:ext cx="2315818" cy="17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Domain Name System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35F7BF1A-0385-C246-9EE3-5E4E54C86490}"/>
              </a:ext>
            </a:extLst>
          </p:cNvPr>
          <p:cNvSpPr txBox="1">
            <a:spLocks noChangeArrowheads="1"/>
          </p:cNvSpPr>
          <p:nvPr/>
        </p:nvSpPr>
        <p:spPr>
          <a:xfrm>
            <a:off x="565291" y="1862972"/>
            <a:ext cx="3676480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1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people:</a:t>
            </a:r>
            <a:r>
              <a:rPr lang="en-US" altLang="en-US" sz="2100" dirty="0">
                <a:ea typeface="ＭＳ Ｐゴシック" panose="020B0600070205080204" pitchFamily="34" charset="-128"/>
              </a:rPr>
              <a:t> many identifiers: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SSN, name, passport #</a:t>
            </a:r>
          </a:p>
          <a:p>
            <a:pPr>
              <a:buFont typeface="Wingdings" pitchFamily="2" charset="2"/>
              <a:buNone/>
            </a:pPr>
            <a:r>
              <a:rPr lang="en-US" altLang="en-US" sz="21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Internet hosts, routers: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IP address (32 bit) - used for addressing datagrams</a:t>
            </a:r>
          </a:p>
          <a:p>
            <a:pPr lvl="1"/>
            <a:r>
              <a:rPr lang="en-US" altLang="ja-JP" sz="1800" dirty="0">
                <a:ea typeface="ＭＳ Ｐゴシック" panose="020B0600070205080204" pitchFamily="34" charset="-128"/>
              </a:rPr>
              <a:t>“name”, e.g.,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cs.umass.edu</a:t>
            </a:r>
            <a:r>
              <a:rPr lang="en-US" altLang="ja-JP" sz="1800" dirty="0">
                <a:ea typeface="ＭＳ Ｐゴシック" panose="020B0600070205080204" pitchFamily="34" charset="-128"/>
              </a:rPr>
              <a:t> - used by humans</a:t>
            </a:r>
          </a:p>
          <a:p>
            <a:pPr>
              <a:buFont typeface="Wingdings" pitchFamily="2" charset="2"/>
              <a:buNone/>
            </a:pPr>
            <a:r>
              <a:rPr lang="en-US" altLang="en-US" sz="2100" i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sz="2100" dirty="0">
                <a:ea typeface="ＭＳ Ｐゴシック" panose="020B0600070205080204" pitchFamily="34" charset="-128"/>
              </a:rPr>
              <a:t> how to map between IP address and name, and vice versa ?</a:t>
            </a:r>
          </a:p>
        </p:txBody>
      </p:sp>
      <p:sp>
        <p:nvSpPr>
          <p:cNvPr id="128" name="Rectangle 4">
            <a:extLst>
              <a:ext uri="{FF2B5EF4-FFF2-40B4-BE49-F238E27FC236}">
                <a16:creationId xmlns:a16="http://schemas.microsoft.com/office/drawing/2014/main" id="{3851BC29-45CA-8744-BD4D-21254F83A516}"/>
              </a:ext>
            </a:extLst>
          </p:cNvPr>
          <p:cNvSpPr txBox="1">
            <a:spLocks noChangeArrowheads="1"/>
          </p:cNvSpPr>
          <p:nvPr/>
        </p:nvSpPr>
        <p:spPr>
          <a:xfrm>
            <a:off x="4194025" y="1818002"/>
            <a:ext cx="4566084" cy="375523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Domain Name System:</a:t>
            </a:r>
          </a:p>
          <a:p>
            <a:r>
              <a:rPr lang="en-US" altLang="en-US" sz="21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distributed database</a:t>
            </a:r>
            <a:r>
              <a:rPr lang="en-US" altLang="en-US" sz="2100" dirty="0">
                <a:ea typeface="ＭＳ Ｐゴシック" panose="020B0600070205080204" pitchFamily="34" charset="-128"/>
              </a:rPr>
              <a:t> implemented in hierarchy of many </a:t>
            </a:r>
            <a:r>
              <a:rPr lang="en-US" altLang="en-US" sz="21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name servers</a:t>
            </a:r>
            <a:endParaRPr lang="en-US" altLang="en-US" sz="2100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1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application-layer protocol:</a:t>
            </a:r>
            <a:r>
              <a:rPr lang="en-US" altLang="en-US" sz="2100" dirty="0">
                <a:ea typeface="ＭＳ Ｐゴシック" panose="020B0600070205080204" pitchFamily="34" charset="-128"/>
              </a:rPr>
              <a:t> hosts, name servers communicate to </a:t>
            </a:r>
            <a:r>
              <a:rPr lang="en-US" altLang="en-US" sz="21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resolve</a:t>
            </a:r>
            <a:r>
              <a:rPr lang="en-US" altLang="en-US" sz="21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names (address/name translation)</a:t>
            </a:r>
          </a:p>
          <a:p>
            <a:pPr lvl="1">
              <a:spcBef>
                <a:spcPts val="75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note: core Internet function, </a:t>
            </a:r>
            <a:r>
              <a:rPr lang="en-US" altLang="en-US" sz="21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implemented as application-layer protocol</a:t>
            </a:r>
          </a:p>
          <a:p>
            <a:pPr lvl="1">
              <a:spcBef>
                <a:spcPts val="75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complexity at network’</a:t>
            </a:r>
            <a:r>
              <a:rPr lang="en-US" altLang="ja-JP" sz="2100" dirty="0">
                <a:ea typeface="ＭＳ Ｐゴシック" panose="020B0600070205080204" pitchFamily="34" charset="-128"/>
              </a:rPr>
              <a:t>s “edge”</a:t>
            </a: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1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services, structure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A8BD0F-3C0D-E143-B2CB-EB155AB75267}"/>
              </a:ext>
            </a:extLst>
          </p:cNvPr>
          <p:cNvSpPr txBox="1">
            <a:spLocks noChangeArrowheads="1"/>
          </p:cNvSpPr>
          <p:nvPr/>
        </p:nvSpPr>
        <p:spPr>
          <a:xfrm>
            <a:off x="4963886" y="1810602"/>
            <a:ext cx="3733800" cy="169783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Q: Why not centralize DNS?</a:t>
            </a:r>
          </a:p>
          <a:p>
            <a:pPr marL="436960" indent="-175022">
              <a:spcBef>
                <a:spcPts val="300"/>
              </a:spcBef>
            </a:pPr>
            <a:r>
              <a:rPr lang="en-US" altLang="en-US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single point of failure</a:t>
            </a:r>
          </a:p>
          <a:p>
            <a:pPr marL="436960" indent="-175022">
              <a:spcBef>
                <a:spcPts val="300"/>
              </a:spcBef>
            </a:pPr>
            <a:r>
              <a:rPr lang="en-US" altLang="en-US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traffic volume</a:t>
            </a:r>
          </a:p>
          <a:p>
            <a:pPr marL="436960" indent="-175022">
              <a:spcBef>
                <a:spcPts val="300"/>
              </a:spcBef>
            </a:pPr>
            <a:r>
              <a:rPr lang="en-US" altLang="en-US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distant centralized database</a:t>
            </a:r>
          </a:p>
          <a:p>
            <a:pPr marL="436960" indent="-175022">
              <a:spcBef>
                <a:spcPts val="300"/>
              </a:spcBef>
            </a:pPr>
            <a:r>
              <a:rPr lang="en-US" altLang="en-US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maintenance</a:t>
            </a:r>
          </a:p>
          <a:p>
            <a:pPr>
              <a:buFont typeface="Wingdings" pitchFamily="2" charset="2"/>
              <a:buNone/>
            </a:pPr>
            <a:endParaRPr lang="en-US" altLang="en-US" sz="21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F0F378-5315-734B-B54E-DEAB8A692F94}"/>
              </a:ext>
            </a:extLst>
          </p:cNvPr>
          <p:cNvSpPr txBox="1">
            <a:spLocks noChangeArrowheads="1"/>
          </p:cNvSpPr>
          <p:nvPr/>
        </p:nvSpPr>
        <p:spPr>
          <a:xfrm>
            <a:off x="548878" y="1832372"/>
            <a:ext cx="4285193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DNS services</a:t>
            </a:r>
          </a:p>
          <a:p>
            <a:pPr marL="345281" indent="-161925"/>
            <a:r>
              <a:rPr lang="en-US" altLang="en-US" sz="2100" dirty="0">
                <a:ea typeface="ＭＳ Ｐゴシック" panose="020B0600070205080204" pitchFamily="34" charset="-128"/>
              </a:rPr>
              <a:t>hostname to IP address translation</a:t>
            </a:r>
          </a:p>
          <a:p>
            <a:pPr marL="345281" indent="-161925"/>
            <a:r>
              <a:rPr lang="en-US" altLang="en-US" sz="2100" dirty="0">
                <a:ea typeface="ＭＳ Ｐゴシック" panose="020B0600070205080204" pitchFamily="34" charset="-128"/>
              </a:rPr>
              <a:t>host aliasing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canonical, alias names</a:t>
            </a:r>
          </a:p>
          <a:p>
            <a:pPr marL="345281" indent="-215504"/>
            <a:r>
              <a:rPr lang="en-US" altLang="en-US" sz="2100" dirty="0">
                <a:ea typeface="ＭＳ Ｐゴシック" panose="020B0600070205080204" pitchFamily="34" charset="-128"/>
              </a:rPr>
              <a:t>mail server aliasing</a:t>
            </a:r>
          </a:p>
          <a:p>
            <a:pPr marL="345281" indent="-215504"/>
            <a:r>
              <a:rPr lang="en-US" altLang="en-US" sz="2100" dirty="0">
                <a:ea typeface="ＭＳ Ｐゴシック" panose="020B0600070205080204" pitchFamily="34" charset="-128"/>
              </a:rPr>
              <a:t>load distribution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replicated Web servers: many IP addresses correspond to one name</a:t>
            </a:r>
          </a:p>
          <a:p>
            <a:endParaRPr lang="en-US" altLang="en-US" sz="18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3ABE19B-9E03-F747-BF91-159D30C7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397" y="3639321"/>
            <a:ext cx="3368594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59556" indent="-248841"/>
            <a:r>
              <a:rPr lang="en-US" altLang="en-US" sz="2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altLang="en-US" sz="2400" i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doesn‘t</a:t>
            </a:r>
            <a:r>
              <a:rPr lang="en-US" altLang="ja-JP" sz="2400" i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scale!</a:t>
            </a:r>
          </a:p>
          <a:p>
            <a:pPr marL="350044" indent="-219075">
              <a:buClr>
                <a:srgbClr val="0000A3"/>
              </a:buClr>
              <a:buFont typeface="Wingdings" pitchFamily="2" charset="2"/>
              <a:buChar char="§"/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Comcast DNS servers alone: 600B DNS queries per day</a:t>
            </a:r>
          </a:p>
        </p:txBody>
      </p:sp>
    </p:spTree>
    <p:extLst>
      <p:ext uri="{BB962C8B-B14F-4D97-AF65-F5344CB8AC3E}">
        <p14:creationId xmlns:p14="http://schemas.microsoft.com/office/powerpoint/2010/main" val="105608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a distributed, hierarchical database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E15C6EA6-6AE7-4049-974F-38B4C9051885}"/>
              </a:ext>
            </a:extLst>
          </p:cNvPr>
          <p:cNvGrpSpPr>
            <a:grpSpLocks/>
          </p:cNvGrpSpPr>
          <p:nvPr/>
        </p:nvGrpSpPr>
        <p:grpSpPr bwMode="auto">
          <a:xfrm>
            <a:off x="658282" y="1931640"/>
            <a:ext cx="6367912" cy="1813735"/>
            <a:chOff x="230" y="577"/>
            <a:chExt cx="5695" cy="1738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10CE294D-681E-A241-BD53-A34355A36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" y="577"/>
              <a:ext cx="14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Root DNS Servers</a:t>
              </a:r>
            </a:p>
          </p:txBody>
        </p: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8DB0E7C3-8033-5949-9183-2915D95A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295"/>
              <a:ext cx="1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.com DNS servers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E5F716F-8E9B-6F4D-879A-CC62D69D9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296"/>
              <a:ext cx="13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.org DNS servers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67230760-6F08-C443-A901-7D6991E09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296"/>
              <a:ext cx="1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.</a:t>
              </a:r>
              <a:r>
                <a:rPr lang="en-US" altLang="en-US" sz="1350" dirty="0" err="1"/>
                <a:t>edu</a:t>
              </a:r>
              <a:r>
                <a:rPr lang="en-US" altLang="en-US" sz="1350" dirty="0"/>
                <a:t> DNS servers</a:t>
              </a:r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BA67319E-9089-5D4D-83FF-3AE2DB5B1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64A53551-2118-9045-B6B4-1F713C8B8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9" y="852"/>
              <a:ext cx="0" cy="4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B45A6D89-577E-7C44-A516-DED5E6DB8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48A982BB-AB47-3F43-B500-136E59167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" y="1812"/>
              <a:ext cx="1043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 err="1"/>
                <a:t>nyu.edu</a:t>
              </a:r>
              <a:endParaRPr lang="en-US" altLang="en-US" sz="1350" dirty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DNS servers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2B6BDDC7-E847-3847-933D-4C32FCB6E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1812"/>
              <a:ext cx="1043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/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/>
                <a:t>DNS servers</a:t>
              </a: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320DE5FB-B16F-134F-A6AE-3A733BA85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5" y="1536"/>
              <a:ext cx="375" cy="3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083E8C6B-45A7-4E4F-BE58-4778B3424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536"/>
              <a:ext cx="336" cy="3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36B8F6F2-4690-8E4C-937E-0E9481B1C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828"/>
              <a:ext cx="1043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 err="1"/>
                <a:t>yahoo.com</a:t>
              </a:r>
              <a:endParaRPr lang="en-US" altLang="en-US" sz="1350" dirty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DNS servers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550F9EB0-5008-3D46-90EE-C86931D20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" y="1812"/>
              <a:ext cx="1051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 err="1"/>
                <a:t>amazon.com</a:t>
              </a:r>
              <a:endParaRPr lang="en-US" altLang="en-US" sz="1350" dirty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DNS servers</a:t>
              </a: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369E9B65-3B7C-454D-AB1F-5B2406B16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" y="1541"/>
              <a:ext cx="248" cy="2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D471AC56-09F2-7C4D-B61A-6CCAD59D7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541"/>
              <a:ext cx="288" cy="3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1C077A09-1FCB-034D-952A-AD8C28E5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" y="1799"/>
              <a:ext cx="1043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/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/>
                <a:t>DNS servers</a:t>
              </a: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C40276EB-9757-DA42-B8CE-16A23EEE1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1" y="1536"/>
              <a:ext cx="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8" name="Text Box 29">
            <a:extLst>
              <a:ext uri="{FF2B5EF4-FFF2-40B4-BE49-F238E27FC236}">
                <a16:creationId xmlns:a16="http://schemas.microsoft.com/office/drawing/2014/main" id="{B9DABBB2-671A-2742-937B-8D9DEE87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653" y="2308389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…</a:t>
            </a:r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F8EBAC0E-17AF-6147-BA8E-98BDF7436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474" y="2299800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…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444882F-E18F-DD45-9D52-E80EEEA5B2C4}"/>
              </a:ext>
            </a:extLst>
          </p:cNvPr>
          <p:cNvSpPr txBox="1">
            <a:spLocks noChangeArrowheads="1"/>
          </p:cNvSpPr>
          <p:nvPr/>
        </p:nvSpPr>
        <p:spPr>
          <a:xfrm>
            <a:off x="359229" y="4156174"/>
            <a:ext cx="8784772" cy="1600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0">
              <a:buNone/>
            </a:pPr>
            <a:r>
              <a:rPr lang="en-US" altLang="en-US" sz="21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Client wants IP address for </a:t>
            </a:r>
            <a:r>
              <a:rPr lang="en-US" altLang="en-US" sz="1800" dirty="0" err="1">
                <a:solidFill>
                  <a:srgbClr val="000099"/>
                </a:solidFill>
                <a:ea typeface="ＭＳ Ｐゴシック" panose="020B0600070205080204" pitchFamily="34" charset="-128"/>
              </a:rPr>
              <a:t>www.amazon.com</a:t>
            </a:r>
            <a:r>
              <a:rPr lang="en-US" altLang="en-US" sz="21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; 1</a:t>
            </a:r>
            <a:r>
              <a:rPr lang="en-US" altLang="en-US" sz="2100" baseline="300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st</a:t>
            </a:r>
            <a:r>
              <a:rPr lang="en-US" altLang="en-US" sz="21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 approximation:</a:t>
            </a:r>
          </a:p>
          <a:p>
            <a:pPr marL="345281" indent="-161925"/>
            <a:r>
              <a:rPr lang="en-US" altLang="en-US" sz="2100" dirty="0">
                <a:ea typeface="ＭＳ Ｐゴシック" panose="020B0600070205080204" pitchFamily="34" charset="-128"/>
              </a:rPr>
              <a:t>client queries root server to find .com DNS server</a:t>
            </a:r>
          </a:p>
          <a:p>
            <a:pPr marL="345281" indent="-161925"/>
            <a:r>
              <a:rPr lang="en-US" altLang="en-US" sz="2100" dirty="0">
                <a:ea typeface="ＭＳ Ｐゴシック" panose="020B0600070205080204" pitchFamily="34" charset="-128"/>
              </a:rPr>
              <a:t>client queries .com DNS server to get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amazon.com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DNS server</a:t>
            </a:r>
          </a:p>
          <a:p>
            <a:pPr marL="345281" indent="-161925"/>
            <a:r>
              <a:rPr lang="en-US" altLang="en-US" sz="2100" dirty="0">
                <a:ea typeface="ＭＳ Ｐゴシック" panose="020B0600070205080204" pitchFamily="34" charset="-128"/>
              </a:rPr>
              <a:t>client queries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amazon.com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DNS server to get  IP address for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www.amazon.com</a:t>
            </a: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34A79-77AF-0047-9901-2474CA5CB805}"/>
              </a:ext>
            </a:extLst>
          </p:cNvPr>
          <p:cNvSpPr txBox="1"/>
          <p:nvPr/>
        </p:nvSpPr>
        <p:spPr>
          <a:xfrm>
            <a:off x="7293222" y="2657393"/>
            <a:ext cx="182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Top Level Domain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6AE851-5852-CE4F-8F0F-42EF70A401C4}"/>
              </a:ext>
            </a:extLst>
          </p:cNvPr>
          <p:cNvSpPr txBox="1"/>
          <p:nvPr/>
        </p:nvSpPr>
        <p:spPr>
          <a:xfrm>
            <a:off x="7798320" y="1912986"/>
            <a:ext cx="61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Root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556E67-E222-8D43-B71A-156691CCA0D4}"/>
              </a:ext>
            </a:extLst>
          </p:cNvPr>
          <p:cNvSpPr txBox="1"/>
          <p:nvPr/>
        </p:nvSpPr>
        <p:spPr>
          <a:xfrm>
            <a:off x="7439944" y="3312272"/>
            <a:ext cx="141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Authoritative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F5BAA8E7-838D-494A-81C4-58D94A01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426" y="2946297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…</a:t>
            </a:r>
          </a:p>
        </p:txBody>
      </p:sp>
      <p:sp>
        <p:nvSpPr>
          <p:cNvPr id="34" name="Text Box 30">
            <a:extLst>
              <a:ext uri="{FF2B5EF4-FFF2-40B4-BE49-F238E27FC236}">
                <a16:creationId xmlns:a16="http://schemas.microsoft.com/office/drawing/2014/main" id="{2AD59D99-9460-DA4B-AF7A-451CBE5B3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095" y="2939498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…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2B85C740-28F8-0449-B6AC-74E686461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759" y="2933807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…</a:t>
            </a:r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D033AF36-F2BE-7F41-93BB-422A537D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8318" y="2940043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7443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root name servers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7EF7A5-82F4-A842-BA4B-88DB1EA46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2999269"/>
            <a:ext cx="4695825" cy="2400300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C4E20309-5EA1-134A-A365-0B330A5879DC}"/>
              </a:ext>
            </a:extLst>
          </p:cNvPr>
          <p:cNvSpPr txBox="1">
            <a:spLocks noChangeArrowheads="1"/>
          </p:cNvSpPr>
          <p:nvPr/>
        </p:nvSpPr>
        <p:spPr>
          <a:xfrm>
            <a:off x="488788" y="1931542"/>
            <a:ext cx="4083212" cy="184138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419" indent="-216694"/>
            <a:r>
              <a:rPr lang="en-US" altLang="en-US" sz="2100" dirty="0">
                <a:ea typeface="ＭＳ Ｐゴシック" panose="020B0600070205080204" pitchFamily="34" charset="-128"/>
              </a:rPr>
              <a:t>official, contact-of-last-resort by name servers that can not resolve name</a:t>
            </a:r>
          </a:p>
          <a:p>
            <a:pPr marL="302419" indent="-216694"/>
            <a:r>
              <a:rPr lang="en-US" altLang="en-US" sz="21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incredibly important </a:t>
            </a:r>
            <a:r>
              <a:rPr lang="en-US" altLang="en-US" sz="2100" dirty="0">
                <a:ea typeface="ＭＳ Ｐゴシック" panose="020B0600070205080204" pitchFamily="34" charset="-128"/>
              </a:rPr>
              <a:t>Internet function</a:t>
            </a:r>
          </a:p>
          <a:p>
            <a:pPr marL="476250" lvl="1" indent="-238125"/>
            <a:r>
              <a:rPr lang="en-US" altLang="en-US" sz="1800" dirty="0">
                <a:ea typeface="ＭＳ Ｐゴシック" panose="020B0600070205080204" pitchFamily="34" charset="-128"/>
              </a:rPr>
              <a:t>Internet couldn’t function without it!</a:t>
            </a:r>
          </a:p>
          <a:p>
            <a:pPr marL="476250" lvl="1" indent="-238125"/>
            <a:r>
              <a:rPr lang="en-US" altLang="en-US" sz="1800" dirty="0">
                <a:ea typeface="ＭＳ Ｐゴシック" panose="020B0600070205080204" pitchFamily="34" charset="-128"/>
              </a:rPr>
              <a:t>DNSSEC – provides security (authentication and message integrity)</a:t>
            </a:r>
          </a:p>
          <a:p>
            <a:pPr marL="302419" indent="-216694"/>
            <a:r>
              <a:rPr lang="en-US" sz="2100" dirty="0"/>
              <a:t>ICANN </a:t>
            </a:r>
            <a:r>
              <a:rPr lang="en-US" sz="1800" dirty="0"/>
              <a:t>(Internet Corporation for Assigned Names and Numbers)</a:t>
            </a:r>
            <a:r>
              <a:rPr lang="en-US" sz="1800" dirty="0">
                <a:ea typeface="ＭＳ Ｐゴシック" panose="020B0600070205080204" pitchFamily="34" charset="-128"/>
              </a:rPr>
              <a:t> </a:t>
            </a:r>
            <a:r>
              <a:rPr lang="en-US" sz="2100" dirty="0">
                <a:ea typeface="ＭＳ Ｐゴシック" panose="020B0600070205080204" pitchFamily="34" charset="-128"/>
              </a:rPr>
              <a:t>manages root DNS domain</a:t>
            </a:r>
            <a:endParaRPr lang="en-US" sz="2100" dirty="0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8ADC63BB-C973-3942-8EC6-3C13E2B38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390" y="2171701"/>
            <a:ext cx="3857187" cy="8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dirty="0">
                <a:solidFill>
                  <a:srgbClr val="0000A3"/>
                </a:solidFill>
                <a:latin typeface="+mn-lt"/>
              </a:rPr>
              <a:t>13 logical root name “</a:t>
            </a:r>
            <a:r>
              <a:rPr lang="en-US" altLang="ja-JP" sz="1800" dirty="0">
                <a:solidFill>
                  <a:srgbClr val="0000A3"/>
                </a:solidFill>
                <a:latin typeface="+mn-lt"/>
              </a:rPr>
              <a:t>servers” worldwide each “server” replicated many times (~200 servers in US)</a:t>
            </a:r>
            <a:endParaRPr lang="en-US" altLang="ja-JP" sz="1500" dirty="0">
              <a:solidFill>
                <a:srgbClr val="0000A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34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TLD: authoritative servers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00E43FE-C520-D344-A4CF-6105B63E22D6}"/>
              </a:ext>
            </a:extLst>
          </p:cNvPr>
          <p:cNvSpPr txBox="1">
            <a:spLocks noChangeArrowheads="1"/>
          </p:cNvSpPr>
          <p:nvPr/>
        </p:nvSpPr>
        <p:spPr>
          <a:xfrm>
            <a:off x="599019" y="1974314"/>
            <a:ext cx="7886700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Top-Level Domain (TLD) servers:</a:t>
            </a:r>
          </a:p>
          <a:p>
            <a:pPr marL="345281" lvl="1" indent="-215504">
              <a:buFont typeface="Wingdings" pitchFamily="2" charset="2"/>
              <a:buChar char="§"/>
            </a:pPr>
            <a:r>
              <a:rPr lang="en-US" altLang="en-US" sz="2100" dirty="0">
                <a:ea typeface="ＭＳ Ｐゴシック" panose="020B0600070205080204" pitchFamily="34" charset="-128"/>
              </a:rPr>
              <a:t>responsible for .com, .org,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.net</a:t>
            </a:r>
            <a:r>
              <a:rPr lang="en-US" altLang="en-US" sz="2100" dirty="0">
                <a:ea typeface="ＭＳ Ｐゴシック" panose="020B0600070205080204" pitchFamily="34" charset="-128"/>
              </a:rPr>
              <a:t>, .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edu</a:t>
            </a:r>
            <a:r>
              <a:rPr lang="en-US" altLang="en-US" sz="2100" dirty="0">
                <a:ea typeface="ＭＳ Ｐゴシック" panose="020B0600070205080204" pitchFamily="34" charset="-128"/>
              </a:rPr>
              <a:t>, .aero, .jobs, .museums, and all top-level country domains, e.g.: .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cn</a:t>
            </a:r>
            <a:r>
              <a:rPr lang="en-US" altLang="en-US" sz="2100" dirty="0">
                <a:ea typeface="ＭＳ Ｐゴシック" panose="020B0600070205080204" pitchFamily="34" charset="-128"/>
              </a:rPr>
              <a:t>, .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uk</a:t>
            </a:r>
            <a:r>
              <a:rPr lang="en-US" altLang="en-US" sz="2100" dirty="0">
                <a:ea typeface="ＭＳ Ｐゴシック" panose="020B0600070205080204" pitchFamily="34" charset="-128"/>
              </a:rPr>
              <a:t>, .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fr</a:t>
            </a:r>
            <a:r>
              <a:rPr lang="en-US" altLang="en-US" sz="2100" dirty="0">
                <a:ea typeface="ＭＳ Ｐゴシック" panose="020B0600070205080204" pitchFamily="34" charset="-128"/>
              </a:rPr>
              <a:t>, .ca, .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jp</a:t>
            </a:r>
            <a:endParaRPr lang="en-US" altLang="en-US" sz="2100" dirty="0">
              <a:ea typeface="ＭＳ Ｐゴシック" panose="020B0600070205080204" pitchFamily="34" charset="-128"/>
            </a:endParaRPr>
          </a:p>
          <a:p>
            <a:pPr marL="345281" lvl="1" indent="-215504">
              <a:buFont typeface="Wingdings" pitchFamily="2" charset="2"/>
              <a:buChar char="§"/>
            </a:pPr>
            <a:r>
              <a:rPr lang="en-US" altLang="en-US" sz="2100" dirty="0">
                <a:ea typeface="ＭＳ Ｐゴシック" panose="020B0600070205080204" pitchFamily="34" charset="-128"/>
              </a:rPr>
              <a:t>Network Solutions: authoritative registry for .com,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.net</a:t>
            </a:r>
            <a:r>
              <a:rPr lang="en-US" altLang="en-US" sz="2100" dirty="0">
                <a:ea typeface="ＭＳ Ｐゴシック" panose="020B0600070205080204" pitchFamily="34" charset="-128"/>
              </a:rPr>
              <a:t> TLD</a:t>
            </a:r>
          </a:p>
          <a:p>
            <a:pPr marL="345281" lvl="1" indent="-215504">
              <a:buFont typeface="Wingdings" pitchFamily="2" charset="2"/>
              <a:buChar char="§"/>
            </a:pPr>
            <a:r>
              <a:rPr lang="en-US" altLang="en-US" sz="2100" dirty="0">
                <a:ea typeface="ＭＳ Ｐゴシック" panose="020B0600070205080204" pitchFamily="34" charset="-128"/>
              </a:rPr>
              <a:t>Educause: .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edu</a:t>
            </a:r>
            <a:r>
              <a:rPr lang="en-US" altLang="en-US" sz="2100" dirty="0">
                <a:ea typeface="ＭＳ Ｐゴシック" panose="020B0600070205080204" pitchFamily="34" charset="-128"/>
              </a:rPr>
              <a:t> TLD</a:t>
            </a:r>
          </a:p>
          <a:p>
            <a:pPr>
              <a:spcBef>
                <a:spcPts val="165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Authoritative DNS servers: </a:t>
            </a:r>
          </a:p>
          <a:p>
            <a:pPr marL="345281" lvl="1" indent="-215504">
              <a:buFont typeface="Wingdings" pitchFamily="2" charset="2"/>
              <a:buChar char="§"/>
            </a:pPr>
            <a:r>
              <a:rPr lang="en-US" altLang="en-US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organization’</a:t>
            </a:r>
            <a:r>
              <a:rPr lang="en-US" altLang="ja-JP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own DNS server(s), providing authoritative hostname to IP mappings for organization’s named hosts </a:t>
            </a:r>
          </a:p>
          <a:p>
            <a:pPr marL="345281" lvl="1" indent="-215504">
              <a:buFont typeface="Wingdings" pitchFamily="2" charset="2"/>
              <a:buChar char="§"/>
            </a:pPr>
            <a:r>
              <a:rPr lang="en-US" altLang="en-US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 be maintained by organization or service provider</a:t>
            </a: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38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Local DNS name servers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20960-3674-7943-92CD-05431EA8487B}"/>
              </a:ext>
            </a:extLst>
          </p:cNvPr>
          <p:cNvSpPr txBox="1">
            <a:spLocks noChangeArrowheads="1"/>
          </p:cNvSpPr>
          <p:nvPr/>
        </p:nvSpPr>
        <p:spPr>
          <a:xfrm>
            <a:off x="599018" y="1974314"/>
            <a:ext cx="8237684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0266"/>
            <a:r>
              <a:rPr lang="en-US" altLang="en-US" sz="2400" dirty="0">
                <a:ea typeface="ＭＳ Ｐゴシック" panose="020B0600070205080204" pitchFamily="34" charset="-128"/>
              </a:rPr>
              <a:t>does not strictly belong to hierarchy</a:t>
            </a:r>
          </a:p>
          <a:p>
            <a:pPr indent="-220266"/>
            <a:r>
              <a:rPr lang="en-US" altLang="en-US" sz="2400" dirty="0">
                <a:ea typeface="ＭＳ Ｐゴシック" panose="020B0600070205080204" pitchFamily="34" charset="-128"/>
              </a:rPr>
              <a:t>each ISP (residential ISP, company, university) has one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also called “</a:t>
            </a:r>
            <a:r>
              <a:rPr lang="en-US" altLang="ja-JP" sz="2100" dirty="0">
                <a:ea typeface="ＭＳ Ｐゴシック" panose="020B0600070205080204" pitchFamily="34" charset="-128"/>
              </a:rPr>
              <a:t>default name server”</a:t>
            </a:r>
          </a:p>
          <a:p>
            <a:pPr indent="-220266"/>
            <a:r>
              <a:rPr lang="en-US" altLang="en-US" sz="2400" dirty="0">
                <a:ea typeface="ＭＳ Ｐゴシック" panose="020B0600070205080204" pitchFamily="34" charset="-128"/>
              </a:rPr>
              <a:t>when host makes DNS query, query is sent to its local DNS server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has local cache of recent name-to-address translation pairs (but may be out of date!)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acts as proxy, forwards query into hierarchy</a:t>
            </a:r>
          </a:p>
          <a:p>
            <a:pPr lvl="1"/>
            <a:endParaRPr lang="en-US" altLang="en-US" sz="18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780657"/>
      </p:ext>
    </p:extLst>
  </p:cSld>
  <p:clrMapOvr>
    <a:masterClrMapping/>
  </p:clrMapOvr>
</p:sld>
</file>

<file path=ppt/theme/theme1.xml><?xml version="1.0" encoding="utf-8"?>
<a:theme xmlns:a="http://schemas.openxmlformats.org/drawingml/2006/main" name="Yaku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akup3" id="{A02E8AF7-290A-4268-94FF-28742CAD28A2}" vid="{C9DA747F-A663-441E-ACAA-C0F17ADB2EE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7944</TotalTime>
  <Words>2398</Words>
  <Application>Microsoft Office PowerPoint</Application>
  <PresentationFormat>Ekran Gösterisi (4:3)</PresentationFormat>
  <Paragraphs>437</Paragraphs>
  <Slides>27</Slides>
  <Notes>27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Comic Sans MS</vt:lpstr>
      <vt:lpstr>Courier</vt:lpstr>
      <vt:lpstr>Dubai</vt:lpstr>
      <vt:lpstr>Gill Sans MT</vt:lpstr>
      <vt:lpstr>Open Sans</vt:lpstr>
      <vt:lpstr>Symbol</vt:lpstr>
      <vt:lpstr>Times New Roman</vt:lpstr>
      <vt:lpstr>Wingdings</vt:lpstr>
      <vt:lpstr>ZapfDingbats</vt:lpstr>
      <vt:lpstr>Yakup3</vt:lpstr>
      <vt:lpstr>Chart</vt:lpstr>
      <vt:lpstr>Applied Sciences Faculty   Management Information Systems </vt:lpstr>
      <vt:lpstr>Chapter 2</vt:lpstr>
      <vt:lpstr>Application Layer: Overview</vt:lpstr>
      <vt:lpstr>DNS: Domain Name System</vt:lpstr>
      <vt:lpstr>DNS: services, structure</vt:lpstr>
      <vt:lpstr>DNS: a distributed, hierarchical database</vt:lpstr>
      <vt:lpstr>DNS: root name servers</vt:lpstr>
      <vt:lpstr>TLD: authoritative servers</vt:lpstr>
      <vt:lpstr>Local DNS name servers</vt:lpstr>
      <vt:lpstr>DNS name resolution: iterated query</vt:lpstr>
      <vt:lpstr>DNS name resolution: recursive query</vt:lpstr>
      <vt:lpstr>Caching, Updating DNS Records</vt:lpstr>
      <vt:lpstr>DNS records</vt:lpstr>
      <vt:lpstr>DNS protocol messages</vt:lpstr>
      <vt:lpstr>DNS protocol messages</vt:lpstr>
      <vt:lpstr>Inserting records into DNS</vt:lpstr>
      <vt:lpstr>DNS security</vt:lpstr>
      <vt:lpstr>Application Layer: Overview</vt:lpstr>
      <vt:lpstr>Peer-to-peer (P2P) architecture</vt:lpstr>
      <vt:lpstr>File distribution: client-server vs P2P</vt:lpstr>
      <vt:lpstr>File distribution time: client-server</vt:lpstr>
      <vt:lpstr>File distribution time: P2P</vt:lpstr>
      <vt:lpstr>Client-server vs. P2P: example</vt:lpstr>
      <vt:lpstr>P2P file distribution: BitTorrent </vt:lpstr>
      <vt:lpstr>P2P file distribution: BitTorrent </vt:lpstr>
      <vt:lpstr>BitTorrent: requesting, sending file chunks</vt:lpstr>
      <vt:lpstr>BitTorrent: tit-for-tat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Yakup Bakış</dc:creator>
  <cp:lastModifiedBy>yakup bakış</cp:lastModifiedBy>
  <cp:revision>215</cp:revision>
  <dcterms:created xsi:type="dcterms:W3CDTF">2015-03-27T20:41:42Z</dcterms:created>
  <dcterms:modified xsi:type="dcterms:W3CDTF">2026-03-29T22:28:16Z</dcterms:modified>
</cp:coreProperties>
</file>