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0" r:id="rId1"/>
  </p:sldMasterIdLst>
  <p:notesMasterIdLst>
    <p:notesMasterId r:id="rId45"/>
  </p:notesMasterIdLst>
  <p:handoutMasterIdLst>
    <p:handoutMasterId r:id="rId46"/>
  </p:handoutMasterIdLst>
  <p:sldIdLst>
    <p:sldId id="423" r:id="rId2"/>
    <p:sldId id="1161" r:id="rId3"/>
    <p:sldId id="1042" r:id="rId4"/>
    <p:sldId id="1068" r:id="rId5"/>
    <p:sldId id="1069" r:id="rId6"/>
    <p:sldId id="1070" r:id="rId7"/>
    <p:sldId id="1072" r:id="rId8"/>
    <p:sldId id="1073" r:id="rId9"/>
    <p:sldId id="1074" r:id="rId10"/>
    <p:sldId id="1075" r:id="rId11"/>
    <p:sldId id="1076" r:id="rId12"/>
    <p:sldId id="1077" r:id="rId13"/>
    <p:sldId id="1078" r:id="rId14"/>
    <p:sldId id="1079" r:id="rId15"/>
    <p:sldId id="1080" r:id="rId16"/>
    <p:sldId id="1081" r:id="rId17"/>
    <p:sldId id="1082" r:id="rId18"/>
    <p:sldId id="1083" r:id="rId19"/>
    <p:sldId id="1084" r:id="rId20"/>
    <p:sldId id="1085" r:id="rId21"/>
    <p:sldId id="1086" r:id="rId22"/>
    <p:sldId id="1087" r:id="rId23"/>
    <p:sldId id="1088" r:id="rId24"/>
    <p:sldId id="1089" r:id="rId25"/>
    <p:sldId id="1095" r:id="rId26"/>
    <p:sldId id="1093" r:id="rId27"/>
    <p:sldId id="1094" r:id="rId28"/>
    <p:sldId id="1096" r:id="rId29"/>
    <p:sldId id="1097" r:id="rId30"/>
    <p:sldId id="1100" r:id="rId31"/>
    <p:sldId id="1098" r:id="rId32"/>
    <p:sldId id="1099" r:id="rId33"/>
    <p:sldId id="1160" r:id="rId34"/>
    <p:sldId id="1049" r:id="rId35"/>
    <p:sldId id="1101" r:id="rId36"/>
    <p:sldId id="1102" r:id="rId37"/>
    <p:sldId id="1103" r:id="rId38"/>
    <p:sldId id="1104" r:id="rId39"/>
    <p:sldId id="1106" r:id="rId40"/>
    <p:sldId id="1107" r:id="rId41"/>
    <p:sldId id="1108" r:id="rId42"/>
    <p:sldId id="1109" r:id="rId43"/>
    <p:sldId id="1110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0099"/>
    <a:srgbClr val="1B327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1" autoAdjust="0"/>
    <p:restoredTop sz="81768" autoAdjust="0"/>
  </p:normalViewPr>
  <p:slideViewPr>
    <p:cSldViewPr>
      <p:cViewPr varScale="1">
        <p:scale>
          <a:sx n="60" d="100"/>
          <a:sy n="60" d="100"/>
        </p:scale>
        <p:origin x="81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82"/>
    </p:cViewPr>
  </p:notesTextViewPr>
  <p:notesViewPr>
    <p:cSldViewPr>
      <p:cViewPr varScale="1">
        <p:scale>
          <a:sx n="47" d="100"/>
          <a:sy n="47" d="100"/>
        </p:scale>
        <p:origin x="270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4/9/2026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not, hocanın öğrenciler için hazırladığı açıklama metnidir. Bu slaytta dersin genel çerçevesi veriliyor.</a:t>
            </a:r>
          </a:p>
          <a:p>
            <a:r>
              <a:rPr lang="tr-TR" dirty="0"/>
              <a:t>Geçen haftalarda Internet’in temel yapısını, ağ çekirdeğini, gecikme ve throughput gibi performans kavramlarını gördük. Bugün bir üst katmana, yani kullanıcıya en yakın katman olan Application Layer'a geçiyoruz.</a:t>
            </a:r>
          </a:p>
          <a:p>
            <a:r>
              <a:rPr lang="tr-TR" dirty="0"/>
              <a:t>Öğrenci olarak bu bölümde şu bakış açısını koruman gerekiyor: kullanıcı bir web sayfası açtığında, e-posta gönderdiğinde ya da mesajlaşma uygulaması kullandığında aslında Application Layer çalışıyor. Yani bu katman ağın en görünür yüzüdür.</a:t>
            </a:r>
          </a:p>
          <a:p>
            <a:r>
              <a:rPr lang="tr-TR" dirty="0"/>
              <a:t>Bu yüzden bugün göreceğimiz protokoller yalnızca teknik isimler değildir; günlük hayatta kullandığımız dijital hizmetlerin arkasındaki mantığı açıklarlar.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9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 response time kavramını RTT üzerinden açıklar.</a:t>
            </a:r>
          </a:p>
          <a:p>
            <a:r>
              <a:rPr lang="tr-TR" dirty="0"/>
              <a:t>RTT yani round-trip time, küçük bir paketin istemciden sunucuya gidip geri dönmesi için geçen süredir. HTTP için temel gecikme hesabında çoğu zaman önce bu kavramı kullanırız.</a:t>
            </a:r>
          </a:p>
          <a:p>
            <a:r>
              <a:rPr lang="tr-TR" dirty="0"/>
              <a:t>Non-persistent HTTP’de bir nesne için kabaca iki RTT gerekir: biri TCP connection kurulumu için, diğeri request’in gitmesi ve ilk response byte'larının dönmesi için. Buna bir de dosyanın transmission time'ı eklenir.</a:t>
            </a:r>
          </a:p>
          <a:p>
            <a:r>
              <a:rPr lang="tr-TR" dirty="0"/>
              <a:t>Bu yüzden formül olarak 2RTT + file transmission time yaklaşımı ortaya çıkar. Öğrenci burada fiziksel iletim süresi ile protokol kaynaklı gecikmeyi ayırt etmelidir.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3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Non-persistent</a:t>
            </a:r>
            <a:r>
              <a:rPr lang="tr-TR" dirty="0"/>
              <a:t> yaklaşımda her nesne için ayrı TCP bağlantısı gerektiğinden hem işletim sistemi hem de ağ tarafında ek yük oluşur. Persistent HTTP bu tekrar eden maliyeti düşürür.</a:t>
            </a:r>
          </a:p>
          <a:p>
            <a:r>
              <a:rPr lang="tr-TR" dirty="0"/>
              <a:t>Bağlantı açık kaldığı için aynı istemci ile aynı sunucu arasında birden fazla nesne daha verimli biçimde taşınabilir. Böylece özellikle çok nesneli sayfalarda gecikme azalır.</a:t>
            </a:r>
          </a:p>
          <a:p>
            <a:r>
              <a:rPr lang="tr-TR" dirty="0"/>
              <a:t>Bu slayttaki ana mesaj şudur: verimlilik sadece hızlı link ile değil, protokol tasarımını daha akıllı yaparak da artırılır.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4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gerçek bir HTTP request mesajı örneği görülüyor.</a:t>
            </a:r>
          </a:p>
          <a:p>
            <a:r>
              <a:rPr lang="tr-TR" dirty="0"/>
              <a:t>Öğrencinin burada özellikle request line, header lines ve boş satır fikrine dikkat etmesi gerekir. GET /index.html HTTP/1.1 kısmı request line’dır ve neyin istendiğini söyler.</a:t>
            </a:r>
          </a:p>
          <a:p>
            <a:r>
              <a:rPr lang="tr-TR" dirty="0"/>
              <a:t>Host, User-Agent, Accept gibi alanlar ise istemcinin ek bilgilerini taşır. Bu alanlar server’ın isteği doğru yorumlamasına yardım eder.</a:t>
            </a:r>
          </a:p>
          <a:p>
            <a:r>
              <a:rPr lang="tr-TR" dirty="0"/>
              <a:t>Bir HTTP mesajını satır satır okuyabilmek, protokol seviyesinde analiz yapmanın ilk adımıdır. Wireshark veya telnet çalışmaları için bu çok önemlidir.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6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request message’ın genel şablonu gösteriliyor.</a:t>
            </a:r>
          </a:p>
          <a:p>
            <a:r>
              <a:rPr lang="tr-TR" dirty="0"/>
              <a:t>Yapıyı ezberlemek yerine mantığını anlamaya çalışmalısın. İlk satırda method, URL ve version bulunur. Ardından header alanları gelir. Gerekirse body kısmı da bulunabilir.</a:t>
            </a:r>
          </a:p>
          <a:p>
            <a:r>
              <a:rPr lang="tr-TR" dirty="0"/>
              <a:t>Her header, request hakkında belirli bir tür bilgi taşır. Örneğin kabul edilen içerik türü, bağlantı durumu veya kullanıcı aracı bilgisi bunlar arasında olabilir.</a:t>
            </a:r>
          </a:p>
          <a:p>
            <a:r>
              <a:rPr lang="tr-TR" dirty="0"/>
              <a:t>Bu format, uygulama katmanında mesaj sözdiziminin neden önemli olduğunu çok iyi gösterir. Protokol yalnızca fikir değil, aynı zamanda kesin bir mesaj biçimidir.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GET dışındaki farklı HTTP request türleri görülüyor.</a:t>
            </a:r>
          </a:p>
          <a:p>
            <a:r>
              <a:rPr lang="tr-TR" dirty="0"/>
              <a:t>POST genellikle form verisi veya kullanıcı girdisini server’a iletmek için kullanılır. GET ise çoğu zaman veri istemek için kullanılır; fakat bazen URL içine parametre yerleştirerek veri de taşır.</a:t>
            </a:r>
          </a:p>
          <a:p>
            <a:r>
              <a:rPr lang="tr-TR" dirty="0"/>
              <a:t>HEAD, sadece header bilgisini ister; gövdeyi istemez. PUT ise server üzerindeki bir dosyayı oluşturmak ya da değiştirmek için kullanılır.</a:t>
            </a:r>
          </a:p>
          <a:p>
            <a:r>
              <a:rPr lang="tr-TR" dirty="0"/>
              <a:t>Burada dikkat edilmesi gereken nokta şudur: aynı protokol içinde farklı method'lar farklı uygulama ihtiyaçlarını karşılar. Yani HTTP yalnızca web sayfası indirme protokolü değildir.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4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 response message yapısını gösterir.</a:t>
            </a:r>
          </a:p>
          <a:p>
            <a:r>
              <a:rPr lang="tr-TR" dirty="0"/>
              <a:t>Response mesajında önce status line yer alır. Burada protokol sürümü, durum kodu ve kısa açıklama bulunur. Sonra header lines gelir. Son olarak asıl veri yani payload bulunur.</a:t>
            </a:r>
          </a:p>
          <a:p>
            <a:r>
              <a:rPr lang="tr-TR" dirty="0"/>
              <a:t>İstemci tarafı için en kritik nokta status code bilgisidir. Çünkü istemci önce isteğin başarılı olup olmadığını buradan anlar.</a:t>
            </a:r>
          </a:p>
          <a:p>
            <a:r>
              <a:rPr lang="tr-TR" dirty="0"/>
              <a:t>Ayrıca Content-Length, Content-Type gibi alanlar da gelen verinin nasıl işleneceğini belirler. Bu nedenle response message da request kadar dikkatli okunmalıdır.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0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slayttaki status codes, HTTP’nin sonuç bildirim dilidir.</a:t>
            </a:r>
          </a:p>
          <a:p>
            <a:r>
              <a:rPr lang="tr-TR" dirty="0"/>
              <a:t>200 OK başarılı bir isteği gösterir. 301 yönlendirmeyi, 400 istemci tarafında kötü biçimlendirilmiş isteği, 404 bulunamayan kaynağı, 505 ise sürüm uyuşmazlığını gösterir.</a:t>
            </a:r>
          </a:p>
          <a:p>
            <a:r>
              <a:rPr lang="tr-TR" dirty="0"/>
              <a:t>Öğrenci için önemli olan nokta şu: status code’lar sadece hata numarası değildir; istemci-server iletişiminin sonucunu standartlaştıran mekanizmadır.</a:t>
            </a:r>
          </a:p>
          <a:p>
            <a:r>
              <a:rPr lang="tr-TR" dirty="0"/>
              <a:t>Gerçek hayatta hata ayıklarken veya tarayıcı geliştirici araçlarını kullanırken en çok bakılan alanlardan biri budur.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9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HTTP’yi yalnızca teorik değil pratik olarak da test edebileceğimizi gösteriyor.</a:t>
            </a:r>
          </a:p>
          <a:p>
            <a:r>
              <a:rPr lang="tr-TR" dirty="0"/>
              <a:t>Telnet ile port 80’e bağlanıp elle bir GET request yazmak, protokolün arka planda nasıl çalıştığını doğrudan görmeyi sağlar. Wireshark ile paketleri incelemek de aynı mantığı görsel hale getirir.</a:t>
            </a:r>
          </a:p>
          <a:p>
            <a:r>
              <a:rPr lang="tr-TR" dirty="0"/>
              <a:t>Buradaki amaç öğrencinin şu farkındalığı kazanmasıdır: tarayıcı arka planda otomatik olarak yaptığı şeyi aslında bizim elimizle de yapabiliriz.</a:t>
            </a:r>
          </a:p>
          <a:p>
            <a:r>
              <a:rPr lang="tr-TR" dirty="0"/>
              <a:t>Bu tür basit deneyler, soyut kavramları somutlaştırdığı için protokol öğreniminde çok faydalıdır.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9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bizi stateless HTTP’den state problemine götürüyor.</a:t>
            </a:r>
          </a:p>
          <a:p>
            <a:r>
              <a:rPr lang="tr-TR" dirty="0"/>
              <a:t>HTTP doğal olarak stateless olduğu için çok adımlı işlemleri kendi başına hatırlamaz. Ancak web uygulamalarında kullanıcı oturumu, sepet, giriş durumu gibi bilgilerin korunması gerekir.</a:t>
            </a:r>
          </a:p>
          <a:p>
            <a:r>
              <a:rPr lang="tr-TR" dirty="0"/>
              <a:t>Bu yüzden state tutma ihtiyacı doğar. Slayttaki karşılaştırma, stateless ve stateful yaklaşım arasındaki farkı sezgisel biçimde anlatır.</a:t>
            </a:r>
          </a:p>
          <a:p>
            <a:r>
              <a:rPr lang="tr-TR" dirty="0"/>
              <a:t>Buradan sonra cookies’i sadece teknik bir alan olarak değil, HTTP’nin eksik bıraktığı kullanıcı sürekliliğini sağlayan araç olarak düşünmelisin.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3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cookies’in dört temel bileşeni anlatılıyor.</a:t>
            </a:r>
          </a:p>
          <a:p>
            <a:r>
              <a:rPr lang="tr-TR" dirty="0"/>
              <a:t>Bir cookie response içinde gönderilebilir, sonraki request içinde geri taşınabilir, tarayıcı tarafında saklanabilir ve server tarafında bir veritabanı kaydıyla eşleştirilebilir.</a:t>
            </a:r>
          </a:p>
          <a:p>
            <a:r>
              <a:rPr lang="tr-TR" dirty="0"/>
              <a:t>Yani cookie tek başına yalnızca küçük bir değer değildir; istemci ve sunucu arasında kullanıcıyı tanımaya yarayan daha büyük bir sistemin parçasıdır.</a:t>
            </a:r>
          </a:p>
          <a:p>
            <a:r>
              <a:rPr lang="tr-TR" dirty="0"/>
              <a:t>Bu nedenle cookie mantığını anlamak, modern web’de oturum, kişiselleştirme ve kullanıcı takibinin nasıl yapıldığını anlamak açısından çok önemlidir.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bölümün giriş slaytıdır ve bugün hangi konu başlıklarını işleyeceğimizi toplu olarak gösterir.</a:t>
            </a:r>
          </a:p>
          <a:p>
            <a:r>
              <a:rPr lang="tr-TR" dirty="0"/>
              <a:t>Chapter 2'nin ana amacı, ağ uygulamalarının nasıl çalıştığını açıklamaktır. Burada sadece protokol isimlerini ezberlemek yeterli değildir; istemci ve sunucu nasıl konuşur, hangi servisleri ister, hangi taşıma katmanı uygundur, bunları anlamak gerekir.</a:t>
            </a:r>
          </a:p>
          <a:p>
            <a:r>
              <a:rPr lang="tr-TR" dirty="0"/>
              <a:t>Bu haftada özellikle Web ve HTTP üzerinde yoğunlaşacağız. Ardından e-posta mimarisine geçip SMTP ve mail access protokollerini göreceğiz.</a:t>
            </a:r>
          </a:p>
          <a:p>
            <a:r>
              <a:rPr lang="tr-TR" dirty="0"/>
              <a:t>Bu bölümü çalışırken her zaman şu soruyu sor: Bu uygulama hangi problemi çözüyor, hangi mesajları kullanıyor ve bunun altında TCP mi yoksa başka bir servis mi çalışıyor?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5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cookie kullanımını akış halinde örnekliyor.</a:t>
            </a:r>
          </a:p>
          <a:p>
            <a:r>
              <a:rPr lang="tr-TR" dirty="0"/>
              <a:t>Kullanıcı siteye ilk kez geldiğinde site ona bir kimlik değeri üretir ve bunu cookie olarak döndürür. Sonraki ziyaretlerde tarayıcı bu değeri request ile tekrar gönderir.</a:t>
            </a:r>
          </a:p>
          <a:p>
            <a:r>
              <a:rPr lang="tr-TR" dirty="0"/>
              <a:t>Böylece server kullanıcının önceki geçmişini hatırlıyor gibi davranabilir. Aslında hatırlanan şey kullanıcı değil, cookie değeridir.</a:t>
            </a:r>
          </a:p>
          <a:p>
            <a:r>
              <a:rPr lang="tr-TR" dirty="0"/>
              <a:t>Bu mekanizma e-ticaret sitelerinde sepet, tercih ve oturum devamlılığı için çok sık kullanılır.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9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cookies’in hem kullanım alanlarını hem de mahremiyet boyutunu vurgular.</a:t>
            </a:r>
          </a:p>
          <a:p>
            <a:r>
              <a:rPr lang="tr-TR" dirty="0"/>
              <a:t>Authorization, shopping cart ve recommendation gibi örnekler cookies’in faydalı kullanımına örnektir. Fakat aynı yapı kullanıcı davranışını takip etmek için de kullanılabilir.</a:t>
            </a:r>
          </a:p>
          <a:p>
            <a:r>
              <a:rPr lang="tr-TR" dirty="0"/>
              <a:t>Özellikle third-party persistent cookies konusu web gizliliği tartışmalarında önemlidir. Çünkü kullanıcı birden fazla site arasında izlenebilir hale gelebilir.</a:t>
            </a:r>
          </a:p>
          <a:p>
            <a:r>
              <a:rPr lang="tr-TR" dirty="0"/>
              <a:t>Öğrenci burada teknik yarar ile etik/gizlilik riski arasındaki dengeyi fark etmelidir.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1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Web cache yani proxy server kavramı tanıtılıyor.</a:t>
            </a:r>
          </a:p>
          <a:p>
            <a:r>
              <a:rPr lang="tr-TR" dirty="0"/>
              <a:t>Tarayıcı bazen doğrudan origin server’a gitmek yerine bir cache sunucusuna istek gönderir. Eğer nesne cache içinde varsa doğrudan oradan döner; yoksa cache sunucusu origin server’dan alıp istemciye verir.</a:t>
            </a:r>
          </a:p>
          <a:p>
            <a:r>
              <a:rPr lang="tr-TR" dirty="0"/>
              <a:t>Temel amaç response time’ı düşürmek ve ağ üzerindeki gereksiz trafiği azaltmaktır.</a:t>
            </a:r>
          </a:p>
          <a:p>
            <a:r>
              <a:rPr lang="tr-TR" dirty="0"/>
              <a:t>Bu kavram, uygulama katmanındaki tasarım kararlarının ağ performansına nasıl doğrudan etki ettiğini çok güzel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cache’in neden hem server hem client gibi davrandığını açıklar.</a:t>
            </a:r>
          </a:p>
          <a:p>
            <a:r>
              <a:rPr lang="tr-TR" dirty="0"/>
              <a:t>Cache, istemci açısından server gibi görünür; origin server açısından ise istemci gibi davranır. Bu çift rol, onun ağda aracı bir yapı olduğunu gösterir.</a:t>
            </a:r>
          </a:p>
          <a:p>
            <a:r>
              <a:rPr lang="tr-TR" dirty="0"/>
              <a:t>Neden kullanılır sorusunun cevabı çok nettir: kullanıcıya daha hızlı cevap vermek, erişim linkindeki yükü azaltmak ve içeriği daha verimli dağıtmak.</a:t>
            </a:r>
          </a:p>
          <a:p>
            <a:r>
              <a:rPr lang="tr-TR" dirty="0"/>
              <a:t>Bu yüzden büyük kurumlar, üniversiteler ve ISP’ler caching teknolojilerinden çok yararlanır.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4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caching olmadan yaşanan performans sorununu sayısal örnekle gösterir.</a:t>
            </a:r>
          </a:p>
          <a:p>
            <a:r>
              <a:rPr lang="tr-TR" dirty="0"/>
              <a:t>Buradaki kilit kavram access link utilization’dır. Kullanım oranı çok yükseldiğinde kuyruklar büyür ve response time dramatik biçimde artar.</a:t>
            </a:r>
          </a:p>
          <a:p>
            <a:r>
              <a:rPr lang="tr-TR" dirty="0"/>
              <a:t>Öğrenci burada şu ilişkiyi görmelidir: bant genişliği sınırlıysa ve istekler yoğun ise yalnızca Internet gecikmesi değil, yerel erişim noktasındaki darboğaz da toplam gecikmeyi büyütür.</a:t>
            </a:r>
          </a:p>
          <a:p>
            <a:r>
              <a:rPr lang="tr-TR" dirty="0"/>
              <a:t>Bu slayt, cache çözümünün neden yalnızca teorik değil ekonomik açıdan da anlamlı olduğunu hazırlayan problem slaytıdır.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2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ilk çözüm önerisi olarak daha hızlı bir access link satın alma fikri veriliyor.</a:t>
            </a:r>
          </a:p>
          <a:p>
            <a:r>
              <a:rPr lang="tr-TR" dirty="0"/>
              <a:t>Evet, daha hızlı link gecikmeyi düşürebilir; fakat bu yaklaşım pahalıdır. Ayrıca bütün problemi yalnızca daha fazla kapasiteyle çözmeye çalışmak her zaman en akıllı yöntem değildir.</a:t>
            </a:r>
          </a:p>
          <a:p>
            <a:r>
              <a:rPr lang="tr-TR" dirty="0"/>
              <a:t>Buradaki eğitim mesajı şu: ağ mühendisliğinde çözüm her zaman daha güçlü donanım almak değildir. Bazen mimariyi değiştirerek çok daha verimli ve ucuz çözümler elde edilir.</a:t>
            </a:r>
          </a:p>
          <a:p>
            <a:r>
              <a:rPr lang="tr-TR" dirty="0"/>
              <a:t>Bu nedenle bir sonraki slaytta cache kullanımı daha iyi bir alternatif olarak sunulur.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5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cache kurulması seçeneğini tanıtıyor.</a:t>
            </a:r>
          </a:p>
          <a:p>
            <a:r>
              <a:rPr lang="tr-TR" dirty="0"/>
              <a:t>Burada soru şudur: aynı nesneler tekrar tekrar isteniyorsa neden hepsi her seferinde uzak sunucudan gelsin? Eğer sık kullanılan nesneler yerel cache içinde tutulursa erişim linki daha az yorulur.</a:t>
            </a:r>
          </a:p>
          <a:p>
            <a:r>
              <a:rPr lang="tr-TR" dirty="0"/>
              <a:t>Bu yaklaşım hem maliyeti düşürür hem de kullanıcı deneyimini iyileştirir. Özellikle çok sayıda kullanıcı benzer içeriğe erişiyorsa cache son derece etkilidir.</a:t>
            </a:r>
          </a:p>
          <a:p>
            <a:r>
              <a:rPr lang="tr-TR" dirty="0"/>
              <a:t>Bu yüzden cache bir performans optimizasyonu olduğu kadar mimari bir akıl yürütme örneğidir.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3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cache hit rate kullanılarak gerçek kazanç hesaplanıyor.</a:t>
            </a:r>
          </a:p>
          <a:p>
            <a:r>
              <a:rPr lang="tr-TR" dirty="0"/>
              <a:t>Eğer isteklerin belli bir yüzdesi cache’den karşılanırsa access link üzerindeki veri yükü azalır. Böylece utilization düşer, kuyruklar küçülür ve ortalama end-to-end delay azalır.</a:t>
            </a:r>
          </a:p>
          <a:p>
            <a:r>
              <a:rPr lang="tr-TR" dirty="0"/>
              <a:t>Buradaki önemli ders şudur: her içeriği cache’lemek gerekmez; belirli bir hit rate bile ciddi performans kazanımı sağlar.</a:t>
            </a:r>
          </a:p>
          <a:p>
            <a:r>
              <a:rPr lang="tr-TR" dirty="0"/>
              <a:t>Bu slayt aynı zamanda öğrenciye ortalama gecikmenin bileşenlerini birden fazla yol üzerinden ağırlıklı ortalama olarak düşünme alışkanlığı kazandırır.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7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Conditional GET anlatılıyor.</a:t>
            </a:r>
          </a:p>
          <a:p>
            <a:r>
              <a:rPr lang="tr-TR" dirty="0"/>
              <a:t>Amaç, eğer cache’deki kopya güncelse nesneyi tekrar taşımamaktır. Bunun için istemci If-Modified-Since gibi bir alan gönderir.</a:t>
            </a:r>
          </a:p>
          <a:p>
            <a:r>
              <a:rPr lang="tr-TR" dirty="0"/>
              <a:t>Eğer nesne değişmediyse server 304 Not Modified döndürür. Böylece hem iletim süresi hem de link yükü azalır.</a:t>
            </a:r>
          </a:p>
          <a:p>
            <a:r>
              <a:rPr lang="tr-TR" dirty="0"/>
              <a:t>Bu mekanizma, caching’in sadece saklama değil, doğrulama mantığıyla da çalıştığını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52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HTTP/2’nin neden ortaya çıktığını açıklar.</a:t>
            </a:r>
          </a:p>
          <a:p>
            <a:r>
              <a:rPr lang="tr-TR" dirty="0"/>
              <a:t>HTTP/1.1 bazı iyileştirmeler getirmiş olsa da çok nesneli sayfalarda head-of-line blocking gibi sorunlar devam eder. Büyük nesneler küçük nesneleri bekletebilir.</a:t>
            </a:r>
          </a:p>
          <a:p>
            <a:r>
              <a:rPr lang="tr-TR" dirty="0"/>
              <a:t>HTTP/2’nin temel hedefi bu gecikmeleri azaltmaktır. Burada odak nokta yalnızca daha hızlı veri taşımak değil, nesneleri daha akıllıca sıralamak ve iletmektir.</a:t>
            </a:r>
          </a:p>
          <a:p>
            <a:r>
              <a:rPr lang="tr-TR" dirty="0"/>
              <a:t>Öğrenci şunu görmeli: protokoller zamanla gerçek kullanım sorunlarına cevap vermek için evrilir.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genel bakış slaytı, Application Layer’ın geniş bir alan olduğunu gösteriyor.</a:t>
            </a:r>
          </a:p>
          <a:p>
            <a:r>
              <a:rPr lang="tr-TR" dirty="0"/>
              <a:t>Buradaki başlıkların hepsini aynı derste ayrıntılı biçimde bitirmiyoruz; ancak öğrencinin zihninde büyük resmi kurmak için bunları bir çerçeve olarak görmek önemli. Web, e-mail, DNS, P2P, video streaming ve socket programming birbirinden kopuk konular değildir. Hepsi uygulama katmanının farklı yüzleridir.</a:t>
            </a:r>
          </a:p>
          <a:p>
            <a:r>
              <a:rPr lang="tr-TR" dirty="0"/>
              <a:t>Bu hafta için temel hedefimiz şu: Bir ağ uygulaması nedir, istemci-sunucu mantığı nasıl işler, Web’de HTTP nasıl kullanılır ve e-posta servisleri hangi mantıkla çalışır?</a:t>
            </a:r>
          </a:p>
          <a:p>
            <a:r>
              <a:rPr lang="tr-TR" dirty="0"/>
              <a:t>İlerleyen haftalarda DNS, P2P ve socket programming gibi başlıklar bu temel üzerine oturacaktır.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5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HTTP/2’nin getirdiği başlıca yenilikler anlatılır.</a:t>
            </a:r>
          </a:p>
          <a:p>
            <a:r>
              <a:rPr lang="tr-TR" dirty="0"/>
              <a:t>Sunucu, nesneleri sadece istek sırasına göre değil öncelik mantığıyla da gönderebilir. Ayrıca nesneler frame’lere bölünebilir ve iletim daha esnek hale gelir.</a:t>
            </a:r>
          </a:p>
          <a:p>
            <a:r>
              <a:rPr lang="tr-TR" dirty="0"/>
              <a:t>Server push gibi özellikler de burada önemlidir. Bunlar istemcinin daha hızlı içerik almasına yardımcı olabilir.</a:t>
            </a:r>
          </a:p>
          <a:p>
            <a:r>
              <a:rPr lang="tr-TR" dirty="0"/>
              <a:t>Temel fikir, aynı TCP bağlantısı üzerinde daha akıllı bir uygulama katmanı davranışı oluşturmaktır.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8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HTTP/1.1’deki head-of-line blocking problemini somut örnekle gösteriyor.</a:t>
            </a:r>
          </a:p>
          <a:p>
            <a:r>
              <a:rPr lang="tr-TR" dirty="0"/>
              <a:t>Eğer istemci hem büyük hem küçük nesneler isterse, büyük nesne önce taşındığında küçük nesneler beklemek zorunda kalabilir. Bu da kullanıcı tarafında gereksiz gecikme yaratır.</a:t>
            </a:r>
          </a:p>
          <a:p>
            <a:r>
              <a:rPr lang="tr-TR" dirty="0"/>
              <a:t>Öğrenci açısından bu örnek önemlidir çünkü protokol tasarımındaki küçük görünen kararların kullanıcı deneyimi üzerinde büyük etkisi vardır.</a:t>
            </a:r>
          </a:p>
          <a:p>
            <a:r>
              <a:rPr lang="tr-TR" dirty="0"/>
              <a:t>Bu problem bir sonraki slaytta HTTP/2’nin frame-based yaklaşımıyla hafifletilecektir.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6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HTTP/2’nin frame interleaving mantığını gösteriyor.</a:t>
            </a:r>
          </a:p>
          <a:p>
            <a:r>
              <a:rPr lang="tr-TR" dirty="0"/>
              <a:t>Nesneler frame’lere ayrıldığı için büyük nesnenin tümü bitmeden küçük nesnelerin parçaları da iletilebilir. Böylece küçük nesneler daha erken ulaşır.</a:t>
            </a:r>
          </a:p>
          <a:p>
            <a:r>
              <a:rPr lang="tr-TR" dirty="0"/>
              <a:t>Bu yaklaşım özellikle modern web sayfalarında performans için çok önemlidir; çünkü çok sayıda küçük nesne bulunur.</a:t>
            </a:r>
          </a:p>
          <a:p>
            <a:r>
              <a:rPr lang="tr-TR" dirty="0"/>
              <a:t>Yani burada uygulama katmanı düzeyinde yapılan planlama, algılanan sayfa hızını doğrudan iyileştirir.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HTTP/2’den HTTP/3’e geçiş fikrini özetler.</a:t>
            </a:r>
          </a:p>
          <a:p>
            <a:r>
              <a:rPr lang="tr-TR" dirty="0"/>
              <a:t>HTTP/2 hâlâ tek bir TCP bağlantısına yaslandığı için paket kayıpları tüm akışı etkileyebilir. HTTP/3 bu nedenle UDP tabanlı daha farklı bir yaklaşım benimser.</a:t>
            </a:r>
          </a:p>
          <a:p>
            <a:r>
              <a:rPr lang="tr-TR" dirty="0"/>
              <a:t>Burada öğrencinin bilmesi gereken ayrıntı seviyesinde şudur: protokoller sadece yeni isimler değildir; önceki neslin darboğazlarına cevap verme çabasıdır.</a:t>
            </a:r>
          </a:p>
          <a:p>
            <a:r>
              <a:rPr lang="tr-TR" dirty="0"/>
              <a:t>Şimdilik bunu kavramsal düzeyde bilmek yeterlidir; ayrıntılı taşıma katmanı tartışması daha sonra gelecektir.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5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ikinci büyük geçiş noktasıdır.</a:t>
            </a:r>
          </a:p>
          <a:p>
            <a:r>
              <a:rPr lang="tr-TR" dirty="0"/>
              <a:t>Şimdiye kadar Web ve HTTP üzerinde yoğunlaştık. Bundan sonra application layer içinde başka çok önemli bir hizmet ailesine, yani e-posta sistemlerine geçiyoruz.</a:t>
            </a:r>
          </a:p>
          <a:p>
            <a:r>
              <a:rPr lang="tr-TR" dirty="0"/>
              <a:t>Öğrencinin burada fark etmesi gereken nokta şudur: uygulama katmanı yalnızca web tarayıcısından ibaret değildir. E-posta da kendi sunucu yapısı, mesaj biçimi ve protokolleriyle ayrı bir uygulama katmanı alanıdır.</a:t>
            </a:r>
          </a:p>
          <a:p>
            <a:r>
              <a:rPr lang="tr-TR" dirty="0"/>
              <a:t>Bu geçiş, aynı katman içinde farklı hizmetlerin nasıl farklı kurallarla çalıştığını görmemizi sağlar.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6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e-posta sisteminin üç ana bileşeni veriliyor: user agent, mail servers ve SMTP.</a:t>
            </a:r>
          </a:p>
          <a:p>
            <a:r>
              <a:rPr lang="tr-TR" dirty="0"/>
              <a:t>User agent kullanıcıya görünen istemci tarafıdır. Mail server mesajların tutulduğu ve iletildiği altyapıdır. SMTP ise sunucular arasında mesaj taşıyan protokoldür.</a:t>
            </a:r>
          </a:p>
          <a:p>
            <a:r>
              <a:rPr lang="tr-TR" dirty="0"/>
              <a:t>Burada öğrenci için temel kavram şu olmalı: e-posta tek adımda gitmez. Kullanıcıdan sunucuya, sunucudan başka sunucuya ve daha sonra alıcıya doğru ayrı aşamalar vardır.</a:t>
            </a:r>
          </a:p>
          <a:p>
            <a:r>
              <a:rPr lang="tr-TR" dirty="0"/>
              <a:t>Bu yapı sayesinde e-posta, eşzamanlı çevrim içi olma zorunluluğu olmadan da çalışabilir.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75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mail servers kavramını ayrıntılandırır.</a:t>
            </a:r>
          </a:p>
          <a:p>
            <a:r>
              <a:rPr lang="tr-TR" dirty="0"/>
              <a:t>Bir mail server üzerinde mailbox bulunur; bu, kullanıcının gelen mesajlarının tutulduğu bölümdür. Ayrıca outgoing message queue vardır; bu da gönderilmeyi bekleyen iletilerin sırasıdır.</a:t>
            </a:r>
          </a:p>
          <a:p>
            <a:r>
              <a:rPr lang="tr-TR" dirty="0"/>
              <a:t>SMTP sunucular arası iletimde kullanılır. Bu nedenle mail server hem depolama hem de iletim rolüne sahiptir.</a:t>
            </a:r>
          </a:p>
          <a:p>
            <a:r>
              <a:rPr lang="tr-TR" dirty="0"/>
              <a:t>Öğrenci burada e-posta sistemini yalnızca bir uygulama değil, kuyruğu ve depolaması olan bir servis mimarisi olarak düşünmelidir.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5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SMTP’nin temel özellikleri anlatılıyor.</a:t>
            </a:r>
          </a:p>
          <a:p>
            <a:r>
              <a:rPr lang="tr-TR" dirty="0"/>
              <a:t>SMTP TCP kullanır; çünkü e-posta iletiminde güvenilirlik önemlidir. Varsayılan port 25’tir ve etkileşim command-response mantığıyla yürür.</a:t>
            </a:r>
          </a:p>
          <a:p>
            <a:r>
              <a:rPr lang="tr-TR" dirty="0"/>
              <a:t>Aktarım üç aşamada özetlenebilir: greeting/handshaking, message transfer ve connection closure. Komutlar ASCII tabanlıdır ve cevaplar durum kodu içerir.</a:t>
            </a:r>
          </a:p>
          <a:p>
            <a:r>
              <a:rPr lang="tr-TR" dirty="0"/>
              <a:t>Bu yönüyle SMTP, bazı bakımlardan HTTP’ye benzer; ancak temel iletişim mantığı ve kullanım amacı farklıdır.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7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Alice’ten Bob’a bir e-posta gitmesini hikâye şeklinde gösterir.</a:t>
            </a:r>
          </a:p>
          <a:p>
            <a:r>
              <a:rPr lang="tr-TR" dirty="0"/>
              <a:t>Önce Alice user agent ile mesajı yazar. Mesaj Alice’in mail server’ına iletilir ve kuyruğa girer. Daha sonra Alice’in mail server’ı Bob’un mail server’ı ile SMTP üzerinden konuşur.</a:t>
            </a:r>
          </a:p>
          <a:p>
            <a:r>
              <a:rPr lang="tr-TR" dirty="0"/>
              <a:t>Sonunda mesaj Bob’un mailbox’ına yerleştirilir ve Bob user agent ile bu mesajı okur. Burada önemli nokta, iki kullanıcı ajanının birbirine doğrudan e-posta göndermemesidir.</a:t>
            </a:r>
          </a:p>
          <a:p>
            <a:r>
              <a:rPr lang="tr-TR" dirty="0"/>
              <a:t>Aradaki sunucu mantığını anlamak, e-posta mimarisinin neden katmanlı ve dayanıklı olduğunu gösterir.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2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gerçek bir SMTP oturum örneği gösteriyor.</a:t>
            </a:r>
          </a:p>
          <a:p>
            <a:r>
              <a:rPr lang="tr-TR" dirty="0"/>
              <a:t>HELO, MAIL FROM, RCPT TO, DATA ve QUIT komutları protokol akışını açıkça ortaya koyar. Bu komutların her biri belirli bir işlev görür.</a:t>
            </a:r>
          </a:p>
          <a:p>
            <a:r>
              <a:rPr lang="tr-TR" dirty="0"/>
              <a:t>Öğrencinin burada ezberlemesi değil, sırayı anlaması gerekir: önce tanışma, sonra gönderen bilgisi, sonra alıcı bilgisi, sonra mesaj içeriği, sonra oturum kapatma.</a:t>
            </a:r>
          </a:p>
          <a:p>
            <a:r>
              <a:rPr lang="tr-TR" dirty="0"/>
              <a:t>Böyle örnekler, protokolün metin tabanlı doğasını görmeyi sağlar ve teoriyi somutlaştırır.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web sayfasının tek bir dosyadan ibaret olmadığını anlamamız gerekiyor.</a:t>
            </a:r>
          </a:p>
          <a:p>
            <a:r>
              <a:rPr lang="tr-TR" dirty="0"/>
              <a:t>Bir web page çoğu zaman bir base HTML dosyasından oluşur; fakat bu HTML dosyasının içinde resimler, stil dosyaları, script dosyaları veya başka nesneler olabilir. Tarayıcı bir sayfa açarken yalnızca bir dosya almaz; sayfanın içinde referans verilen diğer nesneleri de istemek zorunda kalır.</a:t>
            </a:r>
          </a:p>
          <a:p>
            <a:r>
              <a:rPr lang="tr-TR" dirty="0"/>
              <a:t>Buradaki URL örneği çok önemlidir. URL içinde host name ve path birlikte çalışır. Host bize kaynağın hangi sunucuda olduğunu, path ise o sunucunun hangi dosya ya da kaynağının istendiğini söyler.</a:t>
            </a:r>
          </a:p>
          <a:p>
            <a:r>
              <a:rPr lang="tr-TR" dirty="0"/>
              <a:t>Bu mantığı anlamadan HTTP’de neden bir sayfa için çok sayıda request oluştuğunu anlamak zorlaşır.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8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SMTP’yi de telnet benzeri araçlarla deneyebileceğimizi söylüyor.</a:t>
            </a:r>
          </a:p>
          <a:p>
            <a:r>
              <a:rPr lang="tr-TR" dirty="0"/>
              <a:t>Bu tür denemeler, bir protokolün gerçekte nasıl çalıştığını çok daha görünür hale getirir. Ancak günümüzde güvenlik nedeniyle her sunucu buna izin vermeyebilir.</a:t>
            </a:r>
          </a:p>
          <a:p>
            <a:r>
              <a:rPr lang="tr-TR" dirty="0"/>
              <a:t>Yine de öğretici değer çok yüksektir: öğrenci mesajlaşma uygulamasının arkasında otomatik çalışan komut dizisini ilk kez çıplak biçimde görebilir.</a:t>
            </a:r>
          </a:p>
          <a:p>
            <a:r>
              <a:rPr lang="tr-TR" dirty="0"/>
              <a:t>Bu yüzden bu slaytı, protokolleri siyah kutu gibi değil, okunabilir ve test edilebilir sistemler olarak düşünmek için önemli gör.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1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SMTP ile HTTP arasında kısa ama önemli bir karşılaştırma yapar.</a:t>
            </a:r>
          </a:p>
          <a:p>
            <a:r>
              <a:rPr lang="tr-TR" dirty="0"/>
              <a:t>SMTP push mantığıyla çalışır; yani mesaj gönderici tarafından karşı tarafa itilerek iletilir. HTTP ise çoğu zaman pull mantığıyla çalışır; istemci kaynağı ister.</a:t>
            </a:r>
          </a:p>
          <a:p>
            <a:r>
              <a:rPr lang="tr-TR" dirty="0"/>
              <a:t>Ayrıca SMTP persistent connection kullanabilir ve mesajın 7-bit ASCII sınırı gibi kendi tarihsel kuralları vardır. HTTP ile benzer tarafı command-response yapısıdır; farklı tarafı ise kullanım amacı ve akış yönüdür.</a:t>
            </a:r>
          </a:p>
          <a:p>
            <a:r>
              <a:rPr lang="tr-TR" dirty="0"/>
              <a:t>Bu kıyaslama, öğrenciye protokolleri birbirinden ayıran tasarım kararlarını düşünme alışkanlığı kazandırır.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25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mail message format ile SMTP komutlarını birbirinden ayırıyor.</a:t>
            </a:r>
          </a:p>
          <a:p>
            <a:r>
              <a:rPr lang="tr-TR" dirty="0"/>
              <a:t>To, From, Subject gibi alanlar mesajın iç yapısına aittir. Buna karşılık MAIL FROM ve RCPT TO gibi komutlar iletim sürecinin parçasıdır.</a:t>
            </a:r>
          </a:p>
          <a:p>
            <a:r>
              <a:rPr lang="tr-TR" dirty="0"/>
              <a:t>Bu ayrımı iyi anlamak çok önemlidir; çünkü öğrenciler çoğu zaman mesajın içindeki başlıkları protokol komutlarıyla karıştırır. Oysa biri content format, diğeri transfer protocol seviyesindedir.</a:t>
            </a:r>
          </a:p>
          <a:p>
            <a:r>
              <a:rPr lang="tr-TR" dirty="0"/>
              <a:t>Yani burada hem sözdizimi hem de katman mantığı açısından dikkatli olmak gerekir.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64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mail access protocols anlatılıyor ve e-posta sisteminin son halkası tamamlanıyor.</a:t>
            </a:r>
          </a:p>
          <a:p>
            <a:r>
              <a:rPr lang="tr-TR" dirty="0"/>
              <a:t>SMTP mesajı alıcı sunucuya kadar götürür; fakat kullanıcının mesajı sunucudan okuması için başka protokoller gerekir. Burada IMAP ve HTTP tabanlı erişim örnekleri veriliyor.</a:t>
            </a:r>
          </a:p>
          <a:p>
            <a:r>
              <a:rPr lang="tr-TR" dirty="0"/>
              <a:t>IMAP, mesajların sunucu üzerinde yönetilmesine izin verir; klasörleme, silme ve uzaktan erişim gibi işlevler sunar. Web tabanlı e-posta servisleri ise kullanıcıya HTTP üzerinden arayüz sağlar; arka planda yine mail access mantığı vardır.</a:t>
            </a:r>
          </a:p>
          <a:p>
            <a:r>
              <a:rPr lang="tr-TR" dirty="0"/>
              <a:t>Öğrencinin bu slayttan çıkaracağı sonuç şudur: e-posta tek protokollü değil, birden çok protokolün birlikte çalıştığı bir servis ailesidir.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HTTP, Web’in application-layer protocol’üdür. Yani tarayıcı ile web server arasındaki isteği ve cevabı tanımlayan dil HTTP’dir.</a:t>
            </a:r>
          </a:p>
          <a:p>
            <a:r>
              <a:rPr lang="tr-TR" dirty="0"/>
              <a:t>Burada client-server modeli açıkça görülüyor: Browser istemci olarak request gönderir, web server ise response döndürür. Öğrencinin özellikle fark etmesi gereken nokta şu: tarayıcı sadece görüntüleyen bir program değildir; aynı zamanda aktif olarak nesne isteyen taraftır.</a:t>
            </a:r>
          </a:p>
          <a:p>
            <a:r>
              <a:rPr lang="tr-TR" dirty="0"/>
              <a:t>Bu yüzden HTTP’yi öğrenmek, Web’in nasıl çalıştığını öğrenmek demektir.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HTTP’nin TCP kullandığı ve neden stateless olarak tanımlandığı açıklanıyor.</a:t>
            </a:r>
          </a:p>
          <a:p>
            <a:r>
              <a:rPr lang="tr-TR" dirty="0"/>
              <a:t>HTTP mesajları doğrudan havaya gitmez; önce TCP bağlantısı kurulur, sonra HTTP request ve response mesajları bu bağlantı üzerinden taşınır. Burada port 80 ifadesi klasik HTTP için önemlidir.</a:t>
            </a:r>
          </a:p>
          <a:p>
            <a:r>
              <a:rPr lang="tr-TR" dirty="0"/>
              <a:t>Stateless kavramı çok kritiktir. Stateless demek, server’ın önceki request'leri doğal olarak hatırlamaması demektir. Her request kendi başına değerlendirilir.</a:t>
            </a:r>
          </a:p>
          <a:p>
            <a:r>
              <a:rPr lang="tr-TR" dirty="0"/>
              <a:t>Bu durum tasarımı basitleştirir; ama kullanıcı oturumu, sepet, giriş bilgisi gibi durumlar gerektiğinde ayrıca state tutma mekanizmaları gerekir. Cookies konusuna gelince bunun neden önemli olduğunu daha net göreceğiz.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iki farklı HTTP bağlantı türünü karşılaştırıyor: non-persistent ve persistent.</a:t>
            </a:r>
          </a:p>
          <a:p>
            <a:r>
              <a:rPr lang="tr-TR" dirty="0"/>
              <a:t>Non-persistent HTTP’de her nesne için ayrı bir TCP bağlantısı açılıp kapatılır. Eğer sayfada çok sayıda nesne varsa bu ciddi ek maliyet oluşturur.</a:t>
            </a:r>
          </a:p>
          <a:p>
            <a:r>
              <a:rPr lang="tr-TR" dirty="0"/>
              <a:t>Persistent HTTP’de ise aynı TCP bağlantısı açık tutulur ve birden fazla nesne aynı bağlantı üzerinden taşınabilir. Bu performansı yükseltir ve gecikmeyi azaltır.</a:t>
            </a:r>
          </a:p>
          <a:p>
            <a:r>
              <a:rPr lang="tr-TR" dirty="0"/>
              <a:t>Öğrencinin burada kavraması gereken ana fikir şudur: ağ performansını yalnızca bant genişliği belirlemez; bağlantı kurma ve kapatma maliyeti de önemlidir.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slaytta non-persistent HTTP’nin adım adım nasıl çalıştığı anlatılıyor.</a:t>
            </a:r>
          </a:p>
          <a:p>
            <a:r>
              <a:rPr lang="tr-TR" dirty="0"/>
              <a:t>İlk olarak kullanıcı URL girer. Tarayıcı server’a TCP bağlantısı açar. Sonra HTTP request mesajı gönderir. Server request’i alır, istenen nesneyi response içine koyar ve gönderir.</a:t>
            </a:r>
          </a:p>
          <a:p>
            <a:r>
              <a:rPr lang="tr-TR" dirty="0"/>
              <a:t>Buradaki süreç sıralıdır ve her nesne için tekrar yaşanır. Özellikle başlangıçtaki bağlantı kurma maliyeti dikkat edilmesi gereken noktadır.</a:t>
            </a:r>
          </a:p>
          <a:p>
            <a:r>
              <a:rPr lang="tr-TR" dirty="0"/>
              <a:t>Bu akışı iyi anladığında ileride neden persistent HTTP ve HTTP/2 gibi çözümlerin geliştirildiğini de kolayca anlarsın.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slayt non-persistent HTTP örneğinin devamıdır ve özellikle tek sayfa içinde birden çok nesne olmasının sonucunu gösterir.</a:t>
            </a:r>
          </a:p>
          <a:p>
            <a:r>
              <a:rPr lang="tr-TR" dirty="0"/>
              <a:t>Tarayıcı base HTML dosyasını aldıktan sonra onun içindeki 10 görsel nesneyi fark eder. Daha sonra her nesne için benzer istek süreci tekrar eder.</a:t>
            </a:r>
          </a:p>
          <a:p>
            <a:r>
              <a:rPr lang="tr-TR" dirty="0"/>
              <a:t>Bu tekrar eden request-response yapısı, sayfa yükleme süresini artırabilir. Çünkü sadece veri taşımıyoruz; aynı zamanda bağlantı yönetimi maliyeti ödüyoruz.</a:t>
            </a:r>
          </a:p>
          <a:p>
            <a:r>
              <a:rPr lang="tr-TR" dirty="0"/>
              <a:t>Bu nedenle bir web sayfasının performansını anlamak için sadece dosya boyutuna bakmak yeterli değildir. Sayfadaki nesne sayısı da çok önemlidir.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32100E-8508-4087-8C4C-F6F2C3E5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B1FBA6-E755-4869-8D94-AD4EA8615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2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574BE6-A145-4F8B-8B97-A3D5CEA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BBDEDF-EE46-489C-B346-8B506CCF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FEE0A0-19ED-48F6-B1DF-00A65D3E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41C1A8-6173-4A8C-AACF-926419B2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243460-F382-478A-848C-8689A7FD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540764-83F2-4347-A36A-61878954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2B48C6-3C04-4F86-B1EE-FF5CC67B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11E6E27-BD7B-4F7D-ADF4-34AD9D4E4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8BCA8A-B56A-4DCE-B51D-F115C9708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59CFF8-32FC-4D0C-AC48-A44696F6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E4CD39-CA15-46ED-B698-064AA685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1D729C-40A8-4667-AC91-76CC92E6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7F0A1-99B6-4A91-B70A-EB0C0031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8B9BC3-6915-42FB-93CB-FE8B0C11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B722A-CF5E-4296-A5B5-902D49D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86FC61-34AE-40A4-A626-208D9EBF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D9E39-2A3C-4B71-BB9C-2E84324C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BFC8F2-05CD-4DED-A77F-310C7BE3F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0E9C27-F7B0-4BBC-98F7-01322A8DA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ACE3B1-FF55-4888-B050-BDD52DF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9320B0-BD9D-40C0-BE89-AFF9594A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C512F8-1423-49C4-AAE7-C2DD1D4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6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1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9F3C44CD-517F-4127-A02A-E0A24A22615D}"/>
              </a:ext>
            </a:extLst>
          </p:cNvPr>
          <p:cNvSpPr/>
          <p:nvPr userDrawn="1"/>
        </p:nvSpPr>
        <p:spPr>
          <a:xfrm>
            <a:off x="0" y="6647377"/>
            <a:ext cx="9144000" cy="212725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26BED1-D171-4DE4-B8FB-32F94FC2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C7967BF-7ABC-4306-BF60-71EDE9FCBC91}"/>
              </a:ext>
            </a:extLst>
          </p:cNvPr>
          <p:cNvSpPr/>
          <p:nvPr userDrawn="1"/>
        </p:nvSpPr>
        <p:spPr>
          <a:xfrm>
            <a:off x="0" y="-1"/>
            <a:ext cx="9144000" cy="1520145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DD97546-ED02-4649-BFD9-2C6B0BB7CC77}"/>
              </a:ext>
            </a:extLst>
          </p:cNvPr>
          <p:cNvSpPr/>
          <p:nvPr userDrawn="1"/>
        </p:nvSpPr>
        <p:spPr>
          <a:xfrm>
            <a:off x="27992" y="1520145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09A94F-C678-47AF-8078-A5B31E1CD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9810"/>
            <a:ext cx="1314450" cy="131445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DF2CDA-456C-4F60-B3AB-C895A840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0C01E8-7ED1-4B07-9E15-39B4C3723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05EB21C-200D-42F8-93A7-001C43B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20891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7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8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BF3031-CD8D-47B9-B773-11475162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CDE86-AC76-44F6-9780-26602F22B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025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0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58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8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6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5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86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14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87DD4-8372-4315-86E4-2E59F7DB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0AA39D-AA0C-45A7-8ED2-7C6751AD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3B50B-E62C-45B6-B446-887E651C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273EAE-73F9-4072-AFCD-1F56DBF2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411045-4709-4384-AD52-33DB6A76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1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84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6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58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1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16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2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8621F3-E846-40DC-A2FC-1AF22900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11C57B-1E7E-4E37-A072-83550F259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EC67C8-5D9A-4C00-AB0B-F9C00DD70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AB6689-1D93-4E5F-8AAD-A7FDCD9C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B8B783-8177-4CFD-84F5-6D4CE5D3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512B11-483B-4EA6-BB86-BD633EDC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3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7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9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8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91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1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14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9C6E6E-9E8E-44F9-BC89-CD075D2B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BB66EF-7F69-4004-8523-3B4DF53B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B9A080-C89D-471C-8264-FC050C9F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10E987-28F3-40A5-9809-6F7E6397A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C74B9D-6669-4CF1-B380-3BEDFEC3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FA939C-1D80-4E20-A749-F07BEFA1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678778E-7F18-4AC3-9425-A683C1E8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600AF9-ACC0-4345-8480-746CEC6D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3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1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12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09B2B-6ED4-4CFF-AA84-C40F265C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487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68346-5321-4AE3-A57C-370F839A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D28D27B-91A4-41D4-A16E-80EA9A92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6DBB04-5ACD-4C21-A766-F1A36302D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CD38D-3016-470D-BE3C-4883726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77107C0-9B91-458F-85C7-DF609F22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4C2215-CFD5-4DA9-8E95-E676313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DB51B9-4DA3-4AF1-B63E-F003BB2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74594F-9CDB-4666-9160-DF1FE30A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4449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73BC41-F28C-416E-BA43-4D85F24F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943"/>
            <a:ext cx="4572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0A673C-9C9D-402B-8DA4-3C3D87D87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8763000" cy="4821195"/>
          </a:xfrm>
        </p:spPr>
        <p:txBody>
          <a:bodyPr>
            <a:normAutofit/>
          </a:bodyPr>
          <a:lstStyle>
            <a:lvl1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13DB588-40BD-4B58-9C1E-34A0BFC0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81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F85559-0170-4BC0-9105-520F4232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3A08536-4EB8-4BFB-92BB-D9E41DDABE6E}"/>
              </a:ext>
            </a:extLst>
          </p:cNvPr>
          <p:cNvSpPr/>
          <p:nvPr userDrawn="1"/>
        </p:nvSpPr>
        <p:spPr>
          <a:xfrm>
            <a:off x="0" y="6530674"/>
            <a:ext cx="9144000" cy="324280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C1B42E9-AA6E-416F-BA77-5604F09F3CCB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0FD183-BBB6-41F3-96C9-C199676EB71C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DB80770-32C3-4320-BFB9-288B352AFD48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ECFC9C-B4D0-4725-991B-3DC61180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010400" cy="103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29F882E6-607C-4FB1-B650-7C8BE7A6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" y="6555945"/>
            <a:ext cx="1228725" cy="324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F009B09C-27EE-4184-95C0-C8BAD90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479019"/>
            <a:ext cx="733425" cy="37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8E36F1F9-9F05-49B2-8378-16815213975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832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26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925" r:id="rId6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85118-CA0D-4922-AC16-B8E64FAB0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153400" cy="2667000"/>
          </a:xfrm>
        </p:spPr>
        <p:txBody>
          <a:bodyPr/>
          <a:lstStyle/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Faculty</a:t>
            </a:r>
            <a:b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1800" dirty="0">
                <a:solidFill>
                  <a:srgbClr val="E94F36"/>
                </a:solidFill>
                <a:effectLst/>
                <a:latin typeface="Open Sans" panose="020B0806030504020204" pitchFamily="34" charset="0"/>
              </a:rPr>
            </a:br>
            <a:r>
              <a:rPr lang="tr-TR" b="1" i="0" dirty="0">
                <a:solidFill>
                  <a:srgbClr val="E94F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b="1" i="0" dirty="0">
                <a:solidFill>
                  <a:srgbClr val="1B32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tr-TR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tr-TR" b="1" i="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tr-TR" b="1" i="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026BD2-2880-4EAE-9FD3-1FBF2F1A4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858000" cy="609600"/>
          </a:xfrm>
        </p:spPr>
        <p:txBody>
          <a:bodyPr>
            <a:noAutofit/>
          </a:bodyPr>
          <a:lstStyle/>
          <a:p>
            <a:r>
              <a:rPr lang="tr-TR" sz="3200" b="1" dirty="0"/>
              <a:t>Dr. Yakup BAKIŞ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6055619-B9F2-431E-B4A4-81CAAF36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23F624-8708-4B0B-8F3E-2CB5666EA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39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Non-persistent HTTP: response time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FDB6615-546D-6440-BBC8-3C06990BF0E4}"/>
              </a:ext>
            </a:extLst>
          </p:cNvPr>
          <p:cNvSpPr txBox="1">
            <a:spLocks noChangeArrowheads="1"/>
          </p:cNvSpPr>
          <p:nvPr/>
        </p:nvSpPr>
        <p:spPr>
          <a:xfrm>
            <a:off x="486980" y="2084362"/>
            <a:ext cx="4262627" cy="250300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RTT (definition):</a:t>
            </a:r>
            <a:r>
              <a:rPr lang="en-US" altLang="en-US" sz="2100" dirty="0">
                <a:ea typeface="ＭＳ Ｐゴシック" panose="020B0600070205080204" pitchFamily="34" charset="-128"/>
              </a:rPr>
              <a:t> time for a small packet 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 response time (per object):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one RTT to initiate TCP connection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one RTT for HTTP request and first few bytes of HTTP response to return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obect</a:t>
            </a:r>
            <a:r>
              <a:rPr lang="en-US" altLang="en-US" sz="1800" dirty="0">
                <a:ea typeface="ＭＳ Ｐゴシック" panose="020B0600070205080204" pitchFamily="34" charset="-128"/>
              </a:rPr>
              <a:t>/file transmission time</a:t>
            </a:r>
          </a:p>
          <a:p>
            <a:pPr>
              <a:buFont typeface="Wingdings" pitchFamily="2" charset="2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63" name="Line 15">
            <a:extLst>
              <a:ext uri="{FF2B5EF4-FFF2-40B4-BE49-F238E27FC236}">
                <a16:creationId xmlns:a16="http://schemas.microsoft.com/office/drawing/2014/main" id="{4929D219-0DD0-EE4D-B40F-3D0B3F80F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922" y="2860713"/>
            <a:ext cx="0" cy="212407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8CAAC30A-AACE-CA43-94F8-6356C7DBF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937" y="2855951"/>
            <a:ext cx="0" cy="2160984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AF42B5BB-493F-1A4F-A479-A45F6B472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637" y="3034545"/>
            <a:ext cx="1263254" cy="292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C9AE042D-B868-CC49-B9F2-374B1A84C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7922" y="3363157"/>
            <a:ext cx="1254919" cy="3024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99C22C7D-D82A-5C41-99D1-EA13F124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3874" y="3744157"/>
            <a:ext cx="1263254" cy="292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21">
            <a:extLst>
              <a:ext uri="{FF2B5EF4-FFF2-40B4-BE49-F238E27FC236}">
                <a16:creationId xmlns:a16="http://schemas.microsoft.com/office/drawing/2014/main" id="{DD02DF36-65CF-F14E-88DF-53BB17EBFDA7}"/>
              </a:ext>
            </a:extLst>
          </p:cNvPr>
          <p:cNvSpPr>
            <a:spLocks/>
          </p:cNvSpPr>
          <p:nvPr/>
        </p:nvSpPr>
        <p:spPr bwMode="auto">
          <a:xfrm>
            <a:off x="7427957" y="4044108"/>
            <a:ext cx="74893" cy="121304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CCB0A876-D266-4A45-A302-8A1ECD42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091" y="3815595"/>
            <a:ext cx="886012" cy="6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  <a:latin typeface="+mn-lt"/>
              </a:rPr>
              <a:t>time to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  <a:latin typeface="+mn-lt"/>
              </a:rPr>
              <a:t>transmit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  <a:latin typeface="+mn-lt"/>
              </a:rPr>
              <a:t>file</a:t>
            </a:r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718D752-EA30-EF40-828E-5D0FFEB1D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5028" y="3015495"/>
            <a:ext cx="292894" cy="1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8BC58F30-FF48-FF4E-819B-1E40B909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495" y="2779508"/>
            <a:ext cx="1066510" cy="4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connection</a:t>
            </a:r>
          </a:p>
        </p:txBody>
      </p:sp>
      <p:sp>
        <p:nvSpPr>
          <p:cNvPr id="77" name="AutoShape 25">
            <a:extLst>
              <a:ext uri="{FF2B5EF4-FFF2-40B4-BE49-F238E27FC236}">
                <a16:creationId xmlns:a16="http://schemas.microsoft.com/office/drawing/2014/main" id="{1676996C-B2C6-6440-BDFC-70D850B75C3C}"/>
              </a:ext>
            </a:extLst>
          </p:cNvPr>
          <p:cNvSpPr>
            <a:spLocks/>
          </p:cNvSpPr>
          <p:nvPr/>
        </p:nvSpPr>
        <p:spPr bwMode="auto">
          <a:xfrm>
            <a:off x="5956231" y="3053595"/>
            <a:ext cx="96441" cy="602456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>
              <a:latin typeface="+mn-lt"/>
            </a:endParaRP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86DB8643-EF07-8F4F-9625-5A4CA4A1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281" y="3211947"/>
            <a:ext cx="475579" cy="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+mn-lt"/>
              </a:rPr>
              <a:t>RTT</a:t>
            </a:r>
          </a:p>
        </p:txBody>
      </p:sp>
      <p:sp>
        <p:nvSpPr>
          <p:cNvPr id="79" name="Line 27">
            <a:extLst>
              <a:ext uri="{FF2B5EF4-FFF2-40B4-BE49-F238E27FC236}">
                <a16:creationId xmlns:a16="http://schemas.microsoft.com/office/drawing/2014/main" id="{981309A0-6209-8843-8011-139102021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1937" y="3694151"/>
            <a:ext cx="2655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F8F4F9A2-8F8A-0A49-A582-7B28C50C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35" y="3549611"/>
            <a:ext cx="1477467" cy="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request file</a:t>
            </a:r>
          </a:p>
        </p:txBody>
      </p:sp>
      <p:sp>
        <p:nvSpPr>
          <p:cNvPr id="81" name="AutoShape 29">
            <a:extLst>
              <a:ext uri="{FF2B5EF4-FFF2-40B4-BE49-F238E27FC236}">
                <a16:creationId xmlns:a16="http://schemas.microsoft.com/office/drawing/2014/main" id="{38B5D7F5-BB3A-C042-A65C-E340A56B8131}"/>
              </a:ext>
            </a:extLst>
          </p:cNvPr>
          <p:cNvSpPr>
            <a:spLocks/>
          </p:cNvSpPr>
          <p:nvPr/>
        </p:nvSpPr>
        <p:spPr bwMode="auto">
          <a:xfrm>
            <a:off x="5960993" y="3735823"/>
            <a:ext cx="96441" cy="602456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2400">
              <a:latin typeface="+mn-lt"/>
            </a:endParaRP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F6FF37B4-B442-4047-946B-77B07E91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569" y="3903701"/>
            <a:ext cx="475579" cy="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+mn-lt"/>
              </a:rPr>
              <a:t>RTT</a:t>
            </a: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1D97958B-3B35-E742-B7C6-848FC7C17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4242" y="4461004"/>
            <a:ext cx="270992" cy="16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36">
            <a:extLst>
              <a:ext uri="{FF2B5EF4-FFF2-40B4-BE49-F238E27FC236}">
                <a16:creationId xmlns:a16="http://schemas.microsoft.com/office/drawing/2014/main" id="{24A3B2D9-8989-434A-9FC2-223A7BF47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264" y="4320175"/>
            <a:ext cx="1235720" cy="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file received</a:t>
            </a:r>
          </a:p>
        </p:txBody>
      </p:sp>
      <p:sp>
        <p:nvSpPr>
          <p:cNvPr id="85" name="Text Box 37">
            <a:extLst>
              <a:ext uri="{FF2B5EF4-FFF2-40B4-BE49-F238E27FC236}">
                <a16:creationId xmlns:a16="http://schemas.microsoft.com/office/drawing/2014/main" id="{5F7EC06B-E293-DF46-888B-439F61ED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854" y="4995503"/>
            <a:ext cx="543739" cy="2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+mn-lt"/>
              </a:rPr>
              <a:t>time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29F1D00D-DC1A-684B-8E6D-3829DD41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344" y="4982407"/>
            <a:ext cx="5437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+mn-lt"/>
              </a:rPr>
              <a:t>time</a:t>
            </a:r>
          </a:p>
        </p:txBody>
      </p:sp>
      <p:grpSp>
        <p:nvGrpSpPr>
          <p:cNvPr id="87" name="Group 43">
            <a:extLst>
              <a:ext uri="{FF2B5EF4-FFF2-40B4-BE49-F238E27FC236}">
                <a16:creationId xmlns:a16="http://schemas.microsoft.com/office/drawing/2014/main" id="{541F6086-47C8-874D-8AA5-F7E42EE4D031}"/>
              </a:ext>
            </a:extLst>
          </p:cNvPr>
          <p:cNvGrpSpPr>
            <a:grpSpLocks/>
          </p:cNvGrpSpPr>
          <p:nvPr/>
        </p:nvGrpSpPr>
        <p:grpSpPr bwMode="auto">
          <a:xfrm>
            <a:off x="7265919" y="2280879"/>
            <a:ext cx="317897" cy="513160"/>
            <a:chOff x="4140" y="429"/>
            <a:chExt cx="1425" cy="2396"/>
          </a:xfrm>
        </p:grpSpPr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6DAF6B62-B819-F74E-96B5-61332060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45">
              <a:extLst>
                <a:ext uri="{FF2B5EF4-FFF2-40B4-BE49-F238E27FC236}">
                  <a16:creationId xmlns:a16="http://schemas.microsoft.com/office/drawing/2014/main" id="{50F7D37B-F313-5C49-8576-42FF33D8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87E40F45-93DC-2B4E-ADDC-55D37D40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7B112D55-79F9-1F4D-B446-8C88751F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8">
              <a:extLst>
                <a:ext uri="{FF2B5EF4-FFF2-40B4-BE49-F238E27FC236}">
                  <a16:creationId xmlns:a16="http://schemas.microsoft.com/office/drawing/2014/main" id="{956D8EF0-FF87-9E4B-887E-2B313EF77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grpSp>
          <p:nvGrpSpPr>
            <p:cNvPr id="93" name="Group 49">
              <a:extLst>
                <a:ext uri="{FF2B5EF4-FFF2-40B4-BE49-F238E27FC236}">
                  <a16:creationId xmlns:a16="http://schemas.microsoft.com/office/drawing/2014/main" id="{66F581E1-4301-C04A-BC92-0FE36983E2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50">
                <a:extLst>
                  <a:ext uri="{FF2B5EF4-FFF2-40B4-BE49-F238E27FC236}">
                    <a16:creationId xmlns:a16="http://schemas.microsoft.com/office/drawing/2014/main" id="{060EE10F-40BB-F147-A18B-D592D4900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119" name="AutoShape 51">
                <a:extLst>
                  <a:ext uri="{FF2B5EF4-FFF2-40B4-BE49-F238E27FC236}">
                    <a16:creationId xmlns:a16="http://schemas.microsoft.com/office/drawing/2014/main" id="{964C81AE-2600-6248-820C-48DB107C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0B3B5D85-0106-D947-B9AB-3DEF402B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grpSp>
          <p:nvGrpSpPr>
            <p:cNvPr id="95" name="Group 53">
              <a:extLst>
                <a:ext uri="{FF2B5EF4-FFF2-40B4-BE49-F238E27FC236}">
                  <a16:creationId xmlns:a16="http://schemas.microsoft.com/office/drawing/2014/main" id="{21E327E2-0D3F-BB45-88FA-94BE82472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54">
                <a:extLst>
                  <a:ext uri="{FF2B5EF4-FFF2-40B4-BE49-F238E27FC236}">
                    <a16:creationId xmlns:a16="http://schemas.microsoft.com/office/drawing/2014/main" id="{A09779CB-5E1C-FF46-9276-B827DEE6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117" name="AutoShape 55">
                <a:extLst>
                  <a:ext uri="{FF2B5EF4-FFF2-40B4-BE49-F238E27FC236}">
                    <a16:creationId xmlns:a16="http://schemas.microsoft.com/office/drawing/2014/main" id="{67162A33-48AB-8447-8BA1-9899B1EFA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96" name="Rectangle 56">
              <a:extLst>
                <a:ext uri="{FF2B5EF4-FFF2-40B4-BE49-F238E27FC236}">
                  <a16:creationId xmlns:a16="http://schemas.microsoft.com/office/drawing/2014/main" id="{C0727CA6-9309-D04B-829F-614EF5BE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97" name="Rectangle 57">
              <a:extLst>
                <a:ext uri="{FF2B5EF4-FFF2-40B4-BE49-F238E27FC236}">
                  <a16:creationId xmlns:a16="http://schemas.microsoft.com/office/drawing/2014/main" id="{17B7496E-619F-B745-A3B6-4EDDE39B5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B3F5CCBA-FB37-F741-A1BE-6A326312A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59">
                <a:extLst>
                  <a:ext uri="{FF2B5EF4-FFF2-40B4-BE49-F238E27FC236}">
                    <a16:creationId xmlns:a16="http://schemas.microsoft.com/office/drawing/2014/main" id="{DEAAF06F-764B-A04C-A4F4-4AF808C8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115" name="AutoShape 60">
                <a:extLst>
                  <a:ext uri="{FF2B5EF4-FFF2-40B4-BE49-F238E27FC236}">
                    <a16:creationId xmlns:a16="http://schemas.microsoft.com/office/drawing/2014/main" id="{73A61CB6-ED08-FD4B-8F83-3336B8F82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AB063BC-5497-FD41-9B58-4C27970B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" name="Group 62">
              <a:extLst>
                <a:ext uri="{FF2B5EF4-FFF2-40B4-BE49-F238E27FC236}">
                  <a16:creationId xmlns:a16="http://schemas.microsoft.com/office/drawing/2014/main" id="{20634D40-DCFD-8449-B684-70B31A9B3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63">
                <a:extLst>
                  <a:ext uri="{FF2B5EF4-FFF2-40B4-BE49-F238E27FC236}">
                    <a16:creationId xmlns:a16="http://schemas.microsoft.com/office/drawing/2014/main" id="{F58EC583-5702-1E4B-A6F2-1309BD877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113" name="AutoShape 64">
                <a:extLst>
                  <a:ext uri="{FF2B5EF4-FFF2-40B4-BE49-F238E27FC236}">
                    <a16:creationId xmlns:a16="http://schemas.microsoft.com/office/drawing/2014/main" id="{DB3DA62B-8007-4E4C-93B9-0F102F104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101" name="Rectangle 65">
              <a:extLst>
                <a:ext uri="{FF2B5EF4-FFF2-40B4-BE49-F238E27FC236}">
                  <a16:creationId xmlns:a16="http://schemas.microsoft.com/office/drawing/2014/main" id="{C31A2516-63E0-E740-AE1D-B59F6C97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B8246D8C-6855-C044-A8BA-8F170062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id="{924E847A-F4E0-DA4B-8D4E-A56FEAA69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68">
              <a:extLst>
                <a:ext uri="{FF2B5EF4-FFF2-40B4-BE49-F238E27FC236}">
                  <a16:creationId xmlns:a16="http://schemas.microsoft.com/office/drawing/2014/main" id="{8CAE9087-3C8E-F24B-A512-CEB1940F0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id="{2AB5FE84-419E-EB41-B46F-B90EA821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AutoShape 70">
              <a:extLst>
                <a:ext uri="{FF2B5EF4-FFF2-40B4-BE49-F238E27FC236}">
                  <a16:creationId xmlns:a16="http://schemas.microsoft.com/office/drawing/2014/main" id="{5044997C-6434-1F4E-951A-58848E52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107" name="AutoShape 71">
              <a:extLst>
                <a:ext uri="{FF2B5EF4-FFF2-40B4-BE49-F238E27FC236}">
                  <a16:creationId xmlns:a16="http://schemas.microsoft.com/office/drawing/2014/main" id="{E0E22BAF-7B23-B44C-827B-153E0021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108" name="Oval 72">
              <a:extLst>
                <a:ext uri="{FF2B5EF4-FFF2-40B4-BE49-F238E27FC236}">
                  <a16:creationId xmlns:a16="http://schemas.microsoft.com/office/drawing/2014/main" id="{E772A220-7A72-DF4C-B4F3-72E6DDF1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109" name="Oval 73">
              <a:extLst>
                <a:ext uri="{FF2B5EF4-FFF2-40B4-BE49-F238E27FC236}">
                  <a16:creationId xmlns:a16="http://schemas.microsoft.com/office/drawing/2014/main" id="{E52F28FE-19A0-E943-AE0B-DEEA9222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0" name="Oval 74">
              <a:extLst>
                <a:ext uri="{FF2B5EF4-FFF2-40B4-BE49-F238E27FC236}">
                  <a16:creationId xmlns:a16="http://schemas.microsoft.com/office/drawing/2014/main" id="{679A21A4-960E-C240-991F-7A91E9D33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5FE7BC29-1F3A-FC4D-B0A8-E7C985E2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</p:grpSp>
      <p:grpSp>
        <p:nvGrpSpPr>
          <p:cNvPr id="120" name="Group 76">
            <a:extLst>
              <a:ext uri="{FF2B5EF4-FFF2-40B4-BE49-F238E27FC236}">
                <a16:creationId xmlns:a16="http://schemas.microsoft.com/office/drawing/2014/main" id="{ACB35F9B-E584-6A4C-A928-821626F2884C}"/>
              </a:ext>
            </a:extLst>
          </p:cNvPr>
          <p:cNvGrpSpPr>
            <a:grpSpLocks/>
          </p:cNvGrpSpPr>
          <p:nvPr/>
        </p:nvGrpSpPr>
        <p:grpSpPr bwMode="auto">
          <a:xfrm>
            <a:off x="5764541" y="2297547"/>
            <a:ext cx="523875" cy="532210"/>
            <a:chOff x="-44" y="1473"/>
            <a:chExt cx="981" cy="1105"/>
          </a:xfrm>
        </p:grpSpPr>
        <p:pic>
          <p:nvPicPr>
            <p:cNvPr id="121" name="Picture 77" descr="desktop_computer_stylized_medium">
              <a:extLst>
                <a:ext uri="{FF2B5EF4-FFF2-40B4-BE49-F238E27FC236}">
                  <a16:creationId xmlns:a16="http://schemas.microsoft.com/office/drawing/2014/main" id="{C2C6AD66-1148-CD4D-99F7-5C6A689E2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40C43405-EE8F-6348-9658-64CCF319FF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2D3ED81E-7823-0B47-8E02-97411E72ACFD}"/>
              </a:ext>
            </a:extLst>
          </p:cNvPr>
          <p:cNvSpPr/>
          <p:nvPr/>
        </p:nvSpPr>
        <p:spPr>
          <a:xfrm>
            <a:off x="6141738" y="4042364"/>
            <a:ext cx="1275203" cy="418641"/>
          </a:xfrm>
          <a:custGeom>
            <a:avLst/>
            <a:gdLst>
              <a:gd name="connsiteX0" fmla="*/ 0 w 1700270"/>
              <a:gd name="connsiteY0" fmla="*/ 389262 h 543498"/>
              <a:gd name="connsiteX1" fmla="*/ 1700270 w 1700270"/>
              <a:gd name="connsiteY1" fmla="*/ 0 h 543498"/>
              <a:gd name="connsiteX2" fmla="*/ 1696598 w 1700270"/>
              <a:gd name="connsiteY2" fmla="*/ 176269 h 543498"/>
              <a:gd name="connsiteX3" fmla="*/ 0 w 1700270"/>
              <a:gd name="connsiteY3" fmla="*/ 543498 h 543498"/>
              <a:gd name="connsiteX4" fmla="*/ 0 w 1700270"/>
              <a:gd name="connsiteY4" fmla="*/ 389262 h 543498"/>
              <a:gd name="connsiteX0" fmla="*/ 0 w 1700270"/>
              <a:gd name="connsiteY0" fmla="*/ 389262 h 558188"/>
              <a:gd name="connsiteX1" fmla="*/ 1700270 w 1700270"/>
              <a:gd name="connsiteY1" fmla="*/ 0 h 558188"/>
              <a:gd name="connsiteX2" fmla="*/ 1696598 w 1700270"/>
              <a:gd name="connsiteY2" fmla="*/ 176269 h 558188"/>
              <a:gd name="connsiteX3" fmla="*/ 7344 w 1700270"/>
              <a:gd name="connsiteY3" fmla="*/ 558188 h 558188"/>
              <a:gd name="connsiteX4" fmla="*/ 0 w 1700270"/>
              <a:gd name="connsiteY4" fmla="*/ 389262 h 55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270" h="558188">
                <a:moveTo>
                  <a:pt x="0" y="389262"/>
                </a:moveTo>
                <a:lnTo>
                  <a:pt x="1700270" y="0"/>
                </a:lnTo>
                <a:lnTo>
                  <a:pt x="1696598" y="176269"/>
                </a:lnTo>
                <a:lnTo>
                  <a:pt x="7344" y="558188"/>
                </a:lnTo>
                <a:lnTo>
                  <a:pt x="0" y="389262"/>
                </a:lnTo>
                <a:close/>
              </a:path>
            </a:pathLst>
          </a:custGeom>
          <a:solidFill>
            <a:srgbClr val="0000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AutoShape 21">
            <a:extLst>
              <a:ext uri="{FF2B5EF4-FFF2-40B4-BE49-F238E27FC236}">
                <a16:creationId xmlns:a16="http://schemas.microsoft.com/office/drawing/2014/main" id="{B46E8531-A1AB-F94F-83A6-88018FC274AE}"/>
              </a:ext>
            </a:extLst>
          </p:cNvPr>
          <p:cNvSpPr>
            <a:spLocks/>
          </p:cNvSpPr>
          <p:nvPr/>
        </p:nvSpPr>
        <p:spPr bwMode="auto">
          <a:xfrm flipH="1" flipV="1">
            <a:off x="6052284" y="4339701"/>
            <a:ext cx="74893" cy="121304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F7570-9992-2546-969B-3F60B086818E}"/>
              </a:ext>
            </a:extLst>
          </p:cNvPr>
          <p:cNvSpPr txBox="1"/>
          <p:nvPr/>
        </p:nvSpPr>
        <p:spPr>
          <a:xfrm>
            <a:off x="792386" y="5297141"/>
            <a:ext cx="69429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Non-persistent HTTP response time =  2RTT+ file transmission  time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3036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Persistent HTTP </a:t>
            </a:r>
            <a:r>
              <a:rPr lang="en-US" altLang="en-US" sz="2400" dirty="0">
                <a:cs typeface="Calibri" panose="020F0502020204030204" pitchFamily="34" charset="0"/>
              </a:rPr>
              <a:t>(HTTP 1.1)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14C937-79C9-6642-8B0C-15F130B4AF98}"/>
              </a:ext>
            </a:extLst>
          </p:cNvPr>
          <p:cNvSpPr txBox="1">
            <a:spLocks noChangeArrowheads="1"/>
          </p:cNvSpPr>
          <p:nvPr/>
        </p:nvSpPr>
        <p:spPr>
          <a:xfrm>
            <a:off x="599019" y="1908573"/>
            <a:ext cx="387416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61925"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Non-persistent HTTP issues:</a:t>
            </a: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requires 2 RTTs per object</a:t>
            </a: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OS overhead for </a:t>
            </a:r>
            <a:r>
              <a:rPr lang="en-US" sz="2100" i="1" dirty="0"/>
              <a:t>each</a:t>
            </a:r>
            <a:r>
              <a:rPr lang="en-US" sz="2100" dirty="0"/>
              <a:t> TCP connection</a:t>
            </a: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browsers often open multiple parallel TCP connections to fetch referenced objects in parallel</a:t>
            </a:r>
          </a:p>
          <a:p>
            <a:pPr>
              <a:buFont typeface="Wingdings" charset="0"/>
              <a:buNone/>
              <a:defRPr/>
            </a:pPr>
            <a:endParaRPr lang="en-US" sz="1800" dirty="0"/>
          </a:p>
          <a:p>
            <a:pPr>
              <a:buFont typeface="Wingdings" charset="2"/>
              <a:buChar char="§"/>
              <a:defRPr/>
            </a:pPr>
            <a:endParaRPr lang="en-US" sz="1500" dirty="0"/>
          </a:p>
          <a:p>
            <a:pPr>
              <a:buFont typeface="Wingdings" charset="2"/>
              <a:buChar char="§"/>
              <a:defRPr/>
            </a:pPr>
            <a:endParaRPr lang="en-US" sz="15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6C596E-CBDC-1641-AE54-06AC7ADF3759}"/>
              </a:ext>
            </a:extLst>
          </p:cNvPr>
          <p:cNvSpPr txBox="1">
            <a:spLocks noChangeArrowheads="1"/>
          </p:cNvSpPr>
          <p:nvPr/>
        </p:nvSpPr>
        <p:spPr>
          <a:xfrm>
            <a:off x="4670822" y="1918097"/>
            <a:ext cx="430129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641" indent="-161925"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Persistent  HTTP </a:t>
            </a:r>
            <a:r>
              <a:rPr lang="en-US" sz="1800" i="1" dirty="0">
                <a:solidFill>
                  <a:srgbClr val="CC0000"/>
                </a:solidFill>
              </a:rPr>
              <a:t>(HTTP1.1):</a:t>
            </a:r>
            <a:endParaRPr lang="en-US" sz="2400" i="1" dirty="0">
              <a:solidFill>
                <a:srgbClr val="CC0000"/>
              </a:solidFill>
            </a:endParaRP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server leaves connection open after sending response</a:t>
            </a: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subsequent HTTP messages  between same client/server sent over open connection</a:t>
            </a: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client sends requests as soon as it encounters a referenced object</a:t>
            </a:r>
          </a:p>
          <a:p>
            <a:pPr marL="259556" indent="-163116">
              <a:buFont typeface="Wingdings" charset="2"/>
              <a:buChar char="§"/>
              <a:defRPr/>
            </a:pPr>
            <a:r>
              <a:rPr lang="en-US" sz="2100" dirty="0"/>
              <a:t>as little as one RTT for all the referenced objects (cutting response time in half)</a:t>
            </a:r>
          </a:p>
        </p:txBody>
      </p:sp>
    </p:spTree>
    <p:extLst>
      <p:ext uri="{BB962C8B-B14F-4D97-AF65-F5344CB8AC3E}">
        <p14:creationId xmlns:p14="http://schemas.microsoft.com/office/powerpoint/2010/main" val="6996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HTTP request message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1ECE79-BBE4-B646-A84C-F451AD02B983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" y="1940719"/>
            <a:ext cx="8743950" cy="107190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/>
            <a:r>
              <a:rPr lang="en-US" altLang="en-US" sz="2100" dirty="0">
                <a:ea typeface="ＭＳ Ｐゴシック" panose="020B0600070205080204" pitchFamily="34" charset="-128"/>
              </a:rPr>
              <a:t>two types of HTTP messages: 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request</a:t>
            </a: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response</a:t>
            </a:r>
          </a:p>
          <a:p>
            <a:pPr marL="175022" indent="-175022"/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 request message:</a:t>
            </a:r>
          </a:p>
          <a:p>
            <a:pPr marL="514350" lvl="1" indent="-171450"/>
            <a:r>
              <a:rPr lang="en-US" altLang="en-US" sz="1800" dirty="0">
                <a:ea typeface="ＭＳ Ｐゴシック" panose="020B0600070205080204" pitchFamily="34" charset="-128"/>
              </a:rPr>
              <a:t>ASCII (human-readable format)</a:t>
            </a:r>
            <a:endParaRPr lang="en-US" altLang="en-US" sz="1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D5DD9A-E127-8F43-9C99-9843ABB44763}"/>
              </a:ext>
            </a:extLst>
          </p:cNvPr>
          <p:cNvGrpSpPr/>
          <p:nvPr/>
        </p:nvGrpSpPr>
        <p:grpSpPr>
          <a:xfrm>
            <a:off x="228429" y="2772796"/>
            <a:ext cx="7580399" cy="3169375"/>
            <a:chOff x="304572" y="2554061"/>
            <a:chExt cx="10107198" cy="422583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6C3DB56-846D-8E43-9453-A014201EC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72" y="3050980"/>
              <a:ext cx="316315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99"/>
                  </a:solidFill>
                  <a:latin typeface="+mn-lt"/>
                </a:rPr>
                <a:t>request line (GET, POST,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99"/>
                  </a:solidFill>
                  <a:latin typeface="+mn-lt"/>
                </a:rPr>
                <a:t>HEAD commands)</a:t>
              </a:r>
              <a:endParaRPr lang="en-US" altLang="en-US" sz="21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99FE866-6980-924B-874D-1A6DA439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709" y="3625624"/>
              <a:ext cx="149225" cy="1957387"/>
            </a:xfrm>
            <a:custGeom>
              <a:avLst/>
              <a:gdLst>
                <a:gd name="T0" fmla="*/ 2147483647 w 150"/>
                <a:gd name="T1" fmla="*/ 2147483647 h 924"/>
                <a:gd name="T2" fmla="*/ 0 w 150"/>
                <a:gd name="T3" fmla="*/ 0 h 924"/>
                <a:gd name="T4" fmla="*/ 0 w 150"/>
                <a:gd name="T5" fmla="*/ 2147483647 h 924"/>
                <a:gd name="T6" fmla="*/ 2147483647 w 150"/>
                <a:gd name="T7" fmla="*/ 2147483647 h 9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924"/>
                <a:gd name="T14" fmla="*/ 150 w 150"/>
                <a:gd name="T15" fmla="*/ 924 h 9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924">
                  <a:moveTo>
                    <a:pt x="122" y="6"/>
                  </a:moveTo>
                  <a:lnTo>
                    <a:pt x="0" y="0"/>
                  </a:lnTo>
                  <a:lnTo>
                    <a:pt x="0" y="924"/>
                  </a:lnTo>
                  <a:lnTo>
                    <a:pt x="150" y="918"/>
                  </a:ln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9D189007-4005-564E-B421-909E89E9E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579" y="4143149"/>
              <a:ext cx="1133217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99"/>
                  </a:solidFill>
                  <a:latin typeface="+mn-lt"/>
                </a:rPr>
                <a:t>header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99"/>
                  </a:solidFill>
                  <a:latin typeface="+mn-lt"/>
                </a:rPr>
                <a:t> lines</a:t>
              </a:r>
              <a:endParaRPr lang="en-US" altLang="en-US" sz="21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6CA9B985-18B2-6347-8689-E6656C02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984" y="5710011"/>
              <a:ext cx="511175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DED6E2F1-61E7-E241-8E2D-ADEC5E8A8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5" y="5548787"/>
              <a:ext cx="2771636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dirty="0">
                  <a:solidFill>
                    <a:srgbClr val="000099"/>
                  </a:solidFill>
                  <a:latin typeface="+mn-lt"/>
                </a:rPr>
                <a:t>carriage return, line feed at start of line indicates end of header lines</a:t>
              </a:r>
              <a:endParaRPr lang="en-US" altLang="en-US" sz="18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BFD47085-0DF5-F849-923F-6D72DB7EB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047" y="3323999"/>
              <a:ext cx="6220080" cy="262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GET /</a:t>
              </a:r>
              <a:r>
                <a:rPr lang="en-US" altLang="en-US" sz="1350" b="1" dirty="0" err="1">
                  <a:latin typeface="Courier New" panose="02070309020205020404" pitchFamily="49" charset="0"/>
                </a:rPr>
                <a:t>index.html</a:t>
              </a:r>
              <a:r>
                <a:rPr lang="en-US" altLang="en-US" sz="1350" b="1" dirty="0">
                  <a:latin typeface="Courier New" panose="02070309020205020404" pitchFamily="49" charset="0"/>
                </a:rPr>
                <a:t> HTTP/1.1\r\n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Host: www-</a:t>
              </a:r>
              <a:r>
                <a:rPr lang="en-US" altLang="en-US" sz="1350" b="1" dirty="0" err="1">
                  <a:latin typeface="Courier New" panose="02070309020205020404" pitchFamily="49" charset="0"/>
                </a:rPr>
                <a:t>net.cs.umass.edu</a:t>
              </a:r>
              <a:r>
                <a:rPr lang="en-US" altLang="en-US" sz="1350" b="1" dirty="0">
                  <a:latin typeface="Courier New" panose="02070309020205020404" pitchFamily="49" charset="0"/>
                </a:rPr>
                <a:t>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User-Agent: Firefox/3.6.10\r\n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Accept: text/</a:t>
              </a:r>
              <a:r>
                <a:rPr lang="en-US" altLang="en-US" sz="1350" b="1" dirty="0" err="1">
                  <a:latin typeface="Courier New" panose="02070309020205020404" pitchFamily="49" charset="0"/>
                </a:rPr>
                <a:t>html,application</a:t>
              </a:r>
              <a:r>
                <a:rPr lang="en-US" altLang="en-US" sz="1350" b="1" dirty="0">
                  <a:latin typeface="Courier New" panose="02070309020205020404" pitchFamily="49" charset="0"/>
                </a:rPr>
                <a:t>/</a:t>
              </a:r>
              <a:r>
                <a:rPr lang="en-US" altLang="en-US" sz="1350" b="1" dirty="0" err="1">
                  <a:latin typeface="Courier New" panose="02070309020205020404" pitchFamily="49" charset="0"/>
                </a:rPr>
                <a:t>xhtml+xml</a:t>
              </a:r>
              <a:r>
                <a:rPr lang="en-US" altLang="en-US" sz="1350" b="1" dirty="0">
                  <a:latin typeface="Courier New" panose="02070309020205020404" pitchFamily="49" charset="0"/>
                </a:rPr>
                <a:t>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Accept-Language: </a:t>
              </a:r>
              <a:r>
                <a:rPr lang="en-US" altLang="en-US" sz="1350" b="1" dirty="0" err="1">
                  <a:latin typeface="Courier New" panose="02070309020205020404" pitchFamily="49" charset="0"/>
                </a:rPr>
                <a:t>en-us,en;q</a:t>
              </a:r>
              <a:r>
                <a:rPr lang="en-US" altLang="en-US" sz="1350" b="1" dirty="0">
                  <a:latin typeface="Courier New" panose="02070309020205020404" pitchFamily="49" charset="0"/>
                </a:rPr>
                <a:t>=0.5\r\n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Accept-Encoding: </a:t>
              </a:r>
              <a:r>
                <a:rPr lang="en-US" altLang="en-US" sz="1350" b="1" dirty="0" err="1">
                  <a:latin typeface="Courier New" panose="02070309020205020404" pitchFamily="49" charset="0"/>
                </a:rPr>
                <a:t>gzip,deflate</a:t>
              </a:r>
              <a:r>
                <a:rPr lang="en-US" altLang="en-US" sz="1350" b="1" dirty="0">
                  <a:latin typeface="Courier New" panose="02070309020205020404" pitchFamily="49" charset="0"/>
                </a:rPr>
                <a:t>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Accept-Charset: ISO-8859-1,utf-8;q=0.7\r\n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Keep-Alive: 115\r\n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Connection: keep-alive\r\n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350" b="1" dirty="0">
                  <a:latin typeface="Courier New" panose="02070309020205020404" pitchFamily="49" charset="0"/>
                </a:rPr>
                <a:t>\r\n</a:t>
              </a: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F48C300-763A-B54F-B0A7-01186DC91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296" y="2841399"/>
              <a:ext cx="166688" cy="51435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AE4689D-D5B0-114C-898E-652FE1146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097" y="2554061"/>
              <a:ext cx="283667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 dirty="0">
                  <a:latin typeface="+mn-lt"/>
                </a:rPr>
                <a:t>carriage return character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BF17A6F8-488B-914D-8FD5-D0101F59C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7496" y="2850924"/>
              <a:ext cx="22109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 dirty="0">
                  <a:latin typeface="+mn-lt"/>
                </a:rPr>
                <a:t>line-feed character</a:t>
              </a: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36550CDC-D06A-104F-8EAA-1F14B32B7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5284" y="3150961"/>
              <a:ext cx="80962" cy="2524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F472D7-7102-3D4F-8FB9-8F68234EDD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8822" y="3471412"/>
              <a:ext cx="1436915" cy="0"/>
            </a:xfrm>
            <a:prstGeom prst="straightConnector1">
              <a:avLst/>
            </a:prstGeom>
            <a:ln w="1905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EF5DEF07-DC95-F343-B9CA-F9BD4063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046" y="6171973"/>
              <a:ext cx="450691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50" dirty="0"/>
                <a:t>* Check out the online interactive exercises for more examples: h</a:t>
              </a:r>
              <a:r>
                <a:rPr lang="en-US" altLang="en-US" sz="900" dirty="0"/>
                <a:t>ttp://</a:t>
              </a:r>
              <a:r>
                <a:rPr lang="en-US" altLang="en-US" sz="900" dirty="0" err="1"/>
                <a:t>gaia.cs.umass.edu</a:t>
              </a:r>
              <a:r>
                <a:rPr lang="en-US" altLang="en-US" sz="900" dirty="0"/>
                <a:t>/</a:t>
              </a:r>
              <a:r>
                <a:rPr lang="en-US" altLang="en-US" sz="900" dirty="0" err="1"/>
                <a:t>kurose_ross</a:t>
              </a:r>
              <a:r>
                <a:rPr lang="en-US" altLang="en-US" sz="900" dirty="0"/>
                <a:t>/interactive/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HTTP request message: general format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AB95007-032C-1849-B460-3E4D6690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355" y="2171701"/>
            <a:ext cx="827471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CB38CB5-45F7-C847-AE71-4F4C5B6F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782" y="2933701"/>
            <a:ext cx="785793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>
                <a:solidFill>
                  <a:srgbClr val="CC0000"/>
                </a:solidFill>
              </a:rPr>
              <a:t>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645219C-0302-5E46-AE15-64BD6515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651" y="2611041"/>
            <a:ext cx="259556" cy="1364456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AFB1EEC-4EBF-6E41-B9CB-E4B01F15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638" y="2572941"/>
            <a:ext cx="217885" cy="15132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09CBE09-CA75-A245-B675-9042959F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863" y="4152900"/>
            <a:ext cx="534591" cy="9120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48D8BC5-234B-1340-9AE4-2B7B4CC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973" y="4576762"/>
            <a:ext cx="603050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BE22D39-29E3-DB4E-8BB7-B366225B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951" y="2199084"/>
            <a:ext cx="4229100" cy="3345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E517253E-A702-9F4B-B692-C2D297AE8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026" y="2201465"/>
            <a:ext cx="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9A3ED2FB-B252-C14F-B645-419D36E7F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4401" y="2201465"/>
            <a:ext cx="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B2B62443-11E1-2B43-9DCA-4AE37C7E4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5476" y="2201465"/>
            <a:ext cx="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04CD6AC7-3A8A-D448-ACDB-A1CAAAE4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563" y="2196703"/>
            <a:ext cx="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116D6361-9C6F-384A-940A-DBEE668B1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0876" y="2201465"/>
            <a:ext cx="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66F44111-14E6-9047-91A5-35A20720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9488" y="2201465"/>
            <a:ext cx="0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101CD148-0CB6-B64C-B622-686BDB7E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820" y="2219325"/>
            <a:ext cx="8274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803519B0-4DBB-0446-BBAE-FAAA993C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357" y="2205038"/>
            <a:ext cx="3882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sp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2AE14B96-40BF-C44D-B226-47487039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332" y="2209800"/>
            <a:ext cx="3882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sp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499F11E0-2AAF-FC46-939A-844BDA8F3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782" y="2214563"/>
            <a:ext cx="3449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cr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74D4C75B-57F6-FC40-A95F-1EA89717E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207" y="2222897"/>
            <a:ext cx="2808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lf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D3CF33E6-800C-C34A-9A2F-34E6C60D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45" y="2209800"/>
            <a:ext cx="8066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064EF9BF-C55B-3041-B970-830A3893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044" y="2219325"/>
            <a:ext cx="5709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BF6F8085-A891-0844-94E6-578F3AFB50F3}"/>
              </a:ext>
            </a:extLst>
          </p:cNvPr>
          <p:cNvGrpSpPr>
            <a:grpSpLocks/>
          </p:cNvGrpSpPr>
          <p:nvPr/>
        </p:nvGrpSpPr>
        <p:grpSpPr bwMode="auto">
          <a:xfrm>
            <a:off x="2159950" y="2532457"/>
            <a:ext cx="3426619" cy="346472"/>
            <a:chOff x="192" y="1894"/>
            <a:chExt cx="2878" cy="291"/>
          </a:xfrm>
        </p:grpSpPr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37CAD855-2626-9B4A-87B5-BBFB2178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3882514C-0ADC-584D-AAA4-E4882A2DE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688D6AB7-0894-2D4A-9EE3-CF8BFFA30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8B2EC183-EB51-C64D-B126-461EEABB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4DE50D57-00F5-134E-8F40-FDF964831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8" name="Text Box 41">
              <a:extLst>
                <a:ext uri="{FF2B5EF4-FFF2-40B4-BE49-F238E27FC236}">
                  <a16:creationId xmlns:a16="http://schemas.microsoft.com/office/drawing/2014/main" id="{54D07A27-F429-7046-9310-3A09B05FC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cr</a:t>
              </a:r>
            </a:p>
          </p:txBody>
        </p:sp>
        <p:sp>
          <p:nvSpPr>
            <p:cNvPr id="49" name="Text Box 42">
              <a:extLst>
                <a:ext uri="{FF2B5EF4-FFF2-40B4-BE49-F238E27FC236}">
                  <a16:creationId xmlns:a16="http://schemas.microsoft.com/office/drawing/2014/main" id="{C2EDB89B-2549-D34E-89E0-D083A1B07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23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lf</a:t>
              </a:r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C7C20190-6015-D24C-8172-D12AE7AC2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" y="1895"/>
              <a:ext cx="54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9D74CC94-6309-9D4E-AC17-7834303D2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4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52" name="Group 46">
            <a:extLst>
              <a:ext uri="{FF2B5EF4-FFF2-40B4-BE49-F238E27FC236}">
                <a16:creationId xmlns:a16="http://schemas.microsoft.com/office/drawing/2014/main" id="{F763EEE1-8E7B-574B-9B12-C02141AD6CEE}"/>
              </a:ext>
            </a:extLst>
          </p:cNvPr>
          <p:cNvGrpSpPr>
            <a:grpSpLocks/>
          </p:cNvGrpSpPr>
          <p:nvPr/>
        </p:nvGrpSpPr>
        <p:grpSpPr bwMode="auto">
          <a:xfrm>
            <a:off x="2157569" y="3639738"/>
            <a:ext cx="3426619" cy="346472"/>
            <a:chOff x="192" y="1894"/>
            <a:chExt cx="2878" cy="291"/>
          </a:xfrm>
        </p:grpSpPr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03037660-A975-AC41-9666-AFCCB3A0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7DAB01D5-4A4C-0848-8E97-EACA6A36C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12F13F26-AF12-FB44-9B51-D0B6944C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781CA89B-E86B-F843-A1BF-431E56792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74911CA3-EBEB-B142-B4CE-F45E57712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D0CB791B-5400-C244-A515-F158CF9A2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cr</a:t>
              </a:r>
            </a:p>
          </p:txBody>
        </p:sp>
        <p:sp>
          <p:nvSpPr>
            <p:cNvPr id="59" name="Text Box 53">
              <a:extLst>
                <a:ext uri="{FF2B5EF4-FFF2-40B4-BE49-F238E27FC236}">
                  <a16:creationId xmlns:a16="http://schemas.microsoft.com/office/drawing/2014/main" id="{E5D6E821-F80C-7046-BF97-7FA229C97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23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lf</a:t>
              </a:r>
            </a:p>
          </p:txBody>
        </p:sp>
        <p:sp>
          <p:nvSpPr>
            <p:cNvPr id="60" name="Text Box 54">
              <a:extLst>
                <a:ext uri="{FF2B5EF4-FFF2-40B4-BE49-F238E27FC236}">
                  <a16:creationId xmlns:a16="http://schemas.microsoft.com/office/drawing/2014/main" id="{5F6B0327-AD11-4545-B4F6-735084B85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" y="1895"/>
              <a:ext cx="54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95580CF6-5A42-2640-82F1-B4775A07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45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62" name="Line 56">
            <a:extLst>
              <a:ext uri="{FF2B5EF4-FFF2-40B4-BE49-F238E27FC236}">
                <a16:creationId xmlns:a16="http://schemas.microsoft.com/office/drawing/2014/main" id="{923CEA11-D6DF-1C46-A3A4-FD9F81E7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951" y="2868215"/>
            <a:ext cx="0" cy="781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331FDA17-3586-0A4D-9D97-B7C360855EC7}"/>
              </a:ext>
            </a:extLst>
          </p:cNvPr>
          <p:cNvGrpSpPr>
            <a:grpSpLocks/>
          </p:cNvGrpSpPr>
          <p:nvPr/>
        </p:nvGrpSpPr>
        <p:grpSpPr bwMode="auto">
          <a:xfrm>
            <a:off x="2033745" y="3036093"/>
            <a:ext cx="296466" cy="371475"/>
            <a:chOff x="462" y="1727"/>
            <a:chExt cx="249" cy="312"/>
          </a:xfrm>
        </p:grpSpPr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1850415-E4E6-744B-A59A-4CBBE000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65" name="Text Box 57">
              <a:extLst>
                <a:ext uri="{FF2B5EF4-FFF2-40B4-BE49-F238E27FC236}">
                  <a16:creationId xmlns:a16="http://schemas.microsoft.com/office/drawing/2014/main" id="{26A802CD-661F-6548-9B20-03447D673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5857CADE-C5FA-4D45-86A4-A527BB09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</p:grpSp>
      <p:sp>
        <p:nvSpPr>
          <p:cNvPr id="67" name="Line 62">
            <a:extLst>
              <a:ext uri="{FF2B5EF4-FFF2-40B4-BE49-F238E27FC236}">
                <a16:creationId xmlns:a16="http://schemas.microsoft.com/office/drawing/2014/main" id="{4AD99966-51D9-144F-843E-CA57BB5A9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998" y="2858690"/>
            <a:ext cx="0" cy="781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68" name="Group 63">
            <a:extLst>
              <a:ext uri="{FF2B5EF4-FFF2-40B4-BE49-F238E27FC236}">
                <a16:creationId xmlns:a16="http://schemas.microsoft.com/office/drawing/2014/main" id="{21BE7B05-C0E3-2847-AA19-1D559561D8E0}"/>
              </a:ext>
            </a:extLst>
          </p:cNvPr>
          <p:cNvGrpSpPr>
            <a:grpSpLocks/>
          </p:cNvGrpSpPr>
          <p:nvPr/>
        </p:nvGrpSpPr>
        <p:grpSpPr bwMode="auto">
          <a:xfrm>
            <a:off x="5456791" y="3026568"/>
            <a:ext cx="296466" cy="371475"/>
            <a:chOff x="462" y="1727"/>
            <a:chExt cx="249" cy="312"/>
          </a:xfrm>
        </p:grpSpPr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068B7F8-AE57-0A4E-92E6-32182A78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0" name="Text Box 65">
              <a:extLst>
                <a:ext uri="{FF2B5EF4-FFF2-40B4-BE49-F238E27FC236}">
                  <a16:creationId xmlns:a16="http://schemas.microsoft.com/office/drawing/2014/main" id="{304BAA75-EDF9-3049-8146-D4E3B77D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  <p:sp>
          <p:nvSpPr>
            <p:cNvPr id="71" name="Text Box 66">
              <a:extLst>
                <a:ext uri="{FF2B5EF4-FFF2-40B4-BE49-F238E27FC236}">
                  <a16:creationId xmlns:a16="http://schemas.microsoft.com/office/drawing/2014/main" id="{7B98EC85-B737-7A4A-B367-0CDBC6B02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3F072947-4F12-CC4D-A114-F6AA680D477F}"/>
              </a:ext>
            </a:extLst>
          </p:cNvPr>
          <p:cNvGrpSpPr>
            <a:grpSpLocks/>
          </p:cNvGrpSpPr>
          <p:nvPr/>
        </p:nvGrpSpPr>
        <p:grpSpPr bwMode="auto">
          <a:xfrm>
            <a:off x="2156379" y="3974305"/>
            <a:ext cx="722709" cy="346471"/>
            <a:chOff x="3105" y="2650"/>
            <a:chExt cx="607" cy="291"/>
          </a:xfrm>
        </p:grpSpPr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B30322FD-E3EE-8748-B949-5646BF3F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74" name="Line 72">
              <a:extLst>
                <a:ext uri="{FF2B5EF4-FFF2-40B4-BE49-F238E27FC236}">
                  <a16:creationId xmlns:a16="http://schemas.microsoft.com/office/drawing/2014/main" id="{48E1F9CF-9FEF-5347-B932-F18E52F7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5" name="Text Box 73">
              <a:extLst>
                <a:ext uri="{FF2B5EF4-FFF2-40B4-BE49-F238E27FC236}">
                  <a16:creationId xmlns:a16="http://schemas.microsoft.com/office/drawing/2014/main" id="{3F1DCBAA-5080-0B49-ADD4-12FFFAF8A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663"/>
              <a:ext cx="2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cr</a:t>
              </a:r>
            </a:p>
          </p:txBody>
        </p:sp>
        <p:sp>
          <p:nvSpPr>
            <p:cNvPr id="76" name="Text Box 74">
              <a:extLst>
                <a:ext uri="{FF2B5EF4-FFF2-40B4-BE49-F238E27FC236}">
                  <a16:creationId xmlns:a16="http://schemas.microsoft.com/office/drawing/2014/main" id="{30F8DE49-8702-8242-B74B-8F1C10B8D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" y="2670"/>
              <a:ext cx="23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lf</a:t>
              </a:r>
            </a:p>
          </p:txBody>
        </p:sp>
      </p:grpSp>
      <p:sp>
        <p:nvSpPr>
          <p:cNvPr id="77" name="Rectangle 78">
            <a:extLst>
              <a:ext uri="{FF2B5EF4-FFF2-40B4-BE49-F238E27FC236}">
                <a16:creationId xmlns:a16="http://schemas.microsoft.com/office/drawing/2014/main" id="{6229F0FB-98BB-B944-85C4-25A52FBA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380" y="4310063"/>
            <a:ext cx="3877865" cy="8405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78" name="Text Box 80">
            <a:extLst>
              <a:ext uri="{FF2B5EF4-FFF2-40B4-BE49-F238E27FC236}">
                <a16:creationId xmlns:a16="http://schemas.microsoft.com/office/drawing/2014/main" id="{15C2EA86-0F4F-3247-A569-CE038874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942" y="4552950"/>
            <a:ext cx="11160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79" name="Group 81">
            <a:extLst>
              <a:ext uri="{FF2B5EF4-FFF2-40B4-BE49-F238E27FC236}">
                <a16:creationId xmlns:a16="http://schemas.microsoft.com/office/drawing/2014/main" id="{FBD71B37-ADDE-7A46-9420-5D7F558DE36A}"/>
              </a:ext>
            </a:extLst>
          </p:cNvPr>
          <p:cNvGrpSpPr>
            <a:grpSpLocks/>
          </p:cNvGrpSpPr>
          <p:nvPr/>
        </p:nvGrpSpPr>
        <p:grpSpPr bwMode="auto">
          <a:xfrm>
            <a:off x="2033745" y="4563666"/>
            <a:ext cx="296466" cy="371476"/>
            <a:chOff x="462" y="1727"/>
            <a:chExt cx="249" cy="312"/>
          </a:xfrm>
        </p:grpSpPr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EB685F5D-49A7-714D-B0CE-A681FE47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1" name="Text Box 83">
              <a:extLst>
                <a:ext uri="{FF2B5EF4-FFF2-40B4-BE49-F238E27FC236}">
                  <a16:creationId xmlns:a16="http://schemas.microsoft.com/office/drawing/2014/main" id="{F39503FA-5AF7-1343-97ED-74063A1F1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  <p:sp>
          <p:nvSpPr>
            <p:cNvPr id="82" name="Text Box 84">
              <a:extLst>
                <a:ext uri="{FF2B5EF4-FFF2-40B4-BE49-F238E27FC236}">
                  <a16:creationId xmlns:a16="http://schemas.microsoft.com/office/drawing/2014/main" id="{65445F71-0392-1545-8E73-EFFA475F7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</p:grpSp>
      <p:grpSp>
        <p:nvGrpSpPr>
          <p:cNvPr id="83" name="Group 85">
            <a:extLst>
              <a:ext uri="{FF2B5EF4-FFF2-40B4-BE49-F238E27FC236}">
                <a16:creationId xmlns:a16="http://schemas.microsoft.com/office/drawing/2014/main" id="{948FB213-CBD1-754F-9A31-92B73ABB091D}"/>
              </a:ext>
            </a:extLst>
          </p:cNvPr>
          <p:cNvGrpSpPr>
            <a:grpSpLocks/>
          </p:cNvGrpSpPr>
          <p:nvPr/>
        </p:nvGrpSpPr>
        <p:grpSpPr bwMode="auto">
          <a:xfrm>
            <a:off x="5903276" y="4556522"/>
            <a:ext cx="296466" cy="371476"/>
            <a:chOff x="462" y="1727"/>
            <a:chExt cx="249" cy="312"/>
          </a:xfrm>
        </p:grpSpPr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2099BE28-2CBD-FA47-A576-86B1CF47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/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94AB5515-CA17-A64C-8C42-F07410243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  <p:sp>
          <p:nvSpPr>
            <p:cNvPr id="86" name="Text Box 88">
              <a:extLst>
                <a:ext uri="{FF2B5EF4-FFF2-40B4-BE49-F238E27FC236}">
                  <a16:creationId xmlns:a16="http://schemas.microsoft.com/office/drawing/2014/main" id="{157CE15D-905D-5B44-91B2-249371FA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4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/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08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Other HTTP request messages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25316CA5-99B5-7F45-AFB7-B3A2CBFABDDC}"/>
              </a:ext>
            </a:extLst>
          </p:cNvPr>
          <p:cNvSpPr txBox="1">
            <a:spLocks noChangeArrowheads="1"/>
          </p:cNvSpPr>
          <p:nvPr/>
        </p:nvSpPr>
        <p:spPr>
          <a:xfrm>
            <a:off x="514180" y="2152795"/>
            <a:ext cx="3513535" cy="127620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  <a:defRPr/>
            </a:pPr>
            <a:r>
              <a:rPr lang="en-US" sz="2100" u="sng" dirty="0">
                <a:solidFill>
                  <a:srgbClr val="CC0000"/>
                </a:solidFill>
              </a:rPr>
              <a:t>POST method:</a:t>
            </a:r>
          </a:p>
          <a:p>
            <a:pPr marL="175022" indent="-175022">
              <a:spcBef>
                <a:spcPts val="300"/>
              </a:spcBef>
              <a:buFont typeface="Wingdings" charset="2"/>
              <a:buChar char="§"/>
              <a:defRPr/>
            </a:pPr>
            <a:r>
              <a:rPr lang="en-US" sz="1800" dirty="0"/>
              <a:t>web page often includes form input</a:t>
            </a:r>
          </a:p>
          <a:p>
            <a:pPr marL="175022" indent="-175022">
              <a:spcBef>
                <a:spcPts val="300"/>
              </a:spcBef>
              <a:buFont typeface="Wingdings" charset="2"/>
              <a:buChar char="§"/>
              <a:defRPr/>
            </a:pPr>
            <a:r>
              <a:rPr lang="en-US" sz="1800" dirty="0"/>
              <a:t>user input sent from client to server in entity body of HTTP POST request message</a:t>
            </a: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EC7D421B-4EDF-C343-AB2D-4624467F5415}"/>
              </a:ext>
            </a:extLst>
          </p:cNvPr>
          <p:cNvSpPr txBox="1">
            <a:spLocks noChangeArrowheads="1"/>
          </p:cNvSpPr>
          <p:nvPr/>
        </p:nvSpPr>
        <p:spPr>
          <a:xfrm>
            <a:off x="514180" y="4207473"/>
            <a:ext cx="4155791" cy="127620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  <a:defRPr/>
            </a:pPr>
            <a:r>
              <a:rPr lang="en-US" sz="2100" u="sng" dirty="0">
                <a:solidFill>
                  <a:srgbClr val="CC0000"/>
                </a:solidFill>
              </a:rPr>
              <a:t>GET method </a:t>
            </a:r>
            <a:r>
              <a:rPr lang="en-US" sz="1800" dirty="0"/>
              <a:t>(for sending data to server):</a:t>
            </a:r>
            <a:endParaRPr lang="en-US" sz="2100" dirty="0"/>
          </a:p>
          <a:p>
            <a:pPr marL="175022" indent="-175022">
              <a:buFont typeface="Wingdings" charset="2"/>
              <a:buChar char="§"/>
              <a:defRPr/>
            </a:pPr>
            <a:r>
              <a:rPr lang="en-US" sz="1800" dirty="0"/>
              <a:t>include user data in URL field of HTTP GET request message (following a ‘?’):</a:t>
            </a:r>
          </a:p>
        </p:txBody>
      </p:sp>
      <p:sp>
        <p:nvSpPr>
          <p:cNvPr id="89" name="Text Box 5">
            <a:extLst>
              <a:ext uri="{FF2B5EF4-FFF2-40B4-BE49-F238E27FC236}">
                <a16:creationId xmlns:a16="http://schemas.microsoft.com/office/drawing/2014/main" id="{B785588B-2DEA-474F-89CA-2613413F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38" y="5485673"/>
            <a:ext cx="47692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1" dirty="0" err="1">
                <a:latin typeface="Courier New" panose="02070309020205020404" pitchFamily="49" charset="0"/>
              </a:rPr>
              <a:t>www.somesite.com</a:t>
            </a:r>
            <a:r>
              <a:rPr lang="en-US" altLang="en-US" sz="1350" b="1" dirty="0">
                <a:latin typeface="Courier New" panose="02070309020205020404" pitchFamily="49" charset="0"/>
              </a:rPr>
              <a:t>/</a:t>
            </a:r>
            <a:r>
              <a:rPr lang="en-US" altLang="en-US" sz="1350" b="1" dirty="0" err="1">
                <a:latin typeface="Courier New" panose="02070309020205020404" pitchFamily="49" charset="0"/>
              </a:rPr>
              <a:t>animalsearch?monkeys&amp;banana</a:t>
            </a:r>
            <a:endParaRPr lang="en-US" altLang="en-US" sz="1350" b="1" dirty="0">
              <a:latin typeface="Courier New" panose="02070309020205020404" pitchFamily="49" charset="0"/>
            </a:endParaRP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F9FB5262-4D63-A149-A391-3CDD424427AC}"/>
              </a:ext>
            </a:extLst>
          </p:cNvPr>
          <p:cNvSpPr txBox="1">
            <a:spLocks noChangeArrowheads="1"/>
          </p:cNvSpPr>
          <p:nvPr/>
        </p:nvSpPr>
        <p:spPr>
          <a:xfrm>
            <a:off x="5243819" y="2171700"/>
            <a:ext cx="3513535" cy="127620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  <a:defRPr/>
            </a:pPr>
            <a:r>
              <a:rPr lang="en-US" sz="2100" u="sng" dirty="0">
                <a:solidFill>
                  <a:srgbClr val="CC0000"/>
                </a:solidFill>
              </a:rPr>
              <a:t>HEAD method:</a:t>
            </a:r>
          </a:p>
          <a:p>
            <a:pPr marL="175022" indent="-175022">
              <a:spcBef>
                <a:spcPts val="300"/>
              </a:spcBef>
              <a:buFont typeface="Wingdings" charset="2"/>
              <a:buChar char="§"/>
              <a:defRPr/>
            </a:pPr>
            <a:r>
              <a:rPr lang="en-US" sz="1800" dirty="0"/>
              <a:t>requests headers (only) that would be returned</a:t>
            </a:r>
            <a:r>
              <a:rPr lang="en-US" sz="1800" i="1" dirty="0"/>
              <a:t> if </a:t>
            </a:r>
            <a:r>
              <a:rPr lang="en-US" sz="1800" dirty="0"/>
              <a:t>specified URL were requested  with an HTTP GET method. 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2D3C6453-B336-C04B-8A91-4E7D3B632FEB}"/>
              </a:ext>
            </a:extLst>
          </p:cNvPr>
          <p:cNvSpPr txBox="1">
            <a:spLocks noChangeArrowheads="1"/>
          </p:cNvSpPr>
          <p:nvPr/>
        </p:nvSpPr>
        <p:spPr>
          <a:xfrm>
            <a:off x="5245029" y="3736895"/>
            <a:ext cx="3513535" cy="127620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  <a:defRPr/>
            </a:pPr>
            <a:r>
              <a:rPr lang="en-US" sz="2100" u="sng" dirty="0">
                <a:solidFill>
                  <a:srgbClr val="CC0000"/>
                </a:solidFill>
              </a:rPr>
              <a:t>PUT method:</a:t>
            </a:r>
          </a:p>
          <a:p>
            <a:pPr marL="175022" indent="-175022">
              <a:spcBef>
                <a:spcPts val="300"/>
              </a:spcBef>
              <a:buFont typeface="Wingdings" charset="2"/>
              <a:buChar char="§"/>
              <a:defRPr/>
            </a:pPr>
            <a:r>
              <a:rPr lang="en-US" sz="1800" dirty="0"/>
              <a:t>uploads new file (object) to server</a:t>
            </a:r>
          </a:p>
          <a:p>
            <a:pPr marL="175022" indent="-175022">
              <a:spcBef>
                <a:spcPts val="300"/>
              </a:spcBef>
              <a:buFont typeface="Wingdings" charset="2"/>
              <a:buChar char="§"/>
              <a:defRPr/>
            </a:pPr>
            <a:r>
              <a:rPr lang="en-US" sz="1800" dirty="0"/>
              <a:t>completely replaces file that exists at specified URL with content in entity body of POST HTTP request message</a:t>
            </a:r>
          </a:p>
        </p:txBody>
      </p:sp>
    </p:spTree>
    <p:extLst>
      <p:ext uri="{BB962C8B-B14F-4D97-AF65-F5344CB8AC3E}">
        <p14:creationId xmlns:p14="http://schemas.microsoft.com/office/powerpoint/2010/main" val="35549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HTTP response message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A994AECC-DC16-7847-B8EE-F2F612A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3" y="2024048"/>
            <a:ext cx="3042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status line 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status code status phrase)</a:t>
            </a:r>
            <a:endParaRPr lang="en-US" altLang="en-US" sz="21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89" name="Freeform 7">
            <a:extLst>
              <a:ext uri="{FF2B5EF4-FFF2-40B4-BE49-F238E27FC236}">
                <a16:creationId xmlns:a16="http://schemas.microsoft.com/office/drawing/2014/main" id="{CE30C96D-6890-834E-943D-561719CDCAE9}"/>
              </a:ext>
            </a:extLst>
          </p:cNvPr>
          <p:cNvSpPr>
            <a:spLocks/>
          </p:cNvSpPr>
          <p:nvPr/>
        </p:nvSpPr>
        <p:spPr bwMode="auto">
          <a:xfrm>
            <a:off x="3709308" y="2335672"/>
            <a:ext cx="192881" cy="2206229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9695B2A1-768B-CE41-87A1-8D564F95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711" y="3071479"/>
            <a:ext cx="849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 lines</a:t>
            </a:r>
            <a:endParaRPr lang="en-US" altLang="en-US" sz="21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1D3CD43-9088-2144-992C-3A77F783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59" y="4459577"/>
            <a:ext cx="2702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data, e.g.,  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A3"/>
                </a:solidFill>
                <a:latin typeface="+mn-lt"/>
              </a:rPr>
              <a:t>HTML file</a:t>
            </a:r>
            <a:endParaRPr lang="en-US" altLang="en-US" sz="21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E1D96B5-48F4-B842-9424-43BC570F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611" y="2140409"/>
            <a:ext cx="4733925" cy="271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35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350" b="1">
                <a:latin typeface="Courier New" panose="02070309020205020404" pitchFamily="49" charset="0"/>
              </a:rPr>
              <a:t>data data data data data ... </a:t>
            </a:r>
            <a:endParaRPr lang="en-US" altLang="en-US" sz="1350" b="1">
              <a:latin typeface="Courier New" panose="02070309020205020404" pitchFamily="49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248C33-8978-FA4A-B68D-07F7345C9C4D}"/>
              </a:ext>
            </a:extLst>
          </p:cNvPr>
          <p:cNvCxnSpPr>
            <a:cxnSpLocks/>
          </p:cNvCxnSpPr>
          <p:nvPr/>
        </p:nvCxnSpPr>
        <p:spPr>
          <a:xfrm>
            <a:off x="2695405" y="2241615"/>
            <a:ext cx="1077686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C1D39C-E830-C840-962A-5EF5A5C89548}"/>
              </a:ext>
            </a:extLst>
          </p:cNvPr>
          <p:cNvCxnSpPr>
            <a:cxnSpLocks/>
          </p:cNvCxnSpPr>
          <p:nvPr/>
        </p:nvCxnSpPr>
        <p:spPr>
          <a:xfrm>
            <a:off x="2695405" y="4641915"/>
            <a:ext cx="1077686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">
            <a:extLst>
              <a:ext uri="{FF2B5EF4-FFF2-40B4-BE49-F238E27FC236}">
                <a16:creationId xmlns:a16="http://schemas.microsoft.com/office/drawing/2014/main" id="{2551C779-9290-AD4E-91BD-E60A7E92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3" y="5473688"/>
            <a:ext cx="714102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50" dirty="0"/>
              <a:t>* Check out the online interactive exercises for more examples: h</a:t>
            </a:r>
            <a:r>
              <a:rPr lang="en-US" altLang="en-US" sz="900" dirty="0"/>
              <a:t>ttp://</a:t>
            </a:r>
            <a:r>
              <a:rPr lang="en-US" altLang="en-US" sz="900" dirty="0" err="1"/>
              <a:t>gaia.cs.umass.edu</a:t>
            </a:r>
            <a:r>
              <a:rPr lang="en-US" altLang="en-US" sz="900" dirty="0"/>
              <a:t>/</a:t>
            </a:r>
            <a:r>
              <a:rPr lang="en-US" altLang="en-US" sz="900" dirty="0" err="1"/>
              <a:t>kurose_ross</a:t>
            </a:r>
            <a:r>
              <a:rPr lang="en-US" altLang="en-US" sz="900" dirty="0"/>
              <a:t>/interactive/</a:t>
            </a:r>
          </a:p>
        </p:txBody>
      </p:sp>
    </p:spTree>
    <p:extLst>
      <p:ext uri="{BB962C8B-B14F-4D97-AF65-F5344CB8AC3E}">
        <p14:creationId xmlns:p14="http://schemas.microsoft.com/office/powerpoint/2010/main" val="198190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HTTP response status codes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D9FAF8-ACB6-2648-AF49-4F1CA2DD361E}"/>
              </a:ext>
            </a:extLst>
          </p:cNvPr>
          <p:cNvSpPr txBox="1">
            <a:spLocks noChangeArrowheads="1"/>
          </p:cNvSpPr>
          <p:nvPr/>
        </p:nvSpPr>
        <p:spPr>
          <a:xfrm>
            <a:off x="884903" y="2562986"/>
            <a:ext cx="8008725" cy="31265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300"/>
              </a:spcBef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200 OK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request succeeded, requested object later in this message</a:t>
            </a:r>
          </a:p>
          <a:p>
            <a:pPr>
              <a:lnSpc>
                <a:spcPct val="95000"/>
              </a:lnSpc>
              <a:spcBef>
                <a:spcPts val="300"/>
              </a:spcBef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301 Moved Permanently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requested object moved, new location specified later in this message (in Location: field)</a:t>
            </a:r>
          </a:p>
          <a:p>
            <a:pPr>
              <a:lnSpc>
                <a:spcPct val="95000"/>
              </a:lnSpc>
              <a:spcBef>
                <a:spcPts val="300"/>
              </a:spcBef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400 Bad Request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ts val="300"/>
              </a:spcBef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404 Not Found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ts val="300"/>
              </a:spcBef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505 HTTP Version Not Supported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98F9E3-E57A-7844-89F3-A6331B04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18" y="1851421"/>
            <a:ext cx="814221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0838" indent="-350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status code appears in 1st line in server-to-client response message.</a:t>
            </a:r>
          </a:p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100" dirty="0">
                <a:latin typeface="+mn-lt"/>
              </a:rPr>
              <a:t>some sample codes</a:t>
            </a:r>
            <a:r>
              <a:rPr lang="en-US" altLang="en-US" sz="1800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430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Trying out HTTP (client side) for yourself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162CB5-536A-4D40-94FC-6A99B52D37CF}"/>
              </a:ext>
            </a:extLst>
          </p:cNvPr>
          <p:cNvSpPr txBox="1">
            <a:spLocks noChangeArrowheads="1"/>
          </p:cNvSpPr>
          <p:nvPr/>
        </p:nvSpPr>
        <p:spPr>
          <a:xfrm>
            <a:off x="434578" y="1963443"/>
            <a:ext cx="6072188" cy="3500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350" dirty="0">
              <a:ea typeface="ＭＳ Ｐゴシック" panose="020B0600070205080204" pitchFamily="34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AD8FC5E-7EF6-5D4A-947A-76F9FAC5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972" y="2270522"/>
            <a:ext cx="4683140" cy="10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14313" indent="-214313">
              <a:spcBef>
                <a:spcPts val="45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1500" dirty="0">
                <a:latin typeface="+mn-lt"/>
              </a:rPr>
              <a:t>opens TCP connection to port 80 (default HTTP server port)  at </a:t>
            </a:r>
            <a:r>
              <a:rPr lang="en-US" altLang="en-US" sz="1500" dirty="0" err="1">
                <a:latin typeface="+mn-lt"/>
              </a:rPr>
              <a:t>gaia.cs.umass</a:t>
            </a:r>
            <a:r>
              <a:rPr lang="en-US" altLang="en-US" sz="1500" dirty="0">
                <a:latin typeface="+mn-lt"/>
              </a:rPr>
              <a:t>. </a:t>
            </a:r>
            <a:r>
              <a:rPr lang="en-US" altLang="en-US" sz="1500" dirty="0" err="1">
                <a:latin typeface="+mn-lt"/>
              </a:rPr>
              <a:t>edu</a:t>
            </a:r>
            <a:r>
              <a:rPr lang="en-US" altLang="en-US" sz="1500" dirty="0">
                <a:latin typeface="+mn-lt"/>
              </a:rPr>
              <a:t>.</a:t>
            </a:r>
          </a:p>
          <a:p>
            <a:pPr marL="214313" indent="-214313">
              <a:spcBef>
                <a:spcPts val="450"/>
              </a:spcBef>
              <a:buClr>
                <a:srgbClr val="0000A3"/>
              </a:buClr>
              <a:buFont typeface="Wingdings" pitchFamily="2" charset="2"/>
              <a:buChar char="§"/>
            </a:pPr>
            <a:r>
              <a:rPr lang="en-US" altLang="en-US" sz="1500" dirty="0">
                <a:latin typeface="+mn-lt"/>
              </a:rPr>
              <a:t>anything typed in will be sent  to port 80 at </a:t>
            </a:r>
            <a:r>
              <a:rPr lang="en-US" altLang="en-US" sz="1500" dirty="0" err="1">
                <a:latin typeface="+mn-lt"/>
              </a:rPr>
              <a:t>gaia.cs.umass.edu</a:t>
            </a:r>
            <a:endParaRPr lang="en-US" altLang="en-US" sz="2100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05D1437-BBD8-714B-ADDF-C3F7DEF7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80" y="2356350"/>
            <a:ext cx="330090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solidFill>
                  <a:srgbClr val="CC0000"/>
                </a:solidFill>
                <a:latin typeface="Courier New" panose="02070309020205020404" pitchFamily="49" charset="0"/>
              </a:rPr>
              <a:t>telnet </a:t>
            </a:r>
            <a:r>
              <a:rPr lang="en-US" altLang="en-US" sz="1500" b="1" dirty="0" err="1">
                <a:solidFill>
                  <a:srgbClr val="CC0000"/>
                </a:solidFill>
                <a:latin typeface="Courier New" panose="02070309020205020404" pitchFamily="49" charset="0"/>
              </a:rPr>
              <a:t>gaia.cs.umass.edu</a:t>
            </a:r>
            <a:r>
              <a:rPr lang="en-US" altLang="en-US" sz="1500" b="1" dirty="0">
                <a:solidFill>
                  <a:srgbClr val="CC0000"/>
                </a:solidFill>
                <a:latin typeface="Courier New" panose="02070309020205020404" pitchFamily="49" charset="0"/>
              </a:rPr>
              <a:t> 80</a:t>
            </a:r>
            <a:endParaRPr lang="en-US" altLang="en-US" sz="2400" dirty="0">
              <a:solidFill>
                <a:srgbClr val="CC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AAC288-3206-534D-929C-FFD2305EC27E}"/>
              </a:ext>
            </a:extLst>
          </p:cNvPr>
          <p:cNvGrpSpPr/>
          <p:nvPr/>
        </p:nvGrpSpPr>
        <p:grpSpPr>
          <a:xfrm>
            <a:off x="533400" y="4822272"/>
            <a:ext cx="6273544" cy="770446"/>
            <a:chOff x="711200" y="5286696"/>
            <a:chExt cx="8364724" cy="102726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6E2A86-603C-764E-9AF8-0B2F20CD2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5286696"/>
              <a:ext cx="80962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dirty="0">
                  <a:latin typeface="+mn-lt"/>
                </a:rPr>
                <a:t>3. look at response message sent by HTTP server!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A3659547-E754-6B44-903F-76BD7A300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95" y="5821515"/>
              <a:ext cx="800962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n-lt"/>
                </a:rPr>
                <a:t>(or use Wireshark to look at captured HTTP request/response)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E12EFF-E52A-B84D-934A-7405FA201329}"/>
              </a:ext>
            </a:extLst>
          </p:cNvPr>
          <p:cNvGrpSpPr/>
          <p:nvPr/>
        </p:nvGrpSpPr>
        <p:grpSpPr>
          <a:xfrm>
            <a:off x="545648" y="3216497"/>
            <a:ext cx="8432587" cy="1556888"/>
            <a:chOff x="727530" y="3145663"/>
            <a:chExt cx="11243449" cy="2075851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F530C45-E591-C948-8561-E3D1A663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30" y="3145663"/>
              <a:ext cx="80962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100" dirty="0">
                  <a:latin typeface="+mn-lt"/>
                </a:rPr>
                <a:t>2. type in a GET HTTP request:</a:t>
              </a:r>
            </a:p>
            <a:p>
              <a:pPr lvl="2">
                <a:buClrTx/>
                <a:buSzTx/>
                <a:buFontTx/>
                <a:buNone/>
              </a:pPr>
              <a:endParaRPr lang="en-US" altLang="en-US" sz="1350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4F32261-DA96-6645-A103-A806625BC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273" y="3748006"/>
              <a:ext cx="747897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GET /</a:t>
              </a:r>
              <a:r>
                <a:rPr lang="en-US" altLang="en-US" sz="1500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kurose_ross</a:t>
              </a:r>
              <a:r>
                <a:rPr lang="en-US" altLang="en-US" sz="1500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/interactive/</a:t>
              </a:r>
              <a:r>
                <a:rPr lang="en-US" altLang="en-US" sz="1500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index.php</a:t>
              </a:r>
              <a:r>
                <a:rPr lang="en-US" altLang="en-US" sz="1500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 HTTP/1.1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Host: </a:t>
              </a:r>
              <a:r>
                <a:rPr lang="en-US" altLang="en-US" sz="1500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gaia.cs.umass.edu</a:t>
              </a:r>
              <a:endParaRPr lang="en-US" altLang="en-US" sz="1500" b="1" dirty="0">
                <a:solidFill>
                  <a:srgbClr val="CC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A5628D90-F44C-0944-B370-D91518878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793" y="4175074"/>
              <a:ext cx="624418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214313" indent="-214313">
                <a:spcBef>
                  <a:spcPct val="0"/>
                </a:spcBef>
                <a:buClr>
                  <a:srgbClr val="0000A3"/>
                </a:buClr>
                <a:buFont typeface="Wingdings" pitchFamily="2" charset="2"/>
                <a:buChar char="§"/>
              </a:pPr>
              <a:r>
                <a:rPr lang="en-US" altLang="en-US" sz="1500" dirty="0">
                  <a:latin typeface="+mn-lt"/>
                </a:rPr>
                <a:t>by typing this in (hit carriage return twice), you send this minimal (but complete)  GET request to HTTP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2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Maintaining user/server state: cookies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635EFC9-A521-0240-B257-CD458B330808}"/>
              </a:ext>
            </a:extLst>
          </p:cNvPr>
          <p:cNvSpPr txBox="1">
            <a:spLocks noChangeArrowheads="1"/>
          </p:cNvSpPr>
          <p:nvPr/>
        </p:nvSpPr>
        <p:spPr>
          <a:xfrm>
            <a:off x="563642" y="1883332"/>
            <a:ext cx="4408410" cy="205059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Recall:  HTTP GET/response interaction is 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stateless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no notion of multi-step exchanges of HTTP messages to complete a Web “transaction”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 need for client/server to track “state” of multi-step exchange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all HTTP requests are independent of each other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 need for client/server to “recover” from a partially-completed-but-never-completely-completed transaction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F961A-6387-0345-9591-6D8E9EDB9801}"/>
              </a:ext>
            </a:extLst>
          </p:cNvPr>
          <p:cNvSpPr txBox="1"/>
          <p:nvPr/>
        </p:nvSpPr>
        <p:spPr>
          <a:xfrm>
            <a:off x="5832888" y="1806784"/>
            <a:ext cx="2510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00A3"/>
                </a:solidFill>
              </a:rPr>
              <a:t>a stateful protocol: </a:t>
            </a:r>
            <a:r>
              <a:rPr lang="en-US" sz="1350" dirty="0"/>
              <a:t>client makes two changes to X, or none at all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E1896121-77D8-FD42-BC74-F51FD18D8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807" y="2971031"/>
            <a:ext cx="0" cy="212407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7668C468-5627-F641-A1D5-CCCD71D47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823" y="2966269"/>
            <a:ext cx="0" cy="2160984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4D29A06D-1A18-BA46-8999-A8C319B0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738" y="5105822"/>
            <a:ext cx="434734" cy="2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27466D26-729A-A04F-8FFC-34F73F8E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229" y="5092725"/>
            <a:ext cx="4347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FAE9785A-4169-E940-B94F-671A4AB9F406}"/>
              </a:ext>
            </a:extLst>
          </p:cNvPr>
          <p:cNvGrpSpPr>
            <a:grpSpLocks/>
          </p:cNvGrpSpPr>
          <p:nvPr/>
        </p:nvGrpSpPr>
        <p:grpSpPr bwMode="auto">
          <a:xfrm>
            <a:off x="7276804" y="2391197"/>
            <a:ext cx="317897" cy="513160"/>
            <a:chOff x="4140" y="429"/>
            <a:chExt cx="1425" cy="239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CED6B20-429D-A742-A5A8-C560D227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3217673F-28F2-7F49-B23F-A3ED64A0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C8F4947-7476-8140-9308-A091DA12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C324215D-D2F8-D640-866A-AD06AEA3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AF16B93D-625D-BF47-B9C3-3122406F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grpSp>
          <p:nvGrpSpPr>
            <p:cNvPr id="42" name="Group 49">
              <a:extLst>
                <a:ext uri="{FF2B5EF4-FFF2-40B4-BE49-F238E27FC236}">
                  <a16:creationId xmlns:a16="http://schemas.microsoft.com/office/drawing/2014/main" id="{E5823F1D-E46B-E542-BA9A-BE7B2ADB2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0">
                <a:extLst>
                  <a:ext uri="{FF2B5EF4-FFF2-40B4-BE49-F238E27FC236}">
                    <a16:creationId xmlns:a16="http://schemas.microsoft.com/office/drawing/2014/main" id="{5EDFB4BA-9ECC-1D4B-9DE1-6892D81B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68" name="AutoShape 51">
                <a:extLst>
                  <a:ext uri="{FF2B5EF4-FFF2-40B4-BE49-F238E27FC236}">
                    <a16:creationId xmlns:a16="http://schemas.microsoft.com/office/drawing/2014/main" id="{322B0365-5AB5-FB41-8CFB-D0A89CDC6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29C26A51-8119-1C45-B765-0A6FDC42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A0E07450-02B5-944A-993E-ED4E720D6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4">
                <a:extLst>
                  <a:ext uri="{FF2B5EF4-FFF2-40B4-BE49-F238E27FC236}">
                    <a16:creationId xmlns:a16="http://schemas.microsoft.com/office/drawing/2014/main" id="{B895EECE-8814-364B-ABEF-BDFDB5B69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66" name="AutoShape 55">
                <a:extLst>
                  <a:ext uri="{FF2B5EF4-FFF2-40B4-BE49-F238E27FC236}">
                    <a16:creationId xmlns:a16="http://schemas.microsoft.com/office/drawing/2014/main" id="{19862CEA-43CD-F949-9939-14C77DA0F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id="{AF3B098B-3C77-8047-942A-938B768EC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46" name="Rectangle 57">
              <a:extLst>
                <a:ext uri="{FF2B5EF4-FFF2-40B4-BE49-F238E27FC236}">
                  <a16:creationId xmlns:a16="http://schemas.microsoft.com/office/drawing/2014/main" id="{B55EF1A5-9C91-874D-A21C-9283813B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4BE447F1-4065-604D-9C52-935316AF9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59">
                <a:extLst>
                  <a:ext uri="{FF2B5EF4-FFF2-40B4-BE49-F238E27FC236}">
                    <a16:creationId xmlns:a16="http://schemas.microsoft.com/office/drawing/2014/main" id="{B6AF28E0-3DFD-B648-BA8B-C954368CE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64" name="AutoShape 60">
                <a:extLst>
                  <a:ext uri="{FF2B5EF4-FFF2-40B4-BE49-F238E27FC236}">
                    <a16:creationId xmlns:a16="http://schemas.microsoft.com/office/drawing/2014/main" id="{CD352178-7C9F-9247-ADEE-3A9C5EED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167E2C73-34F7-5443-B80D-3E31BC26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62">
              <a:extLst>
                <a:ext uri="{FF2B5EF4-FFF2-40B4-BE49-F238E27FC236}">
                  <a16:creationId xmlns:a16="http://schemas.microsoft.com/office/drawing/2014/main" id="{FD3C1C1A-4BE2-8A4D-B7D1-6FE82CCD5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3">
                <a:extLst>
                  <a:ext uri="{FF2B5EF4-FFF2-40B4-BE49-F238E27FC236}">
                    <a16:creationId xmlns:a16="http://schemas.microsoft.com/office/drawing/2014/main" id="{37F891D2-79F1-BA40-9E94-2CB7F92C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  <p:sp>
            <p:nvSpPr>
              <p:cNvPr id="62" name="AutoShape 64">
                <a:extLst>
                  <a:ext uri="{FF2B5EF4-FFF2-40B4-BE49-F238E27FC236}">
                    <a16:creationId xmlns:a16="http://schemas.microsoft.com/office/drawing/2014/main" id="{A6F14F93-50F0-1D44-A328-C58C4810E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100">
                  <a:latin typeface="+mn-lt"/>
                </a:endParaRPr>
              </a:p>
            </p:txBody>
          </p:sp>
        </p:grpSp>
        <p:sp>
          <p:nvSpPr>
            <p:cNvPr id="50" name="Rectangle 65">
              <a:extLst>
                <a:ext uri="{FF2B5EF4-FFF2-40B4-BE49-F238E27FC236}">
                  <a16:creationId xmlns:a16="http://schemas.microsoft.com/office/drawing/2014/main" id="{002C4B61-E0A4-9947-A2B8-C5E4A183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03750C04-4651-264E-A820-846CC991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8FAC3F30-F8EF-E042-AB16-84DEBD8C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68">
              <a:extLst>
                <a:ext uri="{FF2B5EF4-FFF2-40B4-BE49-F238E27FC236}">
                  <a16:creationId xmlns:a16="http://schemas.microsoft.com/office/drawing/2014/main" id="{0AC7D83A-6568-AE4B-9387-52663F18F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1F36BF90-AD45-4E43-863B-F7093519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70">
              <a:extLst>
                <a:ext uri="{FF2B5EF4-FFF2-40B4-BE49-F238E27FC236}">
                  <a16:creationId xmlns:a16="http://schemas.microsoft.com/office/drawing/2014/main" id="{F5B54DD4-D0E2-AF41-9405-9DCDB2D7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56" name="AutoShape 71">
              <a:extLst>
                <a:ext uri="{FF2B5EF4-FFF2-40B4-BE49-F238E27FC236}">
                  <a16:creationId xmlns:a16="http://schemas.microsoft.com/office/drawing/2014/main" id="{23D73537-49F7-C342-B924-696A08B3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57" name="Oval 72">
              <a:extLst>
                <a:ext uri="{FF2B5EF4-FFF2-40B4-BE49-F238E27FC236}">
                  <a16:creationId xmlns:a16="http://schemas.microsoft.com/office/drawing/2014/main" id="{BC45042D-B8F2-A44D-9D8F-FC3BBA5D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58" name="Oval 73">
              <a:extLst>
                <a:ext uri="{FF2B5EF4-FFF2-40B4-BE49-F238E27FC236}">
                  <a16:creationId xmlns:a16="http://schemas.microsoft.com/office/drawing/2014/main" id="{B9F22805-FC3E-6544-AABA-20E89AF9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B68854B-BAC2-D941-B3A2-A5819DC3E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  <p:sp>
          <p:nvSpPr>
            <p:cNvPr id="60" name="Rectangle 75">
              <a:extLst>
                <a:ext uri="{FF2B5EF4-FFF2-40B4-BE49-F238E27FC236}">
                  <a16:creationId xmlns:a16="http://schemas.microsoft.com/office/drawing/2014/main" id="{D02DEB6D-1661-D243-AA4D-D82ACE64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latin typeface="+mn-lt"/>
              </a:endParaRPr>
            </a:p>
          </p:txBody>
        </p:sp>
      </p:grpSp>
      <p:grpSp>
        <p:nvGrpSpPr>
          <p:cNvPr id="69" name="Group 76">
            <a:extLst>
              <a:ext uri="{FF2B5EF4-FFF2-40B4-BE49-F238E27FC236}">
                <a16:creationId xmlns:a16="http://schemas.microsoft.com/office/drawing/2014/main" id="{DCF55C78-47F8-BB4D-B7DC-932793317724}"/>
              </a:ext>
            </a:extLst>
          </p:cNvPr>
          <p:cNvGrpSpPr>
            <a:grpSpLocks/>
          </p:cNvGrpSpPr>
          <p:nvPr/>
        </p:nvGrpSpPr>
        <p:grpSpPr bwMode="auto">
          <a:xfrm>
            <a:off x="5775426" y="2407866"/>
            <a:ext cx="523875" cy="532210"/>
            <a:chOff x="-44" y="1473"/>
            <a:chExt cx="981" cy="1105"/>
          </a:xfrm>
        </p:grpSpPr>
        <p:pic>
          <p:nvPicPr>
            <p:cNvPr id="70" name="Picture 77" descr="desktop_computer_stylized_medium">
              <a:extLst>
                <a:ext uri="{FF2B5EF4-FFF2-40B4-BE49-F238E27FC236}">
                  <a16:creationId xmlns:a16="http://schemas.microsoft.com/office/drawing/2014/main" id="{DA88C7F5-3379-274A-B44E-AF12E56C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FAA003F1-DCEB-8040-A71C-4C8DD7155D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2F7DE24-824D-8B4E-BB5F-5FEDF024EC8E}"/>
              </a:ext>
            </a:extLst>
          </p:cNvPr>
          <p:cNvGrpSpPr/>
          <p:nvPr/>
        </p:nvGrpSpPr>
        <p:grpSpPr>
          <a:xfrm>
            <a:off x="6158808" y="3814456"/>
            <a:ext cx="1254919" cy="264430"/>
            <a:chOff x="8211743" y="3942941"/>
            <a:chExt cx="1673225" cy="352573"/>
          </a:xfrm>
        </p:grpSpPr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3D07B504-4294-484D-A15A-873F55BFA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942941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C44DF33-D418-CB41-BFC5-96705F979CCC}"/>
                </a:ext>
              </a:extLst>
            </p:cNvPr>
            <p:cNvSpPr txBox="1"/>
            <p:nvPr/>
          </p:nvSpPr>
          <p:spPr>
            <a:xfrm rot="21106037">
              <a:off x="9382305" y="3956960"/>
              <a:ext cx="462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OK</a:t>
              </a:r>
              <a:endParaRPr lang="en-US" sz="1050" i="1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6582D8-E5C3-E94C-91FA-DD082657187F}"/>
              </a:ext>
            </a:extLst>
          </p:cNvPr>
          <p:cNvGrpSpPr/>
          <p:nvPr/>
        </p:nvGrpSpPr>
        <p:grpSpPr>
          <a:xfrm>
            <a:off x="6165424" y="4336397"/>
            <a:ext cx="1254919" cy="253916"/>
            <a:chOff x="8220565" y="4638859"/>
            <a:chExt cx="1673225" cy="338554"/>
          </a:xfrm>
        </p:grpSpPr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4C9BF12C-724F-3C4B-9FC7-C0EB27409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0565" y="465532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7DB85B-1569-344D-AC0D-B969F2CD0B87}"/>
                </a:ext>
              </a:extLst>
            </p:cNvPr>
            <p:cNvSpPr txBox="1"/>
            <p:nvPr/>
          </p:nvSpPr>
          <p:spPr>
            <a:xfrm rot="21106037">
              <a:off x="9360647" y="4638859"/>
              <a:ext cx="462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OK</a:t>
              </a:r>
              <a:endParaRPr lang="en-US" sz="1050" i="1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AAF2513-9DD5-1A4B-B41D-1AFE8BDB247D}"/>
              </a:ext>
            </a:extLst>
          </p:cNvPr>
          <p:cNvGrpSpPr/>
          <p:nvPr/>
        </p:nvGrpSpPr>
        <p:grpSpPr>
          <a:xfrm>
            <a:off x="6169522" y="4506544"/>
            <a:ext cx="1263254" cy="269671"/>
            <a:chOff x="8226030" y="4865732"/>
            <a:chExt cx="1684338" cy="359561"/>
          </a:xfrm>
        </p:grpSpPr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33143F67-A599-EE4C-988D-1E52584BC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499071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421034-4844-1843-9EDF-80D2D2191FFC}"/>
                </a:ext>
              </a:extLst>
            </p:cNvPr>
            <p:cNvSpPr txBox="1"/>
            <p:nvPr/>
          </p:nvSpPr>
          <p:spPr>
            <a:xfrm rot="460210">
              <a:off x="8601378" y="4865732"/>
              <a:ext cx="1126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unlock </a:t>
              </a:r>
              <a:r>
                <a:rPr lang="en-US" sz="1050" i="1" dirty="0"/>
                <a:t>X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E6B42D-EC51-CD42-8E76-639F17FF9C82}"/>
              </a:ext>
            </a:extLst>
          </p:cNvPr>
          <p:cNvGrpSpPr/>
          <p:nvPr/>
        </p:nvGrpSpPr>
        <p:grpSpPr>
          <a:xfrm>
            <a:off x="6158808" y="4797674"/>
            <a:ext cx="1254919" cy="264055"/>
            <a:chOff x="8211743" y="5253900"/>
            <a:chExt cx="1673225" cy="352073"/>
          </a:xfrm>
        </p:grpSpPr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981C6A97-493C-1541-8F46-FB6401EE6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525390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E6BC057-143C-EA4C-9758-617A540239BE}"/>
                </a:ext>
              </a:extLst>
            </p:cNvPr>
            <p:cNvSpPr txBox="1"/>
            <p:nvPr/>
          </p:nvSpPr>
          <p:spPr>
            <a:xfrm rot="21106037">
              <a:off x="9373745" y="5267419"/>
              <a:ext cx="462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OK</a:t>
              </a:r>
              <a:endParaRPr lang="en-US" sz="1050" i="1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2585BB-270F-6343-8338-140BA89C7E52}"/>
              </a:ext>
            </a:extLst>
          </p:cNvPr>
          <p:cNvGrpSpPr/>
          <p:nvPr/>
        </p:nvGrpSpPr>
        <p:grpSpPr>
          <a:xfrm>
            <a:off x="6169522" y="3527510"/>
            <a:ext cx="1272176" cy="265489"/>
            <a:chOff x="8226030" y="3560348"/>
            <a:chExt cx="1696234" cy="353986"/>
          </a:xfrm>
        </p:grpSpPr>
        <p:sp>
          <p:nvSpPr>
            <p:cNvPr id="76" name="Line 17">
              <a:extLst>
                <a:ext uri="{FF2B5EF4-FFF2-40B4-BE49-F238E27FC236}">
                  <a16:creationId xmlns:a16="http://schemas.microsoft.com/office/drawing/2014/main" id="{06976B72-BDF3-7C48-82E3-924EF74F5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3679752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D38CDC-448B-6D46-8D67-92FCAC24452A}"/>
                </a:ext>
              </a:extLst>
            </p:cNvPr>
            <p:cNvSpPr txBox="1"/>
            <p:nvPr/>
          </p:nvSpPr>
          <p:spPr>
            <a:xfrm rot="460210">
              <a:off x="8589335" y="3560348"/>
              <a:ext cx="133292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update </a:t>
              </a:r>
              <a:r>
                <a:rPr lang="en-US" sz="1050" i="1" dirty="0"/>
                <a:t>X      X’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96C1467-1B22-FD48-8EA3-AAA9DBA798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1367" y="3750644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BE549BD-AAEC-8444-851F-3374194952CD}"/>
              </a:ext>
            </a:extLst>
          </p:cNvPr>
          <p:cNvGrpSpPr/>
          <p:nvPr/>
        </p:nvGrpSpPr>
        <p:grpSpPr>
          <a:xfrm>
            <a:off x="6176139" y="3959740"/>
            <a:ext cx="1263254" cy="415498"/>
            <a:chOff x="8234852" y="4136654"/>
            <a:chExt cx="1684338" cy="553998"/>
          </a:xfrm>
        </p:grpSpPr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BD9CD2B5-5BAD-F64E-ABCA-CBF632B90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852" y="439213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94E783-4022-4840-9168-04845DD3C6E1}"/>
                </a:ext>
              </a:extLst>
            </p:cNvPr>
            <p:cNvSpPr txBox="1"/>
            <p:nvPr/>
          </p:nvSpPr>
          <p:spPr>
            <a:xfrm rot="460210">
              <a:off x="8600615" y="4136654"/>
              <a:ext cx="12570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update </a:t>
              </a:r>
              <a:r>
                <a:rPr lang="en-US" sz="1050" i="1" dirty="0"/>
                <a:t>X      X’’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91273DD-2DB7-7D46-A38E-BB2C165693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9955" y="4436145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AF7376-17A3-D741-91E5-0D8534607D08}"/>
              </a:ext>
            </a:extLst>
          </p:cNvPr>
          <p:cNvGrpSpPr/>
          <p:nvPr/>
        </p:nvGrpSpPr>
        <p:grpSpPr>
          <a:xfrm>
            <a:off x="6169522" y="2961111"/>
            <a:ext cx="1263254" cy="283487"/>
            <a:chOff x="8226030" y="2805150"/>
            <a:chExt cx="1684338" cy="3779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70E437-30BF-E34D-A36A-B1465B8979C1}"/>
                </a:ext>
              </a:extLst>
            </p:cNvPr>
            <p:cNvSpPr txBox="1"/>
            <p:nvPr/>
          </p:nvSpPr>
          <p:spPr>
            <a:xfrm rot="460210">
              <a:off x="8283881" y="2805150"/>
              <a:ext cx="156069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lock data record </a:t>
              </a:r>
              <a:r>
                <a:rPr lang="en-US" sz="1050" i="1" dirty="0"/>
                <a:t>X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26EF0C1-2237-8E46-AB56-8D689EE5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294855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D140EC4-5DA8-F040-BC23-C3A90A90AE49}"/>
              </a:ext>
            </a:extLst>
          </p:cNvPr>
          <p:cNvGrpSpPr/>
          <p:nvPr/>
        </p:nvGrpSpPr>
        <p:grpSpPr>
          <a:xfrm>
            <a:off x="6158808" y="3266055"/>
            <a:ext cx="1254919" cy="256246"/>
            <a:chOff x="8211743" y="3211740"/>
            <a:chExt cx="1673225" cy="341661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C78912E7-84E1-824B-B855-60DAC36E5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21174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9CDE70-7C81-BB40-B7E7-D376841A3505}"/>
                </a:ext>
              </a:extLst>
            </p:cNvPr>
            <p:cNvSpPr txBox="1"/>
            <p:nvPr/>
          </p:nvSpPr>
          <p:spPr>
            <a:xfrm rot="21106037">
              <a:off x="9368027" y="3214847"/>
              <a:ext cx="462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OK</a:t>
              </a:r>
              <a:endParaRPr lang="en-US" sz="1050" i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FE3FF41-4F60-4C4F-85AB-4CC4494FF63A}"/>
              </a:ext>
            </a:extLst>
          </p:cNvPr>
          <p:cNvGrpSpPr/>
          <p:nvPr/>
        </p:nvGrpSpPr>
        <p:grpSpPr>
          <a:xfrm>
            <a:off x="7602117" y="3075062"/>
            <a:ext cx="391819" cy="323166"/>
            <a:chOff x="10136156" y="2957082"/>
            <a:chExt cx="522425" cy="430887"/>
          </a:xfrm>
        </p:grpSpPr>
        <p:sp>
          <p:nvSpPr>
            <p:cNvPr id="91" name="AutoShape 327">
              <a:extLst>
                <a:ext uri="{FF2B5EF4-FFF2-40B4-BE49-F238E27FC236}">
                  <a16:creationId xmlns:a16="http://schemas.microsoft.com/office/drawing/2014/main" id="{819E3430-D00B-DE4A-BF76-DA4F707F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A7AE3A8-B4B7-5D45-9040-2EECD223536E}"/>
                </a:ext>
              </a:extLst>
            </p:cNvPr>
            <p:cNvSpPr txBox="1"/>
            <p:nvPr/>
          </p:nvSpPr>
          <p:spPr>
            <a:xfrm>
              <a:off x="10364121" y="3049415"/>
              <a:ext cx="294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64171ED-8243-0748-A18D-E9E66AB8C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sp>
        <p:nvSpPr>
          <p:cNvPr id="102" name="AutoShape 327">
            <a:extLst>
              <a:ext uri="{FF2B5EF4-FFF2-40B4-BE49-F238E27FC236}">
                <a16:creationId xmlns:a16="http://schemas.microsoft.com/office/drawing/2014/main" id="{94D2C5FA-36D2-234A-8CDE-D9DE43DC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033" y="2503777"/>
            <a:ext cx="382565" cy="300083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67923B-2554-D94F-98BF-5970F66E0A80}"/>
              </a:ext>
            </a:extLst>
          </p:cNvPr>
          <p:cNvSpPr txBox="1"/>
          <p:nvPr/>
        </p:nvSpPr>
        <p:spPr>
          <a:xfrm>
            <a:off x="7787375" y="2573027"/>
            <a:ext cx="220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X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5B74FE-39C8-5B43-9432-6DE5518154FD}"/>
              </a:ext>
            </a:extLst>
          </p:cNvPr>
          <p:cNvGrpSpPr/>
          <p:nvPr/>
        </p:nvGrpSpPr>
        <p:grpSpPr>
          <a:xfrm>
            <a:off x="7599123" y="3633848"/>
            <a:ext cx="444427" cy="484748"/>
            <a:chOff x="10136156" y="2957082"/>
            <a:chExt cx="592569" cy="646329"/>
          </a:xfrm>
        </p:grpSpPr>
        <p:sp>
          <p:nvSpPr>
            <p:cNvPr id="107" name="AutoShape 327">
              <a:extLst>
                <a:ext uri="{FF2B5EF4-FFF2-40B4-BE49-F238E27FC236}">
                  <a16:creationId xmlns:a16="http://schemas.microsoft.com/office/drawing/2014/main" id="{8B16F450-5DEA-8B45-B210-945CA675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167ECA-B9B2-4E40-82B0-9F43976F24FE}"/>
                </a:ext>
              </a:extLst>
            </p:cNvPr>
            <p:cNvSpPr txBox="1"/>
            <p:nvPr/>
          </p:nvSpPr>
          <p:spPr>
            <a:xfrm>
              <a:off x="10364121" y="3049415"/>
              <a:ext cx="364604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X’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6DE726C-08C5-5346-B762-9B140BCB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55A0D6-71A5-1D45-8A52-331867F92A1A}"/>
              </a:ext>
            </a:extLst>
          </p:cNvPr>
          <p:cNvGrpSpPr/>
          <p:nvPr/>
        </p:nvGrpSpPr>
        <p:grpSpPr>
          <a:xfrm>
            <a:off x="7596128" y="4192632"/>
            <a:ext cx="444427" cy="484748"/>
            <a:chOff x="10136156" y="2957082"/>
            <a:chExt cx="592569" cy="646329"/>
          </a:xfrm>
        </p:grpSpPr>
        <p:sp>
          <p:nvSpPr>
            <p:cNvPr id="111" name="AutoShape 327">
              <a:extLst>
                <a:ext uri="{FF2B5EF4-FFF2-40B4-BE49-F238E27FC236}">
                  <a16:creationId xmlns:a16="http://schemas.microsoft.com/office/drawing/2014/main" id="{AD90F81E-B5AA-6341-8460-5E051080A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02956FF-BB8D-6149-9012-24692DD7049D}"/>
                </a:ext>
              </a:extLst>
            </p:cNvPr>
            <p:cNvSpPr txBox="1"/>
            <p:nvPr/>
          </p:nvSpPr>
          <p:spPr>
            <a:xfrm>
              <a:off x="10364121" y="3049415"/>
              <a:ext cx="364604" cy="55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X’’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E37BA2D-D932-D14B-9FD2-5FE1BA0B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B7CAB0-F376-054D-A184-1987E69E5578}"/>
              </a:ext>
            </a:extLst>
          </p:cNvPr>
          <p:cNvGrpSpPr/>
          <p:nvPr/>
        </p:nvGrpSpPr>
        <p:grpSpPr>
          <a:xfrm>
            <a:off x="7594766" y="4751416"/>
            <a:ext cx="544554" cy="323166"/>
            <a:chOff x="10138333" y="2957082"/>
            <a:chExt cx="726072" cy="430887"/>
          </a:xfrm>
        </p:grpSpPr>
        <p:sp>
          <p:nvSpPr>
            <p:cNvPr id="115" name="AutoShape 327">
              <a:extLst>
                <a:ext uri="{FF2B5EF4-FFF2-40B4-BE49-F238E27FC236}">
                  <a16:creationId xmlns:a16="http://schemas.microsoft.com/office/drawing/2014/main" id="{0D7E10F2-D009-F14B-82D2-F08AB2218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935EAA-1BE1-5D4A-BB6F-A7C69F071ADD}"/>
                </a:ext>
              </a:extLst>
            </p:cNvPr>
            <p:cNvSpPr txBox="1"/>
            <p:nvPr/>
          </p:nvSpPr>
          <p:spPr>
            <a:xfrm>
              <a:off x="10364121" y="3049415"/>
              <a:ext cx="500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X’’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F306746-EF4C-B446-9F1D-1D85D8A99FAC}"/>
              </a:ext>
            </a:extLst>
          </p:cNvPr>
          <p:cNvSpPr txBox="1"/>
          <p:nvPr/>
        </p:nvSpPr>
        <p:spPr>
          <a:xfrm>
            <a:off x="5921903" y="3962510"/>
            <a:ext cx="310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00A3"/>
                </a:solidFill>
              </a:rPr>
              <a:t>t’</a:t>
            </a:r>
            <a:endParaRPr lang="en-US" sz="1200" i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0C0AC55-7635-2346-85C0-10B75BF4C445}"/>
              </a:ext>
            </a:extLst>
          </p:cNvPr>
          <p:cNvSpPr txBox="1"/>
          <p:nvPr/>
        </p:nvSpPr>
        <p:spPr>
          <a:xfrm>
            <a:off x="5538388" y="5334256"/>
            <a:ext cx="308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Q: </a:t>
            </a:r>
            <a:r>
              <a:rPr lang="en-US" sz="1200" dirty="0"/>
              <a:t>what happens if network connection or client crashes at </a:t>
            </a:r>
            <a:r>
              <a:rPr lang="en-US" sz="1200" i="1" dirty="0"/>
              <a:t>t’ </a:t>
            </a:r>
            <a:r>
              <a:rPr lang="en-US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9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Maintaining user/server state: cookies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3" name="Rectangle 3">
            <a:extLst>
              <a:ext uri="{FF2B5EF4-FFF2-40B4-BE49-F238E27FC236}">
                <a16:creationId xmlns:a16="http://schemas.microsoft.com/office/drawing/2014/main" id="{044314F4-5E29-A342-9469-ED1D194C2BEE}"/>
              </a:ext>
            </a:extLst>
          </p:cNvPr>
          <p:cNvSpPr txBox="1">
            <a:spLocks noChangeArrowheads="1"/>
          </p:cNvSpPr>
          <p:nvPr/>
        </p:nvSpPr>
        <p:spPr>
          <a:xfrm>
            <a:off x="466957" y="1946542"/>
            <a:ext cx="4751660" cy="36659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Web sites and client browser  use 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cookies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maintain some state between transactions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four components: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1) cookie header line of HTTP 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response</a:t>
            </a:r>
            <a:r>
              <a:rPr lang="en-US" altLang="en-US" sz="2100" dirty="0">
                <a:ea typeface="ＭＳ Ｐゴシック" panose="020B0600070205080204" pitchFamily="34" charset="-128"/>
              </a:rPr>
              <a:t> message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2) cookie header line in next HTTP 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request</a:t>
            </a:r>
            <a:r>
              <a:rPr lang="en-US" altLang="en-US" sz="2100" dirty="0">
                <a:ea typeface="ＭＳ Ｐゴシック" panose="020B0600070205080204" pitchFamily="34" charset="-128"/>
              </a:rPr>
              <a:t> message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3) cookie file kept on user</a:t>
            </a:r>
            <a:r>
              <a:rPr lang="ja-JP" altLang="en-US" sz="2100">
                <a:ea typeface="ＭＳ Ｐゴシック" panose="020B0600070205080204" pitchFamily="34" charset="-128"/>
              </a:rPr>
              <a:t>’</a:t>
            </a:r>
            <a:r>
              <a:rPr lang="en-US" altLang="ja-JP" sz="2100" dirty="0">
                <a:ea typeface="ＭＳ Ｐゴシック" panose="020B0600070205080204" pitchFamily="34" charset="-128"/>
              </a:rPr>
              <a:t>s host, managed by user</a:t>
            </a:r>
            <a:r>
              <a:rPr lang="ja-JP" altLang="en-US" sz="2100">
                <a:ea typeface="ＭＳ Ｐゴシック" panose="020B0600070205080204" pitchFamily="34" charset="-128"/>
              </a:rPr>
              <a:t>’</a:t>
            </a:r>
            <a:r>
              <a:rPr lang="en-US" altLang="ja-JP" sz="2100" dirty="0">
                <a:ea typeface="ＭＳ Ｐゴシック" panose="020B0600070205080204" pitchFamily="34" charset="-128"/>
              </a:rPr>
              <a:t>s browser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4) back-end database at Web site</a:t>
            </a: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26408C84-4366-9C43-B55D-97AC8C9FA33A}"/>
              </a:ext>
            </a:extLst>
          </p:cNvPr>
          <p:cNvSpPr txBox="1">
            <a:spLocks noChangeArrowheads="1"/>
          </p:cNvSpPr>
          <p:nvPr/>
        </p:nvSpPr>
        <p:spPr>
          <a:xfrm>
            <a:off x="5699523" y="1946542"/>
            <a:ext cx="3272590" cy="376929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indent="8335">
              <a:buNone/>
              <a:defRPr/>
            </a:pPr>
            <a:r>
              <a:rPr lang="en-US" sz="2100" dirty="0">
                <a:solidFill>
                  <a:srgbClr val="0000A3"/>
                </a:solidFill>
              </a:rPr>
              <a:t>Example:</a:t>
            </a:r>
          </a:p>
          <a:p>
            <a:pPr marL="175022" indent="-175022">
              <a:spcBef>
                <a:spcPts val="450"/>
              </a:spcBef>
              <a:buFont typeface="Wingdings" charset="2"/>
              <a:buChar char="§"/>
              <a:defRPr/>
            </a:pPr>
            <a:r>
              <a:rPr lang="en-US" sz="1800" dirty="0"/>
              <a:t>Susan uses browser on laptop, visits specific e-commerce site for first time</a:t>
            </a:r>
          </a:p>
          <a:p>
            <a:pPr marL="175022" indent="-175022">
              <a:spcBef>
                <a:spcPts val="450"/>
              </a:spcBef>
              <a:buFont typeface="Wingdings" charset="2"/>
              <a:buChar char="§"/>
              <a:defRPr/>
            </a:pPr>
            <a:r>
              <a:rPr lang="en-US" sz="1800" dirty="0"/>
              <a:t>when initial HTTP requests arrives at site, site creates: </a:t>
            </a:r>
          </a:p>
          <a:p>
            <a:pPr marL="514350" lvl="1" indent="-171450">
              <a:spcBef>
                <a:spcPts val="450"/>
              </a:spcBef>
              <a:buFont typeface="Arial"/>
              <a:buChar char="•"/>
              <a:defRPr/>
            </a:pPr>
            <a:r>
              <a:rPr lang="en-US" sz="1800" dirty="0"/>
              <a:t>unique ID (aka “cookie”)</a:t>
            </a:r>
          </a:p>
          <a:p>
            <a:pPr marL="514350" lvl="1" indent="-171450">
              <a:spcBef>
                <a:spcPts val="450"/>
              </a:spcBef>
              <a:buFont typeface="Arial"/>
              <a:buChar char="•"/>
              <a:defRPr/>
            </a:pPr>
            <a:r>
              <a:rPr lang="en-US" sz="1800" dirty="0"/>
              <a:t>entry in backend database for ID</a:t>
            </a:r>
          </a:p>
          <a:p>
            <a:pPr marL="257175" indent="-171450">
              <a:spcBef>
                <a:spcPts val="450"/>
              </a:spcBef>
              <a:buFont typeface="Arial"/>
              <a:buChar char="•"/>
              <a:defRPr/>
            </a:pPr>
            <a:r>
              <a:rPr lang="en-US" sz="1800" dirty="0"/>
              <a:t>subsequent HTTP requests from Susan to this site will contain cookie ID value, allowing site to “identify” Susan</a:t>
            </a:r>
          </a:p>
        </p:txBody>
      </p:sp>
    </p:spTree>
    <p:extLst>
      <p:ext uri="{BB962C8B-B14F-4D97-AF65-F5344CB8AC3E}">
        <p14:creationId xmlns:p14="http://schemas.microsoft.com/office/powerpoint/2010/main" val="26808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F2DFAA-3FF2-4DB3-9EAC-5EA7D64EC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70182"/>
            <a:ext cx="7620000" cy="2306617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  <a:endParaRPr lang="tr-TR" sz="5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F9A20A44-5D0C-4BD8-A2DA-A3BF52CC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Chapter</a:t>
            </a:r>
            <a:r>
              <a:rPr lang="tr-TR" dirty="0"/>
              <a:t> 2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CA1894E2-E194-4D79-A795-745BDE72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E0C013-CA97-4A81-B537-11DF4444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08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Maintaining user/server state: cookies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6" name="Text Box 5">
            <a:extLst>
              <a:ext uri="{FF2B5EF4-FFF2-40B4-BE49-F238E27FC236}">
                <a16:creationId xmlns:a16="http://schemas.microsoft.com/office/drawing/2014/main" id="{BDD58876-57D5-6242-A5A0-1F4F57B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022" y="1807244"/>
            <a:ext cx="70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97" name="Text Box 6">
            <a:extLst>
              <a:ext uri="{FF2B5EF4-FFF2-40B4-BE49-F238E27FC236}">
                <a16:creationId xmlns:a16="http://schemas.microsoft.com/office/drawing/2014/main" id="{2C7DB634-32FD-8242-867E-9B9E0867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468" y="2023898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98" name="Group 90">
            <a:extLst>
              <a:ext uri="{FF2B5EF4-FFF2-40B4-BE49-F238E27FC236}">
                <a16:creationId xmlns:a16="http://schemas.microsoft.com/office/drawing/2014/main" id="{94011BFB-FD4F-E449-8218-8F0FBC795682}"/>
              </a:ext>
            </a:extLst>
          </p:cNvPr>
          <p:cNvGrpSpPr>
            <a:grpSpLocks/>
          </p:cNvGrpSpPr>
          <p:nvPr/>
        </p:nvGrpSpPr>
        <p:grpSpPr bwMode="auto">
          <a:xfrm>
            <a:off x="2247605" y="3900491"/>
            <a:ext cx="2905125" cy="366713"/>
            <a:chOff x="1414" y="2657"/>
            <a:chExt cx="2440" cy="308"/>
          </a:xfrm>
        </p:grpSpPr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88BDB1BC-CF22-D740-8FD0-3286D32A2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2657"/>
              <a:ext cx="244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1663D802-36E9-1C4C-BFE3-BD3D00335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2694"/>
              <a:ext cx="1897" cy="271"/>
              <a:chOff x="3268" y="2846"/>
              <a:chExt cx="1897" cy="271"/>
            </a:xfrm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3795387-184E-6040-B5E5-4A94444CF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2" name="Text Box 19">
                <a:extLst>
                  <a:ext uri="{FF2B5EF4-FFF2-40B4-BE49-F238E27FC236}">
                    <a16:creationId xmlns:a16="http://schemas.microsoft.com/office/drawing/2014/main" id="{1E8E6531-8FF1-1C40-8C70-630F4E147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897" cy="2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kern="0" dirty="0">
                    <a:solidFill>
                      <a:srgbClr val="000000"/>
                    </a:solidFill>
                    <a:latin typeface="+mn-lt"/>
                  </a:rPr>
                  <a:t>usual HTTP response msg</a:t>
                </a:r>
                <a:endParaRPr lang="en-US" altLang="en-US" sz="2100" kern="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103" name="Group 94">
            <a:extLst>
              <a:ext uri="{FF2B5EF4-FFF2-40B4-BE49-F238E27FC236}">
                <a16:creationId xmlns:a16="http://schemas.microsoft.com/office/drawing/2014/main" id="{A02DFDF0-ACF5-0944-BB01-BEA857B2408F}"/>
              </a:ext>
            </a:extLst>
          </p:cNvPr>
          <p:cNvGrpSpPr>
            <a:grpSpLocks/>
          </p:cNvGrpSpPr>
          <p:nvPr/>
        </p:nvGrpSpPr>
        <p:grpSpPr bwMode="auto">
          <a:xfrm>
            <a:off x="2251824" y="5257872"/>
            <a:ext cx="2894410" cy="370284"/>
            <a:chOff x="1392" y="3579"/>
            <a:chExt cx="2431" cy="311"/>
          </a:xfrm>
        </p:grpSpPr>
        <p:sp>
          <p:nvSpPr>
            <p:cNvPr id="104" name="Line 24">
              <a:extLst>
                <a:ext uri="{FF2B5EF4-FFF2-40B4-BE49-F238E27FC236}">
                  <a16:creationId xmlns:a16="http://schemas.microsoft.com/office/drawing/2014/main" id="{EEB16C5E-89E3-9248-A0E9-068D3F51C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579"/>
              <a:ext cx="2431" cy="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474B7C25-022E-B449-BFB7-79520686A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19"/>
              <a:ext cx="1852" cy="2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00"/>
                  </a:solidFill>
                  <a:latin typeface="+mn-lt"/>
                </a:rPr>
                <a:t>usual HTTP response msg</a:t>
              </a:r>
              <a:endParaRPr lang="en-US" altLang="en-US" sz="2100" kern="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08" name="Text Box 59">
            <a:extLst>
              <a:ext uri="{FF2B5EF4-FFF2-40B4-BE49-F238E27FC236}">
                <a16:creationId xmlns:a16="http://schemas.microsoft.com/office/drawing/2014/main" id="{8FCE1392-BEBB-7649-A72C-5DBA3176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867" y="2577701"/>
            <a:ext cx="1340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  <a:latin typeface="+mn-lt"/>
              </a:rPr>
              <a:t>cookie file</a:t>
            </a:r>
          </a:p>
        </p:txBody>
      </p:sp>
      <p:sp>
        <p:nvSpPr>
          <p:cNvPr id="109" name="Text Box 66">
            <a:extLst>
              <a:ext uri="{FF2B5EF4-FFF2-40B4-BE49-F238E27FC236}">
                <a16:creationId xmlns:a16="http://schemas.microsoft.com/office/drawing/2014/main" id="{0A6A1E02-F6BE-5D46-AD20-D1F7027F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79" y="4361292"/>
            <a:ext cx="13869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i="1" kern="0" dirty="0">
                <a:solidFill>
                  <a:srgbClr val="000000"/>
                </a:solidFill>
                <a:latin typeface="+mn-lt"/>
              </a:rPr>
              <a:t>one week later:</a:t>
            </a:r>
          </a:p>
        </p:txBody>
      </p:sp>
      <p:grpSp>
        <p:nvGrpSpPr>
          <p:cNvPr id="110" name="Group 89">
            <a:extLst>
              <a:ext uri="{FF2B5EF4-FFF2-40B4-BE49-F238E27FC236}">
                <a16:creationId xmlns:a16="http://schemas.microsoft.com/office/drawing/2014/main" id="{40D8E44C-8C6C-D542-9BE7-10406B51CDF5}"/>
              </a:ext>
            </a:extLst>
          </p:cNvPr>
          <p:cNvGrpSpPr>
            <a:grpSpLocks/>
          </p:cNvGrpSpPr>
          <p:nvPr/>
        </p:nvGrpSpPr>
        <p:grpSpPr bwMode="auto">
          <a:xfrm>
            <a:off x="2248745" y="3428999"/>
            <a:ext cx="5082768" cy="869157"/>
            <a:chOff x="1411" y="2261"/>
            <a:chExt cx="3533" cy="730"/>
          </a:xfrm>
        </p:grpSpPr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153DBCD9-AEFE-0D4C-84B4-A29E1AAA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2361"/>
              <a:ext cx="2016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Text Box 15">
              <a:extLst>
                <a:ext uri="{FF2B5EF4-FFF2-40B4-BE49-F238E27FC236}">
                  <a16:creationId xmlns:a16="http://schemas.microsoft.com/office/drawing/2014/main" id="{B4EE3ACA-27BC-0046-99A0-E10CEAF8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00"/>
                  </a:solidFill>
                  <a:latin typeface="+mn-lt"/>
                </a:rPr>
                <a:t>usual HTTP request msg</a:t>
              </a:r>
            </a:p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kern="0" dirty="0">
                  <a:solidFill>
                    <a:srgbClr val="000000"/>
                  </a:solidFill>
                  <a:latin typeface="+mn-lt"/>
                </a:rPr>
                <a:t>cookie: 1678</a:t>
              </a:r>
            </a:p>
          </p:txBody>
        </p:sp>
        <p:sp>
          <p:nvSpPr>
            <p:cNvPr id="113" name="Text Box 28">
              <a:extLst>
                <a:ext uri="{FF2B5EF4-FFF2-40B4-BE49-F238E27FC236}">
                  <a16:creationId xmlns:a16="http://schemas.microsoft.com/office/drawing/2014/main" id="{E0C8E058-016B-9643-8EC4-38404A2A2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" y="2332"/>
              <a:ext cx="535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99"/>
                  </a:solidFill>
                  <a:latin typeface="+mn-lt"/>
                </a:rPr>
                <a:t>cookie-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99"/>
                  </a:solidFill>
                  <a:latin typeface="+mn-lt"/>
                </a:rPr>
                <a:t>specific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99"/>
                  </a:solidFill>
                  <a:latin typeface="+mn-lt"/>
                </a:rPr>
                <a:t>action</a:t>
              </a:r>
            </a:p>
          </p:txBody>
        </p:sp>
        <p:sp>
          <p:nvSpPr>
            <p:cNvPr id="114" name="Line 42">
              <a:extLst>
                <a:ext uri="{FF2B5EF4-FFF2-40B4-BE49-F238E27FC236}">
                  <a16:creationId xmlns:a16="http://schemas.microsoft.com/office/drawing/2014/main" id="{AEE1E959-6738-514B-BC11-A0C6268B0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15" name="Group 83">
              <a:extLst>
                <a:ext uri="{FF2B5EF4-FFF2-40B4-BE49-F238E27FC236}">
                  <a16:creationId xmlns:a16="http://schemas.microsoft.com/office/drawing/2014/main" id="{B7857F88-08E3-E240-A20C-5162D296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" y="2363"/>
              <a:ext cx="487" cy="271"/>
              <a:chOff x="4306" y="2273"/>
              <a:chExt cx="487" cy="271"/>
            </a:xfrm>
          </p:grpSpPr>
          <p:sp>
            <p:nvSpPr>
              <p:cNvPr id="116" name="Rectangle 72">
                <a:extLst>
                  <a:ext uri="{FF2B5EF4-FFF2-40B4-BE49-F238E27FC236}">
                    <a16:creationId xmlns:a16="http://schemas.microsoft.com/office/drawing/2014/main" id="{597ACCEC-4FF2-6B40-8454-C2F1F6A7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7" name="Text Box 43">
                <a:extLst>
                  <a:ext uri="{FF2B5EF4-FFF2-40B4-BE49-F238E27FC236}">
                    <a16:creationId xmlns:a16="http://schemas.microsoft.com/office/drawing/2014/main" id="{361D7D30-A4D4-5C44-878A-9FE3CEA44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47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kern="0" dirty="0">
                    <a:solidFill>
                      <a:srgbClr val="000000"/>
                    </a:solidFill>
                    <a:latin typeface="+mn-lt"/>
                  </a:rPr>
                  <a:t>access</a:t>
                </a:r>
              </a:p>
            </p:txBody>
          </p:sp>
        </p:grpSp>
      </p:grpSp>
      <p:grpSp>
        <p:nvGrpSpPr>
          <p:cNvPr id="118" name="Group 81">
            <a:extLst>
              <a:ext uri="{FF2B5EF4-FFF2-40B4-BE49-F238E27FC236}">
                <a16:creationId xmlns:a16="http://schemas.microsoft.com/office/drawing/2014/main" id="{CCEC4E82-EFC9-4646-BCEE-C0B8C7E94B5A}"/>
              </a:ext>
            </a:extLst>
          </p:cNvPr>
          <p:cNvGrpSpPr>
            <a:grpSpLocks/>
          </p:cNvGrpSpPr>
          <p:nvPr/>
        </p:nvGrpSpPr>
        <p:grpSpPr bwMode="auto">
          <a:xfrm>
            <a:off x="1278436" y="2178842"/>
            <a:ext cx="800100" cy="423863"/>
            <a:chOff x="527" y="1047"/>
            <a:chExt cx="855" cy="486"/>
          </a:xfrm>
        </p:grpSpPr>
        <p:sp>
          <p:nvSpPr>
            <p:cNvPr id="119" name="AutoShape 67">
              <a:extLst>
                <a:ext uri="{FF2B5EF4-FFF2-40B4-BE49-F238E27FC236}">
                  <a16:creationId xmlns:a16="http://schemas.microsoft.com/office/drawing/2014/main" id="{3FF0F743-E4ED-2B41-96D3-06A33C2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0" name="Text Box 60">
              <a:extLst>
                <a:ext uri="{FF2B5EF4-FFF2-40B4-BE49-F238E27FC236}">
                  <a16:creationId xmlns:a16="http://schemas.microsoft.com/office/drawing/2014/main" id="{6117DA15-C6DD-B847-B11A-0D6EFDBC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193"/>
              <a:ext cx="8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b="1" kern="0" dirty="0" err="1">
                  <a:solidFill>
                    <a:srgbClr val="FFFFFF"/>
                  </a:solidFill>
                  <a:latin typeface="+mn-lt"/>
                </a:rPr>
                <a:t>ebay</a:t>
              </a:r>
              <a:r>
                <a:rPr lang="en-US" altLang="en-US" sz="1050" b="1" kern="0" dirty="0">
                  <a:solidFill>
                    <a:srgbClr val="FFFFFF"/>
                  </a:solidFill>
                  <a:latin typeface="+mn-lt"/>
                </a:rPr>
                <a:t> 8734</a:t>
              </a:r>
            </a:p>
          </p:txBody>
        </p:sp>
      </p:grpSp>
      <p:grpSp>
        <p:nvGrpSpPr>
          <p:cNvPr id="121" name="Group 95">
            <a:extLst>
              <a:ext uri="{FF2B5EF4-FFF2-40B4-BE49-F238E27FC236}">
                <a16:creationId xmlns:a16="http://schemas.microsoft.com/office/drawing/2014/main" id="{6419469C-19C4-3947-B461-0398BDE5A56E}"/>
              </a:ext>
            </a:extLst>
          </p:cNvPr>
          <p:cNvGrpSpPr>
            <a:grpSpLocks/>
          </p:cNvGrpSpPr>
          <p:nvPr/>
        </p:nvGrpSpPr>
        <p:grpSpPr bwMode="auto">
          <a:xfrm>
            <a:off x="2214267" y="2316954"/>
            <a:ext cx="5229405" cy="1000124"/>
            <a:chOff x="1386" y="1327"/>
            <a:chExt cx="3730" cy="840"/>
          </a:xfrm>
        </p:grpSpPr>
        <p:sp>
          <p:nvSpPr>
            <p:cNvPr id="122" name="Line 4">
              <a:extLst>
                <a:ext uri="{FF2B5EF4-FFF2-40B4-BE49-F238E27FC236}">
                  <a16:creationId xmlns:a16="http://schemas.microsoft.com/office/drawing/2014/main" id="{53358BBA-04B8-9D40-89A7-C1749138D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Text Box 8">
              <a:extLst>
                <a:ext uri="{FF2B5EF4-FFF2-40B4-BE49-F238E27FC236}">
                  <a16:creationId xmlns:a16="http://schemas.microsoft.com/office/drawing/2014/main" id="{437463ED-2B74-A04D-85BF-36A6CD1AD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00"/>
                  </a:solidFill>
                  <a:latin typeface="+mn-lt"/>
                </a:rPr>
                <a:t>usual HTTP request msg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8689192D-F56C-1640-861C-3C443D41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" y="1390"/>
              <a:ext cx="88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 dirty="0">
                  <a:solidFill>
                    <a:srgbClr val="000099"/>
                  </a:solidFill>
                  <a:latin typeface="+mn-lt"/>
                </a:rPr>
                <a:t>Amazon server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 dirty="0">
                  <a:solidFill>
                    <a:srgbClr val="000099"/>
                  </a:solidFill>
                  <a:latin typeface="+mn-lt"/>
                </a:rPr>
                <a:t>creates ID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 dirty="0">
                  <a:solidFill>
                    <a:srgbClr val="000099"/>
                  </a:solidFill>
                  <a:latin typeface="+mn-lt"/>
                </a:rPr>
                <a:t>1678 for user</a:t>
              </a:r>
              <a:endParaRPr lang="en-US" altLang="en-US" sz="1500" kern="0" dirty="0">
                <a:solidFill>
                  <a:srgbClr val="000099"/>
                </a:solidFill>
                <a:latin typeface="+mn-lt"/>
              </a:endParaRPr>
            </a:p>
          </p:txBody>
        </p:sp>
        <p:grpSp>
          <p:nvGrpSpPr>
            <p:cNvPr id="125" name="Group 82">
              <a:extLst>
                <a:ext uri="{FF2B5EF4-FFF2-40B4-BE49-F238E27FC236}">
                  <a16:creationId xmlns:a16="http://schemas.microsoft.com/office/drawing/2014/main" id="{03DF1B1A-A9A9-854D-8891-346BB0DBA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730"/>
              <a:ext cx="739" cy="437"/>
              <a:chOff x="4377" y="1640"/>
              <a:chExt cx="739" cy="437"/>
            </a:xfrm>
          </p:grpSpPr>
          <p:sp>
            <p:nvSpPr>
              <p:cNvPr id="126" name="Line 40">
                <a:extLst>
                  <a:ext uri="{FF2B5EF4-FFF2-40B4-BE49-F238E27FC236}">
                    <a16:creationId xmlns:a16="http://schemas.microsoft.com/office/drawing/2014/main" id="{52C051AD-65C2-504B-9A70-F8E72303C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Rectangle 73">
                <a:extLst>
                  <a:ext uri="{FF2B5EF4-FFF2-40B4-BE49-F238E27FC236}">
                    <a16:creationId xmlns:a16="http://schemas.microsoft.com/office/drawing/2014/main" id="{7F34673E-5298-3241-9317-86EC3DD70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8" name="Text Box 41">
                <a:extLst>
                  <a:ext uri="{FF2B5EF4-FFF2-40B4-BE49-F238E27FC236}">
                    <a16:creationId xmlns:a16="http://schemas.microsoft.com/office/drawing/2014/main" id="{F17F9C36-958E-4C47-BE78-4A1A5F072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kern="0" dirty="0">
                    <a:solidFill>
                      <a:srgbClr val="000000"/>
                    </a:solidFill>
                    <a:latin typeface="+mn-lt"/>
                  </a:rPr>
                  <a:t>create</a:t>
                </a:r>
              </a:p>
              <a:p>
                <a:pPr defTabSz="6858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500" kern="0" dirty="0">
                    <a:solidFill>
                      <a:srgbClr val="000000"/>
                    </a:solidFill>
                    <a:latin typeface="+mn-lt"/>
                  </a:rPr>
                  <a:t>    entry</a:t>
                </a:r>
              </a:p>
            </p:txBody>
          </p:sp>
        </p:grpSp>
      </p:grpSp>
      <p:grpSp>
        <p:nvGrpSpPr>
          <p:cNvPr id="129" name="Group 88">
            <a:extLst>
              <a:ext uri="{FF2B5EF4-FFF2-40B4-BE49-F238E27FC236}">
                <a16:creationId xmlns:a16="http://schemas.microsoft.com/office/drawing/2014/main" id="{7A1CD3F5-FA12-5E48-9AC5-0FFB79FB2A15}"/>
              </a:ext>
            </a:extLst>
          </p:cNvPr>
          <p:cNvGrpSpPr>
            <a:grpSpLocks/>
          </p:cNvGrpSpPr>
          <p:nvPr/>
        </p:nvGrpSpPr>
        <p:grpSpPr bwMode="auto">
          <a:xfrm>
            <a:off x="1256703" y="2712814"/>
            <a:ext cx="3863666" cy="683490"/>
            <a:chOff x="462" y="1603"/>
            <a:chExt cx="3550" cy="736"/>
          </a:xfrm>
        </p:grpSpPr>
        <p:sp>
          <p:nvSpPr>
            <p:cNvPr id="130" name="Line 9">
              <a:extLst>
                <a:ext uri="{FF2B5EF4-FFF2-40B4-BE49-F238E27FC236}">
                  <a16:creationId xmlns:a16="http://schemas.microsoft.com/office/drawing/2014/main" id="{34D0E0B7-0FCE-BB41-80D4-74036A27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1603"/>
              <a:ext cx="2608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Text Box 11">
              <a:extLst>
                <a:ext uri="{FF2B5EF4-FFF2-40B4-BE49-F238E27FC236}">
                  <a16:creationId xmlns:a16="http://schemas.microsoft.com/office/drawing/2014/main" id="{C2A582BF-35AD-EC42-8C5E-BCF7C4420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00"/>
                  </a:solidFill>
                  <a:latin typeface="+mn-lt"/>
                </a:rPr>
                <a:t>usual HTTP response </a:t>
              </a:r>
            </a:p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kern="0" dirty="0">
                  <a:solidFill>
                    <a:srgbClr val="000000"/>
                  </a:solidFill>
                  <a:latin typeface="+mn-lt"/>
                </a:rPr>
                <a:t>set-cookie: 1678 </a:t>
              </a:r>
            </a:p>
          </p:txBody>
        </p:sp>
        <p:grpSp>
          <p:nvGrpSpPr>
            <p:cNvPr id="132" name="Group 76">
              <a:extLst>
                <a:ext uri="{FF2B5EF4-FFF2-40B4-BE49-F238E27FC236}">
                  <a16:creationId xmlns:a16="http://schemas.microsoft.com/office/drawing/2014/main" id="{9B50E41F-6BE8-5B41-B57A-83E988A05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1836"/>
              <a:ext cx="1004" cy="503"/>
              <a:chOff x="687" y="1746"/>
              <a:chExt cx="1004" cy="503"/>
            </a:xfrm>
          </p:grpSpPr>
          <p:sp>
            <p:nvSpPr>
              <p:cNvPr id="133" name="AutoShape 74">
                <a:extLst>
                  <a:ext uri="{FF2B5EF4-FFF2-40B4-BE49-F238E27FC236}">
                    <a16:creationId xmlns:a16="http://schemas.microsoft.com/office/drawing/2014/main" id="{0B53BA64-2104-564F-AC68-42F70CD1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1746"/>
                <a:ext cx="735" cy="486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34" name="Text Box 75">
                <a:extLst>
                  <a:ext uri="{FF2B5EF4-FFF2-40B4-BE49-F238E27FC236}">
                    <a16:creationId xmlns:a16="http://schemas.microsoft.com/office/drawing/2014/main" id="{40EF6721-60A7-E646-8306-ACE2C580A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" y="1836"/>
                <a:ext cx="100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50" b="1" kern="0" dirty="0" err="1">
                    <a:solidFill>
                      <a:srgbClr val="FFFFFF"/>
                    </a:solidFill>
                    <a:latin typeface="+mn-lt"/>
                  </a:rPr>
                  <a:t>ebay</a:t>
                </a:r>
                <a:r>
                  <a:rPr lang="en-US" altLang="en-US" sz="1050" b="1" kern="0" dirty="0">
                    <a:solidFill>
                      <a:srgbClr val="FFFFFF"/>
                    </a:solidFill>
                    <a:latin typeface="+mn-lt"/>
                  </a:rPr>
                  <a:t> 8734</a:t>
                </a:r>
              </a:p>
              <a:p>
                <a:pPr defTabSz="685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050" b="1" kern="0" dirty="0">
                    <a:solidFill>
                      <a:srgbClr val="FFFFFF"/>
                    </a:solidFill>
                    <a:latin typeface="+mn-lt"/>
                  </a:rPr>
                  <a:t>amazon 1678</a:t>
                </a:r>
              </a:p>
            </p:txBody>
          </p:sp>
        </p:grpSp>
      </p:grpSp>
      <p:grpSp>
        <p:nvGrpSpPr>
          <p:cNvPr id="135" name="Group 93">
            <a:extLst>
              <a:ext uri="{FF2B5EF4-FFF2-40B4-BE49-F238E27FC236}">
                <a16:creationId xmlns:a16="http://schemas.microsoft.com/office/drawing/2014/main" id="{3301D1A0-4332-D44D-9339-6985DCD61D45}"/>
              </a:ext>
            </a:extLst>
          </p:cNvPr>
          <p:cNvGrpSpPr>
            <a:grpSpLocks/>
          </p:cNvGrpSpPr>
          <p:nvPr/>
        </p:nvGrpSpPr>
        <p:grpSpPr bwMode="auto">
          <a:xfrm>
            <a:off x="2245670" y="4131266"/>
            <a:ext cx="5085844" cy="1524000"/>
            <a:chOff x="1406" y="2641"/>
            <a:chExt cx="3562" cy="1280"/>
          </a:xfrm>
        </p:grpSpPr>
        <p:sp>
          <p:nvSpPr>
            <p:cNvPr id="136" name="Line 20">
              <a:extLst>
                <a:ext uri="{FF2B5EF4-FFF2-40B4-BE49-F238E27FC236}">
                  <a16:creationId xmlns:a16="http://schemas.microsoft.com/office/drawing/2014/main" id="{27A08B61-84D4-974B-B631-032C83422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3293"/>
              <a:ext cx="203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C0FE6E20-0831-D147-9963-B3CABC0FF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00"/>
                  </a:solidFill>
                  <a:latin typeface="+mn-lt"/>
                </a:rPr>
                <a:t>usual HTTP request msg</a:t>
              </a:r>
            </a:p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kern="0" dirty="0">
                  <a:solidFill>
                    <a:srgbClr val="000000"/>
                  </a:solidFill>
                  <a:latin typeface="+mn-lt"/>
                </a:rPr>
                <a:t>cookie: 1678</a:t>
              </a:r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8241B379-77A9-114B-8D91-05EAB5E6D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" y="3262"/>
              <a:ext cx="539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99"/>
                  </a:solidFill>
                  <a:latin typeface="+mn-lt"/>
                </a:rPr>
                <a:t>cookie-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99"/>
                  </a:solidFill>
                  <a:latin typeface="+mn-lt"/>
                </a:rPr>
                <a:t>specific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 dirty="0">
                  <a:solidFill>
                    <a:srgbClr val="000099"/>
                  </a:solidFill>
                  <a:latin typeface="+mn-lt"/>
                </a:rPr>
                <a:t>action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E200A986-F657-7343-BB4C-41C023FA5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Text Box 71">
              <a:extLst>
                <a:ext uri="{FF2B5EF4-FFF2-40B4-BE49-F238E27FC236}">
                  <a16:creationId xmlns:a16="http://schemas.microsoft.com/office/drawing/2014/main" id="{CCBDD99D-1C5A-2749-9C7B-9D0A6E0A3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2939"/>
              <a:ext cx="481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>
                  <a:solidFill>
                    <a:srgbClr val="000000"/>
                  </a:solidFill>
                  <a:latin typeface="+mn-lt"/>
                </a:rPr>
                <a:t>access</a:t>
              </a:r>
            </a:p>
          </p:txBody>
        </p:sp>
      </p:grpSp>
      <p:grpSp>
        <p:nvGrpSpPr>
          <p:cNvPr id="141" name="Group 77">
            <a:extLst>
              <a:ext uri="{FF2B5EF4-FFF2-40B4-BE49-F238E27FC236}">
                <a16:creationId xmlns:a16="http://schemas.microsoft.com/office/drawing/2014/main" id="{147D74CA-2DA8-1241-A8E8-3EF2E932E88E}"/>
              </a:ext>
            </a:extLst>
          </p:cNvPr>
          <p:cNvGrpSpPr>
            <a:grpSpLocks/>
          </p:cNvGrpSpPr>
          <p:nvPr/>
        </p:nvGrpSpPr>
        <p:grpSpPr bwMode="auto">
          <a:xfrm>
            <a:off x="1241765" y="4692049"/>
            <a:ext cx="1041797" cy="486246"/>
            <a:chOff x="702" y="1746"/>
            <a:chExt cx="1004" cy="497"/>
          </a:xfrm>
        </p:grpSpPr>
        <p:sp>
          <p:nvSpPr>
            <p:cNvPr id="142" name="AutoShape 78">
              <a:extLst>
                <a:ext uri="{FF2B5EF4-FFF2-40B4-BE49-F238E27FC236}">
                  <a16:creationId xmlns:a16="http://schemas.microsoft.com/office/drawing/2014/main" id="{19C72BA2-8506-044E-A290-911BA7A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746"/>
              <a:ext cx="773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3" name="Text Box 79">
              <a:extLst>
                <a:ext uri="{FF2B5EF4-FFF2-40B4-BE49-F238E27FC236}">
                  <a16:creationId xmlns:a16="http://schemas.microsoft.com/office/drawing/2014/main" id="{DF0A1B9A-EFCF-7042-A14D-D22FE4D3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851"/>
              <a:ext cx="100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b="1" kern="0" dirty="0" err="1">
                  <a:solidFill>
                    <a:srgbClr val="FFFFFF"/>
                  </a:solidFill>
                  <a:latin typeface="+mn-lt"/>
                </a:rPr>
                <a:t>ebay</a:t>
              </a:r>
              <a:r>
                <a:rPr lang="en-US" altLang="en-US" sz="1050" b="1" kern="0" dirty="0">
                  <a:solidFill>
                    <a:srgbClr val="FFFFFF"/>
                  </a:solidFill>
                  <a:latin typeface="+mn-lt"/>
                </a:rPr>
                <a:t> 8734</a:t>
              </a:r>
            </a:p>
            <a:p>
              <a:pPr defTabSz="685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50" b="1" kern="0" dirty="0">
                  <a:solidFill>
                    <a:srgbClr val="FFFFFF"/>
                  </a:solidFill>
                  <a:latin typeface="+mn-lt"/>
                </a:rPr>
                <a:t>amazon 1678</a:t>
              </a:r>
              <a:endParaRPr lang="en-US" altLang="en-US" sz="12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44" name="Text Box 80">
            <a:extLst>
              <a:ext uri="{FF2B5EF4-FFF2-40B4-BE49-F238E27FC236}">
                <a16:creationId xmlns:a16="http://schemas.microsoft.com/office/drawing/2014/main" id="{EC583638-A99A-9144-B11A-E459DCDD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223" y="2793833"/>
            <a:ext cx="896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CC0000"/>
                </a:solidFill>
                <a:latin typeface="+mn-lt"/>
              </a:rPr>
              <a:t>backend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CC0000"/>
                </a:solidFill>
                <a:latin typeface="+mn-lt"/>
              </a:rPr>
              <a:t>database</a:t>
            </a:r>
          </a:p>
        </p:txBody>
      </p:sp>
      <p:sp>
        <p:nvSpPr>
          <p:cNvPr id="145" name="AutoShape 327">
            <a:extLst>
              <a:ext uri="{FF2B5EF4-FFF2-40B4-BE49-F238E27FC236}">
                <a16:creationId xmlns:a16="http://schemas.microsoft.com/office/drawing/2014/main" id="{774E3BE6-BFC9-C849-B588-B56E574D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628" y="3259368"/>
            <a:ext cx="444104" cy="681038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100" ker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46" name="Group 63">
            <a:extLst>
              <a:ext uri="{FF2B5EF4-FFF2-40B4-BE49-F238E27FC236}">
                <a16:creationId xmlns:a16="http://schemas.microsoft.com/office/drawing/2014/main" id="{1D650FE6-EFAF-DA42-B6C3-89E2D30D6710}"/>
              </a:ext>
            </a:extLst>
          </p:cNvPr>
          <p:cNvGrpSpPr>
            <a:grpSpLocks/>
          </p:cNvGrpSpPr>
          <p:nvPr/>
        </p:nvGrpSpPr>
        <p:grpSpPr bwMode="auto">
          <a:xfrm>
            <a:off x="5031923" y="1813126"/>
            <a:ext cx="263333" cy="457797"/>
            <a:chOff x="4140" y="429"/>
            <a:chExt cx="1425" cy="2396"/>
          </a:xfrm>
        </p:grpSpPr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id="{23F46B7A-88B4-C64E-A298-064AE8ED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Rectangle 65">
              <a:extLst>
                <a:ext uri="{FF2B5EF4-FFF2-40B4-BE49-F238E27FC236}">
                  <a16:creationId xmlns:a16="http://schemas.microsoft.com/office/drawing/2014/main" id="{932E7E2F-358A-204B-ACA1-ECA34C74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9" name="Freeform 66">
              <a:extLst>
                <a:ext uri="{FF2B5EF4-FFF2-40B4-BE49-F238E27FC236}">
                  <a16:creationId xmlns:a16="http://schemas.microsoft.com/office/drawing/2014/main" id="{5AD2CC4E-2BC1-3742-B273-CCF95574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Freeform 67">
              <a:extLst>
                <a:ext uri="{FF2B5EF4-FFF2-40B4-BE49-F238E27FC236}">
                  <a16:creationId xmlns:a16="http://schemas.microsoft.com/office/drawing/2014/main" id="{1DBFB074-4990-854E-B454-9FF52C6C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Rectangle 68">
              <a:extLst>
                <a:ext uri="{FF2B5EF4-FFF2-40B4-BE49-F238E27FC236}">
                  <a16:creationId xmlns:a16="http://schemas.microsoft.com/office/drawing/2014/main" id="{BE0EBEA8-CD1D-5047-B6F1-2FAA1FF3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52" name="Group 69">
              <a:extLst>
                <a:ext uri="{FF2B5EF4-FFF2-40B4-BE49-F238E27FC236}">
                  <a16:creationId xmlns:a16="http://schemas.microsoft.com/office/drawing/2014/main" id="{FB3D83DD-33C0-D64F-AEA3-0EDE47897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7" name="AutoShape 70">
                <a:extLst>
                  <a:ext uri="{FF2B5EF4-FFF2-40B4-BE49-F238E27FC236}">
                    <a16:creationId xmlns:a16="http://schemas.microsoft.com/office/drawing/2014/main" id="{9F58D14A-E308-6E43-8765-29117CEB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8" name="AutoShape 71">
                <a:extLst>
                  <a:ext uri="{FF2B5EF4-FFF2-40B4-BE49-F238E27FC236}">
                    <a16:creationId xmlns:a16="http://schemas.microsoft.com/office/drawing/2014/main" id="{990E0E9A-D7D4-F540-994A-F5A32D4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53" name="Rectangle 72">
              <a:extLst>
                <a:ext uri="{FF2B5EF4-FFF2-40B4-BE49-F238E27FC236}">
                  <a16:creationId xmlns:a16="http://schemas.microsoft.com/office/drawing/2014/main" id="{914BF847-475C-7C47-96A4-CAFCCACE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54" name="Group 73">
              <a:extLst>
                <a:ext uri="{FF2B5EF4-FFF2-40B4-BE49-F238E27FC236}">
                  <a16:creationId xmlns:a16="http://schemas.microsoft.com/office/drawing/2014/main" id="{A276F146-AB6A-8C4E-BD8B-856A510CB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5" name="AutoShape 74">
                <a:extLst>
                  <a:ext uri="{FF2B5EF4-FFF2-40B4-BE49-F238E27FC236}">
                    <a16:creationId xmlns:a16="http://schemas.microsoft.com/office/drawing/2014/main" id="{FB783255-C8AF-CD4E-84DF-1573DF91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6" name="AutoShape 75">
                <a:extLst>
                  <a:ext uri="{FF2B5EF4-FFF2-40B4-BE49-F238E27FC236}">
                    <a16:creationId xmlns:a16="http://schemas.microsoft.com/office/drawing/2014/main" id="{46E81119-BF44-D945-96D2-7A6A2F19E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55" name="Rectangle 76">
              <a:extLst>
                <a:ext uri="{FF2B5EF4-FFF2-40B4-BE49-F238E27FC236}">
                  <a16:creationId xmlns:a16="http://schemas.microsoft.com/office/drawing/2014/main" id="{823BB60D-416A-0746-BBEF-9DC4528B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6" name="Rectangle 77">
              <a:extLst>
                <a:ext uri="{FF2B5EF4-FFF2-40B4-BE49-F238E27FC236}">
                  <a16:creationId xmlns:a16="http://schemas.microsoft.com/office/drawing/2014/main" id="{500EA440-64F5-FE43-A9CD-EC38855A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57" name="Group 78">
              <a:extLst>
                <a:ext uri="{FF2B5EF4-FFF2-40B4-BE49-F238E27FC236}">
                  <a16:creationId xmlns:a16="http://schemas.microsoft.com/office/drawing/2014/main" id="{014CE493-B3CF-454F-97A3-BF80992E3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3" name="AutoShape 79">
                <a:extLst>
                  <a:ext uri="{FF2B5EF4-FFF2-40B4-BE49-F238E27FC236}">
                    <a16:creationId xmlns:a16="http://schemas.microsoft.com/office/drawing/2014/main" id="{40259673-2628-3C41-9A32-A9512F4B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4" name="AutoShape 80">
                <a:extLst>
                  <a:ext uri="{FF2B5EF4-FFF2-40B4-BE49-F238E27FC236}">
                    <a16:creationId xmlns:a16="http://schemas.microsoft.com/office/drawing/2014/main" id="{F5B75204-14D3-4949-85E6-E03DC063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C088528D-4021-6642-8A80-03351DCF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59" name="Group 82">
              <a:extLst>
                <a:ext uri="{FF2B5EF4-FFF2-40B4-BE49-F238E27FC236}">
                  <a16:creationId xmlns:a16="http://schemas.microsoft.com/office/drawing/2014/main" id="{1859255F-C0C6-124B-9F92-5E236F8BD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1" name="AutoShape 83">
                <a:extLst>
                  <a:ext uri="{FF2B5EF4-FFF2-40B4-BE49-F238E27FC236}">
                    <a16:creationId xmlns:a16="http://schemas.microsoft.com/office/drawing/2014/main" id="{C035ED52-DDB2-C843-9FFF-5BC45A6C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2" name="AutoShape 84">
                <a:extLst>
                  <a:ext uri="{FF2B5EF4-FFF2-40B4-BE49-F238E27FC236}">
                    <a16:creationId xmlns:a16="http://schemas.microsoft.com/office/drawing/2014/main" id="{E3C20259-037C-3641-A789-24D0DCCDC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60" name="Rectangle 85">
              <a:extLst>
                <a:ext uri="{FF2B5EF4-FFF2-40B4-BE49-F238E27FC236}">
                  <a16:creationId xmlns:a16="http://schemas.microsoft.com/office/drawing/2014/main" id="{AAA45EA2-DB28-264A-8894-70368F48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056A9634-8A28-174F-BB52-3C9B4E96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28B4EE70-3F36-D84A-BBF7-26FCDCAB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88">
              <a:extLst>
                <a:ext uri="{FF2B5EF4-FFF2-40B4-BE49-F238E27FC236}">
                  <a16:creationId xmlns:a16="http://schemas.microsoft.com/office/drawing/2014/main" id="{AFA23CDD-2C19-364F-8CB6-E34A3A50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C80FF08C-B05A-5742-B82B-9D6BFBFA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AutoShape 90">
              <a:extLst>
                <a:ext uri="{FF2B5EF4-FFF2-40B4-BE49-F238E27FC236}">
                  <a16:creationId xmlns:a16="http://schemas.microsoft.com/office/drawing/2014/main" id="{D46EF758-7531-924C-8A33-5AC571E0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E252E208-3522-884B-9DE7-7EB15768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7" name="Oval 92">
              <a:extLst>
                <a:ext uri="{FF2B5EF4-FFF2-40B4-BE49-F238E27FC236}">
                  <a16:creationId xmlns:a16="http://schemas.microsoft.com/office/drawing/2014/main" id="{957DD520-6280-3E4E-BAD7-651F5141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8" name="Oval 93">
              <a:extLst>
                <a:ext uri="{FF2B5EF4-FFF2-40B4-BE49-F238E27FC236}">
                  <a16:creationId xmlns:a16="http://schemas.microsoft.com/office/drawing/2014/main" id="{ECF80637-5F56-1F4E-A6A8-ED0FA8AC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500" kern="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9" name="Oval 94">
              <a:extLst>
                <a:ext uri="{FF2B5EF4-FFF2-40B4-BE49-F238E27FC236}">
                  <a16:creationId xmlns:a16="http://schemas.microsoft.com/office/drawing/2014/main" id="{FFEB5237-B81D-9B45-A444-21BB4990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0" name="Rectangle 95">
              <a:extLst>
                <a:ext uri="{FF2B5EF4-FFF2-40B4-BE49-F238E27FC236}">
                  <a16:creationId xmlns:a16="http://schemas.microsoft.com/office/drawing/2014/main" id="{8C2A523A-6ED6-094A-8260-B51956D7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79" name="Group 96">
            <a:extLst>
              <a:ext uri="{FF2B5EF4-FFF2-40B4-BE49-F238E27FC236}">
                <a16:creationId xmlns:a16="http://schemas.microsoft.com/office/drawing/2014/main" id="{079DFC6E-4E8A-7B4D-8113-190A0989D0FB}"/>
              </a:ext>
            </a:extLst>
          </p:cNvPr>
          <p:cNvGrpSpPr>
            <a:grpSpLocks/>
          </p:cNvGrpSpPr>
          <p:nvPr/>
        </p:nvGrpSpPr>
        <p:grpSpPr bwMode="auto">
          <a:xfrm>
            <a:off x="2050893" y="1884367"/>
            <a:ext cx="500837" cy="439535"/>
            <a:chOff x="-44" y="1473"/>
            <a:chExt cx="981" cy="1105"/>
          </a:xfrm>
        </p:grpSpPr>
        <p:pic>
          <p:nvPicPr>
            <p:cNvPr id="180" name="Picture 97" descr="desktop_computer_stylized_medium">
              <a:extLst>
                <a:ext uri="{FF2B5EF4-FFF2-40B4-BE49-F238E27FC236}">
                  <a16:creationId xmlns:a16="http://schemas.microsoft.com/office/drawing/2014/main" id="{FB14A9C2-A921-3747-8B81-81EE51820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id="{9C2960BD-B3C9-AE44-9E68-217EF326B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8" name="Line 15">
            <a:extLst>
              <a:ext uri="{FF2B5EF4-FFF2-40B4-BE49-F238E27FC236}">
                <a16:creationId xmlns:a16="http://schemas.microsoft.com/office/drawing/2014/main" id="{9030FA43-2615-A74C-949D-871EDD525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49923" y="2352105"/>
            <a:ext cx="383" cy="3349354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7717F97B-37DE-2442-8F9E-81FB9F33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030" y="5702121"/>
            <a:ext cx="434734" cy="2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6E5A588C-0539-7140-B8E3-80735DCD2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0514" y="2358414"/>
            <a:ext cx="383" cy="3349354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716E4165-7532-204E-993F-D649CD87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621" y="5708430"/>
            <a:ext cx="434734" cy="2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1525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HTTP cookies: comments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CD5F1C3-47BC-1645-A288-078B99127C22}"/>
              </a:ext>
            </a:extLst>
          </p:cNvPr>
          <p:cNvSpPr txBox="1">
            <a:spLocks noChangeArrowheads="1"/>
          </p:cNvSpPr>
          <p:nvPr/>
        </p:nvSpPr>
        <p:spPr>
          <a:xfrm>
            <a:off x="486037" y="2024582"/>
            <a:ext cx="4526001" cy="1981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user session state (Web e-mail)</a:t>
            </a:r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id="{BC2253F6-EA38-7C47-9CAD-4C2EC6BB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218" y="2033392"/>
            <a:ext cx="2857500" cy="2665235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cookies and privacy: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1800" dirty="0">
                <a:latin typeface="+mn-lt"/>
              </a:rPr>
              <a:t>cookies permit sites to </a:t>
            </a:r>
            <a:r>
              <a:rPr lang="en-US" altLang="en-US" sz="1800" i="1" dirty="0">
                <a:latin typeface="+mn-lt"/>
              </a:rPr>
              <a:t>learn</a:t>
            </a:r>
            <a:r>
              <a:rPr lang="en-US" altLang="en-US" sz="1800" dirty="0">
                <a:latin typeface="+mn-lt"/>
              </a:rPr>
              <a:t> a lot about you on their site.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1800" dirty="0">
                <a:latin typeface="+mn-lt"/>
              </a:rPr>
              <a:t>third party persistent cookies (tracking cookies) allow common identity (cookie value) to be tracked across multiple web sites</a:t>
            </a:r>
          </a:p>
        </p:txBody>
      </p:sp>
      <p:sp>
        <p:nvSpPr>
          <p:cNvPr id="90" name="Text Box 14">
            <a:extLst>
              <a:ext uri="{FF2B5EF4-FFF2-40B4-BE49-F238E27FC236}">
                <a16:creationId xmlns:a16="http://schemas.microsoft.com/office/drawing/2014/main" id="{D023EC46-D7D8-D04C-9048-D7EFE18F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176" y="1851458"/>
            <a:ext cx="67518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99"/>
                </a:solidFill>
                <a:latin typeface="+mn-lt"/>
              </a:rPr>
              <a:t>aside</a:t>
            </a: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2C2FE22D-B17F-7C44-AE2F-82497658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1" y="3842818"/>
            <a:ext cx="501709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Challenge: How to keep </a:t>
            </a:r>
            <a:r>
              <a:rPr lang="en-US" altLang="ja-JP" sz="2100" i="1" dirty="0">
                <a:solidFill>
                  <a:srgbClr val="CC0000"/>
                </a:solidFill>
                <a:latin typeface="+mn-lt"/>
              </a:rPr>
              <a:t>state: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1800" dirty="0">
                <a:latin typeface="+mn-lt"/>
              </a:rPr>
              <a:t>protocol endpoints: maintain state at sender/receiver over multiple transactions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1800" dirty="0">
                <a:latin typeface="+mn-lt"/>
              </a:rPr>
              <a:t>cookies: HTTP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407772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Web caches (proxy servers)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171">
            <a:extLst>
              <a:ext uri="{FF2B5EF4-FFF2-40B4-BE49-F238E27FC236}">
                <a16:creationId xmlns:a16="http://schemas.microsoft.com/office/drawing/2014/main" id="{E76E25C6-83D0-304F-B3E3-A37D3DAE7B5C}"/>
              </a:ext>
            </a:extLst>
          </p:cNvPr>
          <p:cNvGrpSpPr>
            <a:grpSpLocks/>
          </p:cNvGrpSpPr>
          <p:nvPr/>
        </p:nvGrpSpPr>
        <p:grpSpPr bwMode="auto">
          <a:xfrm>
            <a:off x="4704160" y="2691066"/>
            <a:ext cx="515540" cy="572691"/>
            <a:chOff x="-44" y="1473"/>
            <a:chExt cx="981" cy="1105"/>
          </a:xfrm>
        </p:grpSpPr>
        <p:pic>
          <p:nvPicPr>
            <p:cNvPr id="10" name="Picture 172" descr="desktop_computer_stylized_medium">
              <a:extLst>
                <a:ext uri="{FF2B5EF4-FFF2-40B4-BE49-F238E27FC236}">
                  <a16:creationId xmlns:a16="http://schemas.microsoft.com/office/drawing/2014/main" id="{CB2AE99F-D134-A74A-947C-5E7B017C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3">
              <a:extLst>
                <a:ext uri="{FF2B5EF4-FFF2-40B4-BE49-F238E27FC236}">
                  <a16:creationId xmlns:a16="http://schemas.microsoft.com/office/drawing/2014/main" id="{CC3CBC7E-C664-ED4A-8BFE-4C6C0A390F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12" name="Group 102">
            <a:extLst>
              <a:ext uri="{FF2B5EF4-FFF2-40B4-BE49-F238E27FC236}">
                <a16:creationId xmlns:a16="http://schemas.microsoft.com/office/drawing/2014/main" id="{341AE079-CB6E-AE4A-A6CF-6667D0BCC3A6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4096004"/>
            <a:ext cx="515541" cy="572691"/>
            <a:chOff x="-44" y="1473"/>
            <a:chExt cx="981" cy="1105"/>
          </a:xfrm>
        </p:grpSpPr>
        <p:pic>
          <p:nvPicPr>
            <p:cNvPr id="13" name="Picture 103" descr="desktop_computer_stylized_medium">
              <a:extLst>
                <a:ext uri="{FF2B5EF4-FFF2-40B4-BE49-F238E27FC236}">
                  <a16:creationId xmlns:a16="http://schemas.microsoft.com/office/drawing/2014/main" id="{0F7D667F-14F5-8947-8466-5A2508D1F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>
              <a:extLst>
                <a:ext uri="{FF2B5EF4-FFF2-40B4-BE49-F238E27FC236}">
                  <a16:creationId xmlns:a16="http://schemas.microsoft.com/office/drawing/2014/main" id="{1CCE495C-FE29-374C-9BCD-5BFBA55DE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grpSp>
        <p:nvGrpSpPr>
          <p:cNvPr id="15" name="Group 138">
            <a:extLst>
              <a:ext uri="{FF2B5EF4-FFF2-40B4-BE49-F238E27FC236}">
                <a16:creationId xmlns:a16="http://schemas.microsoft.com/office/drawing/2014/main" id="{BCAE7764-70F3-6C4D-BAB2-DE0B7C89D816}"/>
              </a:ext>
            </a:extLst>
          </p:cNvPr>
          <p:cNvGrpSpPr>
            <a:grpSpLocks/>
          </p:cNvGrpSpPr>
          <p:nvPr/>
        </p:nvGrpSpPr>
        <p:grpSpPr bwMode="auto">
          <a:xfrm>
            <a:off x="6356747" y="3262567"/>
            <a:ext cx="300038" cy="536972"/>
            <a:chOff x="4140" y="429"/>
            <a:chExt cx="1425" cy="2396"/>
          </a:xfrm>
        </p:grpSpPr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F1B2DFA0-F79D-7B41-AEB4-30CE9076E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Rectangle 140">
              <a:extLst>
                <a:ext uri="{FF2B5EF4-FFF2-40B4-BE49-F238E27FC236}">
                  <a16:creationId xmlns:a16="http://schemas.microsoft.com/office/drawing/2014/main" id="{C5E2EFBB-BBC5-9A42-BB0E-E6D6D2C22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8" name="Freeform 141">
              <a:extLst>
                <a:ext uri="{FF2B5EF4-FFF2-40B4-BE49-F238E27FC236}">
                  <a16:creationId xmlns:a16="http://schemas.microsoft.com/office/drawing/2014/main" id="{55529617-AF40-4A4A-B8BE-0A1D9AFF9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Freeform 142">
              <a:extLst>
                <a:ext uri="{FF2B5EF4-FFF2-40B4-BE49-F238E27FC236}">
                  <a16:creationId xmlns:a16="http://schemas.microsoft.com/office/drawing/2014/main" id="{CD96A818-3AB4-9749-B364-C94B61E3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Rectangle 143">
              <a:extLst>
                <a:ext uri="{FF2B5EF4-FFF2-40B4-BE49-F238E27FC236}">
                  <a16:creationId xmlns:a16="http://schemas.microsoft.com/office/drawing/2014/main" id="{6CB7A8CB-28B7-454A-B6FA-0B497C6EA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1" name="Group 144">
              <a:extLst>
                <a:ext uri="{FF2B5EF4-FFF2-40B4-BE49-F238E27FC236}">
                  <a16:creationId xmlns:a16="http://schemas.microsoft.com/office/drawing/2014/main" id="{B151228D-C4D6-FC47-B4C4-E4FEAAC8E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" name="AutoShape 145">
                <a:extLst>
                  <a:ext uri="{FF2B5EF4-FFF2-40B4-BE49-F238E27FC236}">
                    <a16:creationId xmlns:a16="http://schemas.microsoft.com/office/drawing/2014/main" id="{581E8E47-6DB1-F54B-9476-01B6F2E30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7" name="AutoShape 146">
                <a:extLst>
                  <a:ext uri="{FF2B5EF4-FFF2-40B4-BE49-F238E27FC236}">
                    <a16:creationId xmlns:a16="http://schemas.microsoft.com/office/drawing/2014/main" id="{7F2D9B2C-626D-344A-83E2-C990F8415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2" name="Rectangle 147">
              <a:extLst>
                <a:ext uri="{FF2B5EF4-FFF2-40B4-BE49-F238E27FC236}">
                  <a16:creationId xmlns:a16="http://schemas.microsoft.com/office/drawing/2014/main" id="{06A6E158-AA9B-7643-9927-3F063660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3" name="Group 148">
              <a:extLst>
                <a:ext uri="{FF2B5EF4-FFF2-40B4-BE49-F238E27FC236}">
                  <a16:creationId xmlns:a16="http://schemas.microsoft.com/office/drawing/2014/main" id="{24564C8A-097F-5447-B760-9CD6285FD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" name="AutoShape 149">
                <a:extLst>
                  <a:ext uri="{FF2B5EF4-FFF2-40B4-BE49-F238E27FC236}">
                    <a16:creationId xmlns:a16="http://schemas.microsoft.com/office/drawing/2014/main" id="{04C4FA5A-4748-2D42-BA0D-06AFE4DAE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5" name="AutoShape 150">
                <a:extLst>
                  <a:ext uri="{FF2B5EF4-FFF2-40B4-BE49-F238E27FC236}">
                    <a16:creationId xmlns:a16="http://schemas.microsoft.com/office/drawing/2014/main" id="{84E1D8C6-7DEE-484B-99EE-B608D1A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4" name="Rectangle 151">
              <a:extLst>
                <a:ext uri="{FF2B5EF4-FFF2-40B4-BE49-F238E27FC236}">
                  <a16:creationId xmlns:a16="http://schemas.microsoft.com/office/drawing/2014/main" id="{454AD9D8-054B-E244-8A65-C00DC300D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25" name="Rectangle 152">
              <a:extLst>
                <a:ext uri="{FF2B5EF4-FFF2-40B4-BE49-F238E27FC236}">
                  <a16:creationId xmlns:a16="http://schemas.microsoft.com/office/drawing/2014/main" id="{40C54BAB-9592-ED4B-80E1-874156D7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6" name="Group 153">
              <a:extLst>
                <a:ext uri="{FF2B5EF4-FFF2-40B4-BE49-F238E27FC236}">
                  <a16:creationId xmlns:a16="http://schemas.microsoft.com/office/drawing/2014/main" id="{64CB2613-6494-6C4A-AC96-EDE054898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" name="AutoShape 154">
                <a:extLst>
                  <a:ext uri="{FF2B5EF4-FFF2-40B4-BE49-F238E27FC236}">
                    <a16:creationId xmlns:a16="http://schemas.microsoft.com/office/drawing/2014/main" id="{A27D1399-0ADF-5D43-8B09-BCD5BD0C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3" name="AutoShape 155">
                <a:extLst>
                  <a:ext uri="{FF2B5EF4-FFF2-40B4-BE49-F238E27FC236}">
                    <a16:creationId xmlns:a16="http://schemas.microsoft.com/office/drawing/2014/main" id="{20A4C850-89B5-6B44-820C-B66073B7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7" name="Freeform 156">
              <a:extLst>
                <a:ext uri="{FF2B5EF4-FFF2-40B4-BE49-F238E27FC236}">
                  <a16:creationId xmlns:a16="http://schemas.microsoft.com/office/drawing/2014/main" id="{69CA70FC-8D55-3C40-9230-BB1B319F0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8" name="Group 157">
              <a:extLst>
                <a:ext uri="{FF2B5EF4-FFF2-40B4-BE49-F238E27FC236}">
                  <a16:creationId xmlns:a16="http://schemas.microsoft.com/office/drawing/2014/main" id="{592B4F87-8FD7-004F-9CBD-2E07936D7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" name="AutoShape 158">
                <a:extLst>
                  <a:ext uri="{FF2B5EF4-FFF2-40B4-BE49-F238E27FC236}">
                    <a16:creationId xmlns:a16="http://schemas.microsoft.com/office/drawing/2014/main" id="{52452D42-BA3E-B548-9F26-4F10DEBFF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1" name="AutoShape 159">
                <a:extLst>
                  <a:ext uri="{FF2B5EF4-FFF2-40B4-BE49-F238E27FC236}">
                    <a16:creationId xmlns:a16="http://schemas.microsoft.com/office/drawing/2014/main" id="{2E496C07-9C8C-B34F-8201-DBF2AB09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9" name="Rectangle 160">
              <a:extLst>
                <a:ext uri="{FF2B5EF4-FFF2-40B4-BE49-F238E27FC236}">
                  <a16:creationId xmlns:a16="http://schemas.microsoft.com/office/drawing/2014/main" id="{507783BC-460D-F943-9047-6C6F897F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0" name="Freeform 161">
              <a:extLst>
                <a:ext uri="{FF2B5EF4-FFF2-40B4-BE49-F238E27FC236}">
                  <a16:creationId xmlns:a16="http://schemas.microsoft.com/office/drawing/2014/main" id="{88257E4A-4830-E644-BAF7-847C2053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" name="Freeform 162">
              <a:extLst>
                <a:ext uri="{FF2B5EF4-FFF2-40B4-BE49-F238E27FC236}">
                  <a16:creationId xmlns:a16="http://schemas.microsoft.com/office/drawing/2014/main" id="{24A3F621-17CD-4645-A51D-7042FE22E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Oval 163">
              <a:extLst>
                <a:ext uri="{FF2B5EF4-FFF2-40B4-BE49-F238E27FC236}">
                  <a16:creationId xmlns:a16="http://schemas.microsoft.com/office/drawing/2014/main" id="{EA7A271B-C672-7748-BB6C-4320F9AE9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3" name="Freeform 164">
              <a:extLst>
                <a:ext uri="{FF2B5EF4-FFF2-40B4-BE49-F238E27FC236}">
                  <a16:creationId xmlns:a16="http://schemas.microsoft.com/office/drawing/2014/main" id="{BF246A84-BFE7-3049-922B-DD8B6EA2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AutoShape 165">
              <a:extLst>
                <a:ext uri="{FF2B5EF4-FFF2-40B4-BE49-F238E27FC236}">
                  <a16:creationId xmlns:a16="http://schemas.microsoft.com/office/drawing/2014/main" id="{A85BFA7C-936F-3A41-9B80-F269D0D8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5" name="AutoShape 166">
              <a:extLst>
                <a:ext uri="{FF2B5EF4-FFF2-40B4-BE49-F238E27FC236}">
                  <a16:creationId xmlns:a16="http://schemas.microsoft.com/office/drawing/2014/main" id="{143F5A2C-3FCC-214E-B1DD-37354850C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6" name="Oval 167">
              <a:extLst>
                <a:ext uri="{FF2B5EF4-FFF2-40B4-BE49-F238E27FC236}">
                  <a16:creationId xmlns:a16="http://schemas.microsoft.com/office/drawing/2014/main" id="{9F154E92-095E-194F-B02E-9A00467A0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7" name="Oval 168">
              <a:extLst>
                <a:ext uri="{FF2B5EF4-FFF2-40B4-BE49-F238E27FC236}">
                  <a16:creationId xmlns:a16="http://schemas.microsoft.com/office/drawing/2014/main" id="{9D1FEADC-3D9C-A84B-8B87-2D971178E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8" name="Oval 169">
              <a:extLst>
                <a:ext uri="{FF2B5EF4-FFF2-40B4-BE49-F238E27FC236}">
                  <a16:creationId xmlns:a16="http://schemas.microsoft.com/office/drawing/2014/main" id="{4E9E3512-C0DF-9C4B-84D2-8F5465E6D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9" name="Rectangle 170">
              <a:extLst>
                <a:ext uri="{FF2B5EF4-FFF2-40B4-BE49-F238E27FC236}">
                  <a16:creationId xmlns:a16="http://schemas.microsoft.com/office/drawing/2014/main" id="{4D132F38-B955-6A4E-A501-5DB6D9BF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  <p:grpSp>
        <p:nvGrpSpPr>
          <p:cNvPr id="48" name="Group 105">
            <a:extLst>
              <a:ext uri="{FF2B5EF4-FFF2-40B4-BE49-F238E27FC236}">
                <a16:creationId xmlns:a16="http://schemas.microsoft.com/office/drawing/2014/main" id="{713D2680-FE84-BF45-82AB-42E37E22BD97}"/>
              </a:ext>
            </a:extLst>
          </p:cNvPr>
          <p:cNvGrpSpPr>
            <a:grpSpLocks/>
          </p:cNvGrpSpPr>
          <p:nvPr/>
        </p:nvGrpSpPr>
        <p:grpSpPr bwMode="auto">
          <a:xfrm>
            <a:off x="7817644" y="2797032"/>
            <a:ext cx="325041" cy="536972"/>
            <a:chOff x="4140" y="429"/>
            <a:chExt cx="1425" cy="2396"/>
          </a:xfrm>
        </p:grpSpPr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F351644B-40EC-1643-B55C-BD6490B4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" name="Rectangle 107">
              <a:extLst>
                <a:ext uri="{FF2B5EF4-FFF2-40B4-BE49-F238E27FC236}">
                  <a16:creationId xmlns:a16="http://schemas.microsoft.com/office/drawing/2014/main" id="{C431E1A6-A308-714C-9DB4-CD66A6C1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31CFCE65-E538-0841-8EF3-0F63DB89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ECC9C409-7630-F84A-B584-5C94715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3" name="Rectangle 110">
              <a:extLst>
                <a:ext uri="{FF2B5EF4-FFF2-40B4-BE49-F238E27FC236}">
                  <a16:creationId xmlns:a16="http://schemas.microsoft.com/office/drawing/2014/main" id="{F46717B0-272A-7C4F-B732-92EEC8E77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54" name="Group 111">
              <a:extLst>
                <a:ext uri="{FF2B5EF4-FFF2-40B4-BE49-F238E27FC236}">
                  <a16:creationId xmlns:a16="http://schemas.microsoft.com/office/drawing/2014/main" id="{F4ACB840-83DF-404B-A66F-DEBB07186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112">
                <a:extLst>
                  <a:ext uri="{FF2B5EF4-FFF2-40B4-BE49-F238E27FC236}">
                    <a16:creationId xmlns:a16="http://schemas.microsoft.com/office/drawing/2014/main" id="{A911B0DC-A8C2-124C-9C82-2A735A79B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80" name="AutoShape 113">
                <a:extLst>
                  <a:ext uri="{FF2B5EF4-FFF2-40B4-BE49-F238E27FC236}">
                    <a16:creationId xmlns:a16="http://schemas.microsoft.com/office/drawing/2014/main" id="{9F0B8CE7-288A-EE43-A6E4-C3D97C626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55" name="Rectangle 114">
              <a:extLst>
                <a:ext uri="{FF2B5EF4-FFF2-40B4-BE49-F238E27FC236}">
                  <a16:creationId xmlns:a16="http://schemas.microsoft.com/office/drawing/2014/main" id="{766D4B94-8E57-804B-B018-819DFD6C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56" name="Group 115">
              <a:extLst>
                <a:ext uri="{FF2B5EF4-FFF2-40B4-BE49-F238E27FC236}">
                  <a16:creationId xmlns:a16="http://schemas.microsoft.com/office/drawing/2014/main" id="{D994FF4C-7626-D748-A12D-5D1C5FEE1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116">
                <a:extLst>
                  <a:ext uri="{FF2B5EF4-FFF2-40B4-BE49-F238E27FC236}">
                    <a16:creationId xmlns:a16="http://schemas.microsoft.com/office/drawing/2014/main" id="{198A1BC7-4B65-BC4C-8A29-B983D8E1F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78" name="AutoShape 117">
                <a:extLst>
                  <a:ext uri="{FF2B5EF4-FFF2-40B4-BE49-F238E27FC236}">
                    <a16:creationId xmlns:a16="http://schemas.microsoft.com/office/drawing/2014/main" id="{40DD27E4-9779-CF42-BFDD-6696DFFF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ACA44148-7C10-3C49-BB35-5101746C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E7711E0-C3F4-3F44-939E-C5EB99D29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59" name="Group 120">
              <a:extLst>
                <a:ext uri="{FF2B5EF4-FFF2-40B4-BE49-F238E27FC236}">
                  <a16:creationId xmlns:a16="http://schemas.microsoft.com/office/drawing/2014/main" id="{67EE5E5B-A672-4948-A190-6619EF0F4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121">
                <a:extLst>
                  <a:ext uri="{FF2B5EF4-FFF2-40B4-BE49-F238E27FC236}">
                    <a16:creationId xmlns:a16="http://schemas.microsoft.com/office/drawing/2014/main" id="{05F4D1D6-814A-6E46-A67F-0AB27A8D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76" name="AutoShape 122">
                <a:extLst>
                  <a:ext uri="{FF2B5EF4-FFF2-40B4-BE49-F238E27FC236}">
                    <a16:creationId xmlns:a16="http://schemas.microsoft.com/office/drawing/2014/main" id="{B26FB4DB-5CE0-0547-A9EF-8F3F889E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6773D0F-8045-BA4B-A438-853ED5C1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2289418B-58E5-6F41-8BA5-C30F733D8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125">
                <a:extLst>
                  <a:ext uri="{FF2B5EF4-FFF2-40B4-BE49-F238E27FC236}">
                    <a16:creationId xmlns:a16="http://schemas.microsoft.com/office/drawing/2014/main" id="{38E6EBDC-7542-364B-BAB0-D3028648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74" name="AutoShape 126">
                <a:extLst>
                  <a:ext uri="{FF2B5EF4-FFF2-40B4-BE49-F238E27FC236}">
                    <a16:creationId xmlns:a16="http://schemas.microsoft.com/office/drawing/2014/main" id="{54B2EB69-B7C9-EC42-B99F-19CC17D5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62" name="Rectangle 127">
              <a:extLst>
                <a:ext uri="{FF2B5EF4-FFF2-40B4-BE49-F238E27FC236}">
                  <a16:creationId xmlns:a16="http://schemas.microsoft.com/office/drawing/2014/main" id="{08BCE1F3-76AF-E441-89A0-DA57E700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63" name="Freeform 128">
              <a:extLst>
                <a:ext uri="{FF2B5EF4-FFF2-40B4-BE49-F238E27FC236}">
                  <a16:creationId xmlns:a16="http://schemas.microsoft.com/office/drawing/2014/main" id="{4B174135-D9EA-854A-9853-AC5CCDD4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29">
              <a:extLst>
                <a:ext uri="{FF2B5EF4-FFF2-40B4-BE49-F238E27FC236}">
                  <a16:creationId xmlns:a16="http://schemas.microsoft.com/office/drawing/2014/main" id="{927D55DC-6C82-634A-B79C-B427EAAD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Oval 130">
              <a:extLst>
                <a:ext uri="{FF2B5EF4-FFF2-40B4-BE49-F238E27FC236}">
                  <a16:creationId xmlns:a16="http://schemas.microsoft.com/office/drawing/2014/main" id="{3BB31101-2EB7-F44D-8AA6-0366039E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66" name="Freeform 131">
              <a:extLst>
                <a:ext uri="{FF2B5EF4-FFF2-40B4-BE49-F238E27FC236}">
                  <a16:creationId xmlns:a16="http://schemas.microsoft.com/office/drawing/2014/main" id="{79253978-26CE-7249-A74C-F9743D4FB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AutoShape 132">
              <a:extLst>
                <a:ext uri="{FF2B5EF4-FFF2-40B4-BE49-F238E27FC236}">
                  <a16:creationId xmlns:a16="http://schemas.microsoft.com/office/drawing/2014/main" id="{D2E63390-A569-3942-9FC4-1FAF9A9C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68" name="AutoShape 133">
              <a:extLst>
                <a:ext uri="{FF2B5EF4-FFF2-40B4-BE49-F238E27FC236}">
                  <a16:creationId xmlns:a16="http://schemas.microsoft.com/office/drawing/2014/main" id="{76E84029-5A5D-0B43-A027-68F72A0B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69" name="Oval 134">
              <a:extLst>
                <a:ext uri="{FF2B5EF4-FFF2-40B4-BE49-F238E27FC236}">
                  <a16:creationId xmlns:a16="http://schemas.microsoft.com/office/drawing/2014/main" id="{3E213C1D-2C02-AD4C-9E3D-D83B7E9B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70" name="Oval 135">
              <a:extLst>
                <a:ext uri="{FF2B5EF4-FFF2-40B4-BE49-F238E27FC236}">
                  <a16:creationId xmlns:a16="http://schemas.microsoft.com/office/drawing/2014/main" id="{8AAFA532-A081-384C-AB75-218BDC209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56B5635A-EB88-0440-8FBB-410A578D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72" name="Rectangle 137">
              <a:extLst>
                <a:ext uri="{FF2B5EF4-FFF2-40B4-BE49-F238E27FC236}">
                  <a16:creationId xmlns:a16="http://schemas.microsoft.com/office/drawing/2014/main" id="{DB35C1A6-F8F8-A34C-83A8-1C5F2BC0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E93D937-D6CD-8B48-B770-F30B1D0D993E}"/>
              </a:ext>
            </a:extLst>
          </p:cNvPr>
          <p:cNvSpPr txBox="1">
            <a:spLocks noChangeArrowheads="1"/>
          </p:cNvSpPr>
          <p:nvPr/>
        </p:nvSpPr>
        <p:spPr>
          <a:xfrm>
            <a:off x="613317" y="2376488"/>
            <a:ext cx="3295969" cy="28217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22" indent="-175022"/>
            <a:r>
              <a:rPr lang="en-US" altLang="en-US" sz="1800" dirty="0">
                <a:ea typeface="ＭＳ Ｐゴシック" panose="020B0600070205080204" pitchFamily="34" charset="-128"/>
              </a:rPr>
              <a:t>user configures browser to point to a </a:t>
            </a:r>
            <a:r>
              <a:rPr lang="en-US" altLang="en-US" sz="1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Web cache</a:t>
            </a:r>
          </a:p>
          <a:p>
            <a:pPr marL="175022" indent="-175022"/>
            <a:r>
              <a:rPr lang="en-US" altLang="en-US" sz="1800" dirty="0">
                <a:ea typeface="ＭＳ Ｐゴシック" panose="020B0600070205080204" pitchFamily="34" charset="-128"/>
              </a:rPr>
              <a:t>browser sends all HTTP requests to cache</a:t>
            </a:r>
          </a:p>
          <a:p>
            <a:pPr marL="514350" lvl="1" indent="-171450"/>
            <a:r>
              <a:rPr lang="en-US" altLang="en-US" sz="1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sz="1800" dirty="0">
                <a:ea typeface="ＭＳ Ｐゴシック" panose="020B0600070205080204" pitchFamily="34" charset="-128"/>
              </a:rPr>
              <a:t> object in cache: cache returns object to client</a:t>
            </a:r>
          </a:p>
          <a:p>
            <a:pPr marL="514350" lvl="1" indent="-171450"/>
            <a:r>
              <a:rPr lang="en-US" altLang="en-US" sz="1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else</a:t>
            </a:r>
            <a:r>
              <a:rPr lang="en-US" altLang="en-US" sz="1800" dirty="0">
                <a:ea typeface="ＭＳ Ｐゴシック" panose="020B0600070205080204" pitchFamily="34" charset="-128"/>
              </a:rPr>
              <a:t> cache requests object from origin server, caches received object, then returns object to client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3F1EEA-A155-1C41-80CD-10E94B83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36" y="1857375"/>
            <a:ext cx="6562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00" i="1" dirty="0">
                <a:solidFill>
                  <a:srgbClr val="CC0000"/>
                </a:solidFill>
                <a:latin typeface="+mn-lt"/>
              </a:rPr>
              <a:t>Goal:</a:t>
            </a:r>
            <a:r>
              <a:rPr lang="en-US" altLang="en-US" sz="2100" dirty="0">
                <a:latin typeface="+mn-lt"/>
              </a:rPr>
              <a:t> satisfy client request without involving origin server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70E92C74-86C4-E048-AD53-D4201EA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016" y="3195892"/>
            <a:ext cx="5279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+mn-lt"/>
              </a:rPr>
              <a:t>client</a:t>
            </a:r>
            <a:endParaRPr lang="en-US" altLang="en-US" sz="1800">
              <a:latin typeface="+mn-lt"/>
            </a:endParaRPr>
          </a:p>
        </p:txBody>
      </p:sp>
      <p:sp>
        <p:nvSpPr>
          <p:cNvPr id="84" name="Text Box 8">
            <a:extLst>
              <a:ext uri="{FF2B5EF4-FFF2-40B4-BE49-F238E27FC236}">
                <a16:creationId xmlns:a16="http://schemas.microsoft.com/office/drawing/2014/main" id="{5DE1E660-E2FD-8848-B0BB-84A037DC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575" y="2750598"/>
            <a:ext cx="6735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n-lt"/>
              </a:rPr>
              <a:t>proxy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n-lt"/>
              </a:rPr>
              <a:t>server</a:t>
            </a:r>
            <a:endParaRPr lang="en-US" altLang="en-US" sz="1800" dirty="0">
              <a:latin typeface="+mn-lt"/>
            </a:endParaRPr>
          </a:p>
        </p:txBody>
      </p:sp>
      <p:sp>
        <p:nvSpPr>
          <p:cNvPr id="85" name="Text Box 21">
            <a:extLst>
              <a:ext uri="{FF2B5EF4-FFF2-40B4-BE49-F238E27FC236}">
                <a16:creationId xmlns:a16="http://schemas.microsoft.com/office/drawing/2014/main" id="{E15405A8-0743-624D-A374-AA89B476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95" y="4674648"/>
            <a:ext cx="5279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+mn-lt"/>
              </a:rPr>
              <a:t>client</a:t>
            </a:r>
            <a:endParaRPr lang="en-US" altLang="en-US" sz="1800">
              <a:latin typeface="+mn-lt"/>
            </a:endParaRPr>
          </a:p>
        </p:txBody>
      </p:sp>
      <p:grpSp>
        <p:nvGrpSpPr>
          <p:cNvPr id="86" name="Group 53">
            <a:extLst>
              <a:ext uri="{FF2B5EF4-FFF2-40B4-BE49-F238E27FC236}">
                <a16:creationId xmlns:a16="http://schemas.microsoft.com/office/drawing/2014/main" id="{006A4F95-0B3D-AC43-A627-71A7FD2195DC}"/>
              </a:ext>
            </a:extLst>
          </p:cNvPr>
          <p:cNvGrpSpPr>
            <a:grpSpLocks/>
          </p:cNvGrpSpPr>
          <p:nvPr/>
        </p:nvGrpSpPr>
        <p:grpSpPr bwMode="auto">
          <a:xfrm>
            <a:off x="5162552" y="3741198"/>
            <a:ext cx="1141810" cy="570310"/>
            <a:chOff x="2922" y="2580"/>
            <a:chExt cx="959" cy="479"/>
          </a:xfrm>
        </p:grpSpPr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C4FCDE12-2844-E249-88D6-1248CC2CE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BDF0B946-2F1F-B54D-8334-894004430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7361">
              <a:off x="2922" y="2635"/>
              <a:ext cx="8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18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3" name="Group 54">
            <a:extLst>
              <a:ext uri="{FF2B5EF4-FFF2-40B4-BE49-F238E27FC236}">
                <a16:creationId xmlns:a16="http://schemas.microsoft.com/office/drawing/2014/main" id="{0430DB37-F13E-FB4C-8461-73427AD15541}"/>
              </a:ext>
            </a:extLst>
          </p:cNvPr>
          <p:cNvGrpSpPr>
            <a:grpSpLocks/>
          </p:cNvGrpSpPr>
          <p:nvPr/>
        </p:nvGrpSpPr>
        <p:grpSpPr bwMode="auto">
          <a:xfrm>
            <a:off x="5291135" y="3806682"/>
            <a:ext cx="1140619" cy="589359"/>
            <a:chOff x="3030" y="2635"/>
            <a:chExt cx="958" cy="495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68522646-1C6E-6141-85AF-6F21328B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5" name="Text Box 25">
              <a:extLst>
                <a:ext uri="{FF2B5EF4-FFF2-40B4-BE49-F238E27FC236}">
                  <a16:creationId xmlns:a16="http://schemas.microsoft.com/office/drawing/2014/main" id="{497C49B3-B78E-EF40-9F30-9D168B831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2217">
              <a:off x="3049" y="2836"/>
              <a:ext cx="9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18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6" name="Group 49">
            <a:extLst>
              <a:ext uri="{FF2B5EF4-FFF2-40B4-BE49-F238E27FC236}">
                <a16:creationId xmlns:a16="http://schemas.microsoft.com/office/drawing/2014/main" id="{8EC23EE2-3572-4749-B83B-56A3E22AF76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012535"/>
            <a:ext cx="2438400" cy="547688"/>
            <a:chOff x="3002" y="1979"/>
            <a:chExt cx="2048" cy="46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B3BFA12B-AF52-444A-9C8D-FD235EBC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5DC9736F-EB13-904A-A584-847C86859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109" y="1995"/>
              <a:ext cx="8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18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5F201396-3496-B54A-87C0-83E69A7B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0032">
              <a:off x="4140" y="2005"/>
              <a:ext cx="8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180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100" name="Text Box 47">
            <a:extLst>
              <a:ext uri="{FF2B5EF4-FFF2-40B4-BE49-F238E27FC236}">
                <a16:creationId xmlns:a16="http://schemas.microsoft.com/office/drawing/2014/main" id="{637E5EE1-9119-8E49-9490-A2EECF4B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391" y="4778912"/>
            <a:ext cx="57740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origin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server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01" name="Text Box 48">
            <a:extLst>
              <a:ext uri="{FF2B5EF4-FFF2-40B4-BE49-F238E27FC236}">
                <a16:creationId xmlns:a16="http://schemas.microsoft.com/office/drawing/2014/main" id="{53C0E2C7-E328-094F-86C2-7FF28BDF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487" y="3326349"/>
            <a:ext cx="577402" cy="4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origin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</a:rPr>
              <a:t>server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02" name="Rectangle 55">
            <a:extLst>
              <a:ext uri="{FF2B5EF4-FFF2-40B4-BE49-F238E27FC236}">
                <a16:creationId xmlns:a16="http://schemas.microsoft.com/office/drawing/2014/main" id="{34262177-3A90-E847-B2EC-55D3A7E8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19" y="3931697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>
              <a:latin typeface="+mn-lt"/>
            </a:endParaRPr>
          </a:p>
        </p:txBody>
      </p:sp>
      <p:pic>
        <p:nvPicPr>
          <p:cNvPr id="103" name="Picture 56">
            <a:extLst>
              <a:ext uri="{FF2B5EF4-FFF2-40B4-BE49-F238E27FC236}">
                <a16:creationId xmlns:a16="http://schemas.microsoft.com/office/drawing/2014/main" id="{D1860A46-FB8D-2145-A291-FDFCD30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41" y="2643441"/>
            <a:ext cx="395288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60">
            <a:extLst>
              <a:ext uri="{FF2B5EF4-FFF2-40B4-BE49-F238E27FC236}">
                <a16:creationId xmlns:a16="http://schemas.microsoft.com/office/drawing/2014/main" id="{1E55489F-3411-D147-A30E-37C79E67D16D}"/>
              </a:ext>
            </a:extLst>
          </p:cNvPr>
          <p:cNvGrpSpPr>
            <a:grpSpLocks/>
          </p:cNvGrpSpPr>
          <p:nvPr/>
        </p:nvGrpSpPr>
        <p:grpSpPr bwMode="auto">
          <a:xfrm>
            <a:off x="4677966" y="2673207"/>
            <a:ext cx="3092054" cy="1360884"/>
            <a:chOff x="2515" y="1687"/>
            <a:chExt cx="2597" cy="1143"/>
          </a:xfrm>
        </p:grpSpPr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AD023CD7-2DF4-0047-A0A8-EE7C8FDF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6" name="Text Box 24">
              <a:extLst>
                <a:ext uri="{FF2B5EF4-FFF2-40B4-BE49-F238E27FC236}">
                  <a16:creationId xmlns:a16="http://schemas.microsoft.com/office/drawing/2014/main" id="{3A73F75B-5403-E34F-8197-7456A76E7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2943" y="2233"/>
              <a:ext cx="9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18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107" name="Text Box 46">
              <a:extLst>
                <a:ext uri="{FF2B5EF4-FFF2-40B4-BE49-F238E27FC236}">
                  <a16:creationId xmlns:a16="http://schemas.microsoft.com/office/drawing/2014/main" id="{84D34D31-F002-7644-A66C-387CC45D7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4211">
              <a:off x="4173" y="2221"/>
              <a:ext cx="9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18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108" name="Picture 57">
              <a:extLst>
                <a:ext uri="{FF2B5EF4-FFF2-40B4-BE49-F238E27FC236}">
                  <a16:creationId xmlns:a16="http://schemas.microsoft.com/office/drawing/2014/main" id="{AAE983CF-984C-9D4D-815F-5073893D2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9">
              <a:extLst>
                <a:ext uri="{FF2B5EF4-FFF2-40B4-BE49-F238E27FC236}">
                  <a16:creationId xmlns:a16="http://schemas.microsoft.com/office/drawing/2014/main" id="{24961BA7-6903-124E-955A-AEDC5B6FB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" name="Picture 61">
            <a:extLst>
              <a:ext uri="{FF2B5EF4-FFF2-40B4-BE49-F238E27FC236}">
                <a16:creationId xmlns:a16="http://schemas.microsoft.com/office/drawing/2014/main" id="{DB808EFC-F790-0C46-B5F2-BCC2B49C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4129341"/>
            <a:ext cx="395288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oup 69">
            <a:extLst>
              <a:ext uri="{FF2B5EF4-FFF2-40B4-BE49-F238E27FC236}">
                <a16:creationId xmlns:a16="http://schemas.microsoft.com/office/drawing/2014/main" id="{695335D9-4B5E-E746-93FF-954FC244FD37}"/>
              </a:ext>
            </a:extLst>
          </p:cNvPr>
          <p:cNvGrpSpPr>
            <a:grpSpLocks/>
          </p:cNvGrpSpPr>
          <p:nvPr/>
        </p:nvGrpSpPr>
        <p:grpSpPr bwMode="auto">
          <a:xfrm>
            <a:off x="7767638" y="4242451"/>
            <a:ext cx="325041" cy="536972"/>
            <a:chOff x="4140" y="429"/>
            <a:chExt cx="1425" cy="2396"/>
          </a:xfrm>
        </p:grpSpPr>
        <p:sp>
          <p:nvSpPr>
            <p:cNvPr id="112" name="Freeform 70">
              <a:extLst>
                <a:ext uri="{FF2B5EF4-FFF2-40B4-BE49-F238E27FC236}">
                  <a16:creationId xmlns:a16="http://schemas.microsoft.com/office/drawing/2014/main" id="{913873A1-A3E6-344E-AAF4-6A4E4B70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3" name="Rectangle 71">
              <a:extLst>
                <a:ext uri="{FF2B5EF4-FFF2-40B4-BE49-F238E27FC236}">
                  <a16:creationId xmlns:a16="http://schemas.microsoft.com/office/drawing/2014/main" id="{F9479AFE-E174-9A43-9DF7-1B7F16C2E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14" name="Freeform 72">
              <a:extLst>
                <a:ext uri="{FF2B5EF4-FFF2-40B4-BE49-F238E27FC236}">
                  <a16:creationId xmlns:a16="http://schemas.microsoft.com/office/drawing/2014/main" id="{23E9FAF3-B381-7C4C-A7D3-7EB568DF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5" name="Freeform 73">
              <a:extLst>
                <a:ext uri="{FF2B5EF4-FFF2-40B4-BE49-F238E27FC236}">
                  <a16:creationId xmlns:a16="http://schemas.microsoft.com/office/drawing/2014/main" id="{53F58983-234E-A246-9555-A7C2DEFF2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6" name="Rectangle 74">
              <a:extLst>
                <a:ext uri="{FF2B5EF4-FFF2-40B4-BE49-F238E27FC236}">
                  <a16:creationId xmlns:a16="http://schemas.microsoft.com/office/drawing/2014/main" id="{3E1E54F4-C6E4-444F-8A9A-F150210FA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117" name="Group 75">
              <a:extLst>
                <a:ext uri="{FF2B5EF4-FFF2-40B4-BE49-F238E27FC236}">
                  <a16:creationId xmlns:a16="http://schemas.microsoft.com/office/drawing/2014/main" id="{A4CBA219-D73A-F84C-9124-6F08F973F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2" name="AutoShape 76">
                <a:extLst>
                  <a:ext uri="{FF2B5EF4-FFF2-40B4-BE49-F238E27FC236}">
                    <a16:creationId xmlns:a16="http://schemas.microsoft.com/office/drawing/2014/main" id="{0FE32417-DCCC-5442-8FE3-CEC797686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143" name="AutoShape 77">
                <a:extLst>
                  <a:ext uri="{FF2B5EF4-FFF2-40B4-BE49-F238E27FC236}">
                    <a16:creationId xmlns:a16="http://schemas.microsoft.com/office/drawing/2014/main" id="{B9BB341D-6B92-CC44-B3D2-27C02C906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118" name="Rectangle 78">
              <a:extLst>
                <a:ext uri="{FF2B5EF4-FFF2-40B4-BE49-F238E27FC236}">
                  <a16:creationId xmlns:a16="http://schemas.microsoft.com/office/drawing/2014/main" id="{7B4093AD-CF24-BB4D-873D-B07BE93D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119" name="Group 79">
              <a:extLst>
                <a:ext uri="{FF2B5EF4-FFF2-40B4-BE49-F238E27FC236}">
                  <a16:creationId xmlns:a16="http://schemas.microsoft.com/office/drawing/2014/main" id="{5DE31E60-75E5-0842-8115-088E7A846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0" name="AutoShape 80">
                <a:extLst>
                  <a:ext uri="{FF2B5EF4-FFF2-40B4-BE49-F238E27FC236}">
                    <a16:creationId xmlns:a16="http://schemas.microsoft.com/office/drawing/2014/main" id="{A7775AA5-23E4-804B-A04F-3193163E7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141" name="AutoShape 81">
                <a:extLst>
                  <a:ext uri="{FF2B5EF4-FFF2-40B4-BE49-F238E27FC236}">
                    <a16:creationId xmlns:a16="http://schemas.microsoft.com/office/drawing/2014/main" id="{547F9DB6-DB83-AC42-B51A-070244A3D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120" name="Rectangle 82">
              <a:extLst>
                <a:ext uri="{FF2B5EF4-FFF2-40B4-BE49-F238E27FC236}">
                  <a16:creationId xmlns:a16="http://schemas.microsoft.com/office/drawing/2014/main" id="{49E7E0E3-CAD5-694A-B97C-46D96020F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21" name="Rectangle 83">
              <a:extLst>
                <a:ext uri="{FF2B5EF4-FFF2-40B4-BE49-F238E27FC236}">
                  <a16:creationId xmlns:a16="http://schemas.microsoft.com/office/drawing/2014/main" id="{AF3E0759-38A3-914A-8FF9-3A7CD9DA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122" name="Group 84">
              <a:extLst>
                <a:ext uri="{FF2B5EF4-FFF2-40B4-BE49-F238E27FC236}">
                  <a16:creationId xmlns:a16="http://schemas.microsoft.com/office/drawing/2014/main" id="{EB79E284-FD62-3143-AA65-B127E9F6D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" name="AutoShape 85">
                <a:extLst>
                  <a:ext uri="{FF2B5EF4-FFF2-40B4-BE49-F238E27FC236}">
                    <a16:creationId xmlns:a16="http://schemas.microsoft.com/office/drawing/2014/main" id="{2C0C8BB4-8BF9-B741-AF20-9A03AB77B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139" name="AutoShape 86">
                <a:extLst>
                  <a:ext uri="{FF2B5EF4-FFF2-40B4-BE49-F238E27FC236}">
                    <a16:creationId xmlns:a16="http://schemas.microsoft.com/office/drawing/2014/main" id="{F72720FC-B0AA-A84E-A686-35E8C4524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D65F7AB8-77F0-D74F-8AE2-D73E317A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24" name="Group 88">
              <a:extLst>
                <a:ext uri="{FF2B5EF4-FFF2-40B4-BE49-F238E27FC236}">
                  <a16:creationId xmlns:a16="http://schemas.microsoft.com/office/drawing/2014/main" id="{9C3676B6-DD2E-4C4C-8B2D-1DCDA62C8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" name="AutoShape 89">
                <a:extLst>
                  <a:ext uri="{FF2B5EF4-FFF2-40B4-BE49-F238E27FC236}">
                    <a16:creationId xmlns:a16="http://schemas.microsoft.com/office/drawing/2014/main" id="{0F2E9EB7-A170-774D-A4E2-360F52DBC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137" name="AutoShape 90">
                <a:extLst>
                  <a:ext uri="{FF2B5EF4-FFF2-40B4-BE49-F238E27FC236}">
                    <a16:creationId xmlns:a16="http://schemas.microsoft.com/office/drawing/2014/main" id="{273D0D93-64F6-E749-8F59-3740282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125" name="Rectangle 91">
              <a:extLst>
                <a:ext uri="{FF2B5EF4-FFF2-40B4-BE49-F238E27FC236}">
                  <a16:creationId xmlns:a16="http://schemas.microsoft.com/office/drawing/2014/main" id="{8086F60F-6926-E949-AF71-568526A1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26" name="Freeform 92">
              <a:extLst>
                <a:ext uri="{FF2B5EF4-FFF2-40B4-BE49-F238E27FC236}">
                  <a16:creationId xmlns:a16="http://schemas.microsoft.com/office/drawing/2014/main" id="{AA04C650-C3D7-6047-BC50-96F547A7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7" name="Freeform 93">
              <a:extLst>
                <a:ext uri="{FF2B5EF4-FFF2-40B4-BE49-F238E27FC236}">
                  <a16:creationId xmlns:a16="http://schemas.microsoft.com/office/drawing/2014/main" id="{B620A447-F22A-1047-AB55-6D3FC679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8" name="Oval 94">
              <a:extLst>
                <a:ext uri="{FF2B5EF4-FFF2-40B4-BE49-F238E27FC236}">
                  <a16:creationId xmlns:a16="http://schemas.microsoft.com/office/drawing/2014/main" id="{D18C1BAC-54EB-2C4D-96E0-DCBA8825D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29" name="Freeform 95">
              <a:extLst>
                <a:ext uri="{FF2B5EF4-FFF2-40B4-BE49-F238E27FC236}">
                  <a16:creationId xmlns:a16="http://schemas.microsoft.com/office/drawing/2014/main" id="{AE9B61EF-DC95-BD4B-8A95-97E504A28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" name="AutoShape 96">
              <a:extLst>
                <a:ext uri="{FF2B5EF4-FFF2-40B4-BE49-F238E27FC236}">
                  <a16:creationId xmlns:a16="http://schemas.microsoft.com/office/drawing/2014/main" id="{AEFFD9A1-A7DB-9741-8160-339984971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31" name="AutoShape 97">
              <a:extLst>
                <a:ext uri="{FF2B5EF4-FFF2-40B4-BE49-F238E27FC236}">
                  <a16:creationId xmlns:a16="http://schemas.microsoft.com/office/drawing/2014/main" id="{4CF0FD3C-4FEA-C74E-B036-01248AA0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32" name="Oval 98">
              <a:extLst>
                <a:ext uri="{FF2B5EF4-FFF2-40B4-BE49-F238E27FC236}">
                  <a16:creationId xmlns:a16="http://schemas.microsoft.com/office/drawing/2014/main" id="{0CD0CEC4-6C5A-3848-912A-E20E6197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33" name="Oval 99">
              <a:extLst>
                <a:ext uri="{FF2B5EF4-FFF2-40B4-BE49-F238E27FC236}">
                  <a16:creationId xmlns:a16="http://schemas.microsoft.com/office/drawing/2014/main" id="{E813B2FF-58DB-E94B-AA5D-719819E1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4" name="Oval 100">
              <a:extLst>
                <a:ext uri="{FF2B5EF4-FFF2-40B4-BE49-F238E27FC236}">
                  <a16:creationId xmlns:a16="http://schemas.microsoft.com/office/drawing/2014/main" id="{7FE7A801-184A-CA4F-8BDE-540520412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35" name="Rectangle 101">
              <a:extLst>
                <a:ext uri="{FF2B5EF4-FFF2-40B4-BE49-F238E27FC236}">
                  <a16:creationId xmlns:a16="http://schemas.microsoft.com/office/drawing/2014/main" id="{601DD256-57BB-F948-8A59-299CE2830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Web caches (proxy servers)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4" name="Rectangle 3">
            <a:extLst>
              <a:ext uri="{FF2B5EF4-FFF2-40B4-BE49-F238E27FC236}">
                <a16:creationId xmlns:a16="http://schemas.microsoft.com/office/drawing/2014/main" id="{7B8521C1-7DCD-9344-8BCE-E617E0E93A48}"/>
              </a:ext>
            </a:extLst>
          </p:cNvPr>
          <p:cNvSpPr txBox="1">
            <a:spLocks noChangeArrowheads="1"/>
          </p:cNvSpPr>
          <p:nvPr/>
        </p:nvSpPr>
        <p:spPr>
          <a:xfrm>
            <a:off x="450231" y="2008271"/>
            <a:ext cx="3564208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991" indent="-208360"/>
            <a:r>
              <a:rPr lang="en-US" altLang="en-US" sz="2400" dirty="0">
                <a:ea typeface="ＭＳ Ｐゴシック" panose="020B0600070205080204" pitchFamily="34" charset="-128"/>
              </a:rPr>
              <a:t>Web cache acts as both client and server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server for original requesting client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client to origin server</a:t>
            </a:r>
          </a:p>
          <a:p>
            <a:pPr marL="305991" indent="-208360"/>
            <a:r>
              <a:rPr lang="en-US" altLang="en-US" sz="2400" dirty="0">
                <a:ea typeface="ＭＳ Ｐゴシック" panose="020B0600070205080204" pitchFamily="34" charset="-128"/>
              </a:rPr>
              <a:t>typically cache is installed by ISP (university, company, residential ISP)</a:t>
            </a:r>
          </a:p>
        </p:txBody>
      </p:sp>
      <p:sp>
        <p:nvSpPr>
          <p:cNvPr id="145" name="Rectangle 4">
            <a:extLst>
              <a:ext uri="{FF2B5EF4-FFF2-40B4-BE49-F238E27FC236}">
                <a16:creationId xmlns:a16="http://schemas.microsoft.com/office/drawing/2014/main" id="{F6AE5A0B-A69D-B948-BD0F-B69E446252C4}"/>
              </a:ext>
            </a:extLst>
          </p:cNvPr>
          <p:cNvSpPr txBox="1">
            <a:spLocks noChangeArrowheads="1"/>
          </p:cNvSpPr>
          <p:nvPr/>
        </p:nvSpPr>
        <p:spPr>
          <a:xfrm>
            <a:off x="4158011" y="2008271"/>
            <a:ext cx="4535759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Why </a:t>
            </a:r>
            <a:r>
              <a:rPr lang="en-US" altLang="en-US" sz="2400" dirty="0">
                <a:ea typeface="ＭＳ Ｐゴシック" panose="020B0600070205080204" pitchFamily="34" charset="-128"/>
              </a:rPr>
              <a:t>Web caching?</a:t>
            </a:r>
          </a:p>
          <a:p>
            <a:pPr marL="305991" indent="-215504"/>
            <a:r>
              <a:rPr lang="en-US" altLang="en-US" sz="2400" dirty="0">
                <a:ea typeface="ＭＳ Ｐゴシック" panose="020B0600070205080204" pitchFamily="34" charset="-128"/>
              </a:rPr>
              <a:t>reduce response time for client request </a:t>
            </a:r>
          </a:p>
          <a:p>
            <a:pPr marL="563166" lvl="1" indent="-215504"/>
            <a:r>
              <a:rPr lang="en-US" altLang="en-US" sz="2100" dirty="0">
                <a:ea typeface="ＭＳ Ｐゴシック" panose="020B0600070205080204" pitchFamily="34" charset="-128"/>
              </a:rPr>
              <a:t>cache is closer to client</a:t>
            </a:r>
          </a:p>
          <a:p>
            <a:pPr marL="305991" indent="-215504"/>
            <a:r>
              <a:rPr lang="en-US" altLang="en-US" sz="2400" dirty="0">
                <a:ea typeface="ＭＳ Ｐゴシック" panose="020B0600070205080204" pitchFamily="34" charset="-128"/>
              </a:rPr>
              <a:t>reduce traffic on an institution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access link</a:t>
            </a:r>
          </a:p>
          <a:p>
            <a:pPr marL="305991" indent="-215504"/>
            <a:r>
              <a:rPr lang="en-US" altLang="en-US" sz="2400" dirty="0">
                <a:ea typeface="ＭＳ Ｐゴシック" panose="020B0600070205080204" pitchFamily="34" charset="-128"/>
              </a:rPr>
              <a:t>Internet is dense with caches </a:t>
            </a:r>
          </a:p>
          <a:p>
            <a:pPr marL="563166" lvl="1" indent="-215504"/>
            <a:r>
              <a:rPr lang="en-US" altLang="en-US" sz="2100" dirty="0">
                <a:ea typeface="ＭＳ Ｐゴシック" panose="020B0600070205080204" pitchFamily="34" charset="-128"/>
              </a:rPr>
              <a:t>enables 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poor” content providers to more effectively deliver content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26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Caching example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596" y="2723162"/>
            <a:ext cx="214313" cy="857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212" y="2283823"/>
            <a:ext cx="7521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origin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5816" y="2437413"/>
            <a:ext cx="50006" cy="20716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7303" y="2465988"/>
            <a:ext cx="7144" cy="178594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0202" y="2587431"/>
            <a:ext cx="100013" cy="1571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1646" y="3158931"/>
            <a:ext cx="1857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5864556" y="2440548"/>
            <a:ext cx="1631156" cy="1185863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514" y="2681491"/>
            <a:ext cx="74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public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 Internet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5568090" y="4244781"/>
            <a:ext cx="2224088" cy="1042988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4321" y="4442425"/>
            <a:ext cx="641747" cy="32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512" y="4478144"/>
            <a:ext cx="422672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0134" y="4482906"/>
            <a:ext cx="111919" cy="2869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578" y="3516118"/>
            <a:ext cx="0" cy="7965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26" y="4125719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institutional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network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028" y="4411469"/>
            <a:ext cx="1021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1 Gbps LAN</a:t>
            </a:r>
            <a:endParaRPr lang="en-US" altLang="en-US" sz="1800" kern="0">
              <a:solidFill>
                <a:srgbClr val="3333CC"/>
              </a:solidFill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768" y="3657804"/>
            <a:ext cx="94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1.54 Mbps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access link</a:t>
            </a:r>
            <a:endParaRPr lang="en-US" altLang="en-US" sz="1800" kern="0">
              <a:solidFill>
                <a:srgbClr val="3333CC"/>
              </a:solidFill>
            </a:endParaRPr>
          </a:p>
        </p:txBody>
      </p:sp>
      <p:sp>
        <p:nvSpPr>
          <p:cNvPr id="290" name="Oval 137">
            <a:extLst>
              <a:ext uri="{FF2B5EF4-FFF2-40B4-BE49-F238E27FC236}">
                <a16:creationId xmlns:a16="http://schemas.microsoft.com/office/drawing/2014/main" id="{A9F8C12A-15DE-3145-8755-75410365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688" y="4414405"/>
            <a:ext cx="705735" cy="382481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altLang="en-US" sz="1500" kern="0">
              <a:solidFill>
                <a:srgbClr val="000000"/>
              </a:solidFill>
            </a:endParaRPr>
          </a:p>
        </p:txBody>
      </p:sp>
      <p:sp>
        <p:nvSpPr>
          <p:cNvPr id="291" name="Text Box 138">
            <a:extLst>
              <a:ext uri="{FF2B5EF4-FFF2-40B4-BE49-F238E27FC236}">
                <a16:creationId xmlns:a16="http://schemas.microsoft.com/office/drawing/2014/main" id="{99974D39-E173-B849-B8ED-599FAF90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423" y="3983600"/>
            <a:ext cx="145018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144" indent="0" defTabSz="6858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500" i="1" kern="0" dirty="0">
                <a:solidFill>
                  <a:srgbClr val="CC0000"/>
                </a:solidFill>
                <a:latin typeface="+mn-lt"/>
              </a:rPr>
              <a:t>problem: </a:t>
            </a:r>
            <a:r>
              <a:rPr lang="en-US" altLang="en-US" sz="1500" kern="0" dirty="0">
                <a:solidFill>
                  <a:srgbClr val="CC0000"/>
                </a:solidFill>
                <a:latin typeface="+mn-lt"/>
              </a:rPr>
              <a:t>large delays at high utilization!</a:t>
            </a: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5547849" y="2383834"/>
            <a:ext cx="283369" cy="432197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5659768" y="4718650"/>
            <a:ext cx="394097" cy="417910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6233649" y="2025457"/>
            <a:ext cx="283369" cy="432197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6798006" y="2049269"/>
            <a:ext cx="283369" cy="432197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7255206" y="2163569"/>
            <a:ext cx="283369" cy="432197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7501665" y="2873182"/>
            <a:ext cx="283369" cy="432197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6043150" y="4735319"/>
            <a:ext cx="394097" cy="417910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6436056" y="4726985"/>
            <a:ext cx="394097" cy="417909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6471687" y="4185163"/>
            <a:ext cx="666817" cy="349868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6487690" y="3178999"/>
            <a:ext cx="666817" cy="349868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29" name="Rectangle 4">
            <a:extLst>
              <a:ext uri="{FF2B5EF4-FFF2-40B4-BE49-F238E27FC236}">
                <a16:creationId xmlns:a16="http://schemas.microsoft.com/office/drawing/2014/main" id="{3F40E6FA-56EE-4440-AD4E-B2DDBBC6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85" y="3889217"/>
            <a:ext cx="4770965" cy="17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Performance: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 utilization: .0015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utilization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.97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end-end delay  =  Internet delay +</a:t>
            </a:r>
          </a:p>
          <a:p>
            <a:pPr eaLnBrk="0" fontAlgn="base" hangingPunct="0">
              <a:lnSpc>
                <a:spcPct val="85000"/>
              </a:lnSpc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    access link delay + LAN delay </a:t>
            </a:r>
          </a:p>
          <a:p>
            <a:pPr eaLnBrk="0" fontAlgn="base" hangingPunct="0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=  2 sec + minutes 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usecs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0" name="Rectangle 4">
            <a:extLst>
              <a:ext uri="{FF2B5EF4-FFF2-40B4-BE49-F238E27FC236}">
                <a16:creationId xmlns:a16="http://schemas.microsoft.com/office/drawing/2014/main" id="{0F198874-EC24-3849-8C53-D2436859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43" y="1878981"/>
            <a:ext cx="4592968" cy="18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21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Scenario: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rate: 1.54 Mbps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from institutional router to server: 2 sec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Web object size: 100K bits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request rate from browsers to origin servers: 15/sec</a:t>
            </a:r>
          </a:p>
          <a:p>
            <a:pPr marL="600075" lvl="1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data rate to browsers: 1.50 Mbps</a:t>
            </a:r>
          </a:p>
        </p:txBody>
      </p:sp>
    </p:spTree>
    <p:extLst>
      <p:ext uri="{BB962C8B-B14F-4D97-AF65-F5344CB8AC3E}">
        <p14:creationId xmlns:p14="http://schemas.microsoft.com/office/powerpoint/2010/main" val="33372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91" grpId="0"/>
      <p:bldP spid="5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Caching example: buy a faster access link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596" y="2723162"/>
            <a:ext cx="214313" cy="857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212" y="2283823"/>
            <a:ext cx="7521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origin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5816" y="2437413"/>
            <a:ext cx="50006" cy="20716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7303" y="2465988"/>
            <a:ext cx="7144" cy="178594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0202" y="2587431"/>
            <a:ext cx="100013" cy="1571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1646" y="3158931"/>
            <a:ext cx="1857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5864556" y="2440548"/>
            <a:ext cx="1631156" cy="1185863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514" y="2681491"/>
            <a:ext cx="74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public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 Internet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5568090" y="4244781"/>
            <a:ext cx="2224088" cy="1042988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4321" y="4442425"/>
            <a:ext cx="641747" cy="32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512" y="4478144"/>
            <a:ext cx="422672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0134" y="4482906"/>
            <a:ext cx="111919" cy="2869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578" y="3516118"/>
            <a:ext cx="0" cy="7965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26" y="4125719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institutional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network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028" y="4411469"/>
            <a:ext cx="1021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1 Gbps LAN</a:t>
            </a:r>
            <a:endParaRPr lang="en-US" altLang="en-US" sz="1800" kern="0">
              <a:solidFill>
                <a:srgbClr val="3333CC"/>
              </a:solidFill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768" y="3657804"/>
            <a:ext cx="94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1.54 Mbps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access link</a:t>
            </a:r>
            <a:endParaRPr lang="en-US" altLang="en-US" sz="1800" kern="0">
              <a:solidFill>
                <a:srgbClr val="3333CC"/>
              </a:solidFill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5547849" y="2383834"/>
            <a:ext cx="283369" cy="432197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5659768" y="4718650"/>
            <a:ext cx="394097" cy="417910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6233649" y="2025457"/>
            <a:ext cx="283369" cy="432197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6798006" y="2049269"/>
            <a:ext cx="283369" cy="432197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7255206" y="2163569"/>
            <a:ext cx="283369" cy="432197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7501665" y="2873182"/>
            <a:ext cx="283369" cy="432197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6043150" y="4735319"/>
            <a:ext cx="394097" cy="417910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6436056" y="4726985"/>
            <a:ext cx="394097" cy="417909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6471687" y="4185163"/>
            <a:ext cx="666817" cy="349868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6487690" y="3178999"/>
            <a:ext cx="666817" cy="349868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29" name="Rectangle 4">
            <a:extLst>
              <a:ext uri="{FF2B5EF4-FFF2-40B4-BE49-F238E27FC236}">
                <a16:creationId xmlns:a16="http://schemas.microsoft.com/office/drawing/2014/main" id="{3F40E6FA-56EE-4440-AD4E-B2DDBBC6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85" y="3889217"/>
            <a:ext cx="4770965" cy="17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Performance: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 utilization: .0015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utilization = .</a:t>
            </a:r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97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end-end delay  =  Internet delay +</a:t>
            </a:r>
          </a:p>
          <a:p>
            <a:pPr eaLnBrk="0" fontAlgn="base" hangingPunct="0">
              <a:lnSpc>
                <a:spcPct val="85000"/>
              </a:lnSpc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    access link delay + LAN delay </a:t>
            </a:r>
          </a:p>
          <a:p>
            <a:pPr eaLnBrk="0" fontAlgn="base" hangingPunct="0">
              <a:lnSpc>
                <a:spcPct val="85000"/>
              </a:lnSpc>
              <a:spcBef>
                <a:spcPts val="45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=  2 sec + minutes 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usecs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0" name="Rectangle 4">
            <a:extLst>
              <a:ext uri="{FF2B5EF4-FFF2-40B4-BE49-F238E27FC236}">
                <a16:creationId xmlns:a16="http://schemas.microsoft.com/office/drawing/2014/main" id="{0F198874-EC24-3849-8C53-D2436859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43" y="1878981"/>
            <a:ext cx="4592968" cy="18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21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Scenario: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rate: 1.54 Mbps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from institutional router to server: 2 sec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Web object size: 100K bits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request rate from browsers to origin servers: 15/sec</a:t>
            </a:r>
          </a:p>
          <a:p>
            <a:pPr marL="600075" lvl="1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data rate to browsers: 1.50 Mbps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F3AF6D-4CBE-BE4A-AF26-B6F34DC9EF33}"/>
              </a:ext>
            </a:extLst>
          </p:cNvPr>
          <p:cNvGrpSpPr/>
          <p:nvPr/>
        </p:nvGrpSpPr>
        <p:grpSpPr>
          <a:xfrm>
            <a:off x="2451904" y="1885106"/>
            <a:ext cx="5980830" cy="1982247"/>
            <a:chOff x="3269205" y="1370475"/>
            <a:chExt cx="7974440" cy="2642996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9AFA7B76-427C-134D-90BC-D4693AEF2136}"/>
                </a:ext>
              </a:extLst>
            </p:cNvPr>
            <p:cNvGrpSpPr/>
            <p:nvPr/>
          </p:nvGrpSpPr>
          <p:grpSpPr>
            <a:xfrm>
              <a:off x="3269205" y="1370475"/>
              <a:ext cx="2248984" cy="736408"/>
              <a:chOff x="4785771" y="3827302"/>
              <a:chExt cx="2248984" cy="736408"/>
            </a:xfrm>
          </p:grpSpPr>
          <p:sp>
            <p:nvSpPr>
              <p:cNvPr id="215" name="Text Box 52">
                <a:extLst>
                  <a:ext uri="{FF2B5EF4-FFF2-40B4-BE49-F238E27FC236}">
                    <a16:creationId xmlns:a16="http://schemas.microsoft.com/office/drawing/2014/main" id="{D9BA6C4C-0CF0-8742-ACB2-584114381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9268" y="3827302"/>
                <a:ext cx="158548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n-lt"/>
                  </a:rPr>
                  <a:t>154 Mbps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FA396C6-E0DB-E54B-9564-C46EF025F0E3}"/>
                  </a:ext>
                </a:extLst>
              </p:cNvPr>
              <p:cNvSpPr/>
              <p:nvPr/>
            </p:nvSpPr>
            <p:spPr>
              <a:xfrm>
                <a:off x="4785771" y="4223523"/>
                <a:ext cx="611420" cy="340187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Line 51">
                <a:extLst>
                  <a:ext uri="{FF2B5EF4-FFF2-40B4-BE49-F238E27FC236}">
                    <a16:creationId xmlns:a16="http://schemas.microsoft.com/office/drawing/2014/main" id="{5DC119B0-D3C1-9741-8399-6E949D961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8478" y="4140660"/>
                <a:ext cx="680225" cy="42304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3EB18F1-EB9B-AB4E-9315-D47FB051A2D9}"/>
                </a:ext>
              </a:extLst>
            </p:cNvPr>
            <p:cNvGrpSpPr/>
            <p:nvPr/>
          </p:nvGrpSpPr>
          <p:grpSpPr>
            <a:xfrm>
              <a:off x="9113107" y="3496571"/>
              <a:ext cx="2130538" cy="516900"/>
              <a:chOff x="4352719" y="3567941"/>
              <a:chExt cx="2130538" cy="516900"/>
            </a:xfrm>
          </p:grpSpPr>
          <p:sp>
            <p:nvSpPr>
              <p:cNvPr id="219" name="Text Box 52">
                <a:extLst>
                  <a:ext uri="{FF2B5EF4-FFF2-40B4-BE49-F238E27FC236}">
                    <a16:creationId xmlns:a16="http://schemas.microsoft.com/office/drawing/2014/main" id="{414BD24A-A827-744B-8CF6-F9EAA2D92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7769" y="3567941"/>
                <a:ext cx="15854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200" dirty="0">
                    <a:cs typeface="Arial" panose="020B0604020202020204" pitchFamily="34" charset="0"/>
                  </a:rPr>
                  <a:t>154 Mbps</a:t>
                </a: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3E3E743-58A9-D543-ABF2-E8D950F0D5C4}"/>
                  </a:ext>
                </a:extLst>
              </p:cNvPr>
              <p:cNvSpPr/>
              <p:nvPr/>
            </p:nvSpPr>
            <p:spPr>
              <a:xfrm>
                <a:off x="4352719" y="3822059"/>
                <a:ext cx="527164" cy="262782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Line 51">
                <a:extLst>
                  <a:ext uri="{FF2B5EF4-FFF2-40B4-BE49-F238E27FC236}">
                    <a16:creationId xmlns:a16="http://schemas.microsoft.com/office/drawing/2014/main" id="{C012F3C8-BFC0-0C46-8D2D-992B1C38C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9229" y="3805441"/>
                <a:ext cx="554004" cy="23711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73CBB2E-654A-474B-8238-296B81F89068}"/>
              </a:ext>
            </a:extLst>
          </p:cNvPr>
          <p:cNvGrpSpPr/>
          <p:nvPr/>
        </p:nvGrpSpPr>
        <p:grpSpPr>
          <a:xfrm>
            <a:off x="3088646" y="4427169"/>
            <a:ext cx="1937275" cy="369332"/>
            <a:chOff x="4114801" y="3880785"/>
            <a:chExt cx="2583033" cy="492442"/>
          </a:xfrm>
        </p:grpSpPr>
        <p:sp>
          <p:nvSpPr>
            <p:cNvPr id="223" name="Text Box 52">
              <a:extLst>
                <a:ext uri="{FF2B5EF4-FFF2-40B4-BE49-F238E27FC236}">
                  <a16:creationId xmlns:a16="http://schemas.microsoft.com/office/drawing/2014/main" id="{FA193B58-E942-8A47-9F5D-3A2B58608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348" y="3880785"/>
              <a:ext cx="158548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n-lt"/>
                </a:rPr>
                <a:t>.0097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4682AEF-F684-9F45-A3DA-FEDE9ED18429}"/>
                </a:ext>
              </a:extLst>
            </p:cNvPr>
            <p:cNvSpPr/>
            <p:nvPr/>
          </p:nvSpPr>
          <p:spPr>
            <a:xfrm>
              <a:off x="4114801" y="3955100"/>
              <a:ext cx="498412" cy="3401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5" name="Line 51">
              <a:extLst>
                <a:ext uri="{FF2B5EF4-FFF2-40B4-BE49-F238E27FC236}">
                  <a16:creationId xmlns:a16="http://schemas.microsoft.com/office/drawing/2014/main" id="{8F3A165F-08A0-9D4B-B82D-B603502A1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4070" y="4117024"/>
              <a:ext cx="936703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98125F6-3C0E-B64C-9CC2-9EFB4DA6980E}"/>
              </a:ext>
            </a:extLst>
          </p:cNvPr>
          <p:cNvGrpSpPr/>
          <p:nvPr/>
        </p:nvGrpSpPr>
        <p:grpSpPr>
          <a:xfrm>
            <a:off x="3310188" y="5302761"/>
            <a:ext cx="2267427" cy="546813"/>
            <a:chOff x="3635854" y="3415544"/>
            <a:chExt cx="3023236" cy="729083"/>
          </a:xfrm>
        </p:grpSpPr>
        <p:sp>
          <p:nvSpPr>
            <p:cNvPr id="227" name="Text Box 52">
              <a:extLst>
                <a:ext uri="{FF2B5EF4-FFF2-40B4-BE49-F238E27FC236}">
                  <a16:creationId xmlns:a16="http://schemas.microsoft.com/office/drawing/2014/main" id="{5B815C0E-E9AF-964A-AB0C-F8220D77B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5973" y="3652185"/>
              <a:ext cx="110311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 err="1">
                  <a:latin typeface="+mn-lt"/>
                </a:rPr>
                <a:t>msecs</a:t>
              </a:r>
              <a:endParaRPr lang="en-US" altLang="en-US" sz="1800" dirty="0">
                <a:latin typeface="+mn-lt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EE7EB05-EB77-DA46-8D82-2C1B89B59FCD}"/>
                </a:ext>
              </a:extLst>
            </p:cNvPr>
            <p:cNvSpPr/>
            <p:nvPr/>
          </p:nvSpPr>
          <p:spPr>
            <a:xfrm>
              <a:off x="3635854" y="3415544"/>
              <a:ext cx="962683" cy="3401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9" name="Line 51">
              <a:extLst>
                <a:ext uri="{FF2B5EF4-FFF2-40B4-BE49-F238E27FC236}">
                  <a16:creationId xmlns:a16="http://schemas.microsoft.com/office/drawing/2014/main" id="{45B58613-BF72-9847-A603-92F5F10A9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2316" y="3504654"/>
              <a:ext cx="1983056" cy="4616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30" name="Text Box 83">
            <a:extLst>
              <a:ext uri="{FF2B5EF4-FFF2-40B4-BE49-F238E27FC236}">
                <a16:creationId xmlns:a16="http://schemas.microsoft.com/office/drawing/2014/main" id="{3A71517F-2630-E14F-B4A5-B7AD1A33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44" y="5516442"/>
            <a:ext cx="3475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Cost:</a:t>
            </a:r>
            <a:r>
              <a:rPr lang="en-US" altLang="en-US" sz="1800" dirty="0">
                <a:latin typeface="+mn-lt"/>
              </a:rPr>
              <a:t> faster access link (expensive!)</a:t>
            </a:r>
          </a:p>
        </p:txBody>
      </p:sp>
    </p:spTree>
    <p:extLst>
      <p:ext uri="{BB962C8B-B14F-4D97-AF65-F5344CB8AC3E}">
        <p14:creationId xmlns:p14="http://schemas.microsoft.com/office/powerpoint/2010/main" val="15913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ctangle 4">
            <a:extLst>
              <a:ext uri="{FF2B5EF4-FFF2-40B4-BE49-F238E27FC236}">
                <a16:creationId xmlns:a16="http://schemas.microsoft.com/office/drawing/2014/main" id="{3F40E6FA-56EE-4440-AD4E-B2DDBBC6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85" y="3889217"/>
            <a:ext cx="4770965" cy="17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Performance: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 utilization: .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?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utilization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?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end-end delay  =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?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Caching example: install a web cache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596" y="2723162"/>
            <a:ext cx="214313" cy="857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212" y="2283823"/>
            <a:ext cx="7521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origin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5816" y="2437413"/>
            <a:ext cx="50006" cy="20716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7303" y="2465988"/>
            <a:ext cx="7144" cy="178594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0202" y="2587431"/>
            <a:ext cx="100013" cy="1571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1646" y="3158931"/>
            <a:ext cx="1857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5864556" y="2440548"/>
            <a:ext cx="1631156" cy="1185863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514" y="2681491"/>
            <a:ext cx="74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public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 Internet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5568259" y="4242910"/>
            <a:ext cx="2224088" cy="1042988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4321" y="4442425"/>
            <a:ext cx="641747" cy="32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512" y="4478144"/>
            <a:ext cx="422672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0134" y="4482906"/>
            <a:ext cx="111919" cy="2869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578" y="3516118"/>
            <a:ext cx="0" cy="7965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26" y="4125719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institutional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network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028" y="4411469"/>
            <a:ext cx="1021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1 Gbps LAN</a:t>
            </a:r>
            <a:endParaRPr lang="en-US" altLang="en-US" sz="1800" kern="0" dirty="0">
              <a:solidFill>
                <a:srgbClr val="3333CC"/>
              </a:solidFill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768" y="3657804"/>
            <a:ext cx="94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1.54 Mbps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access link</a:t>
            </a:r>
            <a:endParaRPr lang="en-US" altLang="en-US" sz="1800" kern="0" dirty="0">
              <a:solidFill>
                <a:srgbClr val="3333CC"/>
              </a:solidFill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5547849" y="2383834"/>
            <a:ext cx="283369" cy="432197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5659768" y="4718650"/>
            <a:ext cx="394097" cy="417910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6233649" y="2025457"/>
            <a:ext cx="283369" cy="432197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6798006" y="2049269"/>
            <a:ext cx="283369" cy="432197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7255206" y="2163569"/>
            <a:ext cx="283369" cy="432197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7501665" y="2873182"/>
            <a:ext cx="283369" cy="432197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6043150" y="4735319"/>
            <a:ext cx="394097" cy="417910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6436056" y="4726985"/>
            <a:ext cx="394097" cy="417909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6487690" y="3178999"/>
            <a:ext cx="666817" cy="349868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30" name="Rectangle 4">
            <a:extLst>
              <a:ext uri="{FF2B5EF4-FFF2-40B4-BE49-F238E27FC236}">
                <a16:creationId xmlns:a16="http://schemas.microsoft.com/office/drawing/2014/main" id="{0F198874-EC24-3849-8C53-D2436859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43" y="1878981"/>
            <a:ext cx="4592968" cy="18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21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Scenario: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rate: 1.54 Mbps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from institutional router to server: 2 sec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Web object size: 100K bits</a:t>
            </a:r>
          </a:p>
          <a:p>
            <a:pPr marL="257175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request rate from browsers to origin servers: 15/sec</a:t>
            </a:r>
          </a:p>
          <a:p>
            <a:pPr marL="600075" lvl="1" indent="-257175" eaLnBrk="0" fontAlgn="base" hangingPunct="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data rate to browsers: 1.50 Mbps</a:t>
            </a:r>
          </a:p>
        </p:txBody>
      </p: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6471687" y="4185163"/>
            <a:ext cx="666817" cy="349868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9D561-2CE1-E94C-A5B6-6D386991296C}"/>
              </a:ext>
            </a:extLst>
          </p:cNvPr>
          <p:cNvGrpSpPr/>
          <p:nvPr/>
        </p:nvGrpSpPr>
        <p:grpSpPr>
          <a:xfrm>
            <a:off x="6750976" y="4463065"/>
            <a:ext cx="608409" cy="775097"/>
            <a:chOff x="9001301" y="5550914"/>
            <a:chExt cx="811212" cy="10334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8426B-04DE-A940-931E-BDC464270408}"/>
                </a:ext>
              </a:extLst>
            </p:cNvPr>
            <p:cNvSpPr/>
            <p:nvPr/>
          </p:nvSpPr>
          <p:spPr>
            <a:xfrm>
              <a:off x="9001301" y="5550914"/>
              <a:ext cx="811212" cy="1033463"/>
            </a:xfrm>
            <a:prstGeom prst="ellipse">
              <a:avLst/>
            </a:prstGeom>
            <a:solidFill>
              <a:srgbClr val="C0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8995C0-BBC9-804D-85E8-324290F772D6}"/>
                </a:ext>
              </a:extLst>
            </p:cNvPr>
            <p:cNvGrpSpPr/>
            <p:nvPr/>
          </p:nvGrpSpPr>
          <p:grpSpPr>
            <a:xfrm>
              <a:off x="9256094" y="5631762"/>
              <a:ext cx="377825" cy="800176"/>
              <a:chOff x="10907888" y="5189290"/>
              <a:chExt cx="377825" cy="800176"/>
            </a:xfrm>
          </p:grpSpPr>
          <p:sp>
            <p:nvSpPr>
              <p:cNvPr id="266" name="Line 80">
                <a:extLst>
                  <a:ext uri="{FF2B5EF4-FFF2-40B4-BE49-F238E27FC236}">
                    <a16:creationId xmlns:a16="http://schemas.microsoft.com/office/drawing/2014/main" id="{DC2C9F57-B9EB-1941-A689-B13B8950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6625" y="5189290"/>
                <a:ext cx="76200" cy="3222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60" name="Group 307">
                <a:extLst>
                  <a:ext uri="{FF2B5EF4-FFF2-40B4-BE49-F238E27FC236}">
                    <a16:creationId xmlns:a16="http://schemas.microsoft.com/office/drawing/2014/main" id="{EBBCE30B-4C00-0843-BA56-FF3F98DF9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07888" y="5413204"/>
                <a:ext cx="377825" cy="576262"/>
                <a:chOff x="4140" y="429"/>
                <a:chExt cx="1425" cy="2396"/>
              </a:xfrm>
            </p:grpSpPr>
            <p:sp>
              <p:nvSpPr>
                <p:cNvPr id="461" name="Freeform 308">
                  <a:extLst>
                    <a:ext uri="{FF2B5EF4-FFF2-40B4-BE49-F238E27FC236}">
                      <a16:creationId xmlns:a16="http://schemas.microsoft.com/office/drawing/2014/main" id="{83748550-5535-714B-A011-5732D5AB9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2" name="Rectangle 309">
                  <a:extLst>
                    <a:ext uri="{FF2B5EF4-FFF2-40B4-BE49-F238E27FC236}">
                      <a16:creationId xmlns:a16="http://schemas.microsoft.com/office/drawing/2014/main" id="{9EDD97E5-06A3-F844-AC12-86FF0C988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" name="Freeform 310">
                  <a:extLst>
                    <a:ext uri="{FF2B5EF4-FFF2-40B4-BE49-F238E27FC236}">
                      <a16:creationId xmlns:a16="http://schemas.microsoft.com/office/drawing/2014/main" id="{70945480-4E5A-4D4D-9CB5-2EE3B8B72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4" name="Freeform 311">
                  <a:extLst>
                    <a:ext uri="{FF2B5EF4-FFF2-40B4-BE49-F238E27FC236}">
                      <a16:creationId xmlns:a16="http://schemas.microsoft.com/office/drawing/2014/main" id="{2D50B6AC-633A-E648-9313-0B3333184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5" name="Rectangle 312">
                  <a:extLst>
                    <a:ext uri="{FF2B5EF4-FFF2-40B4-BE49-F238E27FC236}">
                      <a16:creationId xmlns:a16="http://schemas.microsoft.com/office/drawing/2014/main" id="{47F72229-4C07-FF49-B907-A9D7C037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693"/>
                  <a:ext cx="599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66" name="Group 313">
                  <a:extLst>
                    <a:ext uri="{FF2B5EF4-FFF2-40B4-BE49-F238E27FC236}">
                      <a16:creationId xmlns:a16="http://schemas.microsoft.com/office/drawing/2014/main" id="{A42FF10A-615B-304D-8C35-154C0E4C5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91" name="AutoShape 314">
                    <a:extLst>
                      <a:ext uri="{FF2B5EF4-FFF2-40B4-BE49-F238E27FC236}">
                        <a16:creationId xmlns:a16="http://schemas.microsoft.com/office/drawing/2014/main" id="{34A57301-3C4F-8449-804B-13CE58B48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5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92" name="AutoShape 315">
                    <a:extLst>
                      <a:ext uri="{FF2B5EF4-FFF2-40B4-BE49-F238E27FC236}">
                        <a16:creationId xmlns:a16="http://schemas.microsoft.com/office/drawing/2014/main" id="{9A1FA8F9-C3C6-0F4F-92B5-0F88F3CAD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95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67" name="Rectangle 316">
                  <a:extLst>
                    <a:ext uri="{FF2B5EF4-FFF2-40B4-BE49-F238E27FC236}">
                      <a16:creationId xmlns:a16="http://schemas.microsoft.com/office/drawing/2014/main" id="{9C19D553-23E1-C642-BE27-380720AFE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6"/>
                  <a:ext cx="599" cy="5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68" name="Group 317">
                  <a:extLst>
                    <a:ext uri="{FF2B5EF4-FFF2-40B4-BE49-F238E27FC236}">
                      <a16:creationId xmlns:a16="http://schemas.microsoft.com/office/drawing/2014/main" id="{BA84A45F-1D87-2D4A-ADC6-FBD0F07175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9" name="AutoShape 318">
                    <a:extLst>
                      <a:ext uri="{FF2B5EF4-FFF2-40B4-BE49-F238E27FC236}">
                        <a16:creationId xmlns:a16="http://schemas.microsoft.com/office/drawing/2014/main" id="{9967BFD2-AF98-6C48-9664-709DAD7F64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90" name="AutoShape 319">
                    <a:extLst>
                      <a:ext uri="{FF2B5EF4-FFF2-40B4-BE49-F238E27FC236}">
                        <a16:creationId xmlns:a16="http://schemas.microsoft.com/office/drawing/2014/main" id="{98F66D34-8A75-524A-85C0-CD7FBB230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4"/>
                    <a:ext cx="695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69" name="Rectangle 320">
                  <a:extLst>
                    <a:ext uri="{FF2B5EF4-FFF2-40B4-BE49-F238E27FC236}">
                      <a16:creationId xmlns:a16="http://schemas.microsoft.com/office/drawing/2014/main" id="{C6107AE3-3C09-A34C-964D-28157ABB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8" y="1360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" name="Rectangle 321">
                  <a:extLst>
                    <a:ext uri="{FF2B5EF4-FFF2-40B4-BE49-F238E27FC236}">
                      <a16:creationId xmlns:a16="http://schemas.microsoft.com/office/drawing/2014/main" id="{737FBD85-26B2-914A-8B0D-606EB3EDB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7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71" name="Group 322">
                  <a:extLst>
                    <a:ext uri="{FF2B5EF4-FFF2-40B4-BE49-F238E27FC236}">
                      <a16:creationId xmlns:a16="http://schemas.microsoft.com/office/drawing/2014/main" id="{E5A59E91-C5CD-894D-8213-3909A8CC3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7" name="AutoShape 323">
                    <a:extLst>
                      <a:ext uri="{FF2B5EF4-FFF2-40B4-BE49-F238E27FC236}">
                        <a16:creationId xmlns:a16="http://schemas.microsoft.com/office/drawing/2014/main" id="{8962A917-2AE1-7242-B9FB-8E9263A51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31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8" name="AutoShape 324">
                    <a:extLst>
                      <a:ext uri="{FF2B5EF4-FFF2-40B4-BE49-F238E27FC236}">
                        <a16:creationId xmlns:a16="http://schemas.microsoft.com/office/drawing/2014/main" id="{97C18552-37AD-CE49-8BBD-05E8608B6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9"/>
                    <a:ext cx="701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72" name="Freeform 325">
                  <a:extLst>
                    <a:ext uri="{FF2B5EF4-FFF2-40B4-BE49-F238E27FC236}">
                      <a16:creationId xmlns:a16="http://schemas.microsoft.com/office/drawing/2014/main" id="{426DAACD-E1F3-7E44-9DC7-B1A44414F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73" name="Group 326">
                  <a:extLst>
                    <a:ext uri="{FF2B5EF4-FFF2-40B4-BE49-F238E27FC236}">
                      <a16:creationId xmlns:a16="http://schemas.microsoft.com/office/drawing/2014/main" id="{73D89D04-968E-6442-873B-B8D1778FD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5" name="AutoShape 327">
                    <a:extLst>
                      <a:ext uri="{FF2B5EF4-FFF2-40B4-BE49-F238E27FC236}">
                        <a16:creationId xmlns:a16="http://schemas.microsoft.com/office/drawing/2014/main" id="{6065DB5E-95E8-8643-B0FE-6CB09E8FD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6" name="AutoShape 328">
                    <a:extLst>
                      <a:ext uri="{FF2B5EF4-FFF2-40B4-BE49-F238E27FC236}">
                        <a16:creationId xmlns:a16="http://schemas.microsoft.com/office/drawing/2014/main" id="{F973A90F-0F3C-F744-97ED-8AAC23F79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1"/>
                    <a:ext cx="69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74" name="Rectangle 329">
                  <a:extLst>
                    <a:ext uri="{FF2B5EF4-FFF2-40B4-BE49-F238E27FC236}">
                      <a16:creationId xmlns:a16="http://schemas.microsoft.com/office/drawing/2014/main" id="{F4ADD3E7-CF4E-ED4B-B276-1E6A7B9D4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2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" name="Freeform 330">
                  <a:extLst>
                    <a:ext uri="{FF2B5EF4-FFF2-40B4-BE49-F238E27FC236}">
                      <a16:creationId xmlns:a16="http://schemas.microsoft.com/office/drawing/2014/main" id="{1CEE161A-40E6-604E-B7AD-3830C72F6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6" name="Freeform 331">
                  <a:extLst>
                    <a:ext uri="{FF2B5EF4-FFF2-40B4-BE49-F238E27FC236}">
                      <a16:creationId xmlns:a16="http://schemas.microsoft.com/office/drawing/2014/main" id="{40DF445E-B42A-CF43-806C-B86CD0017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7" name="Oval 332">
                  <a:extLst>
                    <a:ext uri="{FF2B5EF4-FFF2-40B4-BE49-F238E27FC236}">
                      <a16:creationId xmlns:a16="http://schemas.microsoft.com/office/drawing/2014/main" id="{4AA850BD-AD7E-884D-BB50-C36880F43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7" y="2614"/>
                  <a:ext cx="48" cy="9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" name="Freeform 333">
                  <a:extLst>
                    <a:ext uri="{FF2B5EF4-FFF2-40B4-BE49-F238E27FC236}">
                      <a16:creationId xmlns:a16="http://schemas.microsoft.com/office/drawing/2014/main" id="{04990E0C-FF14-0448-9208-F0CB93DA5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9" name="AutoShape 334">
                  <a:extLst>
                    <a:ext uri="{FF2B5EF4-FFF2-40B4-BE49-F238E27FC236}">
                      <a16:creationId xmlns:a16="http://schemas.microsoft.com/office/drawing/2014/main" id="{29F22CD1-333F-2444-8E27-DB0645866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197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0" name="AutoShape 335">
                  <a:extLst>
                    <a:ext uri="{FF2B5EF4-FFF2-40B4-BE49-F238E27FC236}">
                      <a16:creationId xmlns:a16="http://schemas.microsoft.com/office/drawing/2014/main" id="{9522690A-CB4D-3F4F-855E-313DECF4F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2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" name="Oval 336">
                  <a:extLst>
                    <a:ext uri="{FF2B5EF4-FFF2-40B4-BE49-F238E27FC236}">
                      <a16:creationId xmlns:a16="http://schemas.microsoft.com/office/drawing/2014/main" id="{749723D7-4892-4246-90CC-F3A241CAD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56" cy="14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Oval 337">
                  <a:extLst>
                    <a:ext uri="{FF2B5EF4-FFF2-40B4-BE49-F238E27FC236}">
                      <a16:creationId xmlns:a16="http://schemas.microsoft.com/office/drawing/2014/main" id="{B774EC24-F0E4-0846-B90E-1164E933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3"/>
                  <a:ext cx="162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350" kern="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338">
                  <a:extLst>
                    <a:ext uri="{FF2B5EF4-FFF2-40B4-BE49-F238E27FC236}">
                      <a16:creationId xmlns:a16="http://schemas.microsoft.com/office/drawing/2014/main" id="{2751493B-E933-8A4F-BE77-A10013F6A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2" cy="1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" name="Rectangle 339">
                  <a:extLst>
                    <a:ext uri="{FF2B5EF4-FFF2-40B4-BE49-F238E27FC236}">
                      <a16:creationId xmlns:a16="http://schemas.microsoft.com/office/drawing/2014/main" id="{635CA67E-C290-3742-9D2C-39D9B69DB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81" name="Text Box 76">
            <a:extLst>
              <a:ext uri="{FF2B5EF4-FFF2-40B4-BE49-F238E27FC236}">
                <a16:creationId xmlns:a16="http://schemas.microsoft.com/office/drawing/2014/main" id="{3175A1F8-F48E-9749-AA0C-8A115012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93" y="4272920"/>
            <a:ext cx="2162388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How to compute link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utilization, delay?</a:t>
            </a:r>
          </a:p>
        </p:txBody>
      </p:sp>
      <p:sp>
        <p:nvSpPr>
          <p:cNvPr id="282" name="Text Box 83">
            <a:extLst>
              <a:ext uri="{FF2B5EF4-FFF2-40B4-BE49-F238E27FC236}">
                <a16:creationId xmlns:a16="http://schemas.microsoft.com/office/drawing/2014/main" id="{445BA7C8-9DBB-B245-98C3-EA83E67E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43" y="5141630"/>
            <a:ext cx="2534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CC0000"/>
                </a:solidFill>
                <a:latin typeface="+mn-lt"/>
              </a:rPr>
              <a:t>Cost:</a:t>
            </a:r>
            <a:r>
              <a:rPr lang="en-US" altLang="en-US" sz="1800" dirty="0">
                <a:latin typeface="+mn-lt"/>
              </a:rPr>
              <a:t> web cache (cheap!)</a:t>
            </a:r>
          </a:p>
        </p:txBody>
      </p:sp>
      <p:sp>
        <p:nvSpPr>
          <p:cNvPr id="251" name="Text Box 98">
            <a:extLst>
              <a:ext uri="{FF2B5EF4-FFF2-40B4-BE49-F238E27FC236}">
                <a16:creationId xmlns:a16="http://schemas.microsoft.com/office/drawing/2014/main" id="{40BB819D-0723-5748-B260-0AF0BBAC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62" y="5202139"/>
            <a:ext cx="1274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C00000"/>
                </a:solidFill>
              </a:rPr>
              <a:t>local web cache</a:t>
            </a:r>
            <a:endParaRPr lang="en-US" altLang="en-US" sz="18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7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Caching example: install a web cache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596" y="2723162"/>
            <a:ext cx="214313" cy="857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212" y="2283823"/>
            <a:ext cx="7521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origin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50" kern="0">
                <a:solidFill>
                  <a:srgbClr val="000000"/>
                </a:solidFill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5816" y="2437413"/>
            <a:ext cx="50006" cy="207169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7303" y="2465988"/>
            <a:ext cx="7144" cy="178594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0202" y="2587431"/>
            <a:ext cx="100013" cy="1571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1646" y="3158931"/>
            <a:ext cx="18573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5864556" y="2440548"/>
            <a:ext cx="1631156" cy="1185863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514" y="2681491"/>
            <a:ext cx="748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public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 Internet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5557374" y="4210253"/>
            <a:ext cx="2224088" cy="1042988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4321" y="4442425"/>
            <a:ext cx="641747" cy="32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6512" y="4478144"/>
            <a:ext cx="422672" cy="295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0134" y="4482906"/>
            <a:ext cx="111919" cy="2869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578" y="3516118"/>
            <a:ext cx="0" cy="7965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26" y="4125719"/>
            <a:ext cx="950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institutional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CC0000"/>
                </a:solidFill>
              </a:rPr>
              <a:t>network</a:t>
            </a:r>
            <a:endParaRPr lang="en-US" altLang="en-US" sz="1800" kern="0">
              <a:solidFill>
                <a:srgbClr val="CC0000"/>
              </a:solidFill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028" y="4411469"/>
            <a:ext cx="1021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1 Gbps LAN</a:t>
            </a:r>
            <a:endParaRPr lang="en-US" altLang="en-US" sz="1800" kern="0" dirty="0">
              <a:solidFill>
                <a:srgbClr val="3333CC"/>
              </a:solidFill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768" y="3657804"/>
            <a:ext cx="94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1.54 Mbps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access link</a:t>
            </a:r>
            <a:endParaRPr lang="en-US" altLang="en-US" sz="1800" kern="0" dirty="0">
              <a:solidFill>
                <a:srgbClr val="3333CC"/>
              </a:solidFill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5547849" y="2383834"/>
            <a:ext cx="283369" cy="432197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5659768" y="4718650"/>
            <a:ext cx="394097" cy="417910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6233649" y="2025457"/>
            <a:ext cx="283369" cy="432197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6798006" y="2049269"/>
            <a:ext cx="283369" cy="432197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7255206" y="2163569"/>
            <a:ext cx="283369" cy="432197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7501665" y="2873182"/>
            <a:ext cx="283369" cy="432197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6043150" y="4735319"/>
            <a:ext cx="394097" cy="417910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6436056" y="4726985"/>
            <a:ext cx="394097" cy="417909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6487690" y="3178999"/>
            <a:ext cx="666817" cy="349868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6471687" y="4185163"/>
            <a:ext cx="666817" cy="349868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9D561-2CE1-E94C-A5B6-6D386991296C}"/>
              </a:ext>
            </a:extLst>
          </p:cNvPr>
          <p:cNvGrpSpPr/>
          <p:nvPr/>
        </p:nvGrpSpPr>
        <p:grpSpPr>
          <a:xfrm>
            <a:off x="6750976" y="4463065"/>
            <a:ext cx="608409" cy="775097"/>
            <a:chOff x="9001301" y="5550914"/>
            <a:chExt cx="811212" cy="10334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8426B-04DE-A940-931E-BDC464270408}"/>
                </a:ext>
              </a:extLst>
            </p:cNvPr>
            <p:cNvSpPr/>
            <p:nvPr/>
          </p:nvSpPr>
          <p:spPr>
            <a:xfrm>
              <a:off x="9001301" y="5550914"/>
              <a:ext cx="811212" cy="1033463"/>
            </a:xfrm>
            <a:prstGeom prst="ellipse">
              <a:avLst/>
            </a:prstGeom>
            <a:solidFill>
              <a:srgbClr val="C0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8995C0-BBC9-804D-85E8-324290F772D6}"/>
                </a:ext>
              </a:extLst>
            </p:cNvPr>
            <p:cNvGrpSpPr/>
            <p:nvPr/>
          </p:nvGrpSpPr>
          <p:grpSpPr>
            <a:xfrm>
              <a:off x="9256094" y="5631762"/>
              <a:ext cx="377825" cy="800176"/>
              <a:chOff x="10907888" y="5189290"/>
              <a:chExt cx="377825" cy="800176"/>
            </a:xfrm>
          </p:grpSpPr>
          <p:sp>
            <p:nvSpPr>
              <p:cNvPr id="266" name="Line 80">
                <a:extLst>
                  <a:ext uri="{FF2B5EF4-FFF2-40B4-BE49-F238E27FC236}">
                    <a16:creationId xmlns:a16="http://schemas.microsoft.com/office/drawing/2014/main" id="{DC2C9F57-B9EB-1941-A689-B13B8950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6625" y="5189290"/>
                <a:ext cx="76200" cy="3222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60" name="Group 307">
                <a:extLst>
                  <a:ext uri="{FF2B5EF4-FFF2-40B4-BE49-F238E27FC236}">
                    <a16:creationId xmlns:a16="http://schemas.microsoft.com/office/drawing/2014/main" id="{EBBCE30B-4C00-0843-BA56-FF3F98DF9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07888" y="5413204"/>
                <a:ext cx="377825" cy="576262"/>
                <a:chOff x="4140" y="429"/>
                <a:chExt cx="1425" cy="2396"/>
              </a:xfrm>
            </p:grpSpPr>
            <p:sp>
              <p:nvSpPr>
                <p:cNvPr id="461" name="Freeform 308">
                  <a:extLst>
                    <a:ext uri="{FF2B5EF4-FFF2-40B4-BE49-F238E27FC236}">
                      <a16:creationId xmlns:a16="http://schemas.microsoft.com/office/drawing/2014/main" id="{83748550-5535-714B-A011-5732D5AB9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2" name="Rectangle 309">
                  <a:extLst>
                    <a:ext uri="{FF2B5EF4-FFF2-40B4-BE49-F238E27FC236}">
                      <a16:creationId xmlns:a16="http://schemas.microsoft.com/office/drawing/2014/main" id="{9EDD97E5-06A3-F844-AC12-86FF0C988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" name="Freeform 310">
                  <a:extLst>
                    <a:ext uri="{FF2B5EF4-FFF2-40B4-BE49-F238E27FC236}">
                      <a16:creationId xmlns:a16="http://schemas.microsoft.com/office/drawing/2014/main" id="{70945480-4E5A-4D4D-9CB5-2EE3B8B72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4" name="Freeform 311">
                  <a:extLst>
                    <a:ext uri="{FF2B5EF4-FFF2-40B4-BE49-F238E27FC236}">
                      <a16:creationId xmlns:a16="http://schemas.microsoft.com/office/drawing/2014/main" id="{2D50B6AC-633A-E648-9313-0B3333184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5" name="Rectangle 312">
                  <a:extLst>
                    <a:ext uri="{FF2B5EF4-FFF2-40B4-BE49-F238E27FC236}">
                      <a16:creationId xmlns:a16="http://schemas.microsoft.com/office/drawing/2014/main" id="{47F72229-4C07-FF49-B907-A9D7C037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693"/>
                  <a:ext cx="599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66" name="Group 313">
                  <a:extLst>
                    <a:ext uri="{FF2B5EF4-FFF2-40B4-BE49-F238E27FC236}">
                      <a16:creationId xmlns:a16="http://schemas.microsoft.com/office/drawing/2014/main" id="{A42FF10A-615B-304D-8C35-154C0E4C5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91" name="AutoShape 314">
                    <a:extLst>
                      <a:ext uri="{FF2B5EF4-FFF2-40B4-BE49-F238E27FC236}">
                        <a16:creationId xmlns:a16="http://schemas.microsoft.com/office/drawing/2014/main" id="{34A57301-3C4F-8449-804B-13CE58B48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5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92" name="AutoShape 315">
                    <a:extLst>
                      <a:ext uri="{FF2B5EF4-FFF2-40B4-BE49-F238E27FC236}">
                        <a16:creationId xmlns:a16="http://schemas.microsoft.com/office/drawing/2014/main" id="{9A1FA8F9-C3C6-0F4F-92B5-0F88F3CAD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95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67" name="Rectangle 316">
                  <a:extLst>
                    <a:ext uri="{FF2B5EF4-FFF2-40B4-BE49-F238E27FC236}">
                      <a16:creationId xmlns:a16="http://schemas.microsoft.com/office/drawing/2014/main" id="{9C19D553-23E1-C642-BE27-380720AFE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6"/>
                  <a:ext cx="599" cy="5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68" name="Group 317">
                  <a:extLst>
                    <a:ext uri="{FF2B5EF4-FFF2-40B4-BE49-F238E27FC236}">
                      <a16:creationId xmlns:a16="http://schemas.microsoft.com/office/drawing/2014/main" id="{BA84A45F-1D87-2D4A-ADC6-FBD0F07175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9" name="AutoShape 318">
                    <a:extLst>
                      <a:ext uri="{FF2B5EF4-FFF2-40B4-BE49-F238E27FC236}">
                        <a16:creationId xmlns:a16="http://schemas.microsoft.com/office/drawing/2014/main" id="{9967BFD2-AF98-6C48-9664-709DAD7F64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90" name="AutoShape 319">
                    <a:extLst>
                      <a:ext uri="{FF2B5EF4-FFF2-40B4-BE49-F238E27FC236}">
                        <a16:creationId xmlns:a16="http://schemas.microsoft.com/office/drawing/2014/main" id="{98F66D34-8A75-524A-85C0-CD7FBB230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4"/>
                    <a:ext cx="695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69" name="Rectangle 320">
                  <a:extLst>
                    <a:ext uri="{FF2B5EF4-FFF2-40B4-BE49-F238E27FC236}">
                      <a16:creationId xmlns:a16="http://schemas.microsoft.com/office/drawing/2014/main" id="{C6107AE3-3C09-A34C-964D-28157ABB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8" y="1360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" name="Rectangle 321">
                  <a:extLst>
                    <a:ext uri="{FF2B5EF4-FFF2-40B4-BE49-F238E27FC236}">
                      <a16:creationId xmlns:a16="http://schemas.microsoft.com/office/drawing/2014/main" id="{737FBD85-26B2-914A-8B0D-606EB3EDB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7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71" name="Group 322">
                  <a:extLst>
                    <a:ext uri="{FF2B5EF4-FFF2-40B4-BE49-F238E27FC236}">
                      <a16:creationId xmlns:a16="http://schemas.microsoft.com/office/drawing/2014/main" id="{E5A59E91-C5CD-894D-8213-3909A8CC3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7" name="AutoShape 323">
                    <a:extLst>
                      <a:ext uri="{FF2B5EF4-FFF2-40B4-BE49-F238E27FC236}">
                        <a16:creationId xmlns:a16="http://schemas.microsoft.com/office/drawing/2014/main" id="{8962A917-2AE1-7242-B9FB-8E9263A51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31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8" name="AutoShape 324">
                    <a:extLst>
                      <a:ext uri="{FF2B5EF4-FFF2-40B4-BE49-F238E27FC236}">
                        <a16:creationId xmlns:a16="http://schemas.microsoft.com/office/drawing/2014/main" id="{97C18552-37AD-CE49-8BBD-05E8608B6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9"/>
                    <a:ext cx="701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72" name="Freeform 325">
                  <a:extLst>
                    <a:ext uri="{FF2B5EF4-FFF2-40B4-BE49-F238E27FC236}">
                      <a16:creationId xmlns:a16="http://schemas.microsoft.com/office/drawing/2014/main" id="{426DAACD-E1F3-7E44-9DC7-B1A44414F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73" name="Group 326">
                  <a:extLst>
                    <a:ext uri="{FF2B5EF4-FFF2-40B4-BE49-F238E27FC236}">
                      <a16:creationId xmlns:a16="http://schemas.microsoft.com/office/drawing/2014/main" id="{73D89D04-968E-6442-873B-B8D1778FD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5" name="AutoShape 327">
                    <a:extLst>
                      <a:ext uri="{FF2B5EF4-FFF2-40B4-BE49-F238E27FC236}">
                        <a16:creationId xmlns:a16="http://schemas.microsoft.com/office/drawing/2014/main" id="{6065DB5E-95E8-8643-B0FE-6CB09E8FD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86" name="AutoShape 328">
                    <a:extLst>
                      <a:ext uri="{FF2B5EF4-FFF2-40B4-BE49-F238E27FC236}">
                        <a16:creationId xmlns:a16="http://schemas.microsoft.com/office/drawing/2014/main" id="{F973A90F-0F3C-F744-97ED-8AAC23F79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1"/>
                    <a:ext cx="69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defTabSz="6858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defRPr/>
                    </a:pPr>
                    <a:endParaRPr lang="en-US" altLang="en-US" sz="1500" ker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74" name="Rectangle 329">
                  <a:extLst>
                    <a:ext uri="{FF2B5EF4-FFF2-40B4-BE49-F238E27FC236}">
                      <a16:creationId xmlns:a16="http://schemas.microsoft.com/office/drawing/2014/main" id="{F4ADD3E7-CF4E-ED4B-B276-1E6A7B9D4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2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" name="Freeform 330">
                  <a:extLst>
                    <a:ext uri="{FF2B5EF4-FFF2-40B4-BE49-F238E27FC236}">
                      <a16:creationId xmlns:a16="http://schemas.microsoft.com/office/drawing/2014/main" id="{1CEE161A-40E6-604E-B7AD-3830C72F6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6" name="Freeform 331">
                  <a:extLst>
                    <a:ext uri="{FF2B5EF4-FFF2-40B4-BE49-F238E27FC236}">
                      <a16:creationId xmlns:a16="http://schemas.microsoft.com/office/drawing/2014/main" id="{40DF445E-B42A-CF43-806C-B86CD0017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7" name="Oval 332">
                  <a:extLst>
                    <a:ext uri="{FF2B5EF4-FFF2-40B4-BE49-F238E27FC236}">
                      <a16:creationId xmlns:a16="http://schemas.microsoft.com/office/drawing/2014/main" id="{4AA850BD-AD7E-884D-BB50-C36880F43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7" y="2614"/>
                  <a:ext cx="48" cy="9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" name="Freeform 333">
                  <a:extLst>
                    <a:ext uri="{FF2B5EF4-FFF2-40B4-BE49-F238E27FC236}">
                      <a16:creationId xmlns:a16="http://schemas.microsoft.com/office/drawing/2014/main" id="{04990E0C-FF14-0448-9208-F0CB93DA5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9" name="AutoShape 334">
                  <a:extLst>
                    <a:ext uri="{FF2B5EF4-FFF2-40B4-BE49-F238E27FC236}">
                      <a16:creationId xmlns:a16="http://schemas.microsoft.com/office/drawing/2014/main" id="{29F22CD1-333F-2444-8E27-DB0645866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197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0" name="AutoShape 335">
                  <a:extLst>
                    <a:ext uri="{FF2B5EF4-FFF2-40B4-BE49-F238E27FC236}">
                      <a16:creationId xmlns:a16="http://schemas.microsoft.com/office/drawing/2014/main" id="{9522690A-CB4D-3F4F-855E-313DECF4F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2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" name="Oval 336">
                  <a:extLst>
                    <a:ext uri="{FF2B5EF4-FFF2-40B4-BE49-F238E27FC236}">
                      <a16:creationId xmlns:a16="http://schemas.microsoft.com/office/drawing/2014/main" id="{749723D7-4892-4246-90CC-F3A241CAD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56" cy="14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Oval 337">
                  <a:extLst>
                    <a:ext uri="{FF2B5EF4-FFF2-40B4-BE49-F238E27FC236}">
                      <a16:creationId xmlns:a16="http://schemas.microsoft.com/office/drawing/2014/main" id="{B774EC24-F0E4-0846-B90E-1164E933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3"/>
                  <a:ext cx="162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1350" kern="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338">
                  <a:extLst>
                    <a:ext uri="{FF2B5EF4-FFF2-40B4-BE49-F238E27FC236}">
                      <a16:creationId xmlns:a16="http://schemas.microsoft.com/office/drawing/2014/main" id="{2751493B-E933-8A4F-BE77-A10013F6A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2" cy="1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" name="Rectangle 339">
                  <a:extLst>
                    <a:ext uri="{FF2B5EF4-FFF2-40B4-BE49-F238E27FC236}">
                      <a16:creationId xmlns:a16="http://schemas.microsoft.com/office/drawing/2014/main" id="{635CA67E-C290-3742-9D2C-39D9B69DB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1" name="Text Box 98">
            <a:extLst>
              <a:ext uri="{FF2B5EF4-FFF2-40B4-BE49-F238E27FC236}">
                <a16:creationId xmlns:a16="http://schemas.microsoft.com/office/drawing/2014/main" id="{40BB819D-0723-5748-B260-0AF0BBAC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162" y="5202139"/>
            <a:ext cx="1274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 dirty="0">
                <a:solidFill>
                  <a:srgbClr val="C00000"/>
                </a:solidFill>
              </a:rPr>
              <a:t>local web cache</a:t>
            </a:r>
            <a:endParaRPr lang="en-US" altLang="en-US" sz="1800" kern="0" dirty="0">
              <a:solidFill>
                <a:srgbClr val="C00000"/>
              </a:solidFill>
            </a:endParaRPr>
          </a:p>
        </p:txBody>
      </p:sp>
      <p:sp>
        <p:nvSpPr>
          <p:cNvPr id="252" name="Rectangle 4">
            <a:extLst>
              <a:ext uri="{FF2B5EF4-FFF2-40B4-BE49-F238E27FC236}">
                <a16:creationId xmlns:a16="http://schemas.microsoft.com/office/drawing/2014/main" id="{5292EFEC-88AD-0B46-B2E3-643489D30B9D}"/>
              </a:ext>
            </a:extLst>
          </p:cNvPr>
          <p:cNvSpPr txBox="1">
            <a:spLocks noChangeArrowheads="1"/>
          </p:cNvSpPr>
          <p:nvPr/>
        </p:nvSpPr>
        <p:spPr>
          <a:xfrm>
            <a:off x="612469" y="1841035"/>
            <a:ext cx="4624628" cy="1707706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indent="0">
              <a:lnSpc>
                <a:spcPct val="110000"/>
              </a:lnSpc>
              <a:spcBef>
                <a:spcPts val="300"/>
              </a:spcBef>
              <a:buNone/>
              <a:tabLst>
                <a:tab pos="432197" algn="l"/>
              </a:tabLst>
            </a:pPr>
            <a:r>
              <a:rPr lang="en-US" altLang="en-US" sz="27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Calculating access link utilization, end-end delay with cache:</a:t>
            </a:r>
          </a:p>
          <a:p>
            <a:pPr indent="-173831">
              <a:lnSpc>
                <a:spcPct val="110000"/>
              </a:lnSpc>
              <a:spcBef>
                <a:spcPts val="300"/>
              </a:spcBef>
              <a:tabLst>
                <a:tab pos="40481" algn="l"/>
                <a:tab pos="432197" algn="l"/>
              </a:tabLst>
            </a:pPr>
            <a:r>
              <a:rPr lang="en-US" altLang="en-US" sz="2325" dirty="0">
                <a:ea typeface="ＭＳ Ｐゴシック" panose="020B0600070205080204" pitchFamily="34" charset="-128"/>
              </a:rPr>
              <a:t>suppose cache hit rate is 0.4:  40% requests satisfied at cache, 60% requests satisfied at origin </a:t>
            </a:r>
          </a:p>
          <a:p>
            <a:pPr marL="171450" indent="-171450">
              <a:lnSpc>
                <a:spcPct val="80000"/>
              </a:lnSpc>
              <a:buNone/>
              <a:tabLst>
                <a:tab pos="432197" algn="l"/>
              </a:tabLst>
            </a:pPr>
            <a:r>
              <a:rPr lang="en-US" altLang="en-US" sz="18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253" name="Rectangle 4">
            <a:extLst>
              <a:ext uri="{FF2B5EF4-FFF2-40B4-BE49-F238E27FC236}">
                <a16:creationId xmlns:a16="http://schemas.microsoft.com/office/drawing/2014/main" id="{0C139AEE-1F5A-A64B-9C16-223417C8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6" y="3188779"/>
            <a:ext cx="4626270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831" indent="-17383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access link: 60% of requests use access link </a:t>
            </a:r>
          </a:p>
          <a:p>
            <a:pPr marL="173831" indent="-17383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data rate to browsers over access link 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65000"/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   = 0.6 * 1.50 Mbps  =  .9 Mbps </a:t>
            </a:r>
          </a:p>
          <a:p>
            <a:pPr marL="173831" indent="-173831">
              <a:lnSpc>
                <a:spcPct val="90000"/>
              </a:lnSpc>
              <a:spcBef>
                <a:spcPts val="300"/>
              </a:spcBef>
              <a:buClr>
                <a:srgbClr val="0000A3"/>
              </a:buClr>
              <a:buSzPct val="100000"/>
              <a:buFont typeface="Wingdings" pitchFamily="2" charset="2"/>
              <a:buChar char="§"/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utilization = 0.9/1.54 = .58</a:t>
            </a:r>
          </a:p>
        </p:txBody>
      </p:sp>
      <p:sp>
        <p:nvSpPr>
          <p:cNvPr id="271" name="Rectangle 4">
            <a:extLst>
              <a:ext uri="{FF2B5EF4-FFF2-40B4-BE49-F238E27FC236}">
                <a16:creationId xmlns:a16="http://schemas.microsoft.com/office/drawing/2014/main" id="{D2059C01-2D9C-6C48-A831-71AE55D0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5" y="4393881"/>
            <a:ext cx="4828711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4313" indent="-165497">
              <a:lnSpc>
                <a:spcPct val="85000"/>
              </a:lnSpc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average end-end delay</a:t>
            </a:r>
          </a:p>
          <a:p>
            <a:pPr marL="257175"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= 0.6 * (delay from origin servers)</a:t>
            </a:r>
          </a:p>
          <a:p>
            <a:pPr marL="257175"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       + 0.4 * (delay when satisfied at cache)</a:t>
            </a:r>
          </a:p>
          <a:p>
            <a:pPr marL="257175" lvl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tabLst>
                <a:tab pos="432197" algn="l"/>
              </a:tabLst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= 0.6 (2.01) + 0.4 (~msecs) = ~ 1.2 secs</a:t>
            </a:r>
          </a:p>
          <a:p>
            <a:pPr marL="171450" indent="-171450">
              <a:lnSpc>
                <a:spcPct val="80000"/>
              </a:lnSpc>
              <a:buClr>
                <a:srgbClr val="000099"/>
              </a:buClr>
              <a:buSzPct val="65000"/>
              <a:tabLst>
                <a:tab pos="432197" algn="l"/>
              </a:tabLst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BE105-9733-D741-944B-F6DC771B29F2}"/>
              </a:ext>
            </a:extLst>
          </p:cNvPr>
          <p:cNvSpPr txBox="1"/>
          <p:nvPr/>
        </p:nvSpPr>
        <p:spPr>
          <a:xfrm>
            <a:off x="674021" y="5538459"/>
            <a:ext cx="70035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lower average end-end delay than with 154 Mbps link (and cheaper too!)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63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7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Conditional GET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35753" y="2077181"/>
            <a:ext cx="4197940" cy="384929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sz="2100" dirty="0">
                <a:ea typeface="ＭＳ Ｐゴシック" panose="020B0600070205080204" pitchFamily="34" charset="-128"/>
              </a:rPr>
              <a:t> don</a:t>
            </a:r>
            <a:r>
              <a:rPr lang="ja-JP" altLang="en-US" sz="2100">
                <a:ea typeface="ＭＳ Ｐゴシック" panose="020B0600070205080204" pitchFamily="34" charset="-128"/>
              </a:rPr>
              <a:t>’</a:t>
            </a:r>
            <a:r>
              <a:rPr lang="en-US" altLang="ja-JP" sz="2100" dirty="0">
                <a:ea typeface="ＭＳ Ｐゴシック" panose="020B0600070205080204" pitchFamily="34" charset="-128"/>
              </a:rPr>
              <a:t>t send object if cache has up-to-date cached version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no object transmission delay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lower link utilization</a:t>
            </a:r>
          </a:p>
          <a:p>
            <a:r>
              <a:rPr lang="en-US" altLang="en-US" sz="21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cache:</a:t>
            </a:r>
            <a:r>
              <a:rPr lang="en-US" altLang="en-US" sz="21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specify date of cached copy in HTTP request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If-modified-since: &lt;date&gt;</a:t>
            </a:r>
          </a:p>
          <a:p>
            <a:r>
              <a:rPr lang="en-US" altLang="en-US" sz="21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server:</a:t>
            </a:r>
            <a:r>
              <a:rPr lang="en-US" altLang="en-US" sz="2100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100" dirty="0">
                <a:ea typeface="ＭＳ Ｐゴシック" panose="020B0600070205080204" pitchFamily="34" charset="-128"/>
              </a:rPr>
              <a:t>response contains no object if cached copy is up-to-date: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HTTP/1.0 304 Not Modified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273" name="Line 4">
            <a:extLst>
              <a:ext uri="{FF2B5EF4-FFF2-40B4-BE49-F238E27FC236}">
                <a16:creationId xmlns:a16="http://schemas.microsoft.com/office/drawing/2014/main" id="{F2F5CF00-0B08-CD49-8216-B019F02D6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618" y="2408438"/>
            <a:ext cx="2478881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74" name="Text Box 8">
            <a:extLst>
              <a:ext uri="{FF2B5EF4-FFF2-40B4-BE49-F238E27FC236}">
                <a16:creationId xmlns:a16="http://schemas.microsoft.com/office/drawing/2014/main" id="{906861D1-0EDE-1E49-A686-C17A9896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409" y="2321523"/>
            <a:ext cx="2010965" cy="4847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+mn-lt"/>
              </a:rPr>
              <a:t>If-modified-since: &lt;date&gt;</a:t>
            </a:r>
            <a:endParaRPr lang="en-US" altLang="en-US" sz="1500" b="1">
              <a:latin typeface="+mn-lt"/>
            </a:endParaRPr>
          </a:p>
        </p:txBody>
      </p:sp>
      <p:sp>
        <p:nvSpPr>
          <p:cNvPr id="275" name="Line 9">
            <a:extLst>
              <a:ext uri="{FF2B5EF4-FFF2-40B4-BE49-F238E27FC236}">
                <a16:creationId xmlns:a16="http://schemas.microsoft.com/office/drawing/2014/main" id="{ED4D0E55-FFE9-4141-9763-499742C88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0906" y="2968032"/>
            <a:ext cx="2478881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76" name="Group 30">
            <a:extLst>
              <a:ext uri="{FF2B5EF4-FFF2-40B4-BE49-F238E27FC236}">
                <a16:creationId xmlns:a16="http://schemas.microsoft.com/office/drawing/2014/main" id="{F2D4CC5D-48B8-6642-A163-00E2785A7CB2}"/>
              </a:ext>
            </a:extLst>
          </p:cNvPr>
          <p:cNvGrpSpPr>
            <a:grpSpLocks/>
          </p:cNvGrpSpPr>
          <p:nvPr/>
        </p:nvGrpSpPr>
        <p:grpSpPr bwMode="auto">
          <a:xfrm>
            <a:off x="5492122" y="2963269"/>
            <a:ext cx="1982390" cy="669132"/>
            <a:chOff x="2698" y="2036"/>
            <a:chExt cx="1665" cy="562"/>
          </a:xfrm>
        </p:grpSpPr>
        <p:sp>
          <p:nvSpPr>
            <p:cNvPr id="277" name="Rectangle 10">
              <a:extLst>
                <a:ext uri="{FF2B5EF4-FFF2-40B4-BE49-F238E27FC236}">
                  <a16:creationId xmlns:a16="http://schemas.microsoft.com/office/drawing/2014/main" id="{B8FAE946-FF4C-5F4E-8634-A0F622EB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latin typeface="+mn-lt"/>
              </a:endParaRPr>
            </a:p>
          </p:txBody>
        </p:sp>
        <p:sp>
          <p:nvSpPr>
            <p:cNvPr id="278" name="Text Box 11">
              <a:extLst>
                <a:ext uri="{FF2B5EF4-FFF2-40B4-BE49-F238E27FC236}">
                  <a16:creationId xmlns:a16="http://schemas.microsoft.com/office/drawing/2014/main" id="{D0F47DD5-D98D-8947-AE9C-C9BE59718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>
                  <a:latin typeface="+mn-lt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+mn-lt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+mn-lt"/>
                </a:rPr>
                <a:t>304 Not Modified</a:t>
              </a:r>
              <a:endParaRPr lang="en-US" altLang="en-US" sz="1500" b="1">
                <a:latin typeface="+mn-lt"/>
              </a:endParaRPr>
            </a:p>
          </p:txBody>
        </p:sp>
      </p:grpSp>
      <p:sp>
        <p:nvSpPr>
          <p:cNvPr id="279" name="Text Box 28">
            <a:extLst>
              <a:ext uri="{FF2B5EF4-FFF2-40B4-BE49-F238E27FC236}">
                <a16:creationId xmlns:a16="http://schemas.microsoft.com/office/drawing/2014/main" id="{FD73E46B-3F04-E648-BC54-671B5D57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812" y="2434633"/>
            <a:ext cx="816249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before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&lt;date&gt;</a:t>
            </a:r>
          </a:p>
        </p:txBody>
      </p:sp>
      <p:sp>
        <p:nvSpPr>
          <p:cNvPr id="280" name="Line 31">
            <a:extLst>
              <a:ext uri="{FF2B5EF4-FFF2-40B4-BE49-F238E27FC236}">
                <a16:creationId xmlns:a16="http://schemas.microsoft.com/office/drawing/2014/main" id="{C63FE7CD-8932-5842-A550-AB95E976B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4452" y="3882432"/>
            <a:ext cx="2928938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1" name="Line 32">
            <a:extLst>
              <a:ext uri="{FF2B5EF4-FFF2-40B4-BE49-F238E27FC236}">
                <a16:creationId xmlns:a16="http://schemas.microsoft.com/office/drawing/2014/main" id="{FB4BB9E8-5BA3-1A4B-A22B-B43D87979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624" y="4331298"/>
            <a:ext cx="2478881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2" name="Text Box 34">
            <a:extLst>
              <a:ext uri="{FF2B5EF4-FFF2-40B4-BE49-F238E27FC236}">
                <a16:creationId xmlns:a16="http://schemas.microsoft.com/office/drawing/2014/main" id="{EEDA71D6-F453-1A4D-98C9-B23EA89D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980" y="4244382"/>
            <a:ext cx="2010966" cy="4847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latin typeface="+mn-lt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+mn-lt"/>
              </a:rPr>
              <a:t>If-modified-since: &lt;date&gt;</a:t>
            </a:r>
            <a:endParaRPr lang="en-US" altLang="en-US" sz="1500" b="1">
              <a:latin typeface="+mn-lt"/>
            </a:endParaRPr>
          </a:p>
        </p:txBody>
      </p:sp>
      <p:sp>
        <p:nvSpPr>
          <p:cNvPr id="283" name="Line 35">
            <a:extLst>
              <a:ext uri="{FF2B5EF4-FFF2-40B4-BE49-F238E27FC236}">
                <a16:creationId xmlns:a16="http://schemas.microsoft.com/office/drawing/2014/main" id="{8CE24BAA-3E73-704D-A359-BE2DD47924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0912" y="4915895"/>
            <a:ext cx="2478881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4" name="Text Box 38">
            <a:extLst>
              <a:ext uri="{FF2B5EF4-FFF2-40B4-BE49-F238E27FC236}">
                <a16:creationId xmlns:a16="http://schemas.microsoft.com/office/drawing/2014/main" id="{6B6CFEBF-546C-2C4A-A9DA-A2BC6976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268" y="4874223"/>
            <a:ext cx="1982391" cy="946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latin typeface="+mn-lt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+mn-lt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</a:rPr>
              <a:t>&lt;data&gt;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1" dirty="0">
              <a:latin typeface="+mn-lt"/>
            </a:endParaRPr>
          </a:p>
        </p:txBody>
      </p:sp>
      <p:sp>
        <p:nvSpPr>
          <p:cNvPr id="285" name="Text Box 39">
            <a:extLst>
              <a:ext uri="{FF2B5EF4-FFF2-40B4-BE49-F238E27FC236}">
                <a16:creationId xmlns:a16="http://schemas.microsoft.com/office/drawing/2014/main" id="{F31EAC50-5999-F949-836E-741F2643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343" y="4428929"/>
            <a:ext cx="816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after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rgbClr val="000099"/>
                </a:solidFill>
                <a:latin typeface="+mn-lt"/>
              </a:rPr>
              <a:t>&lt;date&gt;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A0E8B-38E2-9342-A1EB-20A2D702A664}"/>
              </a:ext>
            </a:extLst>
          </p:cNvPr>
          <p:cNvGrpSpPr/>
          <p:nvPr/>
        </p:nvGrpSpPr>
        <p:grpSpPr>
          <a:xfrm>
            <a:off x="4717556" y="1555951"/>
            <a:ext cx="3450902" cy="590550"/>
            <a:chOff x="6290074" y="931601"/>
            <a:chExt cx="4601202" cy="787400"/>
          </a:xfrm>
        </p:grpSpPr>
        <p:sp>
          <p:nvSpPr>
            <p:cNvPr id="286" name="Text Box 5">
              <a:extLst>
                <a:ext uri="{FF2B5EF4-FFF2-40B4-BE49-F238E27FC236}">
                  <a16:creationId xmlns:a16="http://schemas.microsoft.com/office/drawing/2014/main" id="{E637D672-7B6C-1647-8EEE-A788FA28F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0074" y="1015740"/>
              <a:ext cx="82090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CC0000"/>
                  </a:solidFill>
                  <a:latin typeface="+mn-lt"/>
                </a:rPr>
                <a:t>client</a:t>
              </a:r>
            </a:p>
          </p:txBody>
        </p:sp>
        <p:sp>
          <p:nvSpPr>
            <p:cNvPr id="287" name="Text Box 6">
              <a:extLst>
                <a:ext uri="{FF2B5EF4-FFF2-40B4-BE49-F238E27FC236}">
                  <a16:creationId xmlns:a16="http://schemas.microsoft.com/office/drawing/2014/main" id="{5AC69B11-5115-184E-9F7C-26E36EF6D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3251" y="1010976"/>
              <a:ext cx="898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CC0000"/>
                  </a:solidFill>
                  <a:latin typeface="+mn-lt"/>
                </a:rPr>
                <a:t>server</a:t>
              </a:r>
            </a:p>
          </p:txBody>
        </p:sp>
        <p:grpSp>
          <p:nvGrpSpPr>
            <p:cNvPr id="288" name="Group 34">
              <a:extLst>
                <a:ext uri="{FF2B5EF4-FFF2-40B4-BE49-F238E27FC236}">
                  <a16:creationId xmlns:a16="http://schemas.microsoft.com/office/drawing/2014/main" id="{966CD3F7-7AB2-924F-823A-58555F321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8190" y="931601"/>
              <a:ext cx="422275" cy="685800"/>
              <a:chOff x="4140" y="429"/>
              <a:chExt cx="1425" cy="2396"/>
            </a:xfrm>
          </p:grpSpPr>
          <p:sp>
            <p:nvSpPr>
              <p:cNvPr id="289" name="Freeform 35">
                <a:extLst>
                  <a:ext uri="{FF2B5EF4-FFF2-40B4-BE49-F238E27FC236}">
                    <a16:creationId xmlns:a16="http://schemas.microsoft.com/office/drawing/2014/main" id="{8CE7E2BE-E936-F147-8C06-143889566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0" name="Rectangle 36">
                <a:extLst>
                  <a:ext uri="{FF2B5EF4-FFF2-40B4-BE49-F238E27FC236}">
                    <a16:creationId xmlns:a16="http://schemas.microsoft.com/office/drawing/2014/main" id="{A6315B9D-328B-4B4A-938A-EEDFB67D3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0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291" name="Freeform 37">
                <a:extLst>
                  <a:ext uri="{FF2B5EF4-FFF2-40B4-BE49-F238E27FC236}">
                    <a16:creationId xmlns:a16="http://schemas.microsoft.com/office/drawing/2014/main" id="{D6D629FF-99A4-C445-814B-73349ADD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9" name="Freeform 38">
                <a:extLst>
                  <a:ext uri="{FF2B5EF4-FFF2-40B4-BE49-F238E27FC236}">
                    <a16:creationId xmlns:a16="http://schemas.microsoft.com/office/drawing/2014/main" id="{99A64A90-EA88-094D-B5BA-9DEE55C33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0" name="Rectangle 39">
                <a:extLst>
                  <a:ext uri="{FF2B5EF4-FFF2-40B4-BE49-F238E27FC236}">
                    <a16:creationId xmlns:a16="http://schemas.microsoft.com/office/drawing/2014/main" id="{4F858703-B37B-004C-96CE-22FC3EB7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5"/>
                <a:ext cx="600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grpSp>
            <p:nvGrpSpPr>
              <p:cNvPr id="501" name="Group 40">
                <a:extLst>
                  <a:ext uri="{FF2B5EF4-FFF2-40B4-BE49-F238E27FC236}">
                    <a16:creationId xmlns:a16="http://schemas.microsoft.com/office/drawing/2014/main" id="{94FE2F64-7E16-FF44-B770-1FF34858D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42" name="AutoShape 41">
                  <a:extLst>
                    <a:ext uri="{FF2B5EF4-FFF2-40B4-BE49-F238E27FC236}">
                      <a16:creationId xmlns:a16="http://schemas.microsoft.com/office/drawing/2014/main" id="{FFB919DB-3DB6-2E47-9682-893EFF450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  <p:sp>
              <p:nvSpPr>
                <p:cNvPr id="543" name="AutoShape 42">
                  <a:extLst>
                    <a:ext uri="{FF2B5EF4-FFF2-40B4-BE49-F238E27FC236}">
                      <a16:creationId xmlns:a16="http://schemas.microsoft.com/office/drawing/2014/main" id="{4E207D69-67B1-E24E-86A3-1CFB9A8ED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9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</p:grpSp>
          <p:sp>
            <p:nvSpPr>
              <p:cNvPr id="503" name="Rectangle 43">
                <a:extLst>
                  <a:ext uri="{FF2B5EF4-FFF2-40B4-BE49-F238E27FC236}">
                    <a16:creationId xmlns:a16="http://schemas.microsoft.com/office/drawing/2014/main" id="{B50DC330-10D1-2A4E-ACAC-FF9B40FF0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017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grpSp>
            <p:nvGrpSpPr>
              <p:cNvPr id="504" name="Group 44">
                <a:extLst>
                  <a:ext uri="{FF2B5EF4-FFF2-40B4-BE49-F238E27FC236}">
                    <a16:creationId xmlns:a16="http://schemas.microsoft.com/office/drawing/2014/main" id="{2E12D255-3950-B547-9406-602D45CB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40" name="AutoShape 45">
                  <a:extLst>
                    <a:ext uri="{FF2B5EF4-FFF2-40B4-BE49-F238E27FC236}">
                      <a16:creationId xmlns:a16="http://schemas.microsoft.com/office/drawing/2014/main" id="{BE313EB5-0E75-D64F-9B58-846AEC112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  <p:sp>
              <p:nvSpPr>
                <p:cNvPr id="541" name="AutoShape 46">
                  <a:extLst>
                    <a:ext uri="{FF2B5EF4-FFF2-40B4-BE49-F238E27FC236}">
                      <a16:creationId xmlns:a16="http://schemas.microsoft.com/office/drawing/2014/main" id="{7CDD2F87-9EE6-9841-BDE1-56E95B3F0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6"/>
                  <a:ext cx="695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</p:grpSp>
          <p:sp>
            <p:nvSpPr>
              <p:cNvPr id="505" name="Rectangle 47">
                <a:extLst>
                  <a:ext uri="{FF2B5EF4-FFF2-40B4-BE49-F238E27FC236}">
                    <a16:creationId xmlns:a16="http://schemas.microsoft.com/office/drawing/2014/main" id="{A3C6AC3E-B182-224E-ABE3-984D17D8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1355"/>
                <a:ext cx="600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06" name="Rectangle 48">
                <a:extLst>
                  <a:ext uri="{FF2B5EF4-FFF2-40B4-BE49-F238E27FC236}">
                    <a16:creationId xmlns:a16="http://schemas.microsoft.com/office/drawing/2014/main" id="{D49F39F4-203C-5E48-875C-EE137013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grpSp>
            <p:nvGrpSpPr>
              <p:cNvPr id="507" name="Group 49">
                <a:extLst>
                  <a:ext uri="{FF2B5EF4-FFF2-40B4-BE49-F238E27FC236}">
                    <a16:creationId xmlns:a16="http://schemas.microsoft.com/office/drawing/2014/main" id="{CBB7495C-CDDF-B74E-AC55-41F4E153E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38" name="AutoShape 50">
                  <a:extLst>
                    <a:ext uri="{FF2B5EF4-FFF2-40B4-BE49-F238E27FC236}">
                      <a16:creationId xmlns:a16="http://schemas.microsoft.com/office/drawing/2014/main" id="{DBD04B1C-004E-494D-9602-0F1310B0C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7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  <p:sp>
              <p:nvSpPr>
                <p:cNvPr id="539" name="AutoShape 51">
                  <a:extLst>
                    <a:ext uri="{FF2B5EF4-FFF2-40B4-BE49-F238E27FC236}">
                      <a16:creationId xmlns:a16="http://schemas.microsoft.com/office/drawing/2014/main" id="{3D0C8D43-BC47-E747-9FD0-5C502E897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</p:grpSp>
          <p:sp>
            <p:nvSpPr>
              <p:cNvPr id="508" name="Freeform 52">
                <a:extLst>
                  <a:ext uri="{FF2B5EF4-FFF2-40B4-BE49-F238E27FC236}">
                    <a16:creationId xmlns:a16="http://schemas.microsoft.com/office/drawing/2014/main" id="{00C2FD89-F255-5B44-B5A0-4E02CB37B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509" name="Group 53">
                <a:extLst>
                  <a:ext uri="{FF2B5EF4-FFF2-40B4-BE49-F238E27FC236}">
                    <a16:creationId xmlns:a16="http://schemas.microsoft.com/office/drawing/2014/main" id="{C35E79E1-71FE-4E4A-83A2-F8C0643953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36" name="AutoShape 54">
                  <a:extLst>
                    <a:ext uri="{FF2B5EF4-FFF2-40B4-BE49-F238E27FC236}">
                      <a16:creationId xmlns:a16="http://schemas.microsoft.com/office/drawing/2014/main" id="{95A667E4-D78B-7A4C-A440-4917259D7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  <p:sp>
              <p:nvSpPr>
                <p:cNvPr id="537" name="AutoShape 55">
                  <a:extLst>
                    <a:ext uri="{FF2B5EF4-FFF2-40B4-BE49-F238E27FC236}">
                      <a16:creationId xmlns:a16="http://schemas.microsoft.com/office/drawing/2014/main" id="{ED50BD44-2B1A-A041-ACD3-EEFDC8341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500">
                    <a:latin typeface="+mn-lt"/>
                  </a:endParaRPr>
                </a:p>
              </p:txBody>
            </p:sp>
          </p:grpSp>
          <p:sp>
            <p:nvSpPr>
              <p:cNvPr id="510" name="Rectangle 56">
                <a:extLst>
                  <a:ext uri="{FF2B5EF4-FFF2-40B4-BE49-F238E27FC236}">
                    <a16:creationId xmlns:a16="http://schemas.microsoft.com/office/drawing/2014/main" id="{5DA6EF43-A6D1-5A48-BBCA-48444D1A9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0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18" name="Freeform 57">
                <a:extLst>
                  <a:ext uri="{FF2B5EF4-FFF2-40B4-BE49-F238E27FC236}">
                    <a16:creationId xmlns:a16="http://schemas.microsoft.com/office/drawing/2014/main" id="{3C6C8679-5D2D-A24A-B371-C4C1F50D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9" name="Freeform 58">
                <a:extLst>
                  <a:ext uri="{FF2B5EF4-FFF2-40B4-BE49-F238E27FC236}">
                    <a16:creationId xmlns:a16="http://schemas.microsoft.com/office/drawing/2014/main" id="{84C1EB21-DBAC-5D42-A7C0-5F245901D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0" name="Oval 59">
                <a:extLst>
                  <a:ext uri="{FF2B5EF4-FFF2-40B4-BE49-F238E27FC236}">
                    <a16:creationId xmlns:a16="http://schemas.microsoft.com/office/drawing/2014/main" id="{D88785FB-A16E-B34D-8961-EB75C81E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09"/>
                <a:ext cx="48" cy="1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29" name="Freeform 60">
                <a:extLst>
                  <a:ext uri="{FF2B5EF4-FFF2-40B4-BE49-F238E27FC236}">
                    <a16:creationId xmlns:a16="http://schemas.microsoft.com/office/drawing/2014/main" id="{137D376C-6C12-0648-BCAA-30DCACD9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0" name="AutoShape 61">
                <a:extLst>
                  <a:ext uri="{FF2B5EF4-FFF2-40B4-BE49-F238E27FC236}">
                    <a16:creationId xmlns:a16="http://schemas.microsoft.com/office/drawing/2014/main" id="{3524D490-AC16-CF4B-AAFE-EF4C666B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200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31" name="AutoShape 62">
                <a:extLst>
                  <a:ext uri="{FF2B5EF4-FFF2-40B4-BE49-F238E27FC236}">
                    <a16:creationId xmlns:a16="http://schemas.microsoft.com/office/drawing/2014/main" id="{B279651A-6EBD-F542-B219-9B4C83AF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32" name="Oval 63">
                <a:extLst>
                  <a:ext uri="{FF2B5EF4-FFF2-40B4-BE49-F238E27FC236}">
                    <a16:creationId xmlns:a16="http://schemas.microsoft.com/office/drawing/2014/main" id="{15D5DA26-8982-F44B-A3F7-03FEC745A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1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33" name="Oval 64">
                <a:extLst>
                  <a:ext uri="{FF2B5EF4-FFF2-40B4-BE49-F238E27FC236}">
                    <a16:creationId xmlns:a16="http://schemas.microsoft.com/office/drawing/2014/main" id="{25B61B78-2AA0-A245-9C22-EC0A104A4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1"/>
                <a:ext cx="155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35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34" name="Oval 65">
                <a:extLst>
                  <a:ext uri="{FF2B5EF4-FFF2-40B4-BE49-F238E27FC236}">
                    <a16:creationId xmlns:a16="http://schemas.microsoft.com/office/drawing/2014/main" id="{78934A6A-6F9D-5541-8897-F81821D1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1"/>
                <a:ext cx="161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535" name="Rectangle 66">
                <a:extLst>
                  <a:ext uri="{FF2B5EF4-FFF2-40B4-BE49-F238E27FC236}">
                    <a16:creationId xmlns:a16="http://schemas.microsoft.com/office/drawing/2014/main" id="{4994117A-432E-094B-BF94-5385D43F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6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grpSp>
          <p:nvGrpSpPr>
            <p:cNvPr id="544" name="Group 67">
              <a:extLst>
                <a:ext uri="{FF2B5EF4-FFF2-40B4-BE49-F238E27FC236}">
                  <a16:creationId xmlns:a16="http://schemas.microsoft.com/office/drawing/2014/main" id="{A6DA78F5-835E-D242-9B19-A42AE8C14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7853" y="976051"/>
              <a:ext cx="742950" cy="742950"/>
              <a:chOff x="-44" y="1473"/>
              <a:chExt cx="981" cy="1105"/>
            </a:xfrm>
          </p:grpSpPr>
          <p:pic>
            <p:nvPicPr>
              <p:cNvPr id="545" name="Picture 68" descr="desktop_computer_stylized_medium">
                <a:extLst>
                  <a:ext uri="{FF2B5EF4-FFF2-40B4-BE49-F238E27FC236}">
                    <a16:creationId xmlns:a16="http://schemas.microsoft.com/office/drawing/2014/main" id="{AF3FF2A0-2B19-2846-B88C-3A51C7188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6" name="Freeform 69">
                <a:extLst>
                  <a:ext uri="{FF2B5EF4-FFF2-40B4-BE49-F238E27FC236}">
                    <a16:creationId xmlns:a16="http://schemas.microsoft.com/office/drawing/2014/main" id="{77A4C668-554A-6C44-A4D3-0F6A27C1F4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76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9" grpId="0"/>
      <p:bldP spid="282" grpId="0" animBg="1"/>
      <p:bldP spid="284" grpId="0" animBg="1"/>
      <p:bldP spid="2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63" y="1025071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HTTP/2</a:t>
            </a:r>
            <a:endParaRPr lang="en-US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05290" y="1696038"/>
            <a:ext cx="8337830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algn="ctr">
              <a:buNone/>
            </a:pPr>
            <a:r>
              <a:rPr lang="en-US" altLang="en-US" sz="21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2100" dirty="0">
                <a:ea typeface="ＭＳ Ｐゴシック" panose="020B0600070205080204" pitchFamily="34" charset="-128"/>
              </a:rPr>
              <a:t>decreased delay in multi-object </a:t>
            </a:r>
            <a:r>
              <a:rPr lang="en-US" altLang="en-US" sz="2100">
                <a:ea typeface="ＭＳ Ｐゴシック" panose="020B0600070205080204" pitchFamily="34" charset="-128"/>
              </a:rPr>
              <a:t>HTTP requests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FB527882-F34C-8945-BA16-5C2965DA631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171700"/>
            <a:ext cx="7990589" cy="294783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indent="0">
              <a:buNone/>
            </a:pPr>
            <a:r>
              <a:rPr lang="en-US" altLang="en-US" sz="2400" i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HTTP1.1:</a:t>
            </a:r>
            <a:r>
              <a:rPr lang="en-US" altLang="en-US" sz="2400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introduced </a:t>
            </a:r>
            <a:r>
              <a:rPr lang="en-US" altLang="en-US" sz="24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multiple, pipelined GETs</a:t>
            </a:r>
            <a:r>
              <a:rPr lang="en-US" altLang="en-US" sz="2400" dirty="0">
                <a:ea typeface="ＭＳ Ｐゴシック" panose="020B0600070205080204" pitchFamily="34" charset="-128"/>
              </a:rPr>
              <a:t> over single TCP connection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server responds 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in-order</a:t>
            </a:r>
            <a:r>
              <a:rPr lang="en-US" altLang="en-US" sz="2100" dirty="0">
                <a:ea typeface="ＭＳ Ｐゴシック" panose="020B0600070205080204" pitchFamily="34" charset="-128"/>
              </a:rPr>
              <a:t> (FCFS: first-come-first-served scheduling) to GET requests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with FCFS, small object may have to wait for transmission  (</a:t>
            </a:r>
            <a:r>
              <a:rPr lang="en-US" altLang="en-US" sz="21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head-of-line (HOL) blocking</a:t>
            </a:r>
            <a:r>
              <a:rPr lang="en-US" altLang="en-US" sz="2100" dirty="0">
                <a:ea typeface="ＭＳ Ｐゴシック" panose="020B0600070205080204" pitchFamily="34" charset="-128"/>
              </a:rPr>
              <a:t>) behind large object(s)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loss recovery (retransmitting lost TCP segments) stalls object transmission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525AA11-641B-8146-AFF2-E882C5878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0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932" y="2260172"/>
            <a:ext cx="3981888" cy="326350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301229" indent="-301229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sz="21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4918165" y="1924416"/>
            <a:ext cx="4053947" cy="3599260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Kurose&amp;Ross 8th edition photo">
            <a:extLst>
              <a:ext uri="{FF2B5EF4-FFF2-40B4-BE49-F238E27FC236}">
                <a16:creationId xmlns:a16="http://schemas.microsoft.com/office/drawing/2014/main" id="{95F7992F-0B40-8A40-9C6C-9B0007DB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4" y="3951685"/>
            <a:ext cx="2315818" cy="1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7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63" y="1025071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HTTP/2</a:t>
            </a:r>
            <a:endParaRPr lang="en-US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05290" y="1696038"/>
            <a:ext cx="8337830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algn="ctr">
              <a:buNone/>
            </a:pPr>
            <a:r>
              <a:rPr lang="en-US" altLang="en-US" sz="21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2100" dirty="0">
                <a:ea typeface="ＭＳ Ｐゴシック" panose="020B0600070205080204" pitchFamily="34" charset="-128"/>
              </a:rPr>
              <a:t>decreased delay in multi-object </a:t>
            </a:r>
            <a:r>
              <a:rPr lang="en-US" altLang="en-US" sz="2100">
                <a:ea typeface="ＭＳ Ｐゴシック" panose="020B0600070205080204" pitchFamily="34" charset="-128"/>
              </a:rPr>
              <a:t>HTTP requests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A8B785A-4E29-F546-8152-139D7CF7C8F9}"/>
              </a:ext>
            </a:extLst>
          </p:cNvPr>
          <p:cNvSpPr txBox="1">
            <a:spLocks noChangeArrowheads="1"/>
          </p:cNvSpPr>
          <p:nvPr/>
        </p:nvSpPr>
        <p:spPr>
          <a:xfrm>
            <a:off x="752314" y="2393945"/>
            <a:ext cx="7843781" cy="336545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4" indent="0">
              <a:buNone/>
            </a:pPr>
            <a:r>
              <a:rPr lang="en-US" altLang="en-US" sz="2400" i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HTTP/2: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ea typeface="ＭＳ Ｐゴシック" panose="020B0600070205080204" pitchFamily="34" charset="-128"/>
              </a:rPr>
              <a:t>[RFC 7540, 2015] </a:t>
            </a:r>
            <a:r>
              <a:rPr lang="en-US" altLang="en-US" sz="2400" dirty="0">
                <a:ea typeface="ＭＳ Ｐゴシック" panose="020B0600070205080204" pitchFamily="34" charset="-128"/>
              </a:rPr>
              <a:t>increased flexibility at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server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 sending objects to client:</a:t>
            </a:r>
          </a:p>
          <a:p>
            <a:pPr marL="259556" indent="-210741"/>
            <a:r>
              <a:rPr lang="en-US" altLang="en-US" sz="2100" dirty="0">
                <a:ea typeface="ＭＳ Ｐゴシック" panose="020B0600070205080204" pitchFamily="34" charset="-128"/>
              </a:rPr>
              <a:t>methods, status codes, most header fields unchanged from HTTP 1.1</a:t>
            </a:r>
          </a:p>
          <a:p>
            <a:pPr marL="259556" indent="-210741"/>
            <a:r>
              <a:rPr lang="en-US" altLang="en-US" sz="2100" dirty="0">
                <a:ea typeface="ＭＳ Ｐゴシック" panose="020B0600070205080204" pitchFamily="34" charset="-128"/>
              </a:rPr>
              <a:t>transmission order of requested objects based on client-specified object priority </a:t>
            </a:r>
            <a:r>
              <a:rPr lang="en-US" altLang="en-US" sz="1800" dirty="0">
                <a:ea typeface="ＭＳ Ｐゴシック" panose="020B0600070205080204" pitchFamily="34" charset="-128"/>
              </a:rPr>
              <a:t>(not necessarily FCFS)</a:t>
            </a:r>
          </a:p>
          <a:p>
            <a:pPr marL="259556" indent="-210741"/>
            <a:r>
              <a:rPr lang="en-US" altLang="en-US" sz="2100" i="1" dirty="0">
                <a:ea typeface="ＭＳ Ｐゴシック" panose="020B0600070205080204" pitchFamily="34" charset="-128"/>
              </a:rPr>
              <a:t>push</a:t>
            </a:r>
            <a:r>
              <a:rPr lang="en-US" altLang="en-US" sz="2100" dirty="0">
                <a:ea typeface="ＭＳ Ｐゴシック" panose="020B0600070205080204" pitchFamily="34" charset="-128"/>
              </a:rPr>
              <a:t> unrequested objects to client</a:t>
            </a:r>
          </a:p>
          <a:p>
            <a:pPr marL="259556" indent="-210741"/>
            <a:r>
              <a:rPr lang="en-US" altLang="en-US" sz="2100" dirty="0">
                <a:ea typeface="ＭＳ Ｐゴシック" panose="020B0600070205080204" pitchFamily="34" charset="-128"/>
              </a:rPr>
              <a:t>divide objects into frames, schedule frames to mitigate HOL blocking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1978295-803F-FC46-BFCF-47BC5B65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HTTP/2: mitigating HOL blocking</a:t>
            </a:r>
            <a:endParaRPr lang="en-US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99019" y="1813126"/>
            <a:ext cx="8337830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HTTP 1.1: client requests 1 large object (e.g., video file, and 3 smaller objects)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1" y="3034131"/>
            <a:ext cx="6156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579" y="2276443"/>
            <a:ext cx="6735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5426226" y="2553902"/>
            <a:ext cx="316706" cy="51435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163999" y="2576223"/>
            <a:ext cx="557213" cy="557213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2644902" y="2950864"/>
            <a:ext cx="2932509" cy="195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4569948" y="2857948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3968848" y="2804827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3385330" y="2760829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2790949" y="2712652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6465257" y="3188901"/>
            <a:ext cx="669074" cy="1478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6468001" y="4678368"/>
            <a:ext cx="669073" cy="82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CEA0D-BD56-2144-8446-6F45775C9DAB}"/>
              </a:ext>
            </a:extLst>
          </p:cNvPr>
          <p:cNvGrpSpPr/>
          <p:nvPr/>
        </p:nvGrpSpPr>
        <p:grpSpPr>
          <a:xfrm>
            <a:off x="2550686" y="3155448"/>
            <a:ext cx="3039694" cy="1673683"/>
            <a:chOff x="3400914" y="3064264"/>
            <a:chExt cx="4052925" cy="223157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D6DCCE9-A422-404A-94DE-DE520C1D2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022530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7FDDA2-EA85-004E-AB1B-97A9090ECD2A}"/>
                </a:ext>
              </a:extLst>
            </p:cNvPr>
            <p:cNvSpPr/>
            <p:nvPr/>
          </p:nvSpPr>
          <p:spPr>
            <a:xfrm>
              <a:off x="3517643" y="3064264"/>
              <a:ext cx="3868169" cy="2226179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67383 w 3876052"/>
                <a:gd name="connsiteY0" fmla="*/ 0 h 2226179"/>
                <a:gd name="connsiteX1" fmla="*/ 411 w 3876052"/>
                <a:gd name="connsiteY1" fmla="*/ 273465 h 2226179"/>
                <a:gd name="connsiteX2" fmla="*/ 411 w 3876052"/>
                <a:gd name="connsiteY2" fmla="*/ 2226179 h 2226179"/>
                <a:gd name="connsiteX3" fmla="*/ 3875929 w 3876052"/>
                <a:gd name="connsiteY3" fmla="*/ 1956987 h 2226179"/>
                <a:gd name="connsiteX4" fmla="*/ 3867383 w 3876052"/>
                <a:gd name="connsiteY4" fmla="*/ 0 h 2226179"/>
                <a:gd name="connsiteX0" fmla="*/ 3867383 w 3871845"/>
                <a:gd name="connsiteY0" fmla="*/ 0 h 2226179"/>
                <a:gd name="connsiteX1" fmla="*/ 411 w 3871845"/>
                <a:gd name="connsiteY1" fmla="*/ 273465 h 2226179"/>
                <a:gd name="connsiteX2" fmla="*/ 411 w 3871845"/>
                <a:gd name="connsiteY2" fmla="*/ 2226179 h 2226179"/>
                <a:gd name="connsiteX3" fmla="*/ 3871656 w 3871845"/>
                <a:gd name="connsiteY3" fmla="*/ 1969806 h 2226179"/>
                <a:gd name="connsiteX4" fmla="*/ 3867383 w 3871845"/>
                <a:gd name="connsiteY4" fmla="*/ 0 h 2226179"/>
                <a:gd name="connsiteX0" fmla="*/ 3867383 w 3872034"/>
                <a:gd name="connsiteY0" fmla="*/ 0 h 2226179"/>
                <a:gd name="connsiteX1" fmla="*/ 411 w 3872034"/>
                <a:gd name="connsiteY1" fmla="*/ 273465 h 2226179"/>
                <a:gd name="connsiteX2" fmla="*/ 411 w 3872034"/>
                <a:gd name="connsiteY2" fmla="*/ 2226179 h 2226179"/>
                <a:gd name="connsiteX3" fmla="*/ 3871656 w 3872034"/>
                <a:gd name="connsiteY3" fmla="*/ 1969806 h 2226179"/>
                <a:gd name="connsiteX4" fmla="*/ 3867383 w 3872034"/>
                <a:gd name="connsiteY4" fmla="*/ 0 h 2226179"/>
                <a:gd name="connsiteX0" fmla="*/ 3867383 w 3868169"/>
                <a:gd name="connsiteY0" fmla="*/ 0 h 2226179"/>
                <a:gd name="connsiteX1" fmla="*/ 411 w 3868169"/>
                <a:gd name="connsiteY1" fmla="*/ 273465 h 2226179"/>
                <a:gd name="connsiteX2" fmla="*/ 411 w 3868169"/>
                <a:gd name="connsiteY2" fmla="*/ 2226179 h 2226179"/>
                <a:gd name="connsiteX3" fmla="*/ 3863110 w 3868169"/>
                <a:gd name="connsiteY3" fmla="*/ 1969806 h 2226179"/>
                <a:gd name="connsiteX4" fmla="*/ 3867383 w 3868169"/>
                <a:gd name="connsiteY4" fmla="*/ 0 h 22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169" h="2226179">
                  <a:moveTo>
                    <a:pt x="3867383" y="0"/>
                  </a:moveTo>
                  <a:lnTo>
                    <a:pt x="411" y="273465"/>
                  </a:lnTo>
                  <a:cubicBezTo>
                    <a:pt x="1835" y="927218"/>
                    <a:pt x="-1013" y="1572426"/>
                    <a:pt x="411" y="2226179"/>
                  </a:cubicBezTo>
                  <a:lnTo>
                    <a:pt x="3863110" y="1969806"/>
                  </a:lnTo>
                  <a:cubicBezTo>
                    <a:pt x="3864534" y="1311780"/>
                    <a:pt x="3870232" y="615297"/>
                    <a:pt x="38673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2D652-964E-9F43-98C4-FFCFB51B8116}"/>
              </a:ext>
            </a:extLst>
          </p:cNvPr>
          <p:cNvGrpSpPr/>
          <p:nvPr/>
        </p:nvGrpSpPr>
        <p:grpSpPr>
          <a:xfrm>
            <a:off x="2542259" y="4647976"/>
            <a:ext cx="3048120" cy="289942"/>
            <a:chOff x="3389679" y="5054301"/>
            <a:chExt cx="4064160" cy="386589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B14409-7AA2-6647-870D-F81D3E4A7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679" y="5161562"/>
              <a:ext cx="4064160" cy="2793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0D71812-E6AC-D143-8CC1-FD1BA4C52E80}"/>
                </a:ext>
              </a:extLst>
            </p:cNvPr>
            <p:cNvSpPr/>
            <p:nvPr/>
          </p:nvSpPr>
          <p:spPr>
            <a:xfrm>
              <a:off x="3519116" y="5054301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FB06DE-F29F-A246-84EE-63E1636623F1}"/>
              </a:ext>
            </a:extLst>
          </p:cNvPr>
          <p:cNvGrpSpPr/>
          <p:nvPr/>
        </p:nvGrpSpPr>
        <p:grpSpPr>
          <a:xfrm>
            <a:off x="2550886" y="4941162"/>
            <a:ext cx="3021602" cy="281517"/>
            <a:chOff x="3401181" y="5445216"/>
            <a:chExt cx="4028803" cy="37535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8B400F4-D655-EC45-9A58-A60137EE2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1181" y="5534648"/>
              <a:ext cx="4028803" cy="2699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5D9F6BF-C428-4448-A3F0-EC7E244381F1}"/>
                </a:ext>
              </a:extLst>
            </p:cNvPr>
            <p:cNvSpPr/>
            <p:nvPr/>
          </p:nvSpPr>
          <p:spPr>
            <a:xfrm>
              <a:off x="3504762" y="5445216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 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15201-6C51-0E4C-8DF2-2874D9BB5094}"/>
              </a:ext>
            </a:extLst>
          </p:cNvPr>
          <p:cNvGrpSpPr/>
          <p:nvPr/>
        </p:nvGrpSpPr>
        <p:grpSpPr>
          <a:xfrm>
            <a:off x="1313057" y="4691336"/>
            <a:ext cx="1230995" cy="276999"/>
            <a:chOff x="1750742" y="5112121"/>
            <a:chExt cx="1641327" cy="369332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290443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869B0B9-3B24-694E-ACA6-3C15E7F0A7AA}"/>
                </a:ext>
              </a:extLst>
            </p:cNvPr>
            <p:cNvGrpSpPr/>
            <p:nvPr/>
          </p:nvGrpSpPr>
          <p:grpSpPr>
            <a:xfrm>
              <a:off x="2136070" y="5112121"/>
              <a:ext cx="459104" cy="369332"/>
              <a:chOff x="2709565" y="5090498"/>
              <a:chExt cx="459104" cy="36933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D49D93-5523-2D40-A4B4-2C25959CCB4C}"/>
                  </a:ext>
                </a:extLst>
              </p:cNvPr>
              <p:cNvSpPr/>
              <p:nvPr/>
            </p:nvSpPr>
            <p:spPr>
              <a:xfrm>
                <a:off x="2785241" y="5146384"/>
                <a:ext cx="252731" cy="227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24E2305-8E5C-AA43-A3E7-0B4250CBA647}"/>
                  </a:ext>
                </a:extLst>
              </p:cNvPr>
              <p:cNvSpPr txBox="1"/>
              <p:nvPr/>
            </p:nvSpPr>
            <p:spPr>
              <a:xfrm>
                <a:off x="2709565" y="5090498"/>
                <a:ext cx="45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O</a:t>
                </a:r>
                <a:r>
                  <a:rPr lang="en-US" sz="1200" baseline="-25000" dirty="0"/>
                  <a:t>1</a:t>
                </a:r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1839920" y="4854959"/>
            <a:ext cx="189548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00D4F-86F9-0C49-A7FC-8E1F0F10C16E}"/>
              </a:ext>
            </a:extLst>
          </p:cNvPr>
          <p:cNvGrpSpPr/>
          <p:nvPr/>
        </p:nvGrpSpPr>
        <p:grpSpPr>
          <a:xfrm>
            <a:off x="1313057" y="4813050"/>
            <a:ext cx="1230879" cy="276999"/>
            <a:chOff x="1750742" y="5274392"/>
            <a:chExt cx="1641172" cy="3693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442843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384557" y="5274392"/>
              <a:ext cx="45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B72F1-6258-1D46-8B4C-28D067B642BD}"/>
              </a:ext>
            </a:extLst>
          </p:cNvPr>
          <p:cNvGrpSpPr/>
          <p:nvPr/>
        </p:nvGrpSpPr>
        <p:grpSpPr>
          <a:xfrm>
            <a:off x="1313057" y="4982299"/>
            <a:ext cx="1233260" cy="276999"/>
            <a:chOff x="1750742" y="5500058"/>
            <a:chExt cx="1644347" cy="369332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670973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78112" y="5500058"/>
              <a:ext cx="45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3B66F0-9018-8E4D-819B-CF6530707FCC}"/>
              </a:ext>
            </a:extLst>
          </p:cNvPr>
          <p:cNvGrpSpPr/>
          <p:nvPr/>
        </p:nvGrpSpPr>
        <p:grpSpPr>
          <a:xfrm>
            <a:off x="1313056" y="5083463"/>
            <a:ext cx="1230995" cy="276999"/>
            <a:chOff x="1750742" y="5634943"/>
            <a:chExt cx="1641326" cy="3693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779554" y="5634943"/>
              <a:ext cx="45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6468002" y="4768184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6468002" y="4835025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6465258" y="4926303"/>
            <a:ext cx="669073" cy="827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6241529" y="2856436"/>
            <a:ext cx="19204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5966602" y="3908266"/>
            <a:ext cx="447635" cy="276999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92C3131-42F8-4447-929E-4F663CB535C3}"/>
              </a:ext>
            </a:extLst>
          </p:cNvPr>
          <p:cNvSpPr/>
          <p:nvPr/>
        </p:nvSpPr>
        <p:spPr>
          <a:xfrm>
            <a:off x="7549401" y="3629674"/>
            <a:ext cx="296100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7279990" y="3781308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7727558" y="3751378"/>
            <a:ext cx="296100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7288055" y="4418216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7288031" y="4683673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7291659" y="4926303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7187657" y="4850911"/>
            <a:ext cx="139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7191796" y="4624147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7195233" y="4984139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1807684" y="5535811"/>
            <a:ext cx="6338981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objects delivered in order requested: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wait behind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772C53-CB21-F54B-81A4-80FA45EF0DCB}"/>
              </a:ext>
            </a:extLst>
          </p:cNvPr>
          <p:cNvGrpSpPr/>
          <p:nvPr/>
        </p:nvGrpSpPr>
        <p:grpSpPr>
          <a:xfrm>
            <a:off x="2550685" y="4753692"/>
            <a:ext cx="3021803" cy="357986"/>
            <a:chOff x="3400914" y="5195255"/>
            <a:chExt cx="4029070" cy="47731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2FF5CC6-CED4-2143-AE2B-F90140B18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403102"/>
              <a:ext cx="4029070" cy="2694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A06D02B-5F32-3D42-9572-49327927E15A}"/>
                </a:ext>
              </a:extLst>
            </p:cNvPr>
            <p:cNvSpPr/>
            <p:nvPr/>
          </p:nvSpPr>
          <p:spPr>
            <a:xfrm>
              <a:off x="3520812" y="5195255"/>
              <a:ext cx="3866473" cy="468804"/>
            </a:xfrm>
            <a:custGeom>
              <a:avLst/>
              <a:gdLst>
                <a:gd name="connsiteX0" fmla="*/ 0 w 3866473"/>
                <a:gd name="connsiteY0" fmla="*/ 264573 h 468804"/>
                <a:gd name="connsiteX1" fmla="*/ 0 w 3866473"/>
                <a:gd name="connsiteY1" fmla="*/ 468804 h 468804"/>
                <a:gd name="connsiteX2" fmla="*/ 3866473 w 3866473"/>
                <a:gd name="connsiteY2" fmla="*/ 204232 h 468804"/>
                <a:gd name="connsiteX3" fmla="*/ 3861832 w 3866473"/>
                <a:gd name="connsiteY3" fmla="*/ 0 h 468804"/>
                <a:gd name="connsiteX4" fmla="*/ 0 w 3866473"/>
                <a:gd name="connsiteY4" fmla="*/ 264573 h 4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473" h="468804">
                  <a:moveTo>
                    <a:pt x="0" y="264573"/>
                  </a:moveTo>
                  <a:lnTo>
                    <a:pt x="0" y="468804"/>
                  </a:lnTo>
                  <a:lnTo>
                    <a:pt x="3866473" y="204232"/>
                  </a:lnTo>
                  <a:lnTo>
                    <a:pt x="3861832" y="0"/>
                  </a:lnTo>
                  <a:lnTo>
                    <a:pt x="0" y="2645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3" name="Slide Number Placeholder 2">
            <a:extLst>
              <a:ext uri="{FF2B5EF4-FFF2-40B4-BE49-F238E27FC236}">
                <a16:creationId xmlns:a16="http://schemas.microsoft.com/office/drawing/2014/main" id="{1C473D8A-E960-DD42-828E-5FAE526BE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42159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HTTP/2: mitigating HOL blocking</a:t>
            </a:r>
            <a:endParaRPr lang="en-US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99019" y="1813126"/>
            <a:ext cx="8337830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HTTP/2: objects divided into frames, frame transmission interleaved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301" y="3034131"/>
            <a:ext cx="6156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579" y="2276443"/>
            <a:ext cx="6735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5426226" y="2553902"/>
            <a:ext cx="316706" cy="51435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500">
                  <a:latin typeface="+mn-lt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500">
                <a:latin typeface="+mn-lt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163999" y="2576223"/>
            <a:ext cx="557213" cy="557213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2644902" y="2950864"/>
            <a:ext cx="2932509" cy="195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4569948" y="2857948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3968848" y="2804827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3385330" y="2760829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2790949" y="2712652"/>
            <a:ext cx="66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GET O</a:t>
            </a:r>
            <a:r>
              <a:rPr lang="en-US" sz="1200" baseline="-25000" dirty="0"/>
              <a:t>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B400F4-D655-EC45-9A58-A60137EE250C}"/>
              </a:ext>
            </a:extLst>
          </p:cNvPr>
          <p:cNvCxnSpPr>
            <a:cxnSpLocks/>
          </p:cNvCxnSpPr>
          <p:nvPr/>
        </p:nvCxnSpPr>
        <p:spPr>
          <a:xfrm flipH="1">
            <a:off x="2510598" y="5008237"/>
            <a:ext cx="3070254" cy="2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6465257" y="3188901"/>
            <a:ext cx="669074" cy="14784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6468001" y="4678368"/>
            <a:ext cx="669073" cy="82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F7FDDA2-EA85-004E-AB1B-97A9090ECD2A}"/>
              </a:ext>
            </a:extLst>
          </p:cNvPr>
          <p:cNvSpPr/>
          <p:nvPr/>
        </p:nvSpPr>
        <p:spPr>
          <a:xfrm>
            <a:off x="2614885" y="3733958"/>
            <a:ext cx="2900537" cy="148389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67383 w 3876052"/>
              <a:gd name="connsiteY0" fmla="*/ 0 h 2226179"/>
              <a:gd name="connsiteX1" fmla="*/ 411 w 3876052"/>
              <a:gd name="connsiteY1" fmla="*/ 273465 h 2226179"/>
              <a:gd name="connsiteX2" fmla="*/ 411 w 3876052"/>
              <a:gd name="connsiteY2" fmla="*/ 2226179 h 2226179"/>
              <a:gd name="connsiteX3" fmla="*/ 3875929 w 3876052"/>
              <a:gd name="connsiteY3" fmla="*/ 1956987 h 2226179"/>
              <a:gd name="connsiteX4" fmla="*/ 3867383 w 3876052"/>
              <a:gd name="connsiteY4" fmla="*/ 0 h 2226179"/>
              <a:gd name="connsiteX0" fmla="*/ 3867383 w 3871845"/>
              <a:gd name="connsiteY0" fmla="*/ 0 h 2226179"/>
              <a:gd name="connsiteX1" fmla="*/ 411 w 3871845"/>
              <a:gd name="connsiteY1" fmla="*/ 273465 h 2226179"/>
              <a:gd name="connsiteX2" fmla="*/ 411 w 3871845"/>
              <a:gd name="connsiteY2" fmla="*/ 2226179 h 2226179"/>
              <a:gd name="connsiteX3" fmla="*/ 3871656 w 3871845"/>
              <a:gd name="connsiteY3" fmla="*/ 1969806 h 2226179"/>
              <a:gd name="connsiteX4" fmla="*/ 3867383 w 3871845"/>
              <a:gd name="connsiteY4" fmla="*/ 0 h 2226179"/>
              <a:gd name="connsiteX0" fmla="*/ 3867383 w 3872034"/>
              <a:gd name="connsiteY0" fmla="*/ 0 h 2226179"/>
              <a:gd name="connsiteX1" fmla="*/ 411 w 3872034"/>
              <a:gd name="connsiteY1" fmla="*/ 273465 h 2226179"/>
              <a:gd name="connsiteX2" fmla="*/ 411 w 3872034"/>
              <a:gd name="connsiteY2" fmla="*/ 2226179 h 2226179"/>
              <a:gd name="connsiteX3" fmla="*/ 3871656 w 3872034"/>
              <a:gd name="connsiteY3" fmla="*/ 1969806 h 2226179"/>
              <a:gd name="connsiteX4" fmla="*/ 3867383 w 3872034"/>
              <a:gd name="connsiteY4" fmla="*/ 0 h 2226179"/>
              <a:gd name="connsiteX0" fmla="*/ 3867383 w 3868169"/>
              <a:gd name="connsiteY0" fmla="*/ 0 h 2226179"/>
              <a:gd name="connsiteX1" fmla="*/ 411 w 3868169"/>
              <a:gd name="connsiteY1" fmla="*/ 273465 h 2226179"/>
              <a:gd name="connsiteX2" fmla="*/ 411 w 3868169"/>
              <a:gd name="connsiteY2" fmla="*/ 2226179 h 2226179"/>
              <a:gd name="connsiteX3" fmla="*/ 3863110 w 3868169"/>
              <a:gd name="connsiteY3" fmla="*/ 1969806 h 2226179"/>
              <a:gd name="connsiteX4" fmla="*/ 3867383 w 3868169"/>
              <a:gd name="connsiteY4" fmla="*/ 0 h 2226179"/>
              <a:gd name="connsiteX0" fmla="*/ 3867383 w 3867817"/>
              <a:gd name="connsiteY0" fmla="*/ 0 h 2226179"/>
              <a:gd name="connsiteX1" fmla="*/ 411 w 3867817"/>
              <a:gd name="connsiteY1" fmla="*/ 273465 h 2226179"/>
              <a:gd name="connsiteX2" fmla="*/ 411 w 3867817"/>
              <a:gd name="connsiteY2" fmla="*/ 2226179 h 2226179"/>
              <a:gd name="connsiteX3" fmla="*/ 3856760 w 3867817"/>
              <a:gd name="connsiteY3" fmla="*/ 1718981 h 2226179"/>
              <a:gd name="connsiteX4" fmla="*/ 3867383 w 3867817"/>
              <a:gd name="connsiteY4" fmla="*/ 0 h 2226179"/>
              <a:gd name="connsiteX0" fmla="*/ 3867383 w 3867817"/>
              <a:gd name="connsiteY0" fmla="*/ 0 h 1978529"/>
              <a:gd name="connsiteX1" fmla="*/ 411 w 3867817"/>
              <a:gd name="connsiteY1" fmla="*/ 273465 h 1978529"/>
              <a:gd name="connsiteX2" fmla="*/ 411 w 3867817"/>
              <a:gd name="connsiteY2" fmla="*/ 1978529 h 1978529"/>
              <a:gd name="connsiteX3" fmla="*/ 3856760 w 3867817"/>
              <a:gd name="connsiteY3" fmla="*/ 1718981 h 1978529"/>
              <a:gd name="connsiteX4" fmla="*/ 3867383 w 3867817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383" h="1978529">
                <a:moveTo>
                  <a:pt x="3867383" y="0"/>
                </a:moveTo>
                <a:lnTo>
                  <a:pt x="411" y="273465"/>
                </a:lnTo>
                <a:cubicBezTo>
                  <a:pt x="1835" y="927218"/>
                  <a:pt x="-1013" y="1324776"/>
                  <a:pt x="411" y="1978529"/>
                </a:cubicBezTo>
                <a:lnTo>
                  <a:pt x="3856760" y="1718981"/>
                </a:lnTo>
                <a:cubicBezTo>
                  <a:pt x="3862689" y="443848"/>
                  <a:pt x="3861223" y="1457627"/>
                  <a:pt x="3867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40D71812-E6AC-D143-8CC1-FD1BA4C52E80}"/>
              </a:ext>
            </a:extLst>
          </p:cNvPr>
          <p:cNvSpPr/>
          <p:nvPr/>
        </p:nvSpPr>
        <p:spPr>
          <a:xfrm>
            <a:off x="2609899" y="3262993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0D09925-DD27-D34F-926D-3DCC96A914D5}"/>
              </a:ext>
            </a:extLst>
          </p:cNvPr>
          <p:cNvSpPr/>
          <p:nvPr/>
        </p:nvSpPr>
        <p:spPr>
          <a:xfrm>
            <a:off x="2609899" y="3359714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5D9F6BF-C428-4448-A3F0-EC7E244381F1}"/>
              </a:ext>
            </a:extLst>
          </p:cNvPr>
          <p:cNvSpPr/>
          <p:nvPr/>
        </p:nvSpPr>
        <p:spPr>
          <a:xfrm>
            <a:off x="2613847" y="3458315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D49D93-5523-2D40-A4B4-2C25959CCB4C}"/>
              </a:ext>
            </a:extLst>
          </p:cNvPr>
          <p:cNvSpPr/>
          <p:nvPr/>
        </p:nvSpPr>
        <p:spPr>
          <a:xfrm>
            <a:off x="1673807" y="3438507"/>
            <a:ext cx="189548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822AF-19CE-9944-A719-6386C461356D}"/>
              </a:ext>
            </a:extLst>
          </p:cNvPr>
          <p:cNvGrpSpPr/>
          <p:nvPr/>
        </p:nvGrpSpPr>
        <p:grpSpPr>
          <a:xfrm>
            <a:off x="1328054" y="3396595"/>
            <a:ext cx="1230995" cy="276999"/>
            <a:chOff x="1770738" y="3385789"/>
            <a:chExt cx="1641327" cy="369332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738" y="3564111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E2305-8E5C-AA43-A3E7-0B4250CBA647}"/>
                </a:ext>
              </a:extLst>
            </p:cNvPr>
            <p:cNvSpPr txBox="1"/>
            <p:nvPr/>
          </p:nvSpPr>
          <p:spPr>
            <a:xfrm>
              <a:off x="2156066" y="3385789"/>
              <a:ext cx="45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2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1776949" y="3653364"/>
            <a:ext cx="189548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813376-E418-2342-A851-A732B9438E05}"/>
              </a:ext>
            </a:extLst>
          </p:cNvPr>
          <p:cNvGrpSpPr/>
          <p:nvPr/>
        </p:nvGrpSpPr>
        <p:grpSpPr>
          <a:xfrm>
            <a:off x="1319744" y="3603576"/>
            <a:ext cx="1230879" cy="276999"/>
            <a:chOff x="1759658" y="3661763"/>
            <a:chExt cx="1641172" cy="3693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9658" y="3839649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315510" y="3661763"/>
              <a:ext cx="45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6468002" y="4768184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6468002" y="4835025"/>
            <a:ext cx="669073" cy="827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6465258" y="4926303"/>
            <a:ext cx="669073" cy="827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6259229" y="2840870"/>
            <a:ext cx="19204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5966602" y="3908266"/>
            <a:ext cx="447635" cy="276999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7279990" y="3781308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7727558" y="3751378"/>
            <a:ext cx="296100" cy="17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7288055" y="4418216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7288031" y="4683673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7291659" y="4926303"/>
            <a:ext cx="53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7187657" y="4850911"/>
            <a:ext cx="139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7191796" y="4624147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7195233" y="4984139"/>
            <a:ext cx="135500" cy="10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2348352" y="5503072"/>
            <a:ext cx="4914630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delivered quickly, O</a:t>
            </a:r>
            <a:r>
              <a:rPr lang="en-US" altLang="en-US" sz="1800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slightly delayed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37FC5-05C5-FD43-8C71-1C16B929EBE5}"/>
              </a:ext>
            </a:extLst>
          </p:cNvPr>
          <p:cNvGrpSpPr/>
          <p:nvPr/>
        </p:nvGrpSpPr>
        <p:grpSpPr>
          <a:xfrm>
            <a:off x="2522238" y="3166112"/>
            <a:ext cx="3039694" cy="284769"/>
            <a:chOff x="3362984" y="3078482"/>
            <a:chExt cx="4052925" cy="37969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88B1C0C-41B7-1D42-8218-1018BF87E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984" y="3078482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CD4C714-A300-764D-A036-6CA0D38DC0BC}"/>
                </a:ext>
              </a:extLst>
            </p:cNvPr>
            <p:cNvSpPr/>
            <p:nvPr/>
          </p:nvSpPr>
          <p:spPr>
            <a:xfrm>
              <a:off x="3479865" y="3082818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88" name="Freeform 87">
            <a:extLst>
              <a:ext uri="{FF2B5EF4-FFF2-40B4-BE49-F238E27FC236}">
                <a16:creationId xmlns:a16="http://schemas.microsoft.com/office/drawing/2014/main" id="{C6C7F475-0074-4749-BD8A-29E5B317ABB2}"/>
              </a:ext>
            </a:extLst>
          </p:cNvPr>
          <p:cNvSpPr/>
          <p:nvPr/>
        </p:nvSpPr>
        <p:spPr>
          <a:xfrm>
            <a:off x="2610469" y="3554423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E83720AD-3971-A342-9F15-09DD430DE12F}"/>
              </a:ext>
            </a:extLst>
          </p:cNvPr>
          <p:cNvSpPr/>
          <p:nvPr/>
        </p:nvSpPr>
        <p:spPr>
          <a:xfrm>
            <a:off x="2613847" y="3646918"/>
            <a:ext cx="2906946" cy="281517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2377-2E31-1842-B7B8-108319C7B7A5}"/>
              </a:ext>
            </a:extLst>
          </p:cNvPr>
          <p:cNvSpPr/>
          <p:nvPr/>
        </p:nvSpPr>
        <p:spPr>
          <a:xfrm>
            <a:off x="1931445" y="3819181"/>
            <a:ext cx="233189" cy="21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DDC42D-85F3-5F48-A935-3952508D2E47}"/>
              </a:ext>
            </a:extLst>
          </p:cNvPr>
          <p:cNvGrpSpPr/>
          <p:nvPr/>
        </p:nvGrpSpPr>
        <p:grpSpPr>
          <a:xfrm>
            <a:off x="1317363" y="3797640"/>
            <a:ext cx="1233260" cy="276999"/>
            <a:chOff x="1756483" y="3920514"/>
            <a:chExt cx="1644347" cy="369332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6483" y="4094530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54202" y="3920514"/>
              <a:ext cx="454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D052B0-9951-5649-91CE-3B957628FFA7}"/>
              </a:ext>
            </a:extLst>
          </p:cNvPr>
          <p:cNvSpPr/>
          <p:nvPr/>
        </p:nvSpPr>
        <p:spPr>
          <a:xfrm>
            <a:off x="2152034" y="5133586"/>
            <a:ext cx="202168" cy="172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1BCBD2-E211-8147-94AE-9676C1098C29}"/>
              </a:ext>
            </a:extLst>
          </p:cNvPr>
          <p:cNvGrpSpPr/>
          <p:nvPr/>
        </p:nvGrpSpPr>
        <p:grpSpPr>
          <a:xfrm>
            <a:off x="1279603" y="5073565"/>
            <a:ext cx="1230995" cy="276999"/>
            <a:chOff x="1706138" y="5621746"/>
            <a:chExt cx="1641326" cy="3693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6138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801770" y="5621746"/>
              <a:ext cx="459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</a:t>
              </a:r>
              <a:r>
                <a:rPr lang="en-US" sz="1200" baseline="-25000" dirty="0"/>
                <a:t>1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F312C-F797-9546-9530-388E7EACD1E5}"/>
              </a:ext>
            </a:extLst>
          </p:cNvPr>
          <p:cNvCxnSpPr/>
          <p:nvPr/>
        </p:nvCxnSpPr>
        <p:spPr>
          <a:xfrm>
            <a:off x="6427684" y="4840838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1529647-C0C9-574F-8FF1-580A42D9C0C0}"/>
              </a:ext>
            </a:extLst>
          </p:cNvPr>
          <p:cNvCxnSpPr/>
          <p:nvPr/>
        </p:nvCxnSpPr>
        <p:spPr>
          <a:xfrm>
            <a:off x="6438775" y="4574976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E50FB3C-A3CC-C043-BF4E-10D379228467}"/>
              </a:ext>
            </a:extLst>
          </p:cNvPr>
          <p:cNvCxnSpPr/>
          <p:nvPr/>
        </p:nvCxnSpPr>
        <p:spPr>
          <a:xfrm>
            <a:off x="6434293" y="4475906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41C7889-A836-484E-8169-EF5C2DBA3482}"/>
              </a:ext>
            </a:extLst>
          </p:cNvPr>
          <p:cNvCxnSpPr/>
          <p:nvPr/>
        </p:nvCxnSpPr>
        <p:spPr>
          <a:xfrm>
            <a:off x="6429812" y="4376835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1EE47C2-CDAF-F340-9C07-30C8346C6253}"/>
              </a:ext>
            </a:extLst>
          </p:cNvPr>
          <p:cNvCxnSpPr/>
          <p:nvPr/>
        </p:nvCxnSpPr>
        <p:spPr>
          <a:xfrm>
            <a:off x="6425331" y="4277765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849EF8F-5CF1-D94F-B506-490C9309164F}"/>
              </a:ext>
            </a:extLst>
          </p:cNvPr>
          <p:cNvCxnSpPr/>
          <p:nvPr/>
        </p:nvCxnSpPr>
        <p:spPr>
          <a:xfrm>
            <a:off x="6420850" y="4178694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27A730F-13F6-D144-B66D-F5F8082E6868}"/>
              </a:ext>
            </a:extLst>
          </p:cNvPr>
          <p:cNvCxnSpPr/>
          <p:nvPr/>
        </p:nvCxnSpPr>
        <p:spPr>
          <a:xfrm>
            <a:off x="6416368" y="4079624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DE6F362-ACF1-AC45-94ED-A1E3CFC4CACB}"/>
              </a:ext>
            </a:extLst>
          </p:cNvPr>
          <p:cNvCxnSpPr/>
          <p:nvPr/>
        </p:nvCxnSpPr>
        <p:spPr>
          <a:xfrm>
            <a:off x="6411887" y="3980553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EE4C68C-D132-C940-9F84-9FA59A49FCD6}"/>
              </a:ext>
            </a:extLst>
          </p:cNvPr>
          <p:cNvCxnSpPr/>
          <p:nvPr/>
        </p:nvCxnSpPr>
        <p:spPr>
          <a:xfrm>
            <a:off x="6407406" y="3881483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1A8F1E6-4E41-C344-A87C-2BCD0FF502FC}"/>
              </a:ext>
            </a:extLst>
          </p:cNvPr>
          <p:cNvCxnSpPr/>
          <p:nvPr/>
        </p:nvCxnSpPr>
        <p:spPr>
          <a:xfrm>
            <a:off x="6402925" y="3782412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3E8E12E-F846-D846-8D27-0D67A493AAA0}"/>
              </a:ext>
            </a:extLst>
          </p:cNvPr>
          <p:cNvCxnSpPr/>
          <p:nvPr/>
        </p:nvCxnSpPr>
        <p:spPr>
          <a:xfrm>
            <a:off x="6398443" y="3683342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6D99FA8-5239-8748-B4B7-E247030A1E8C}"/>
              </a:ext>
            </a:extLst>
          </p:cNvPr>
          <p:cNvCxnSpPr/>
          <p:nvPr/>
        </p:nvCxnSpPr>
        <p:spPr>
          <a:xfrm>
            <a:off x="6393962" y="3584271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7BDB7C5-F61E-F944-ADD5-B942DE4D8073}"/>
              </a:ext>
            </a:extLst>
          </p:cNvPr>
          <p:cNvCxnSpPr/>
          <p:nvPr/>
        </p:nvCxnSpPr>
        <p:spPr>
          <a:xfrm>
            <a:off x="6405370" y="3485201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97917E-3C70-1848-83E2-6E69C542C768}"/>
              </a:ext>
            </a:extLst>
          </p:cNvPr>
          <p:cNvCxnSpPr/>
          <p:nvPr/>
        </p:nvCxnSpPr>
        <p:spPr>
          <a:xfrm>
            <a:off x="6400889" y="3386130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2B6C1-D74F-8644-B2DD-07626B62AC3A}"/>
              </a:ext>
            </a:extLst>
          </p:cNvPr>
          <p:cNvCxnSpPr/>
          <p:nvPr/>
        </p:nvCxnSpPr>
        <p:spPr>
          <a:xfrm>
            <a:off x="6401704" y="3287060"/>
            <a:ext cx="7364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9318C6E-B313-F948-A960-AB9F1565EF38}"/>
              </a:ext>
            </a:extLst>
          </p:cNvPr>
          <p:cNvCxnSpPr>
            <a:cxnSpLocks/>
          </p:cNvCxnSpPr>
          <p:nvPr/>
        </p:nvCxnSpPr>
        <p:spPr>
          <a:xfrm flipV="1">
            <a:off x="2589524" y="3828821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1663946-4235-7448-AEF1-D18B5A3DD5D6}"/>
              </a:ext>
            </a:extLst>
          </p:cNvPr>
          <p:cNvCxnSpPr>
            <a:cxnSpLocks/>
          </p:cNvCxnSpPr>
          <p:nvPr/>
        </p:nvCxnSpPr>
        <p:spPr>
          <a:xfrm flipV="1">
            <a:off x="2544010" y="3942063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191351A-1A02-8B4A-8E31-DE66EA947424}"/>
              </a:ext>
            </a:extLst>
          </p:cNvPr>
          <p:cNvCxnSpPr>
            <a:cxnSpLocks/>
          </p:cNvCxnSpPr>
          <p:nvPr/>
        </p:nvCxnSpPr>
        <p:spPr>
          <a:xfrm flipV="1">
            <a:off x="2552905" y="4045258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985530D-C4B6-9A4F-AC43-C17FB5DA79CB}"/>
              </a:ext>
            </a:extLst>
          </p:cNvPr>
          <p:cNvCxnSpPr>
            <a:cxnSpLocks/>
          </p:cNvCxnSpPr>
          <p:nvPr/>
        </p:nvCxnSpPr>
        <p:spPr>
          <a:xfrm flipV="1">
            <a:off x="2561800" y="4156920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F15277D-8E18-5040-BA7A-6BA237E590DA}"/>
              </a:ext>
            </a:extLst>
          </p:cNvPr>
          <p:cNvCxnSpPr>
            <a:cxnSpLocks/>
          </p:cNvCxnSpPr>
          <p:nvPr/>
        </p:nvCxnSpPr>
        <p:spPr>
          <a:xfrm flipV="1">
            <a:off x="2605870" y="5028861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B7705AD-3AB0-5E4A-A165-5139123712D3}"/>
              </a:ext>
            </a:extLst>
          </p:cNvPr>
          <p:cNvCxnSpPr>
            <a:cxnSpLocks/>
          </p:cNvCxnSpPr>
          <p:nvPr/>
        </p:nvCxnSpPr>
        <p:spPr>
          <a:xfrm flipV="1">
            <a:off x="2614765" y="5144755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2D7EE39-0642-6848-BC17-455AF4197425}"/>
              </a:ext>
            </a:extLst>
          </p:cNvPr>
          <p:cNvCxnSpPr>
            <a:cxnSpLocks/>
          </p:cNvCxnSpPr>
          <p:nvPr/>
        </p:nvCxnSpPr>
        <p:spPr>
          <a:xfrm flipV="1">
            <a:off x="2600579" y="4252861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330DE2B-04A2-FF47-AFF6-A2E1A7046084}"/>
              </a:ext>
            </a:extLst>
          </p:cNvPr>
          <p:cNvCxnSpPr>
            <a:cxnSpLocks/>
          </p:cNvCxnSpPr>
          <p:nvPr/>
        </p:nvCxnSpPr>
        <p:spPr>
          <a:xfrm flipV="1">
            <a:off x="2555065" y="4366102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BB00C9-2F27-004D-9372-BD381A265370}"/>
              </a:ext>
            </a:extLst>
          </p:cNvPr>
          <p:cNvCxnSpPr>
            <a:cxnSpLocks/>
          </p:cNvCxnSpPr>
          <p:nvPr/>
        </p:nvCxnSpPr>
        <p:spPr>
          <a:xfrm flipV="1">
            <a:off x="2563960" y="4469298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78FEDE8-839F-454D-A0FA-76A2C79B5B9D}"/>
              </a:ext>
            </a:extLst>
          </p:cNvPr>
          <p:cNvCxnSpPr>
            <a:cxnSpLocks/>
          </p:cNvCxnSpPr>
          <p:nvPr/>
        </p:nvCxnSpPr>
        <p:spPr>
          <a:xfrm flipV="1">
            <a:off x="2572855" y="4580959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E9C306E-46D8-F145-8048-E35C09F8800D}"/>
              </a:ext>
            </a:extLst>
          </p:cNvPr>
          <p:cNvCxnSpPr>
            <a:cxnSpLocks/>
          </p:cNvCxnSpPr>
          <p:nvPr/>
        </p:nvCxnSpPr>
        <p:spPr>
          <a:xfrm flipV="1">
            <a:off x="2611634" y="4676900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DCD9603-AC7A-3345-BD4F-7AD3B80B77A0}"/>
              </a:ext>
            </a:extLst>
          </p:cNvPr>
          <p:cNvCxnSpPr>
            <a:cxnSpLocks/>
          </p:cNvCxnSpPr>
          <p:nvPr/>
        </p:nvCxnSpPr>
        <p:spPr>
          <a:xfrm flipV="1">
            <a:off x="2566120" y="4790142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6D2CB60-1100-B943-BEE0-9BBA817FB8D8}"/>
              </a:ext>
            </a:extLst>
          </p:cNvPr>
          <p:cNvCxnSpPr>
            <a:cxnSpLocks/>
          </p:cNvCxnSpPr>
          <p:nvPr/>
        </p:nvCxnSpPr>
        <p:spPr>
          <a:xfrm flipV="1">
            <a:off x="2575015" y="4893337"/>
            <a:ext cx="2985609" cy="217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Slide Number Placeholder 2">
            <a:extLst>
              <a:ext uri="{FF2B5EF4-FFF2-40B4-BE49-F238E27FC236}">
                <a16:creationId xmlns:a16="http://schemas.microsoft.com/office/drawing/2014/main" id="{D8AE3159-6B20-AD4E-A105-8E32EE42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7" grpId="0" animBg="1"/>
      <p:bldP spid="68" grpId="0" animBg="1"/>
      <p:bldP spid="70" grpId="0" animBg="1"/>
      <p:bldP spid="117" grpId="0"/>
      <p:bldP spid="88" grpId="0" animBg="1"/>
      <p:bldP spid="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63" y="1025071"/>
            <a:ext cx="7886700" cy="670967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HTTP/2 to HTTP/3</a:t>
            </a:r>
            <a:endParaRPr lang="en-US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05290" y="1696038"/>
            <a:ext cx="8337830" cy="37748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 algn="ctr">
              <a:buNone/>
            </a:pPr>
            <a:r>
              <a:rPr lang="en-US" altLang="en-US" sz="21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2100" dirty="0">
                <a:ea typeface="ＭＳ Ｐゴシック" panose="020B0600070205080204" pitchFamily="34" charset="-128"/>
              </a:rPr>
              <a:t>decreased delay in multi-object </a:t>
            </a:r>
            <a:r>
              <a:rPr lang="en-US" altLang="en-US" sz="2100">
                <a:ea typeface="ＭＳ Ｐゴシック" panose="020B0600070205080204" pitchFamily="34" charset="-128"/>
              </a:rPr>
              <a:t>HTTP requests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A8B785A-4E29-F546-8152-139D7CF7C8F9}"/>
              </a:ext>
            </a:extLst>
          </p:cNvPr>
          <p:cNvSpPr txBox="1">
            <a:spLocks noChangeArrowheads="1"/>
          </p:cNvSpPr>
          <p:nvPr/>
        </p:nvSpPr>
        <p:spPr>
          <a:xfrm>
            <a:off x="752314" y="2393945"/>
            <a:ext cx="7843781" cy="336545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15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HTTP/2 over single TCP connection means:</a:t>
            </a:r>
          </a:p>
          <a:p>
            <a:pPr marL="259556" indent="-210741"/>
            <a:r>
              <a:rPr lang="en-US" altLang="en-US" sz="2400" dirty="0">
                <a:ea typeface="ＭＳ Ｐゴシック" panose="020B0600070205080204" pitchFamily="34" charset="-128"/>
              </a:rPr>
              <a:t>recovery from packet loss still stalls all object transmissions</a:t>
            </a:r>
          </a:p>
          <a:p>
            <a:pPr marL="516731" lvl="1" indent="-210741"/>
            <a:r>
              <a:rPr lang="en-US" altLang="en-US" sz="2100" dirty="0">
                <a:ea typeface="ＭＳ Ｐゴシック" panose="020B0600070205080204" pitchFamily="34" charset="-128"/>
              </a:rPr>
              <a:t>as in HTTP 1.1, browsers have incentive to open multiple parallel TCP connections to reduce stalling, increase overall throughput</a:t>
            </a:r>
          </a:p>
          <a:p>
            <a:pPr marL="259556" indent="-210741"/>
            <a:r>
              <a:rPr lang="en-US" altLang="en-US" sz="2400" dirty="0">
                <a:ea typeface="ＭＳ Ｐゴシック" panose="020B0600070205080204" pitchFamily="34" charset="-128"/>
              </a:rPr>
              <a:t>no security over vanilla TCP connection</a:t>
            </a:r>
          </a:p>
          <a:p>
            <a:pPr marL="259556" indent="-210741"/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HTTP/3: </a:t>
            </a:r>
            <a:r>
              <a:rPr lang="en-US" altLang="en-US" sz="2400" dirty="0">
                <a:ea typeface="ＭＳ Ｐゴシック" panose="020B0600070205080204" pitchFamily="34" charset="-128"/>
              </a:rPr>
              <a:t>adds security , per object error- and congestion-control (more pipelining) over UDP</a:t>
            </a:r>
          </a:p>
          <a:p>
            <a:pPr marL="516731" lvl="1" indent="-210741"/>
            <a:r>
              <a:rPr lang="en-US" altLang="en-US" sz="2100" dirty="0">
                <a:ea typeface="ＭＳ Ｐゴシック" panose="020B0600070205080204" pitchFamily="34" charset="-128"/>
              </a:rPr>
              <a:t>more on HTTP/3 in transport layer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1978295-803F-FC46-BFCF-47BC5B65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932" y="2260172"/>
            <a:ext cx="3981888" cy="3263504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301229" indent="-301229">
              <a:buClr>
                <a:srgbClr val="0000A8"/>
              </a:buCl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301229" indent="-301229">
              <a:buClr>
                <a:schemeClr val="bg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sz="21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4918165" y="1924416"/>
            <a:ext cx="4053947" cy="3599260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261938" indent="-261938">
              <a:buClr>
                <a:schemeClr val="bg1">
                  <a:lumMod val="75000"/>
                </a:schemeClr>
              </a:buClr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1483A316-B08E-574D-B36E-624819972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4" y="3951685"/>
            <a:ext cx="2315818" cy="17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00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E-mail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810D1F-B21D-4B49-9104-1DDE54C093AE}"/>
              </a:ext>
            </a:extLst>
          </p:cNvPr>
          <p:cNvSpPr txBox="1">
            <a:spLocks noChangeArrowheads="1"/>
          </p:cNvSpPr>
          <p:nvPr/>
        </p:nvSpPr>
        <p:spPr>
          <a:xfrm>
            <a:off x="408385" y="1882379"/>
            <a:ext cx="5339273" cy="3657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Three major components: 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user agents 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mail servers </a:t>
            </a:r>
          </a:p>
          <a:p>
            <a:pPr marL="345281" indent="-161925">
              <a:spcBef>
                <a:spcPts val="300"/>
              </a:spcBef>
              <a:spcAft>
                <a:spcPct val="75000"/>
              </a:spcAft>
            </a:pPr>
            <a:r>
              <a:rPr lang="en-US" altLang="en-US" sz="2100" dirty="0">
                <a:ea typeface="ＭＳ Ｐゴシック" panose="020B0600070205080204" pitchFamily="34" charset="-128"/>
              </a:rPr>
              <a:t>simple mail transfer protocol: SMTP</a:t>
            </a:r>
          </a:p>
          <a:p>
            <a:pPr>
              <a:buFont typeface="Wingdings" pitchFamily="2" charset="2"/>
              <a:buNone/>
            </a:pPr>
            <a:r>
              <a:rPr lang="en-US" altLang="en-US" sz="27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User Agent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a.k.a. 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mail reader”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composing, editing, reading mail messages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e.g., Outlook, iPhone mail client</a:t>
            </a:r>
          </a:p>
          <a:p>
            <a:pPr marL="345281" indent="-161925">
              <a:spcBef>
                <a:spcPts val="3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outgoing, incoming messages stored on server</a:t>
            </a:r>
          </a:p>
        </p:txBody>
      </p:sp>
      <p:sp>
        <p:nvSpPr>
          <p:cNvPr id="223" name="Rectangle 280">
            <a:extLst>
              <a:ext uri="{FF2B5EF4-FFF2-40B4-BE49-F238E27FC236}">
                <a16:creationId xmlns:a16="http://schemas.microsoft.com/office/drawing/2014/main" id="{00D5BD5B-D26A-D34A-98C8-091AA10D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331" y="1161805"/>
            <a:ext cx="1371600" cy="735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altLang="en-US" sz="2100" ker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24" name="Group 279">
            <a:extLst>
              <a:ext uri="{FF2B5EF4-FFF2-40B4-BE49-F238E27FC236}">
                <a16:creationId xmlns:a16="http://schemas.microsoft.com/office/drawing/2014/main" id="{85ECCB70-4CBD-8D41-8867-9839284C0E92}"/>
              </a:ext>
            </a:extLst>
          </p:cNvPr>
          <p:cNvGrpSpPr>
            <a:grpSpLocks/>
          </p:cNvGrpSpPr>
          <p:nvPr/>
        </p:nvGrpSpPr>
        <p:grpSpPr bwMode="auto">
          <a:xfrm>
            <a:off x="7294961" y="1122515"/>
            <a:ext cx="1309688" cy="764381"/>
            <a:chOff x="4458" y="3335"/>
            <a:chExt cx="1100" cy="642"/>
          </a:xfrm>
        </p:grpSpPr>
        <p:sp>
          <p:nvSpPr>
            <p:cNvPr id="225" name="Text Box 263">
              <a:extLst>
                <a:ext uri="{FF2B5EF4-FFF2-40B4-BE49-F238E27FC236}">
                  <a16:creationId xmlns:a16="http://schemas.microsoft.com/office/drawing/2014/main" id="{735C70AA-4D0B-3E4D-B47F-55C95E7B4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" y="3725"/>
              <a:ext cx="9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+mn-lt"/>
                </a:rPr>
                <a:t>user mailbox</a:t>
              </a: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226" name="Group 278">
              <a:extLst>
                <a:ext uri="{FF2B5EF4-FFF2-40B4-BE49-F238E27FC236}">
                  <a16:creationId xmlns:a16="http://schemas.microsoft.com/office/drawing/2014/main" id="{E130EDE1-DE49-BC4D-9A74-CEDC9FFF3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29" name="Rectangle 264">
                <a:extLst>
                  <a:ext uri="{FF2B5EF4-FFF2-40B4-BE49-F238E27FC236}">
                    <a16:creationId xmlns:a16="http://schemas.microsoft.com/office/drawing/2014/main" id="{D8ED0CFE-E76B-584D-BA7F-B64E112A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30" name="Line 265">
                <a:extLst>
                  <a:ext uri="{FF2B5EF4-FFF2-40B4-BE49-F238E27FC236}">
                    <a16:creationId xmlns:a16="http://schemas.microsoft.com/office/drawing/2014/main" id="{076E3A0A-DC0D-234E-ACFD-ED8D3EBB2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Line 266">
                <a:extLst>
                  <a:ext uri="{FF2B5EF4-FFF2-40B4-BE49-F238E27FC236}">
                    <a16:creationId xmlns:a16="http://schemas.microsoft.com/office/drawing/2014/main" id="{FAE63733-4DC0-C740-915D-E91FC7FD9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Line 267">
                <a:extLst>
                  <a:ext uri="{FF2B5EF4-FFF2-40B4-BE49-F238E27FC236}">
                    <a16:creationId xmlns:a16="http://schemas.microsoft.com/office/drawing/2014/main" id="{9432E742-E38D-324E-8AE4-F24CFDAF4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Line 268">
                <a:extLst>
                  <a:ext uri="{FF2B5EF4-FFF2-40B4-BE49-F238E27FC236}">
                    <a16:creationId xmlns:a16="http://schemas.microsoft.com/office/drawing/2014/main" id="{BFE1C87F-4841-9248-85BA-C4E3AF7F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Line 269">
                <a:extLst>
                  <a:ext uri="{FF2B5EF4-FFF2-40B4-BE49-F238E27FC236}">
                    <a16:creationId xmlns:a16="http://schemas.microsoft.com/office/drawing/2014/main" id="{856416DF-3745-DB4A-BFC9-169A06391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Line 270">
                <a:extLst>
                  <a:ext uri="{FF2B5EF4-FFF2-40B4-BE49-F238E27FC236}">
                    <a16:creationId xmlns:a16="http://schemas.microsoft.com/office/drawing/2014/main" id="{0DB9FDA2-2EA5-034B-903A-EBC13BC40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Line 271">
                <a:extLst>
                  <a:ext uri="{FF2B5EF4-FFF2-40B4-BE49-F238E27FC236}">
                    <a16:creationId xmlns:a16="http://schemas.microsoft.com/office/drawing/2014/main" id="{F94A5742-E1B7-A64E-A807-9A41FFB1D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27" name="Rectangle 272">
              <a:extLst>
                <a:ext uri="{FF2B5EF4-FFF2-40B4-BE49-F238E27FC236}">
                  <a16:creationId xmlns:a16="http://schemas.microsoft.com/office/drawing/2014/main" id="{FA709473-06C4-C847-B23D-5962F6EF8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8" name="Text Box 277">
              <a:extLst>
                <a:ext uri="{FF2B5EF4-FFF2-40B4-BE49-F238E27FC236}">
                  <a16:creationId xmlns:a16="http://schemas.microsoft.com/office/drawing/2014/main" id="{6E499AE9-BC96-AA43-8A92-BB907E72E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" y="3335"/>
              <a:ext cx="107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+mn-lt"/>
                </a:rPr>
                <a:t>outgoing </a:t>
              </a: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+mn-lt"/>
                </a:rPr>
                <a:t>message queue</a:t>
              </a: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237" name="Group 454">
            <a:extLst>
              <a:ext uri="{FF2B5EF4-FFF2-40B4-BE49-F238E27FC236}">
                <a16:creationId xmlns:a16="http://schemas.microsoft.com/office/drawing/2014/main" id="{FE2C87B1-0D29-6946-B29A-95FF8E6A0A50}"/>
              </a:ext>
            </a:extLst>
          </p:cNvPr>
          <p:cNvGrpSpPr>
            <a:grpSpLocks/>
          </p:cNvGrpSpPr>
          <p:nvPr/>
        </p:nvGrpSpPr>
        <p:grpSpPr bwMode="auto">
          <a:xfrm>
            <a:off x="5478067" y="1745210"/>
            <a:ext cx="3257550" cy="3838575"/>
            <a:chOff x="2921" y="886"/>
            <a:chExt cx="2736" cy="3224"/>
          </a:xfrm>
        </p:grpSpPr>
        <p:grpSp>
          <p:nvGrpSpPr>
            <p:cNvPr id="238" name="Group 389">
              <a:extLst>
                <a:ext uri="{FF2B5EF4-FFF2-40B4-BE49-F238E27FC236}">
                  <a16:creationId xmlns:a16="http://schemas.microsoft.com/office/drawing/2014/main" id="{A13CA913-E4B3-254A-A935-ADB3F9E6E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401" name="Freeform 390">
                <a:extLst>
                  <a:ext uri="{FF2B5EF4-FFF2-40B4-BE49-F238E27FC236}">
                    <a16:creationId xmlns:a16="http://schemas.microsoft.com/office/drawing/2014/main" id="{6CCFD9B8-8C88-C24F-8883-4CF6367F4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2" name="Rectangle 391">
                <a:extLst>
                  <a:ext uri="{FF2B5EF4-FFF2-40B4-BE49-F238E27FC236}">
                    <a16:creationId xmlns:a16="http://schemas.microsoft.com/office/drawing/2014/main" id="{43B4C051-EEAE-814E-99DE-21C8B8D4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03" name="Freeform 392">
                <a:extLst>
                  <a:ext uri="{FF2B5EF4-FFF2-40B4-BE49-F238E27FC236}">
                    <a16:creationId xmlns:a16="http://schemas.microsoft.com/office/drawing/2014/main" id="{2BC8E3DE-CCCA-1344-8BA5-2A15D443A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4" name="Freeform 393">
                <a:extLst>
                  <a:ext uri="{FF2B5EF4-FFF2-40B4-BE49-F238E27FC236}">
                    <a16:creationId xmlns:a16="http://schemas.microsoft.com/office/drawing/2014/main" id="{E0152158-7133-BA4C-A8F5-ADB2FFB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5" name="Rectangle 394">
                <a:extLst>
                  <a:ext uri="{FF2B5EF4-FFF2-40B4-BE49-F238E27FC236}">
                    <a16:creationId xmlns:a16="http://schemas.microsoft.com/office/drawing/2014/main" id="{E5FA410D-74EF-7742-BB99-1CFEB8EDE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406" name="Group 395">
                <a:extLst>
                  <a:ext uri="{FF2B5EF4-FFF2-40B4-BE49-F238E27FC236}">
                    <a16:creationId xmlns:a16="http://schemas.microsoft.com/office/drawing/2014/main" id="{AF72D040-96B4-8540-B83D-471812640A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1" name="AutoShape 396">
                  <a:extLst>
                    <a:ext uri="{FF2B5EF4-FFF2-40B4-BE49-F238E27FC236}">
                      <a16:creationId xmlns:a16="http://schemas.microsoft.com/office/drawing/2014/main" id="{F18E39D5-A4BF-264B-B7EA-F621A57FA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32" name="AutoShape 397">
                  <a:extLst>
                    <a:ext uri="{FF2B5EF4-FFF2-40B4-BE49-F238E27FC236}">
                      <a16:creationId xmlns:a16="http://schemas.microsoft.com/office/drawing/2014/main" id="{39716169-1014-2547-9B50-032A17A0D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7" name="Rectangle 398">
                <a:extLst>
                  <a:ext uri="{FF2B5EF4-FFF2-40B4-BE49-F238E27FC236}">
                    <a16:creationId xmlns:a16="http://schemas.microsoft.com/office/drawing/2014/main" id="{28879B2B-7691-B842-8771-94E870C3E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408" name="Group 399">
                <a:extLst>
                  <a:ext uri="{FF2B5EF4-FFF2-40B4-BE49-F238E27FC236}">
                    <a16:creationId xmlns:a16="http://schemas.microsoft.com/office/drawing/2014/main" id="{2D972829-8A16-6E47-B717-3364C7BD92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29" name="AutoShape 400">
                  <a:extLst>
                    <a:ext uri="{FF2B5EF4-FFF2-40B4-BE49-F238E27FC236}">
                      <a16:creationId xmlns:a16="http://schemas.microsoft.com/office/drawing/2014/main" id="{E60C4025-90B9-A647-863C-1FEFBD8A4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30" name="AutoShape 401">
                  <a:extLst>
                    <a:ext uri="{FF2B5EF4-FFF2-40B4-BE49-F238E27FC236}">
                      <a16:creationId xmlns:a16="http://schemas.microsoft.com/office/drawing/2014/main" id="{5C30FC9A-5758-C543-9950-783F68617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9" name="Rectangle 402">
                <a:extLst>
                  <a:ext uri="{FF2B5EF4-FFF2-40B4-BE49-F238E27FC236}">
                    <a16:creationId xmlns:a16="http://schemas.microsoft.com/office/drawing/2014/main" id="{8DDE3471-A288-6245-884A-B0607E1F6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0" name="Rectangle 403">
                <a:extLst>
                  <a:ext uri="{FF2B5EF4-FFF2-40B4-BE49-F238E27FC236}">
                    <a16:creationId xmlns:a16="http://schemas.microsoft.com/office/drawing/2014/main" id="{7B5A163C-1F88-0443-87E9-51D1B2C3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411" name="Group 404">
                <a:extLst>
                  <a:ext uri="{FF2B5EF4-FFF2-40B4-BE49-F238E27FC236}">
                    <a16:creationId xmlns:a16="http://schemas.microsoft.com/office/drawing/2014/main" id="{D7C44D5A-AB33-A744-B633-909E75E58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27" name="AutoShape 405">
                  <a:extLst>
                    <a:ext uri="{FF2B5EF4-FFF2-40B4-BE49-F238E27FC236}">
                      <a16:creationId xmlns:a16="http://schemas.microsoft.com/office/drawing/2014/main" id="{BB140094-DC4B-CC48-B901-9AF64D80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28" name="AutoShape 406">
                  <a:extLst>
                    <a:ext uri="{FF2B5EF4-FFF2-40B4-BE49-F238E27FC236}">
                      <a16:creationId xmlns:a16="http://schemas.microsoft.com/office/drawing/2014/main" id="{43B72EE6-71A8-E947-8E6C-0468656DD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12" name="Freeform 407">
                <a:extLst>
                  <a:ext uri="{FF2B5EF4-FFF2-40B4-BE49-F238E27FC236}">
                    <a16:creationId xmlns:a16="http://schemas.microsoft.com/office/drawing/2014/main" id="{D8EE526A-D741-074E-8520-BBA303937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13" name="Group 408">
                <a:extLst>
                  <a:ext uri="{FF2B5EF4-FFF2-40B4-BE49-F238E27FC236}">
                    <a16:creationId xmlns:a16="http://schemas.microsoft.com/office/drawing/2014/main" id="{8DC6A1FE-670A-8F4C-B521-23ECDDF7E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25" name="AutoShape 409">
                  <a:extLst>
                    <a:ext uri="{FF2B5EF4-FFF2-40B4-BE49-F238E27FC236}">
                      <a16:creationId xmlns:a16="http://schemas.microsoft.com/office/drawing/2014/main" id="{0F0B48EC-30B0-2447-9BE4-237A0F1D6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26" name="AutoShape 410">
                  <a:extLst>
                    <a:ext uri="{FF2B5EF4-FFF2-40B4-BE49-F238E27FC236}">
                      <a16:creationId xmlns:a16="http://schemas.microsoft.com/office/drawing/2014/main" id="{9C1B49B1-17F4-994D-8ECA-C396B76F7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14" name="Rectangle 411">
                <a:extLst>
                  <a:ext uri="{FF2B5EF4-FFF2-40B4-BE49-F238E27FC236}">
                    <a16:creationId xmlns:a16="http://schemas.microsoft.com/office/drawing/2014/main" id="{A0980C94-D527-BA41-8507-6B28776A9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5" name="Freeform 412">
                <a:extLst>
                  <a:ext uri="{FF2B5EF4-FFF2-40B4-BE49-F238E27FC236}">
                    <a16:creationId xmlns:a16="http://schemas.microsoft.com/office/drawing/2014/main" id="{F0295E91-976F-C148-BFB3-59549C538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" name="Freeform 413">
                <a:extLst>
                  <a:ext uri="{FF2B5EF4-FFF2-40B4-BE49-F238E27FC236}">
                    <a16:creationId xmlns:a16="http://schemas.microsoft.com/office/drawing/2014/main" id="{2C2F1597-CAE7-5248-BDE8-D6B16C52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" name="Oval 414">
                <a:extLst>
                  <a:ext uri="{FF2B5EF4-FFF2-40B4-BE49-F238E27FC236}">
                    <a16:creationId xmlns:a16="http://schemas.microsoft.com/office/drawing/2014/main" id="{914741F1-D3EA-3645-9C4D-9E5B4C953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8" name="Freeform 415">
                <a:extLst>
                  <a:ext uri="{FF2B5EF4-FFF2-40B4-BE49-F238E27FC236}">
                    <a16:creationId xmlns:a16="http://schemas.microsoft.com/office/drawing/2014/main" id="{079F15E3-5A9F-844C-92CA-F9CBADE82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" name="AutoShape 416">
                <a:extLst>
                  <a:ext uri="{FF2B5EF4-FFF2-40B4-BE49-F238E27FC236}">
                    <a16:creationId xmlns:a16="http://schemas.microsoft.com/office/drawing/2014/main" id="{25F2967B-CA00-2D49-B406-7209F80F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0" name="AutoShape 417">
                <a:extLst>
                  <a:ext uri="{FF2B5EF4-FFF2-40B4-BE49-F238E27FC236}">
                    <a16:creationId xmlns:a16="http://schemas.microsoft.com/office/drawing/2014/main" id="{60A760B4-92D7-954E-A584-1C2A30FC6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1" name="Oval 418">
                <a:extLst>
                  <a:ext uri="{FF2B5EF4-FFF2-40B4-BE49-F238E27FC236}">
                    <a16:creationId xmlns:a16="http://schemas.microsoft.com/office/drawing/2014/main" id="{A94E8FB4-D219-2843-94C1-6710451B9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2" name="Oval 419">
                <a:extLst>
                  <a:ext uri="{FF2B5EF4-FFF2-40B4-BE49-F238E27FC236}">
                    <a16:creationId xmlns:a16="http://schemas.microsoft.com/office/drawing/2014/main" id="{CBBF0878-886F-8240-BCA7-1F50627F0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500" ker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423" name="Oval 420">
                <a:extLst>
                  <a:ext uri="{FF2B5EF4-FFF2-40B4-BE49-F238E27FC236}">
                    <a16:creationId xmlns:a16="http://schemas.microsoft.com/office/drawing/2014/main" id="{722EEBED-10FC-6E4D-AABD-99355D382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4" name="Rectangle 421">
                <a:extLst>
                  <a:ext uri="{FF2B5EF4-FFF2-40B4-BE49-F238E27FC236}">
                    <a16:creationId xmlns:a16="http://schemas.microsoft.com/office/drawing/2014/main" id="{92E23A4D-5618-484A-93AD-2343A397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39" name="Group 356">
              <a:extLst>
                <a:ext uri="{FF2B5EF4-FFF2-40B4-BE49-F238E27FC236}">
                  <a16:creationId xmlns:a16="http://schemas.microsoft.com/office/drawing/2014/main" id="{0FAAD616-9809-0F47-9C32-F28BCE96C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369" name="Freeform 357">
                <a:extLst>
                  <a:ext uri="{FF2B5EF4-FFF2-40B4-BE49-F238E27FC236}">
                    <a16:creationId xmlns:a16="http://schemas.microsoft.com/office/drawing/2014/main" id="{2EB65E56-496B-EE43-A5BA-0034EDBB8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0" name="Rectangle 358">
                <a:extLst>
                  <a:ext uri="{FF2B5EF4-FFF2-40B4-BE49-F238E27FC236}">
                    <a16:creationId xmlns:a16="http://schemas.microsoft.com/office/drawing/2014/main" id="{E623A3D2-E041-CF4A-AEB9-0E88006BF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71" name="Freeform 359">
                <a:extLst>
                  <a:ext uri="{FF2B5EF4-FFF2-40B4-BE49-F238E27FC236}">
                    <a16:creationId xmlns:a16="http://schemas.microsoft.com/office/drawing/2014/main" id="{06D96649-1A4B-D349-BD4A-B3CA1C357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2" name="Freeform 360">
                <a:extLst>
                  <a:ext uri="{FF2B5EF4-FFF2-40B4-BE49-F238E27FC236}">
                    <a16:creationId xmlns:a16="http://schemas.microsoft.com/office/drawing/2014/main" id="{8CB236BD-E7A4-F54C-A810-99FD583B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3" name="Rectangle 361">
                <a:extLst>
                  <a:ext uri="{FF2B5EF4-FFF2-40B4-BE49-F238E27FC236}">
                    <a16:creationId xmlns:a16="http://schemas.microsoft.com/office/drawing/2014/main" id="{92C08DD8-675E-D34D-A84F-65A2DE10F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74" name="Group 362">
                <a:extLst>
                  <a:ext uri="{FF2B5EF4-FFF2-40B4-BE49-F238E27FC236}">
                    <a16:creationId xmlns:a16="http://schemas.microsoft.com/office/drawing/2014/main" id="{168D1B37-2023-2A4F-AEFF-7BCC58029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9" name="AutoShape 363">
                  <a:extLst>
                    <a:ext uri="{FF2B5EF4-FFF2-40B4-BE49-F238E27FC236}">
                      <a16:creationId xmlns:a16="http://schemas.microsoft.com/office/drawing/2014/main" id="{697647FE-4187-6C41-95DB-62B9652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00" name="AutoShape 364">
                  <a:extLst>
                    <a:ext uri="{FF2B5EF4-FFF2-40B4-BE49-F238E27FC236}">
                      <a16:creationId xmlns:a16="http://schemas.microsoft.com/office/drawing/2014/main" id="{64F362C9-3CBA-504B-95A3-38E06F067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75" name="Rectangle 365">
                <a:extLst>
                  <a:ext uri="{FF2B5EF4-FFF2-40B4-BE49-F238E27FC236}">
                    <a16:creationId xmlns:a16="http://schemas.microsoft.com/office/drawing/2014/main" id="{94D546CA-749A-BC48-B20F-57C5A807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76" name="Group 366">
                <a:extLst>
                  <a:ext uri="{FF2B5EF4-FFF2-40B4-BE49-F238E27FC236}">
                    <a16:creationId xmlns:a16="http://schemas.microsoft.com/office/drawing/2014/main" id="{1812EEBE-2662-1E46-B90F-2E97DD6FE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7" name="AutoShape 367">
                  <a:extLst>
                    <a:ext uri="{FF2B5EF4-FFF2-40B4-BE49-F238E27FC236}">
                      <a16:creationId xmlns:a16="http://schemas.microsoft.com/office/drawing/2014/main" id="{5354875B-2A6A-B040-9309-A4A5A50F3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98" name="AutoShape 368">
                  <a:extLst>
                    <a:ext uri="{FF2B5EF4-FFF2-40B4-BE49-F238E27FC236}">
                      <a16:creationId xmlns:a16="http://schemas.microsoft.com/office/drawing/2014/main" id="{7085F58B-EEE8-BE46-B008-54CF97C60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77" name="Rectangle 369">
                <a:extLst>
                  <a:ext uri="{FF2B5EF4-FFF2-40B4-BE49-F238E27FC236}">
                    <a16:creationId xmlns:a16="http://schemas.microsoft.com/office/drawing/2014/main" id="{AB889316-958A-3944-8776-456DA75AA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78" name="Rectangle 370">
                <a:extLst>
                  <a:ext uri="{FF2B5EF4-FFF2-40B4-BE49-F238E27FC236}">
                    <a16:creationId xmlns:a16="http://schemas.microsoft.com/office/drawing/2014/main" id="{28A61210-9BA6-1B42-99F0-0AA063137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79" name="Group 371">
                <a:extLst>
                  <a:ext uri="{FF2B5EF4-FFF2-40B4-BE49-F238E27FC236}">
                    <a16:creationId xmlns:a16="http://schemas.microsoft.com/office/drawing/2014/main" id="{2D18D821-27B1-1C41-BCE9-F6BAA8174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5" name="AutoShape 372">
                  <a:extLst>
                    <a:ext uri="{FF2B5EF4-FFF2-40B4-BE49-F238E27FC236}">
                      <a16:creationId xmlns:a16="http://schemas.microsoft.com/office/drawing/2014/main" id="{B58EE831-7F05-9245-A127-DD8BBE0CA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96" name="AutoShape 373">
                  <a:extLst>
                    <a:ext uri="{FF2B5EF4-FFF2-40B4-BE49-F238E27FC236}">
                      <a16:creationId xmlns:a16="http://schemas.microsoft.com/office/drawing/2014/main" id="{85C001D1-A6CB-AF4D-AEBE-CA0F781AA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80" name="Freeform 374">
                <a:extLst>
                  <a:ext uri="{FF2B5EF4-FFF2-40B4-BE49-F238E27FC236}">
                    <a16:creationId xmlns:a16="http://schemas.microsoft.com/office/drawing/2014/main" id="{B8F2D608-6D10-E648-961C-502BF52F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81" name="Group 375">
                <a:extLst>
                  <a:ext uri="{FF2B5EF4-FFF2-40B4-BE49-F238E27FC236}">
                    <a16:creationId xmlns:a16="http://schemas.microsoft.com/office/drawing/2014/main" id="{EA90B984-0232-2446-8671-DE7D83867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3" name="AutoShape 376">
                  <a:extLst>
                    <a:ext uri="{FF2B5EF4-FFF2-40B4-BE49-F238E27FC236}">
                      <a16:creationId xmlns:a16="http://schemas.microsoft.com/office/drawing/2014/main" id="{6EB17013-082B-8046-B555-12F5A15CD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94" name="AutoShape 377">
                  <a:extLst>
                    <a:ext uri="{FF2B5EF4-FFF2-40B4-BE49-F238E27FC236}">
                      <a16:creationId xmlns:a16="http://schemas.microsoft.com/office/drawing/2014/main" id="{A70DD0EF-6EE9-E241-AB7E-EB4BDADA2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82" name="Rectangle 378">
                <a:extLst>
                  <a:ext uri="{FF2B5EF4-FFF2-40B4-BE49-F238E27FC236}">
                    <a16:creationId xmlns:a16="http://schemas.microsoft.com/office/drawing/2014/main" id="{06B18518-E7AE-2941-AC96-4C9A6B0F0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3" name="Freeform 379">
                <a:extLst>
                  <a:ext uri="{FF2B5EF4-FFF2-40B4-BE49-F238E27FC236}">
                    <a16:creationId xmlns:a16="http://schemas.microsoft.com/office/drawing/2014/main" id="{C884ECAB-FBB2-1146-9BA8-9234C107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4" name="Freeform 380">
                <a:extLst>
                  <a:ext uri="{FF2B5EF4-FFF2-40B4-BE49-F238E27FC236}">
                    <a16:creationId xmlns:a16="http://schemas.microsoft.com/office/drawing/2014/main" id="{86ACC5C0-75DC-D644-9593-987029E24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5" name="Oval 381">
                <a:extLst>
                  <a:ext uri="{FF2B5EF4-FFF2-40B4-BE49-F238E27FC236}">
                    <a16:creationId xmlns:a16="http://schemas.microsoft.com/office/drawing/2014/main" id="{8F3063A0-8C29-3F4C-BBB6-E5C3DB204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6" name="Freeform 382">
                <a:extLst>
                  <a:ext uri="{FF2B5EF4-FFF2-40B4-BE49-F238E27FC236}">
                    <a16:creationId xmlns:a16="http://schemas.microsoft.com/office/drawing/2014/main" id="{458BBF01-F7B3-7C4A-9F9B-C150FEACF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utoShape 383">
                <a:extLst>
                  <a:ext uri="{FF2B5EF4-FFF2-40B4-BE49-F238E27FC236}">
                    <a16:creationId xmlns:a16="http://schemas.microsoft.com/office/drawing/2014/main" id="{F09EBB6E-D725-9948-A7CD-454E0B2D0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8" name="AutoShape 384">
                <a:extLst>
                  <a:ext uri="{FF2B5EF4-FFF2-40B4-BE49-F238E27FC236}">
                    <a16:creationId xmlns:a16="http://schemas.microsoft.com/office/drawing/2014/main" id="{02BBEBA8-A2A8-6940-9840-37361C65A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9" name="Oval 385">
                <a:extLst>
                  <a:ext uri="{FF2B5EF4-FFF2-40B4-BE49-F238E27FC236}">
                    <a16:creationId xmlns:a16="http://schemas.microsoft.com/office/drawing/2014/main" id="{6CD76452-9A37-284A-AC19-94EAEBD63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90" name="Oval 386">
                <a:extLst>
                  <a:ext uri="{FF2B5EF4-FFF2-40B4-BE49-F238E27FC236}">
                    <a16:creationId xmlns:a16="http://schemas.microsoft.com/office/drawing/2014/main" id="{1E726A08-C3CF-E243-B6EC-2B48F6CD7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500" ker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87">
                <a:extLst>
                  <a:ext uri="{FF2B5EF4-FFF2-40B4-BE49-F238E27FC236}">
                    <a16:creationId xmlns:a16="http://schemas.microsoft.com/office/drawing/2014/main" id="{EA8C927A-FBE1-A045-983E-D27E291B7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92" name="Rectangle 388">
                <a:extLst>
                  <a:ext uri="{FF2B5EF4-FFF2-40B4-BE49-F238E27FC236}">
                    <a16:creationId xmlns:a16="http://schemas.microsoft.com/office/drawing/2014/main" id="{C8D6AC43-68AF-D54D-86AA-67815309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40" name="Group 320">
              <a:extLst>
                <a:ext uri="{FF2B5EF4-FFF2-40B4-BE49-F238E27FC236}">
                  <a16:creationId xmlns:a16="http://schemas.microsoft.com/office/drawing/2014/main" id="{BCA856A3-13D3-2047-A080-FFDA86B41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337" name="Freeform 321">
                <a:extLst>
                  <a:ext uri="{FF2B5EF4-FFF2-40B4-BE49-F238E27FC236}">
                    <a16:creationId xmlns:a16="http://schemas.microsoft.com/office/drawing/2014/main" id="{E9C36205-9E0D-2941-8A7D-957488780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8" name="Rectangle 322">
                <a:extLst>
                  <a:ext uri="{FF2B5EF4-FFF2-40B4-BE49-F238E27FC236}">
                    <a16:creationId xmlns:a16="http://schemas.microsoft.com/office/drawing/2014/main" id="{DC6B3BB4-B3F9-6649-8059-F6509EF98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9" name="Freeform 323">
                <a:extLst>
                  <a:ext uri="{FF2B5EF4-FFF2-40B4-BE49-F238E27FC236}">
                    <a16:creationId xmlns:a16="http://schemas.microsoft.com/office/drawing/2014/main" id="{95CD3C72-5158-C545-A42A-E0769B687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0" name="Freeform 324">
                <a:extLst>
                  <a:ext uri="{FF2B5EF4-FFF2-40B4-BE49-F238E27FC236}">
                    <a16:creationId xmlns:a16="http://schemas.microsoft.com/office/drawing/2014/main" id="{1090F3E0-60AF-444E-8E42-17F66B71A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1" name="Rectangle 325">
                <a:extLst>
                  <a:ext uri="{FF2B5EF4-FFF2-40B4-BE49-F238E27FC236}">
                    <a16:creationId xmlns:a16="http://schemas.microsoft.com/office/drawing/2014/main" id="{3E522ADC-77DE-624F-87AA-FAECC920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42" name="Group 326">
                <a:extLst>
                  <a:ext uri="{FF2B5EF4-FFF2-40B4-BE49-F238E27FC236}">
                    <a16:creationId xmlns:a16="http://schemas.microsoft.com/office/drawing/2014/main" id="{9A881071-53C4-854C-B41F-14CD734AB8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7" name="AutoShape 327">
                  <a:extLst>
                    <a:ext uri="{FF2B5EF4-FFF2-40B4-BE49-F238E27FC236}">
                      <a16:creationId xmlns:a16="http://schemas.microsoft.com/office/drawing/2014/main" id="{5EC42EDF-C001-704E-BAAE-2375ABBC8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8" name="AutoShape 328">
                  <a:extLst>
                    <a:ext uri="{FF2B5EF4-FFF2-40B4-BE49-F238E27FC236}">
                      <a16:creationId xmlns:a16="http://schemas.microsoft.com/office/drawing/2014/main" id="{D887905D-58B1-9A4E-A16A-32F0BF16C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3" name="Rectangle 329">
                <a:extLst>
                  <a:ext uri="{FF2B5EF4-FFF2-40B4-BE49-F238E27FC236}">
                    <a16:creationId xmlns:a16="http://schemas.microsoft.com/office/drawing/2014/main" id="{36A11B0A-F86E-BE46-B4B2-5F605E896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44" name="Group 330">
                <a:extLst>
                  <a:ext uri="{FF2B5EF4-FFF2-40B4-BE49-F238E27FC236}">
                    <a16:creationId xmlns:a16="http://schemas.microsoft.com/office/drawing/2014/main" id="{0D898D3E-53D5-FA42-B3ED-1A902F554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5" name="AutoShape 331">
                  <a:extLst>
                    <a:ext uri="{FF2B5EF4-FFF2-40B4-BE49-F238E27FC236}">
                      <a16:creationId xmlns:a16="http://schemas.microsoft.com/office/drawing/2014/main" id="{140CF4C1-2936-734F-BC64-690AD15BC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6" name="AutoShape 332">
                  <a:extLst>
                    <a:ext uri="{FF2B5EF4-FFF2-40B4-BE49-F238E27FC236}">
                      <a16:creationId xmlns:a16="http://schemas.microsoft.com/office/drawing/2014/main" id="{25379ADE-E4A2-3644-A2E3-CEB92CF3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5" name="Rectangle 333">
                <a:extLst>
                  <a:ext uri="{FF2B5EF4-FFF2-40B4-BE49-F238E27FC236}">
                    <a16:creationId xmlns:a16="http://schemas.microsoft.com/office/drawing/2014/main" id="{58B982F1-2C06-C64E-8596-911105974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46" name="Rectangle 334">
                <a:extLst>
                  <a:ext uri="{FF2B5EF4-FFF2-40B4-BE49-F238E27FC236}">
                    <a16:creationId xmlns:a16="http://schemas.microsoft.com/office/drawing/2014/main" id="{EC5379D6-711E-1046-B80F-16F89DE4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47" name="Group 335">
                <a:extLst>
                  <a:ext uri="{FF2B5EF4-FFF2-40B4-BE49-F238E27FC236}">
                    <a16:creationId xmlns:a16="http://schemas.microsoft.com/office/drawing/2014/main" id="{62B6A9C1-9ECF-E740-8210-537B54075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" name="AutoShape 336">
                  <a:extLst>
                    <a:ext uri="{FF2B5EF4-FFF2-40B4-BE49-F238E27FC236}">
                      <a16:creationId xmlns:a16="http://schemas.microsoft.com/office/drawing/2014/main" id="{9D8FBAA6-1137-6844-B6C0-8AE8A997B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4" name="AutoShape 337">
                  <a:extLst>
                    <a:ext uri="{FF2B5EF4-FFF2-40B4-BE49-F238E27FC236}">
                      <a16:creationId xmlns:a16="http://schemas.microsoft.com/office/drawing/2014/main" id="{69F4B76F-7829-E94B-BEA3-FD8D128BD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8" name="Freeform 338">
                <a:extLst>
                  <a:ext uri="{FF2B5EF4-FFF2-40B4-BE49-F238E27FC236}">
                    <a16:creationId xmlns:a16="http://schemas.microsoft.com/office/drawing/2014/main" id="{22A5C20A-B311-014E-A689-CAD61456A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49" name="Group 339">
                <a:extLst>
                  <a:ext uri="{FF2B5EF4-FFF2-40B4-BE49-F238E27FC236}">
                    <a16:creationId xmlns:a16="http://schemas.microsoft.com/office/drawing/2014/main" id="{925CE1AB-BA57-3848-BF71-4F28A97B4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1" name="AutoShape 340">
                  <a:extLst>
                    <a:ext uri="{FF2B5EF4-FFF2-40B4-BE49-F238E27FC236}">
                      <a16:creationId xmlns:a16="http://schemas.microsoft.com/office/drawing/2014/main" id="{B07E1427-3B3F-6340-A5C6-DEFB2FDEA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2" name="AutoShape 341">
                  <a:extLst>
                    <a:ext uri="{FF2B5EF4-FFF2-40B4-BE49-F238E27FC236}">
                      <a16:creationId xmlns:a16="http://schemas.microsoft.com/office/drawing/2014/main" id="{E9341EDB-352E-324A-895B-0C91268DF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50" name="Rectangle 342">
                <a:extLst>
                  <a:ext uri="{FF2B5EF4-FFF2-40B4-BE49-F238E27FC236}">
                    <a16:creationId xmlns:a16="http://schemas.microsoft.com/office/drawing/2014/main" id="{11D2D091-BAD4-0641-8566-710F8617E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1" name="Freeform 343">
                <a:extLst>
                  <a:ext uri="{FF2B5EF4-FFF2-40B4-BE49-F238E27FC236}">
                    <a16:creationId xmlns:a16="http://schemas.microsoft.com/office/drawing/2014/main" id="{3E9A5AE3-2D61-1346-98F1-082A92E9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2" name="Freeform 344">
                <a:extLst>
                  <a:ext uri="{FF2B5EF4-FFF2-40B4-BE49-F238E27FC236}">
                    <a16:creationId xmlns:a16="http://schemas.microsoft.com/office/drawing/2014/main" id="{C88A9B02-44A8-734D-A285-32FD607BA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3" name="Oval 345">
                <a:extLst>
                  <a:ext uri="{FF2B5EF4-FFF2-40B4-BE49-F238E27FC236}">
                    <a16:creationId xmlns:a16="http://schemas.microsoft.com/office/drawing/2014/main" id="{F7E578EC-80CB-5240-8CD1-30DCB354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4" name="Freeform 346">
                <a:extLst>
                  <a:ext uri="{FF2B5EF4-FFF2-40B4-BE49-F238E27FC236}">
                    <a16:creationId xmlns:a16="http://schemas.microsoft.com/office/drawing/2014/main" id="{01251E70-248C-C54E-995F-050E4B38D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5" name="AutoShape 347">
                <a:extLst>
                  <a:ext uri="{FF2B5EF4-FFF2-40B4-BE49-F238E27FC236}">
                    <a16:creationId xmlns:a16="http://schemas.microsoft.com/office/drawing/2014/main" id="{8EDCF461-339C-BE45-B223-F7FF2FF53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6" name="AutoShape 348">
                <a:extLst>
                  <a:ext uri="{FF2B5EF4-FFF2-40B4-BE49-F238E27FC236}">
                    <a16:creationId xmlns:a16="http://schemas.microsoft.com/office/drawing/2014/main" id="{41BCC026-3C31-E047-BE6D-95F125EF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7" name="Oval 349">
                <a:extLst>
                  <a:ext uri="{FF2B5EF4-FFF2-40B4-BE49-F238E27FC236}">
                    <a16:creationId xmlns:a16="http://schemas.microsoft.com/office/drawing/2014/main" id="{BDE395A6-533C-B447-98EC-373FD11B4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8" name="Oval 350">
                <a:extLst>
                  <a:ext uri="{FF2B5EF4-FFF2-40B4-BE49-F238E27FC236}">
                    <a16:creationId xmlns:a16="http://schemas.microsoft.com/office/drawing/2014/main" id="{B4DADC3A-2C8C-F346-B8B8-136C0D22C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500" ker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59" name="Oval 351">
                <a:extLst>
                  <a:ext uri="{FF2B5EF4-FFF2-40B4-BE49-F238E27FC236}">
                    <a16:creationId xmlns:a16="http://schemas.microsoft.com/office/drawing/2014/main" id="{38987EEB-88F2-1244-9E1C-2C362707F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60" name="Rectangle 352">
                <a:extLst>
                  <a:ext uri="{FF2B5EF4-FFF2-40B4-BE49-F238E27FC236}">
                    <a16:creationId xmlns:a16="http://schemas.microsoft.com/office/drawing/2014/main" id="{AAD9CA5F-C3CC-4E40-B45E-D06325400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241" name="Line 9">
              <a:extLst>
                <a:ext uri="{FF2B5EF4-FFF2-40B4-BE49-F238E27FC236}">
                  <a16:creationId xmlns:a16="http://schemas.microsoft.com/office/drawing/2014/main" id="{9E3D4712-7ACE-524B-B065-8A439F0D2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1642"/>
              <a:ext cx="708" cy="49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242" name="Group 19">
              <a:extLst>
                <a:ext uri="{FF2B5EF4-FFF2-40B4-BE49-F238E27FC236}">
                  <a16:creationId xmlns:a16="http://schemas.microsoft.com/office/drawing/2014/main" id="{B7732DA7-70D9-1240-BF36-777385ECC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1881"/>
              <a:ext cx="529" cy="661"/>
              <a:chOff x="4277" y="2627"/>
              <a:chExt cx="529" cy="661"/>
            </a:xfrm>
          </p:grpSpPr>
          <p:sp>
            <p:nvSpPr>
              <p:cNvPr id="322" name="Rectangle 20">
                <a:extLst>
                  <a:ext uri="{FF2B5EF4-FFF2-40B4-BE49-F238E27FC236}">
                    <a16:creationId xmlns:a16="http://schemas.microsoft.com/office/drawing/2014/main" id="{7EF39355-B61B-E84C-B3EA-87B8386C9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3" name="Text Box 21">
                <a:extLst>
                  <a:ext uri="{FF2B5EF4-FFF2-40B4-BE49-F238E27FC236}">
                    <a16:creationId xmlns:a16="http://schemas.microsoft.com/office/drawing/2014/main" id="{26712A7D-44B8-304E-A5C8-D984194E69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" y="2627"/>
                <a:ext cx="52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mail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server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4" name="Rectangle 22">
                <a:extLst>
                  <a:ext uri="{FF2B5EF4-FFF2-40B4-BE49-F238E27FC236}">
                    <a16:creationId xmlns:a16="http://schemas.microsoft.com/office/drawing/2014/main" id="{7D10463C-95E2-7A40-B36D-B52E7D08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5" name="Line 23">
                <a:extLst>
                  <a:ext uri="{FF2B5EF4-FFF2-40B4-BE49-F238E27FC236}">
                    <a16:creationId xmlns:a16="http://schemas.microsoft.com/office/drawing/2014/main" id="{68F9A836-2CFD-7B42-A92E-BE9292B82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6" name="Line 24">
                <a:extLst>
                  <a:ext uri="{FF2B5EF4-FFF2-40B4-BE49-F238E27FC236}">
                    <a16:creationId xmlns:a16="http://schemas.microsoft.com/office/drawing/2014/main" id="{1779996E-0F2D-8442-BDA2-3F87ED99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7" name="Line 25">
                <a:extLst>
                  <a:ext uri="{FF2B5EF4-FFF2-40B4-BE49-F238E27FC236}">
                    <a16:creationId xmlns:a16="http://schemas.microsoft.com/office/drawing/2014/main" id="{40E69C7B-2F1A-5E44-95A1-0FA6ED855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8" name="Line 26">
                <a:extLst>
                  <a:ext uri="{FF2B5EF4-FFF2-40B4-BE49-F238E27FC236}">
                    <a16:creationId xmlns:a16="http://schemas.microsoft.com/office/drawing/2014/main" id="{CFC35C20-DD29-644F-933D-922B8557D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9" name="Line 27">
                <a:extLst>
                  <a:ext uri="{FF2B5EF4-FFF2-40B4-BE49-F238E27FC236}">
                    <a16:creationId xmlns:a16="http://schemas.microsoft.com/office/drawing/2014/main" id="{43DE343D-639B-8043-A638-7551BBFAB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0" name="Line 28">
                <a:extLst>
                  <a:ext uri="{FF2B5EF4-FFF2-40B4-BE49-F238E27FC236}">
                    <a16:creationId xmlns:a16="http://schemas.microsoft.com/office/drawing/2014/main" id="{73CAB6AE-7763-9144-9C11-A01FC5334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1" name="Line 29">
                <a:extLst>
                  <a:ext uri="{FF2B5EF4-FFF2-40B4-BE49-F238E27FC236}">
                    <a16:creationId xmlns:a16="http://schemas.microsoft.com/office/drawing/2014/main" id="{04D1B335-C850-7F4C-B4D0-A23B2568D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2" name="Rectangle 30">
                <a:extLst>
                  <a:ext uri="{FF2B5EF4-FFF2-40B4-BE49-F238E27FC236}">
                    <a16:creationId xmlns:a16="http://schemas.microsoft.com/office/drawing/2014/main" id="{D75BC7AF-5CB3-C249-8C45-6520E20D0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3" name="Rectangle 31">
                <a:extLst>
                  <a:ext uri="{FF2B5EF4-FFF2-40B4-BE49-F238E27FC236}">
                    <a16:creationId xmlns:a16="http://schemas.microsoft.com/office/drawing/2014/main" id="{74DAAAB9-27DF-DA4B-872B-8B29FE6DD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4" name="Rectangle 32">
                <a:extLst>
                  <a:ext uri="{FF2B5EF4-FFF2-40B4-BE49-F238E27FC236}">
                    <a16:creationId xmlns:a16="http://schemas.microsoft.com/office/drawing/2014/main" id="{5F99C941-D513-9148-ABE9-3B9B588B2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5" name="Rectangle 33">
                <a:extLst>
                  <a:ext uri="{FF2B5EF4-FFF2-40B4-BE49-F238E27FC236}">
                    <a16:creationId xmlns:a16="http://schemas.microsoft.com/office/drawing/2014/main" id="{3651F20B-728B-344C-B4AD-749B1DEAC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6" name="Rectangle 34">
                <a:extLst>
                  <a:ext uri="{FF2B5EF4-FFF2-40B4-BE49-F238E27FC236}">
                    <a16:creationId xmlns:a16="http://schemas.microsoft.com/office/drawing/2014/main" id="{7164AE9B-5D5E-3949-A3F4-DED08F720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43" name="Group 60">
              <a:extLst>
                <a:ext uri="{FF2B5EF4-FFF2-40B4-BE49-F238E27FC236}">
                  <a16:creationId xmlns:a16="http://schemas.microsoft.com/office/drawing/2014/main" id="{5A333144-1730-0C4F-A832-56ED7E3B8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7" y="2763"/>
              <a:ext cx="529" cy="661"/>
              <a:chOff x="4277" y="2627"/>
              <a:chExt cx="529" cy="661"/>
            </a:xfrm>
          </p:grpSpPr>
          <p:sp>
            <p:nvSpPr>
              <p:cNvPr id="307" name="Rectangle 61">
                <a:extLst>
                  <a:ext uri="{FF2B5EF4-FFF2-40B4-BE49-F238E27FC236}">
                    <a16:creationId xmlns:a16="http://schemas.microsoft.com/office/drawing/2014/main" id="{9395864E-A9B4-5342-82A1-DE3B8AFE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8" name="Text Box 62">
                <a:extLst>
                  <a:ext uri="{FF2B5EF4-FFF2-40B4-BE49-F238E27FC236}">
                    <a16:creationId xmlns:a16="http://schemas.microsoft.com/office/drawing/2014/main" id="{5AACD721-3312-0F4C-BAF3-B6F1B5616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" y="2627"/>
                <a:ext cx="52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mail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server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9" name="Rectangle 63">
                <a:extLst>
                  <a:ext uri="{FF2B5EF4-FFF2-40B4-BE49-F238E27FC236}">
                    <a16:creationId xmlns:a16="http://schemas.microsoft.com/office/drawing/2014/main" id="{93B2530E-F2E5-1041-B7D2-9465CE4EA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0" name="Line 64">
                <a:extLst>
                  <a:ext uri="{FF2B5EF4-FFF2-40B4-BE49-F238E27FC236}">
                    <a16:creationId xmlns:a16="http://schemas.microsoft.com/office/drawing/2014/main" id="{894E865A-3431-FD4B-96A5-C97DAAC7A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1" name="Line 65">
                <a:extLst>
                  <a:ext uri="{FF2B5EF4-FFF2-40B4-BE49-F238E27FC236}">
                    <a16:creationId xmlns:a16="http://schemas.microsoft.com/office/drawing/2014/main" id="{3CA43AF7-D356-4142-A618-06DCB2328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2" name="Line 66">
                <a:extLst>
                  <a:ext uri="{FF2B5EF4-FFF2-40B4-BE49-F238E27FC236}">
                    <a16:creationId xmlns:a16="http://schemas.microsoft.com/office/drawing/2014/main" id="{4F8E4FC5-0A2A-4849-97E6-425A5D2E6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3" name="Line 67">
                <a:extLst>
                  <a:ext uri="{FF2B5EF4-FFF2-40B4-BE49-F238E27FC236}">
                    <a16:creationId xmlns:a16="http://schemas.microsoft.com/office/drawing/2014/main" id="{343125A4-6A3A-F943-89E3-12B16C09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4" name="Line 68">
                <a:extLst>
                  <a:ext uri="{FF2B5EF4-FFF2-40B4-BE49-F238E27FC236}">
                    <a16:creationId xmlns:a16="http://schemas.microsoft.com/office/drawing/2014/main" id="{D4CB6017-5831-FA48-815B-BE9297024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5" name="Line 69">
                <a:extLst>
                  <a:ext uri="{FF2B5EF4-FFF2-40B4-BE49-F238E27FC236}">
                    <a16:creationId xmlns:a16="http://schemas.microsoft.com/office/drawing/2014/main" id="{E4754EF7-D910-814B-8B41-2FD2BAA87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6" name="Line 70">
                <a:extLst>
                  <a:ext uri="{FF2B5EF4-FFF2-40B4-BE49-F238E27FC236}">
                    <a16:creationId xmlns:a16="http://schemas.microsoft.com/office/drawing/2014/main" id="{F137C288-EF55-D540-A997-85FA917D7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7" name="Rectangle 71">
                <a:extLst>
                  <a:ext uri="{FF2B5EF4-FFF2-40B4-BE49-F238E27FC236}">
                    <a16:creationId xmlns:a16="http://schemas.microsoft.com/office/drawing/2014/main" id="{F56FC77C-FB59-7F4E-B825-2A488EF8C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8" name="Rectangle 72">
                <a:extLst>
                  <a:ext uri="{FF2B5EF4-FFF2-40B4-BE49-F238E27FC236}">
                    <a16:creationId xmlns:a16="http://schemas.microsoft.com/office/drawing/2014/main" id="{F41D8631-6A74-BA42-8A05-01D02E0E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9" name="Rectangle 73">
                <a:extLst>
                  <a:ext uri="{FF2B5EF4-FFF2-40B4-BE49-F238E27FC236}">
                    <a16:creationId xmlns:a16="http://schemas.microsoft.com/office/drawing/2014/main" id="{C73BF6A9-3054-FB43-A0C0-EB576EBF1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0" name="Rectangle 74">
                <a:extLst>
                  <a:ext uri="{FF2B5EF4-FFF2-40B4-BE49-F238E27FC236}">
                    <a16:creationId xmlns:a16="http://schemas.microsoft.com/office/drawing/2014/main" id="{944FDC84-5A12-CC42-9A23-A92DDF6A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1" name="Rectangle 75">
                <a:extLst>
                  <a:ext uri="{FF2B5EF4-FFF2-40B4-BE49-F238E27FC236}">
                    <a16:creationId xmlns:a16="http://schemas.microsoft.com/office/drawing/2014/main" id="{88D6DBF9-99B2-4544-BF6D-329E89DCB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44" name="Group 96">
              <a:extLst>
                <a:ext uri="{FF2B5EF4-FFF2-40B4-BE49-F238E27FC236}">
                  <a16:creationId xmlns:a16="http://schemas.microsoft.com/office/drawing/2014/main" id="{57000094-DC40-484B-A0CA-146FA733F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7" y="1347"/>
              <a:ext cx="529" cy="661"/>
              <a:chOff x="4277" y="2627"/>
              <a:chExt cx="529" cy="661"/>
            </a:xfrm>
          </p:grpSpPr>
          <p:sp>
            <p:nvSpPr>
              <p:cNvPr id="292" name="Rectangle 97">
                <a:extLst>
                  <a:ext uri="{FF2B5EF4-FFF2-40B4-BE49-F238E27FC236}">
                    <a16:creationId xmlns:a16="http://schemas.microsoft.com/office/drawing/2014/main" id="{23688015-1451-B649-A136-19DFE598C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3" name="Text Box 98">
                <a:extLst>
                  <a:ext uri="{FF2B5EF4-FFF2-40B4-BE49-F238E27FC236}">
                    <a16:creationId xmlns:a16="http://schemas.microsoft.com/office/drawing/2014/main" id="{8D2FAA41-802D-714B-9684-49001E0C1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" y="2627"/>
                <a:ext cx="52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mail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server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4" name="Rectangle 99">
                <a:extLst>
                  <a:ext uri="{FF2B5EF4-FFF2-40B4-BE49-F238E27FC236}">
                    <a16:creationId xmlns:a16="http://schemas.microsoft.com/office/drawing/2014/main" id="{A4CCD107-61E7-3242-85D1-3EAFC1B47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5" name="Line 100">
                <a:extLst>
                  <a:ext uri="{FF2B5EF4-FFF2-40B4-BE49-F238E27FC236}">
                    <a16:creationId xmlns:a16="http://schemas.microsoft.com/office/drawing/2014/main" id="{2743033E-E6A8-F646-99FA-C57B67EFD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6" name="Line 101">
                <a:extLst>
                  <a:ext uri="{FF2B5EF4-FFF2-40B4-BE49-F238E27FC236}">
                    <a16:creationId xmlns:a16="http://schemas.microsoft.com/office/drawing/2014/main" id="{2C5C87C8-3EB9-C345-8455-9601CC8BF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7" name="Line 102">
                <a:extLst>
                  <a:ext uri="{FF2B5EF4-FFF2-40B4-BE49-F238E27FC236}">
                    <a16:creationId xmlns:a16="http://schemas.microsoft.com/office/drawing/2014/main" id="{61F561F5-A8AF-F046-8A1B-EB72756D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8" name="Line 103">
                <a:extLst>
                  <a:ext uri="{FF2B5EF4-FFF2-40B4-BE49-F238E27FC236}">
                    <a16:creationId xmlns:a16="http://schemas.microsoft.com/office/drawing/2014/main" id="{189B5DCD-C8CD-4049-BF55-784B4932C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9" name="Line 104">
                <a:extLst>
                  <a:ext uri="{FF2B5EF4-FFF2-40B4-BE49-F238E27FC236}">
                    <a16:creationId xmlns:a16="http://schemas.microsoft.com/office/drawing/2014/main" id="{51E021BF-BE11-C748-8956-6CE4588C2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0" name="Line 105">
                <a:extLst>
                  <a:ext uri="{FF2B5EF4-FFF2-40B4-BE49-F238E27FC236}">
                    <a16:creationId xmlns:a16="http://schemas.microsoft.com/office/drawing/2014/main" id="{4B929A3B-B815-E441-922D-EA14E8C14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1" name="Line 106">
                <a:extLst>
                  <a:ext uri="{FF2B5EF4-FFF2-40B4-BE49-F238E27FC236}">
                    <a16:creationId xmlns:a16="http://schemas.microsoft.com/office/drawing/2014/main" id="{5A282BD2-5338-3E4D-8636-9D489C73E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2" name="Rectangle 107">
                <a:extLst>
                  <a:ext uri="{FF2B5EF4-FFF2-40B4-BE49-F238E27FC236}">
                    <a16:creationId xmlns:a16="http://schemas.microsoft.com/office/drawing/2014/main" id="{8E194D1F-5621-4E4F-9797-A2C32D688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3" name="Rectangle 108">
                <a:extLst>
                  <a:ext uri="{FF2B5EF4-FFF2-40B4-BE49-F238E27FC236}">
                    <a16:creationId xmlns:a16="http://schemas.microsoft.com/office/drawing/2014/main" id="{AD50D80A-F8D2-514C-87E9-4ACA4207A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4" name="Rectangle 109">
                <a:extLst>
                  <a:ext uri="{FF2B5EF4-FFF2-40B4-BE49-F238E27FC236}">
                    <a16:creationId xmlns:a16="http://schemas.microsoft.com/office/drawing/2014/main" id="{2275F6D3-E63F-C04C-A0DE-16B4A4842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5" name="Rectangle 110">
                <a:extLst>
                  <a:ext uri="{FF2B5EF4-FFF2-40B4-BE49-F238E27FC236}">
                    <a16:creationId xmlns:a16="http://schemas.microsoft.com/office/drawing/2014/main" id="{48706195-34DD-A541-88E3-15F1D1F4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6" name="Rectangle 111">
                <a:extLst>
                  <a:ext uri="{FF2B5EF4-FFF2-40B4-BE49-F238E27FC236}">
                    <a16:creationId xmlns:a16="http://schemas.microsoft.com/office/drawing/2014/main" id="{3F644955-990A-3D46-8B8D-8C68D095D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245" name="Line 117">
              <a:extLst>
                <a:ext uri="{FF2B5EF4-FFF2-40B4-BE49-F238E27FC236}">
                  <a16:creationId xmlns:a16="http://schemas.microsoft.com/office/drawing/2014/main" id="{14A97E77-F498-9E42-8702-8B7F5D1AC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" y="2350"/>
              <a:ext cx="708" cy="6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6" name="Line 118">
              <a:extLst>
                <a:ext uri="{FF2B5EF4-FFF2-40B4-BE49-F238E27FC236}">
                  <a16:creationId xmlns:a16="http://schemas.microsoft.com/office/drawing/2014/main" id="{32DA8ECF-6761-E64E-A313-7489BEF95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6" y="2020"/>
              <a:ext cx="0" cy="78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247" name="Group 119">
              <a:extLst>
                <a:ext uri="{FF2B5EF4-FFF2-40B4-BE49-F238E27FC236}">
                  <a16:creationId xmlns:a16="http://schemas.microsoft.com/office/drawing/2014/main" id="{BA52A921-FC7C-6043-901B-354417734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" y="2535"/>
              <a:ext cx="680" cy="349"/>
              <a:chOff x="3729" y="2537"/>
              <a:chExt cx="680" cy="349"/>
            </a:xfrm>
          </p:grpSpPr>
          <p:sp>
            <p:nvSpPr>
              <p:cNvPr id="290" name="Rectangle 120">
                <a:extLst>
                  <a:ext uri="{FF2B5EF4-FFF2-40B4-BE49-F238E27FC236}">
                    <a16:creationId xmlns:a16="http://schemas.microsoft.com/office/drawing/2014/main" id="{0C8E9259-98F2-604F-A4C6-3A7F488F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1" name="Text Box 121">
                <a:extLst>
                  <a:ext uri="{FF2B5EF4-FFF2-40B4-BE49-F238E27FC236}">
                    <a16:creationId xmlns:a16="http://schemas.microsoft.com/office/drawing/2014/main" id="{211C72D2-CB25-324F-AB81-6EE0282F0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2537"/>
                <a:ext cx="6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kern="0">
                    <a:solidFill>
                      <a:srgbClr val="CC0000"/>
                    </a:solidFill>
                    <a:latin typeface="+mn-lt"/>
                  </a:rPr>
                  <a:t>SMTP</a:t>
                </a:r>
              </a:p>
            </p:txBody>
          </p:sp>
        </p:grpSp>
        <p:grpSp>
          <p:nvGrpSpPr>
            <p:cNvPr id="248" name="Group 122">
              <a:extLst>
                <a:ext uri="{FF2B5EF4-FFF2-40B4-BE49-F238E27FC236}">
                  <a16:creationId xmlns:a16="http://schemas.microsoft.com/office/drawing/2014/main" id="{0C8CF91C-30A4-724C-9B71-2A06A2948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5" y="1743"/>
              <a:ext cx="680" cy="349"/>
              <a:chOff x="3729" y="2537"/>
              <a:chExt cx="680" cy="349"/>
            </a:xfrm>
          </p:grpSpPr>
          <p:sp>
            <p:nvSpPr>
              <p:cNvPr id="288" name="Rectangle 123">
                <a:extLst>
                  <a:ext uri="{FF2B5EF4-FFF2-40B4-BE49-F238E27FC236}">
                    <a16:creationId xmlns:a16="http://schemas.microsoft.com/office/drawing/2014/main" id="{FCECD58F-F77F-CE4B-B35E-A96DEDC7E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89" name="Text Box 124">
                <a:extLst>
                  <a:ext uri="{FF2B5EF4-FFF2-40B4-BE49-F238E27FC236}">
                    <a16:creationId xmlns:a16="http://schemas.microsoft.com/office/drawing/2014/main" id="{AF84BA8D-FF6F-3247-901E-8E6B18720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2537"/>
                <a:ext cx="6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kern="0">
                    <a:solidFill>
                      <a:srgbClr val="CC0000"/>
                    </a:solidFill>
                    <a:latin typeface="+mn-lt"/>
                  </a:rPr>
                  <a:t>SMTP</a:t>
                </a:r>
              </a:p>
            </p:txBody>
          </p:sp>
        </p:grpSp>
        <p:grpSp>
          <p:nvGrpSpPr>
            <p:cNvPr id="249" name="Group 125">
              <a:extLst>
                <a:ext uri="{FF2B5EF4-FFF2-40B4-BE49-F238E27FC236}">
                  <a16:creationId xmlns:a16="http://schemas.microsoft.com/office/drawing/2014/main" id="{58DC277B-7AA7-2E40-B727-BF4769AC1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" y="2193"/>
              <a:ext cx="680" cy="349"/>
              <a:chOff x="3729" y="2537"/>
              <a:chExt cx="680" cy="349"/>
            </a:xfrm>
          </p:grpSpPr>
          <p:sp>
            <p:nvSpPr>
              <p:cNvPr id="286" name="Rectangle 126">
                <a:extLst>
                  <a:ext uri="{FF2B5EF4-FFF2-40B4-BE49-F238E27FC236}">
                    <a16:creationId xmlns:a16="http://schemas.microsoft.com/office/drawing/2014/main" id="{2816DCBF-A1AF-E048-B956-3F1809C0D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87" name="Text Box 127">
                <a:extLst>
                  <a:ext uri="{FF2B5EF4-FFF2-40B4-BE49-F238E27FC236}">
                    <a16:creationId xmlns:a16="http://schemas.microsoft.com/office/drawing/2014/main" id="{63B15CD0-9983-6A4B-9279-804A5439A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2537"/>
                <a:ext cx="6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kern="0">
                    <a:solidFill>
                      <a:srgbClr val="CC0000"/>
                    </a:solidFill>
                    <a:latin typeface="+mn-lt"/>
                  </a:rPr>
                  <a:t>SMTP</a:t>
                </a:r>
              </a:p>
            </p:txBody>
          </p:sp>
        </p:grpSp>
        <p:grpSp>
          <p:nvGrpSpPr>
            <p:cNvPr id="250" name="Group 423">
              <a:extLst>
                <a:ext uri="{FF2B5EF4-FFF2-40B4-BE49-F238E27FC236}">
                  <a16:creationId xmlns:a16="http://schemas.microsoft.com/office/drawing/2014/main" id="{30BA0251-F53A-8C4F-97BA-8DC51407C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886"/>
              <a:ext cx="602" cy="664"/>
              <a:chOff x="3547" y="550"/>
              <a:chExt cx="602" cy="664"/>
            </a:xfrm>
          </p:grpSpPr>
          <p:grpSp>
            <p:nvGrpSpPr>
              <p:cNvPr id="281" name="Group 353">
                <a:extLst>
                  <a:ext uri="{FF2B5EF4-FFF2-40B4-BE49-F238E27FC236}">
                    <a16:creationId xmlns:a16="http://schemas.microsoft.com/office/drawing/2014/main" id="{08E25960-F839-D945-AEB0-EBA43385E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84" name="Picture 354" descr="desktop_computer_stylized_medium">
                  <a:extLst>
                    <a:ext uri="{FF2B5EF4-FFF2-40B4-BE49-F238E27FC236}">
                      <a16:creationId xmlns:a16="http://schemas.microsoft.com/office/drawing/2014/main" id="{A8E24158-A20D-2643-9568-7E2B6A9A8F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5" name="Freeform 355">
                  <a:extLst>
                    <a:ext uri="{FF2B5EF4-FFF2-40B4-BE49-F238E27FC236}">
                      <a16:creationId xmlns:a16="http://schemas.microsoft.com/office/drawing/2014/main" id="{7C66E8C3-2156-B443-A62B-AB5FE62DD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82" name="Rectangle 115">
                <a:extLst>
                  <a:ext uri="{FF2B5EF4-FFF2-40B4-BE49-F238E27FC236}">
                    <a16:creationId xmlns:a16="http://schemas.microsoft.com/office/drawing/2014/main" id="{A8808CF7-A20F-6048-A5C3-5948802EC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83" name="Text Box 116">
                <a:extLst>
                  <a:ext uri="{FF2B5EF4-FFF2-40B4-BE49-F238E27FC236}">
                    <a16:creationId xmlns:a16="http://schemas.microsoft.com/office/drawing/2014/main" id="{3615B133-7ADF-B149-A5EF-D48A09950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1" name="Group 424">
              <a:extLst>
                <a:ext uri="{FF2B5EF4-FFF2-40B4-BE49-F238E27FC236}">
                  <a16:creationId xmlns:a16="http://schemas.microsoft.com/office/drawing/2014/main" id="{45EE4567-07D2-9B44-B152-A79DBA143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3" y="1400"/>
              <a:ext cx="602" cy="664"/>
              <a:chOff x="3547" y="550"/>
              <a:chExt cx="602" cy="664"/>
            </a:xfrm>
          </p:grpSpPr>
          <p:grpSp>
            <p:nvGrpSpPr>
              <p:cNvPr id="276" name="Group 425">
                <a:extLst>
                  <a:ext uri="{FF2B5EF4-FFF2-40B4-BE49-F238E27FC236}">
                    <a16:creationId xmlns:a16="http://schemas.microsoft.com/office/drawing/2014/main" id="{E722A2E6-A5F4-6C41-B802-1B3176A54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79" name="Picture 426" descr="desktop_computer_stylized_medium">
                  <a:extLst>
                    <a:ext uri="{FF2B5EF4-FFF2-40B4-BE49-F238E27FC236}">
                      <a16:creationId xmlns:a16="http://schemas.microsoft.com/office/drawing/2014/main" id="{8B6EAA10-F9D8-724F-94C8-D4E4B57A0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Freeform 427">
                  <a:extLst>
                    <a:ext uri="{FF2B5EF4-FFF2-40B4-BE49-F238E27FC236}">
                      <a16:creationId xmlns:a16="http://schemas.microsoft.com/office/drawing/2014/main" id="{1E93A55D-6DF6-C544-9512-0E02D9C49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77" name="Rectangle 115">
                <a:extLst>
                  <a:ext uri="{FF2B5EF4-FFF2-40B4-BE49-F238E27FC236}">
                    <a16:creationId xmlns:a16="http://schemas.microsoft.com/office/drawing/2014/main" id="{1B535841-0794-1B43-AB50-A8A2B89E4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78" name="Text Box 116">
                <a:extLst>
                  <a:ext uri="{FF2B5EF4-FFF2-40B4-BE49-F238E27FC236}">
                    <a16:creationId xmlns:a16="http://schemas.microsoft.com/office/drawing/2014/main" id="{08BD580D-BB58-674F-BF51-73AD02F8E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2" name="Group 430">
              <a:extLst>
                <a:ext uri="{FF2B5EF4-FFF2-40B4-BE49-F238E27FC236}">
                  <a16:creationId xmlns:a16="http://schemas.microsoft.com/office/drawing/2014/main" id="{34A2D0BA-C196-4942-B7CA-678581CB5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5" y="1880"/>
              <a:ext cx="602" cy="664"/>
              <a:chOff x="3547" y="550"/>
              <a:chExt cx="602" cy="664"/>
            </a:xfrm>
          </p:grpSpPr>
          <p:grpSp>
            <p:nvGrpSpPr>
              <p:cNvPr id="271" name="Group 431">
                <a:extLst>
                  <a:ext uri="{FF2B5EF4-FFF2-40B4-BE49-F238E27FC236}">
                    <a16:creationId xmlns:a16="http://schemas.microsoft.com/office/drawing/2014/main" id="{BE03D0A5-F5D7-9948-B7EA-FA5E6ADA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74" name="Picture 432" descr="desktop_computer_stylized_medium">
                  <a:extLst>
                    <a:ext uri="{FF2B5EF4-FFF2-40B4-BE49-F238E27FC236}">
                      <a16:creationId xmlns:a16="http://schemas.microsoft.com/office/drawing/2014/main" id="{CE464295-B889-1B47-A8D7-3556B2AAAD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5" name="Freeform 433">
                  <a:extLst>
                    <a:ext uri="{FF2B5EF4-FFF2-40B4-BE49-F238E27FC236}">
                      <a16:creationId xmlns:a16="http://schemas.microsoft.com/office/drawing/2014/main" id="{C77332B6-93C9-A042-A591-13DCD23AA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72" name="Rectangle 115">
                <a:extLst>
                  <a:ext uri="{FF2B5EF4-FFF2-40B4-BE49-F238E27FC236}">
                    <a16:creationId xmlns:a16="http://schemas.microsoft.com/office/drawing/2014/main" id="{F6E9263B-5B99-914A-B779-F129D9C7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73" name="Text Box 116">
                <a:extLst>
                  <a:ext uri="{FF2B5EF4-FFF2-40B4-BE49-F238E27FC236}">
                    <a16:creationId xmlns:a16="http://schemas.microsoft.com/office/drawing/2014/main" id="{E6ADB34B-0590-DF41-A12D-070F82E8A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3" name="Group 436">
              <a:extLst>
                <a:ext uri="{FF2B5EF4-FFF2-40B4-BE49-F238E27FC236}">
                  <a16:creationId xmlns:a16="http://schemas.microsoft.com/office/drawing/2014/main" id="{1E0B8E86-E363-7347-AAB0-795D10C2D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" y="2540"/>
              <a:ext cx="602" cy="664"/>
              <a:chOff x="3547" y="550"/>
              <a:chExt cx="602" cy="664"/>
            </a:xfrm>
          </p:grpSpPr>
          <p:grpSp>
            <p:nvGrpSpPr>
              <p:cNvPr id="266" name="Group 437">
                <a:extLst>
                  <a:ext uri="{FF2B5EF4-FFF2-40B4-BE49-F238E27FC236}">
                    <a16:creationId xmlns:a16="http://schemas.microsoft.com/office/drawing/2014/main" id="{AC5F831C-0C35-C549-B51D-4296B8B8B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69" name="Picture 438" descr="desktop_computer_stylized_medium">
                  <a:extLst>
                    <a:ext uri="{FF2B5EF4-FFF2-40B4-BE49-F238E27FC236}">
                      <a16:creationId xmlns:a16="http://schemas.microsoft.com/office/drawing/2014/main" id="{AD14A203-3912-324B-BE4F-9D6A4285CE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0" name="Freeform 439">
                  <a:extLst>
                    <a:ext uri="{FF2B5EF4-FFF2-40B4-BE49-F238E27FC236}">
                      <a16:creationId xmlns:a16="http://schemas.microsoft.com/office/drawing/2014/main" id="{9E88436B-4E0D-D149-A214-D937D45DE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67" name="Rectangle 115">
                <a:extLst>
                  <a:ext uri="{FF2B5EF4-FFF2-40B4-BE49-F238E27FC236}">
                    <a16:creationId xmlns:a16="http://schemas.microsoft.com/office/drawing/2014/main" id="{0DEA31A9-2C76-564E-B16F-DBD697177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68" name="Text Box 116">
                <a:extLst>
                  <a:ext uri="{FF2B5EF4-FFF2-40B4-BE49-F238E27FC236}">
                    <a16:creationId xmlns:a16="http://schemas.microsoft.com/office/drawing/2014/main" id="{7655A215-ADF5-8C47-8D04-DDBF56AFD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4" name="Group 442">
              <a:extLst>
                <a:ext uri="{FF2B5EF4-FFF2-40B4-BE49-F238E27FC236}">
                  <a16:creationId xmlns:a16="http://schemas.microsoft.com/office/drawing/2014/main" id="{30600299-25CF-4A4E-8A3B-15590AC9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3446"/>
              <a:ext cx="602" cy="664"/>
              <a:chOff x="3547" y="550"/>
              <a:chExt cx="602" cy="664"/>
            </a:xfrm>
          </p:grpSpPr>
          <p:grpSp>
            <p:nvGrpSpPr>
              <p:cNvPr id="261" name="Group 443">
                <a:extLst>
                  <a:ext uri="{FF2B5EF4-FFF2-40B4-BE49-F238E27FC236}">
                    <a16:creationId xmlns:a16="http://schemas.microsoft.com/office/drawing/2014/main" id="{116521D6-39B6-ED4D-BF9D-4EDC84BB4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64" name="Picture 444" descr="desktop_computer_stylized_medium">
                  <a:extLst>
                    <a:ext uri="{FF2B5EF4-FFF2-40B4-BE49-F238E27FC236}">
                      <a16:creationId xmlns:a16="http://schemas.microsoft.com/office/drawing/2014/main" id="{B764D5A2-AAF9-6F4A-AD12-7AF1E69A92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5" name="Freeform 445">
                  <a:extLst>
                    <a:ext uri="{FF2B5EF4-FFF2-40B4-BE49-F238E27FC236}">
                      <a16:creationId xmlns:a16="http://schemas.microsoft.com/office/drawing/2014/main" id="{1CF12910-951A-5444-81F3-DDC16C951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62" name="Rectangle 115">
                <a:extLst>
                  <a:ext uri="{FF2B5EF4-FFF2-40B4-BE49-F238E27FC236}">
                    <a16:creationId xmlns:a16="http://schemas.microsoft.com/office/drawing/2014/main" id="{E6B060FF-D007-3348-A6C9-A56534FB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63" name="Text Box 116">
                <a:extLst>
                  <a:ext uri="{FF2B5EF4-FFF2-40B4-BE49-F238E27FC236}">
                    <a16:creationId xmlns:a16="http://schemas.microsoft.com/office/drawing/2014/main" id="{D67C13D0-AC42-8E4B-9B42-5CEAC1302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5" name="Group 448">
              <a:extLst>
                <a:ext uri="{FF2B5EF4-FFF2-40B4-BE49-F238E27FC236}">
                  <a16:creationId xmlns:a16="http://schemas.microsoft.com/office/drawing/2014/main" id="{8E0DD129-7A33-3E4A-8455-FC51B1CF6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" y="3056"/>
              <a:ext cx="602" cy="664"/>
              <a:chOff x="3547" y="550"/>
              <a:chExt cx="602" cy="664"/>
            </a:xfrm>
          </p:grpSpPr>
          <p:grpSp>
            <p:nvGrpSpPr>
              <p:cNvPr id="256" name="Group 449">
                <a:extLst>
                  <a:ext uri="{FF2B5EF4-FFF2-40B4-BE49-F238E27FC236}">
                    <a16:creationId xmlns:a16="http://schemas.microsoft.com/office/drawing/2014/main" id="{90AB032A-A3B7-3748-9489-8C4F91558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59" name="Picture 450" descr="desktop_computer_stylized_medium">
                  <a:extLst>
                    <a:ext uri="{FF2B5EF4-FFF2-40B4-BE49-F238E27FC236}">
                      <a16:creationId xmlns:a16="http://schemas.microsoft.com/office/drawing/2014/main" id="{DE476DC9-0E4F-314D-82DF-D6027FE6D1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0" name="Freeform 451">
                  <a:extLst>
                    <a:ext uri="{FF2B5EF4-FFF2-40B4-BE49-F238E27FC236}">
                      <a16:creationId xmlns:a16="http://schemas.microsoft.com/office/drawing/2014/main" id="{234ABE2F-A8B4-8542-94E8-78DDE67E3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57" name="Rectangle 115">
                <a:extLst>
                  <a:ext uri="{FF2B5EF4-FFF2-40B4-BE49-F238E27FC236}">
                    <a16:creationId xmlns:a16="http://schemas.microsoft.com/office/drawing/2014/main" id="{B0E02959-4482-944E-9351-976262974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58" name="Text Box 116">
                <a:extLst>
                  <a:ext uri="{FF2B5EF4-FFF2-40B4-BE49-F238E27FC236}">
                    <a16:creationId xmlns:a16="http://schemas.microsoft.com/office/drawing/2014/main" id="{53D455CA-494C-3941-B909-EFE07A9B7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4456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E-mail: mail servers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23" name="Rectangle 280">
            <a:extLst>
              <a:ext uri="{FF2B5EF4-FFF2-40B4-BE49-F238E27FC236}">
                <a16:creationId xmlns:a16="http://schemas.microsoft.com/office/drawing/2014/main" id="{00D5BD5B-D26A-D34A-98C8-091AA10D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331" y="1161805"/>
            <a:ext cx="1371600" cy="7358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altLang="en-US" sz="2100" ker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24" name="Group 279">
            <a:extLst>
              <a:ext uri="{FF2B5EF4-FFF2-40B4-BE49-F238E27FC236}">
                <a16:creationId xmlns:a16="http://schemas.microsoft.com/office/drawing/2014/main" id="{85ECCB70-4CBD-8D41-8867-9839284C0E92}"/>
              </a:ext>
            </a:extLst>
          </p:cNvPr>
          <p:cNvGrpSpPr>
            <a:grpSpLocks/>
          </p:cNvGrpSpPr>
          <p:nvPr/>
        </p:nvGrpSpPr>
        <p:grpSpPr bwMode="auto">
          <a:xfrm>
            <a:off x="7294961" y="1122515"/>
            <a:ext cx="1309688" cy="764381"/>
            <a:chOff x="4458" y="3335"/>
            <a:chExt cx="1100" cy="642"/>
          </a:xfrm>
        </p:grpSpPr>
        <p:sp>
          <p:nvSpPr>
            <p:cNvPr id="225" name="Text Box 263">
              <a:extLst>
                <a:ext uri="{FF2B5EF4-FFF2-40B4-BE49-F238E27FC236}">
                  <a16:creationId xmlns:a16="http://schemas.microsoft.com/office/drawing/2014/main" id="{735C70AA-4D0B-3E4D-B47F-55C95E7B4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" y="3725"/>
              <a:ext cx="9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+mn-lt"/>
                </a:rPr>
                <a:t>user mailbox</a:t>
              </a: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226" name="Group 278">
              <a:extLst>
                <a:ext uri="{FF2B5EF4-FFF2-40B4-BE49-F238E27FC236}">
                  <a16:creationId xmlns:a16="http://schemas.microsoft.com/office/drawing/2014/main" id="{E130EDE1-DE49-BC4D-9A74-CEDC9FFF3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29" name="Rectangle 264">
                <a:extLst>
                  <a:ext uri="{FF2B5EF4-FFF2-40B4-BE49-F238E27FC236}">
                    <a16:creationId xmlns:a16="http://schemas.microsoft.com/office/drawing/2014/main" id="{D8ED0CFE-E76B-584D-BA7F-B64E112A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30" name="Line 265">
                <a:extLst>
                  <a:ext uri="{FF2B5EF4-FFF2-40B4-BE49-F238E27FC236}">
                    <a16:creationId xmlns:a16="http://schemas.microsoft.com/office/drawing/2014/main" id="{076E3A0A-DC0D-234E-ACFD-ED8D3EBB2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1" name="Line 266">
                <a:extLst>
                  <a:ext uri="{FF2B5EF4-FFF2-40B4-BE49-F238E27FC236}">
                    <a16:creationId xmlns:a16="http://schemas.microsoft.com/office/drawing/2014/main" id="{FAE63733-4DC0-C740-915D-E91FC7FD9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2" name="Line 267">
                <a:extLst>
                  <a:ext uri="{FF2B5EF4-FFF2-40B4-BE49-F238E27FC236}">
                    <a16:creationId xmlns:a16="http://schemas.microsoft.com/office/drawing/2014/main" id="{9432E742-E38D-324E-8AE4-F24CFDAF4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3" name="Line 268">
                <a:extLst>
                  <a:ext uri="{FF2B5EF4-FFF2-40B4-BE49-F238E27FC236}">
                    <a16:creationId xmlns:a16="http://schemas.microsoft.com/office/drawing/2014/main" id="{BFE1C87F-4841-9248-85BA-C4E3AF7F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4" name="Line 269">
                <a:extLst>
                  <a:ext uri="{FF2B5EF4-FFF2-40B4-BE49-F238E27FC236}">
                    <a16:creationId xmlns:a16="http://schemas.microsoft.com/office/drawing/2014/main" id="{856416DF-3745-DB4A-BFC9-169A06391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5" name="Line 270">
                <a:extLst>
                  <a:ext uri="{FF2B5EF4-FFF2-40B4-BE49-F238E27FC236}">
                    <a16:creationId xmlns:a16="http://schemas.microsoft.com/office/drawing/2014/main" id="{0DB9FDA2-2EA5-034B-903A-EBC13BC40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6" name="Line 271">
                <a:extLst>
                  <a:ext uri="{FF2B5EF4-FFF2-40B4-BE49-F238E27FC236}">
                    <a16:creationId xmlns:a16="http://schemas.microsoft.com/office/drawing/2014/main" id="{F94A5742-E1B7-A64E-A807-9A41FFB1D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27" name="Rectangle 272">
              <a:extLst>
                <a:ext uri="{FF2B5EF4-FFF2-40B4-BE49-F238E27FC236}">
                  <a16:creationId xmlns:a16="http://schemas.microsoft.com/office/drawing/2014/main" id="{FA709473-06C4-C847-B23D-5962F6EF8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8" name="Text Box 277">
              <a:extLst>
                <a:ext uri="{FF2B5EF4-FFF2-40B4-BE49-F238E27FC236}">
                  <a16:creationId xmlns:a16="http://schemas.microsoft.com/office/drawing/2014/main" id="{6E499AE9-BC96-AA43-8A92-BB907E72E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" y="3335"/>
              <a:ext cx="107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+mn-lt"/>
                </a:rPr>
                <a:t>outgoing </a:t>
              </a: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+mn-lt"/>
                </a:rPr>
                <a:t>message queue</a:t>
              </a:r>
              <a:endParaRPr lang="en-US" altLang="en-US" sz="2100" kern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237" name="Group 454">
            <a:extLst>
              <a:ext uri="{FF2B5EF4-FFF2-40B4-BE49-F238E27FC236}">
                <a16:creationId xmlns:a16="http://schemas.microsoft.com/office/drawing/2014/main" id="{FE2C87B1-0D29-6946-B29A-95FF8E6A0A50}"/>
              </a:ext>
            </a:extLst>
          </p:cNvPr>
          <p:cNvGrpSpPr>
            <a:grpSpLocks/>
          </p:cNvGrpSpPr>
          <p:nvPr/>
        </p:nvGrpSpPr>
        <p:grpSpPr bwMode="auto">
          <a:xfrm>
            <a:off x="5478067" y="1745210"/>
            <a:ext cx="3257550" cy="3838575"/>
            <a:chOff x="2921" y="886"/>
            <a:chExt cx="2736" cy="3224"/>
          </a:xfrm>
        </p:grpSpPr>
        <p:grpSp>
          <p:nvGrpSpPr>
            <p:cNvPr id="238" name="Group 389">
              <a:extLst>
                <a:ext uri="{FF2B5EF4-FFF2-40B4-BE49-F238E27FC236}">
                  <a16:creationId xmlns:a16="http://schemas.microsoft.com/office/drawing/2014/main" id="{A13CA913-E4B3-254A-A935-ADB3F9E6E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401" name="Freeform 390">
                <a:extLst>
                  <a:ext uri="{FF2B5EF4-FFF2-40B4-BE49-F238E27FC236}">
                    <a16:creationId xmlns:a16="http://schemas.microsoft.com/office/drawing/2014/main" id="{6CCFD9B8-8C88-C24F-8883-4CF6367F4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2" name="Rectangle 391">
                <a:extLst>
                  <a:ext uri="{FF2B5EF4-FFF2-40B4-BE49-F238E27FC236}">
                    <a16:creationId xmlns:a16="http://schemas.microsoft.com/office/drawing/2014/main" id="{43B4C051-EEAE-814E-99DE-21C8B8D4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03" name="Freeform 392">
                <a:extLst>
                  <a:ext uri="{FF2B5EF4-FFF2-40B4-BE49-F238E27FC236}">
                    <a16:creationId xmlns:a16="http://schemas.microsoft.com/office/drawing/2014/main" id="{2BC8E3DE-CCCA-1344-8BA5-2A15D443A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4" name="Freeform 393">
                <a:extLst>
                  <a:ext uri="{FF2B5EF4-FFF2-40B4-BE49-F238E27FC236}">
                    <a16:creationId xmlns:a16="http://schemas.microsoft.com/office/drawing/2014/main" id="{E0152158-7133-BA4C-A8F5-ADB2FFB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5" name="Rectangle 394">
                <a:extLst>
                  <a:ext uri="{FF2B5EF4-FFF2-40B4-BE49-F238E27FC236}">
                    <a16:creationId xmlns:a16="http://schemas.microsoft.com/office/drawing/2014/main" id="{E5FA410D-74EF-7742-BB99-1CFEB8EDE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406" name="Group 395">
                <a:extLst>
                  <a:ext uri="{FF2B5EF4-FFF2-40B4-BE49-F238E27FC236}">
                    <a16:creationId xmlns:a16="http://schemas.microsoft.com/office/drawing/2014/main" id="{AF72D040-96B4-8540-B83D-471812640A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1" name="AutoShape 396">
                  <a:extLst>
                    <a:ext uri="{FF2B5EF4-FFF2-40B4-BE49-F238E27FC236}">
                      <a16:creationId xmlns:a16="http://schemas.microsoft.com/office/drawing/2014/main" id="{F18E39D5-A4BF-264B-B7EA-F621A57FA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32" name="AutoShape 397">
                  <a:extLst>
                    <a:ext uri="{FF2B5EF4-FFF2-40B4-BE49-F238E27FC236}">
                      <a16:creationId xmlns:a16="http://schemas.microsoft.com/office/drawing/2014/main" id="{39716169-1014-2547-9B50-032A17A0D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7" name="Rectangle 398">
                <a:extLst>
                  <a:ext uri="{FF2B5EF4-FFF2-40B4-BE49-F238E27FC236}">
                    <a16:creationId xmlns:a16="http://schemas.microsoft.com/office/drawing/2014/main" id="{28879B2B-7691-B842-8771-94E870C3E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408" name="Group 399">
                <a:extLst>
                  <a:ext uri="{FF2B5EF4-FFF2-40B4-BE49-F238E27FC236}">
                    <a16:creationId xmlns:a16="http://schemas.microsoft.com/office/drawing/2014/main" id="{2D972829-8A16-6E47-B717-3364C7BD92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29" name="AutoShape 400">
                  <a:extLst>
                    <a:ext uri="{FF2B5EF4-FFF2-40B4-BE49-F238E27FC236}">
                      <a16:creationId xmlns:a16="http://schemas.microsoft.com/office/drawing/2014/main" id="{E60C4025-90B9-A647-863C-1FEFBD8A4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30" name="AutoShape 401">
                  <a:extLst>
                    <a:ext uri="{FF2B5EF4-FFF2-40B4-BE49-F238E27FC236}">
                      <a16:creationId xmlns:a16="http://schemas.microsoft.com/office/drawing/2014/main" id="{5C30FC9A-5758-C543-9950-783F68617D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09" name="Rectangle 402">
                <a:extLst>
                  <a:ext uri="{FF2B5EF4-FFF2-40B4-BE49-F238E27FC236}">
                    <a16:creationId xmlns:a16="http://schemas.microsoft.com/office/drawing/2014/main" id="{8DDE3471-A288-6245-884A-B0607E1F6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0" name="Rectangle 403">
                <a:extLst>
                  <a:ext uri="{FF2B5EF4-FFF2-40B4-BE49-F238E27FC236}">
                    <a16:creationId xmlns:a16="http://schemas.microsoft.com/office/drawing/2014/main" id="{7B5A163C-1F88-0443-87E9-51D1B2C3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411" name="Group 404">
                <a:extLst>
                  <a:ext uri="{FF2B5EF4-FFF2-40B4-BE49-F238E27FC236}">
                    <a16:creationId xmlns:a16="http://schemas.microsoft.com/office/drawing/2014/main" id="{D7C44D5A-AB33-A744-B633-909E75E58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27" name="AutoShape 405">
                  <a:extLst>
                    <a:ext uri="{FF2B5EF4-FFF2-40B4-BE49-F238E27FC236}">
                      <a16:creationId xmlns:a16="http://schemas.microsoft.com/office/drawing/2014/main" id="{BB140094-DC4B-CC48-B901-9AF64D80BC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28" name="AutoShape 406">
                  <a:extLst>
                    <a:ext uri="{FF2B5EF4-FFF2-40B4-BE49-F238E27FC236}">
                      <a16:creationId xmlns:a16="http://schemas.microsoft.com/office/drawing/2014/main" id="{43B72EE6-71A8-E947-8E6C-0468656DD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12" name="Freeform 407">
                <a:extLst>
                  <a:ext uri="{FF2B5EF4-FFF2-40B4-BE49-F238E27FC236}">
                    <a16:creationId xmlns:a16="http://schemas.microsoft.com/office/drawing/2014/main" id="{D8EE526A-D741-074E-8520-BBA303937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13" name="Group 408">
                <a:extLst>
                  <a:ext uri="{FF2B5EF4-FFF2-40B4-BE49-F238E27FC236}">
                    <a16:creationId xmlns:a16="http://schemas.microsoft.com/office/drawing/2014/main" id="{8DC6A1FE-670A-8F4C-B521-23ECDDF7E0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25" name="AutoShape 409">
                  <a:extLst>
                    <a:ext uri="{FF2B5EF4-FFF2-40B4-BE49-F238E27FC236}">
                      <a16:creationId xmlns:a16="http://schemas.microsoft.com/office/drawing/2014/main" id="{0F0B48EC-30B0-2447-9BE4-237A0F1D6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26" name="AutoShape 410">
                  <a:extLst>
                    <a:ext uri="{FF2B5EF4-FFF2-40B4-BE49-F238E27FC236}">
                      <a16:creationId xmlns:a16="http://schemas.microsoft.com/office/drawing/2014/main" id="{9C1B49B1-17F4-994D-8ECA-C396B76F7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14" name="Rectangle 411">
                <a:extLst>
                  <a:ext uri="{FF2B5EF4-FFF2-40B4-BE49-F238E27FC236}">
                    <a16:creationId xmlns:a16="http://schemas.microsoft.com/office/drawing/2014/main" id="{A0980C94-D527-BA41-8507-6B28776A9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5" name="Freeform 412">
                <a:extLst>
                  <a:ext uri="{FF2B5EF4-FFF2-40B4-BE49-F238E27FC236}">
                    <a16:creationId xmlns:a16="http://schemas.microsoft.com/office/drawing/2014/main" id="{F0295E91-976F-C148-BFB3-59549C538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6" name="Freeform 413">
                <a:extLst>
                  <a:ext uri="{FF2B5EF4-FFF2-40B4-BE49-F238E27FC236}">
                    <a16:creationId xmlns:a16="http://schemas.microsoft.com/office/drawing/2014/main" id="{2C2F1597-CAE7-5248-BDE8-D6B16C52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7" name="Oval 414">
                <a:extLst>
                  <a:ext uri="{FF2B5EF4-FFF2-40B4-BE49-F238E27FC236}">
                    <a16:creationId xmlns:a16="http://schemas.microsoft.com/office/drawing/2014/main" id="{914741F1-D3EA-3645-9C4D-9E5B4C953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18" name="Freeform 415">
                <a:extLst>
                  <a:ext uri="{FF2B5EF4-FFF2-40B4-BE49-F238E27FC236}">
                    <a16:creationId xmlns:a16="http://schemas.microsoft.com/office/drawing/2014/main" id="{079F15E3-5A9F-844C-92CA-F9CBADE82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9" name="AutoShape 416">
                <a:extLst>
                  <a:ext uri="{FF2B5EF4-FFF2-40B4-BE49-F238E27FC236}">
                    <a16:creationId xmlns:a16="http://schemas.microsoft.com/office/drawing/2014/main" id="{25F2967B-CA00-2D49-B406-7209F80F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0" name="AutoShape 417">
                <a:extLst>
                  <a:ext uri="{FF2B5EF4-FFF2-40B4-BE49-F238E27FC236}">
                    <a16:creationId xmlns:a16="http://schemas.microsoft.com/office/drawing/2014/main" id="{60A760B4-92D7-954E-A584-1C2A30FC6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1" name="Oval 418">
                <a:extLst>
                  <a:ext uri="{FF2B5EF4-FFF2-40B4-BE49-F238E27FC236}">
                    <a16:creationId xmlns:a16="http://schemas.microsoft.com/office/drawing/2014/main" id="{A94E8FB4-D219-2843-94C1-6710451B9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2" name="Oval 419">
                <a:extLst>
                  <a:ext uri="{FF2B5EF4-FFF2-40B4-BE49-F238E27FC236}">
                    <a16:creationId xmlns:a16="http://schemas.microsoft.com/office/drawing/2014/main" id="{CBBF0878-886F-8240-BCA7-1F50627F0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500" ker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423" name="Oval 420">
                <a:extLst>
                  <a:ext uri="{FF2B5EF4-FFF2-40B4-BE49-F238E27FC236}">
                    <a16:creationId xmlns:a16="http://schemas.microsoft.com/office/drawing/2014/main" id="{722EEBED-10FC-6E4D-AABD-99355D382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24" name="Rectangle 421">
                <a:extLst>
                  <a:ext uri="{FF2B5EF4-FFF2-40B4-BE49-F238E27FC236}">
                    <a16:creationId xmlns:a16="http://schemas.microsoft.com/office/drawing/2014/main" id="{92E23A4D-5618-484A-93AD-2343A397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39" name="Group 356">
              <a:extLst>
                <a:ext uri="{FF2B5EF4-FFF2-40B4-BE49-F238E27FC236}">
                  <a16:creationId xmlns:a16="http://schemas.microsoft.com/office/drawing/2014/main" id="{0FAAD616-9809-0F47-9C32-F28BCE96C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369" name="Freeform 357">
                <a:extLst>
                  <a:ext uri="{FF2B5EF4-FFF2-40B4-BE49-F238E27FC236}">
                    <a16:creationId xmlns:a16="http://schemas.microsoft.com/office/drawing/2014/main" id="{2EB65E56-496B-EE43-A5BA-0034EDBB8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0" name="Rectangle 358">
                <a:extLst>
                  <a:ext uri="{FF2B5EF4-FFF2-40B4-BE49-F238E27FC236}">
                    <a16:creationId xmlns:a16="http://schemas.microsoft.com/office/drawing/2014/main" id="{E623A3D2-E041-CF4A-AEB9-0E88006BF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71" name="Freeform 359">
                <a:extLst>
                  <a:ext uri="{FF2B5EF4-FFF2-40B4-BE49-F238E27FC236}">
                    <a16:creationId xmlns:a16="http://schemas.microsoft.com/office/drawing/2014/main" id="{06D96649-1A4B-D349-BD4A-B3CA1C357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2" name="Freeform 360">
                <a:extLst>
                  <a:ext uri="{FF2B5EF4-FFF2-40B4-BE49-F238E27FC236}">
                    <a16:creationId xmlns:a16="http://schemas.microsoft.com/office/drawing/2014/main" id="{8CB236BD-E7A4-F54C-A810-99FD583B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3" name="Rectangle 361">
                <a:extLst>
                  <a:ext uri="{FF2B5EF4-FFF2-40B4-BE49-F238E27FC236}">
                    <a16:creationId xmlns:a16="http://schemas.microsoft.com/office/drawing/2014/main" id="{92C08DD8-675E-D34D-A84F-65A2DE10F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74" name="Group 362">
                <a:extLst>
                  <a:ext uri="{FF2B5EF4-FFF2-40B4-BE49-F238E27FC236}">
                    <a16:creationId xmlns:a16="http://schemas.microsoft.com/office/drawing/2014/main" id="{168D1B37-2023-2A4F-AEFF-7BCC58029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9" name="AutoShape 363">
                  <a:extLst>
                    <a:ext uri="{FF2B5EF4-FFF2-40B4-BE49-F238E27FC236}">
                      <a16:creationId xmlns:a16="http://schemas.microsoft.com/office/drawing/2014/main" id="{697647FE-4187-6C41-95DB-62B9652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400" name="AutoShape 364">
                  <a:extLst>
                    <a:ext uri="{FF2B5EF4-FFF2-40B4-BE49-F238E27FC236}">
                      <a16:creationId xmlns:a16="http://schemas.microsoft.com/office/drawing/2014/main" id="{64F362C9-3CBA-504B-95A3-38E06F067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75" name="Rectangle 365">
                <a:extLst>
                  <a:ext uri="{FF2B5EF4-FFF2-40B4-BE49-F238E27FC236}">
                    <a16:creationId xmlns:a16="http://schemas.microsoft.com/office/drawing/2014/main" id="{94D546CA-749A-BC48-B20F-57C5A807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76" name="Group 366">
                <a:extLst>
                  <a:ext uri="{FF2B5EF4-FFF2-40B4-BE49-F238E27FC236}">
                    <a16:creationId xmlns:a16="http://schemas.microsoft.com/office/drawing/2014/main" id="{1812EEBE-2662-1E46-B90F-2E97DD6FE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7" name="AutoShape 367">
                  <a:extLst>
                    <a:ext uri="{FF2B5EF4-FFF2-40B4-BE49-F238E27FC236}">
                      <a16:creationId xmlns:a16="http://schemas.microsoft.com/office/drawing/2014/main" id="{5354875B-2A6A-B040-9309-A4A5A50F3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98" name="AutoShape 368">
                  <a:extLst>
                    <a:ext uri="{FF2B5EF4-FFF2-40B4-BE49-F238E27FC236}">
                      <a16:creationId xmlns:a16="http://schemas.microsoft.com/office/drawing/2014/main" id="{7085F58B-EEE8-BE46-B008-54CF97C60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77" name="Rectangle 369">
                <a:extLst>
                  <a:ext uri="{FF2B5EF4-FFF2-40B4-BE49-F238E27FC236}">
                    <a16:creationId xmlns:a16="http://schemas.microsoft.com/office/drawing/2014/main" id="{AB889316-958A-3944-8776-456DA75AA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78" name="Rectangle 370">
                <a:extLst>
                  <a:ext uri="{FF2B5EF4-FFF2-40B4-BE49-F238E27FC236}">
                    <a16:creationId xmlns:a16="http://schemas.microsoft.com/office/drawing/2014/main" id="{28A61210-9BA6-1B42-99F0-0AA063137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79" name="Group 371">
                <a:extLst>
                  <a:ext uri="{FF2B5EF4-FFF2-40B4-BE49-F238E27FC236}">
                    <a16:creationId xmlns:a16="http://schemas.microsoft.com/office/drawing/2014/main" id="{2D18D821-27B1-1C41-BCE9-F6BAA8174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5" name="AutoShape 372">
                  <a:extLst>
                    <a:ext uri="{FF2B5EF4-FFF2-40B4-BE49-F238E27FC236}">
                      <a16:creationId xmlns:a16="http://schemas.microsoft.com/office/drawing/2014/main" id="{B58EE831-7F05-9245-A127-DD8BBE0CA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96" name="AutoShape 373">
                  <a:extLst>
                    <a:ext uri="{FF2B5EF4-FFF2-40B4-BE49-F238E27FC236}">
                      <a16:creationId xmlns:a16="http://schemas.microsoft.com/office/drawing/2014/main" id="{85C001D1-A6CB-AF4D-AEBE-CA0F781AA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80" name="Freeform 374">
                <a:extLst>
                  <a:ext uri="{FF2B5EF4-FFF2-40B4-BE49-F238E27FC236}">
                    <a16:creationId xmlns:a16="http://schemas.microsoft.com/office/drawing/2014/main" id="{B8F2D608-6D10-E648-961C-502BF52F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81" name="Group 375">
                <a:extLst>
                  <a:ext uri="{FF2B5EF4-FFF2-40B4-BE49-F238E27FC236}">
                    <a16:creationId xmlns:a16="http://schemas.microsoft.com/office/drawing/2014/main" id="{EA90B984-0232-2446-8671-DE7D83867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3" name="AutoShape 376">
                  <a:extLst>
                    <a:ext uri="{FF2B5EF4-FFF2-40B4-BE49-F238E27FC236}">
                      <a16:creationId xmlns:a16="http://schemas.microsoft.com/office/drawing/2014/main" id="{6EB17013-082B-8046-B555-12F5A15CD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94" name="AutoShape 377">
                  <a:extLst>
                    <a:ext uri="{FF2B5EF4-FFF2-40B4-BE49-F238E27FC236}">
                      <a16:creationId xmlns:a16="http://schemas.microsoft.com/office/drawing/2014/main" id="{A70DD0EF-6EE9-E241-AB7E-EB4BDADA2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82" name="Rectangle 378">
                <a:extLst>
                  <a:ext uri="{FF2B5EF4-FFF2-40B4-BE49-F238E27FC236}">
                    <a16:creationId xmlns:a16="http://schemas.microsoft.com/office/drawing/2014/main" id="{06B18518-E7AE-2941-AC96-4C9A6B0F0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3" name="Freeform 379">
                <a:extLst>
                  <a:ext uri="{FF2B5EF4-FFF2-40B4-BE49-F238E27FC236}">
                    <a16:creationId xmlns:a16="http://schemas.microsoft.com/office/drawing/2014/main" id="{C884ECAB-FBB2-1146-9BA8-9234C1076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4" name="Freeform 380">
                <a:extLst>
                  <a:ext uri="{FF2B5EF4-FFF2-40B4-BE49-F238E27FC236}">
                    <a16:creationId xmlns:a16="http://schemas.microsoft.com/office/drawing/2014/main" id="{86ACC5C0-75DC-D644-9593-987029E24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5" name="Oval 381">
                <a:extLst>
                  <a:ext uri="{FF2B5EF4-FFF2-40B4-BE49-F238E27FC236}">
                    <a16:creationId xmlns:a16="http://schemas.microsoft.com/office/drawing/2014/main" id="{8F3063A0-8C29-3F4C-BBB6-E5C3DB204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6" name="Freeform 382">
                <a:extLst>
                  <a:ext uri="{FF2B5EF4-FFF2-40B4-BE49-F238E27FC236}">
                    <a16:creationId xmlns:a16="http://schemas.microsoft.com/office/drawing/2014/main" id="{458BBF01-F7B3-7C4A-9F9B-C150FEACF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utoShape 383">
                <a:extLst>
                  <a:ext uri="{FF2B5EF4-FFF2-40B4-BE49-F238E27FC236}">
                    <a16:creationId xmlns:a16="http://schemas.microsoft.com/office/drawing/2014/main" id="{F09EBB6E-D725-9948-A7CD-454E0B2D0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8" name="AutoShape 384">
                <a:extLst>
                  <a:ext uri="{FF2B5EF4-FFF2-40B4-BE49-F238E27FC236}">
                    <a16:creationId xmlns:a16="http://schemas.microsoft.com/office/drawing/2014/main" id="{02BBEBA8-A2A8-6940-9840-37361C65A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9" name="Oval 385">
                <a:extLst>
                  <a:ext uri="{FF2B5EF4-FFF2-40B4-BE49-F238E27FC236}">
                    <a16:creationId xmlns:a16="http://schemas.microsoft.com/office/drawing/2014/main" id="{6CD76452-9A37-284A-AC19-94EAEBD63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90" name="Oval 386">
                <a:extLst>
                  <a:ext uri="{FF2B5EF4-FFF2-40B4-BE49-F238E27FC236}">
                    <a16:creationId xmlns:a16="http://schemas.microsoft.com/office/drawing/2014/main" id="{1E726A08-C3CF-E243-B6EC-2B48F6CD7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500" ker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87">
                <a:extLst>
                  <a:ext uri="{FF2B5EF4-FFF2-40B4-BE49-F238E27FC236}">
                    <a16:creationId xmlns:a16="http://schemas.microsoft.com/office/drawing/2014/main" id="{EA8C927A-FBE1-A045-983E-D27E291B7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92" name="Rectangle 388">
                <a:extLst>
                  <a:ext uri="{FF2B5EF4-FFF2-40B4-BE49-F238E27FC236}">
                    <a16:creationId xmlns:a16="http://schemas.microsoft.com/office/drawing/2014/main" id="{C8D6AC43-68AF-D54D-86AA-67815309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40" name="Group 320">
              <a:extLst>
                <a:ext uri="{FF2B5EF4-FFF2-40B4-BE49-F238E27FC236}">
                  <a16:creationId xmlns:a16="http://schemas.microsoft.com/office/drawing/2014/main" id="{BCA856A3-13D3-2047-A080-FFDA86B41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337" name="Freeform 321">
                <a:extLst>
                  <a:ext uri="{FF2B5EF4-FFF2-40B4-BE49-F238E27FC236}">
                    <a16:creationId xmlns:a16="http://schemas.microsoft.com/office/drawing/2014/main" id="{E9C36205-9E0D-2941-8A7D-957488780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8" name="Rectangle 322">
                <a:extLst>
                  <a:ext uri="{FF2B5EF4-FFF2-40B4-BE49-F238E27FC236}">
                    <a16:creationId xmlns:a16="http://schemas.microsoft.com/office/drawing/2014/main" id="{DC6B3BB4-B3F9-6649-8059-F6509EF98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9" name="Freeform 323">
                <a:extLst>
                  <a:ext uri="{FF2B5EF4-FFF2-40B4-BE49-F238E27FC236}">
                    <a16:creationId xmlns:a16="http://schemas.microsoft.com/office/drawing/2014/main" id="{95CD3C72-5158-C545-A42A-E0769B687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0" name="Freeform 324">
                <a:extLst>
                  <a:ext uri="{FF2B5EF4-FFF2-40B4-BE49-F238E27FC236}">
                    <a16:creationId xmlns:a16="http://schemas.microsoft.com/office/drawing/2014/main" id="{1090F3E0-60AF-444E-8E42-17F66B71A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41" name="Rectangle 325">
                <a:extLst>
                  <a:ext uri="{FF2B5EF4-FFF2-40B4-BE49-F238E27FC236}">
                    <a16:creationId xmlns:a16="http://schemas.microsoft.com/office/drawing/2014/main" id="{3E522ADC-77DE-624F-87AA-FAECC920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42" name="Group 326">
                <a:extLst>
                  <a:ext uri="{FF2B5EF4-FFF2-40B4-BE49-F238E27FC236}">
                    <a16:creationId xmlns:a16="http://schemas.microsoft.com/office/drawing/2014/main" id="{9A881071-53C4-854C-B41F-14CD734AB8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7" name="AutoShape 327">
                  <a:extLst>
                    <a:ext uri="{FF2B5EF4-FFF2-40B4-BE49-F238E27FC236}">
                      <a16:creationId xmlns:a16="http://schemas.microsoft.com/office/drawing/2014/main" id="{5EC42EDF-C001-704E-BAAE-2375ABBC8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8" name="AutoShape 328">
                  <a:extLst>
                    <a:ext uri="{FF2B5EF4-FFF2-40B4-BE49-F238E27FC236}">
                      <a16:creationId xmlns:a16="http://schemas.microsoft.com/office/drawing/2014/main" id="{D887905D-58B1-9A4E-A16A-32F0BF16C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3" name="Rectangle 329">
                <a:extLst>
                  <a:ext uri="{FF2B5EF4-FFF2-40B4-BE49-F238E27FC236}">
                    <a16:creationId xmlns:a16="http://schemas.microsoft.com/office/drawing/2014/main" id="{36A11B0A-F86E-BE46-B4B2-5F605E896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44" name="Group 330">
                <a:extLst>
                  <a:ext uri="{FF2B5EF4-FFF2-40B4-BE49-F238E27FC236}">
                    <a16:creationId xmlns:a16="http://schemas.microsoft.com/office/drawing/2014/main" id="{0D898D3E-53D5-FA42-B3ED-1A902F554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5" name="AutoShape 331">
                  <a:extLst>
                    <a:ext uri="{FF2B5EF4-FFF2-40B4-BE49-F238E27FC236}">
                      <a16:creationId xmlns:a16="http://schemas.microsoft.com/office/drawing/2014/main" id="{140CF4C1-2936-734F-BC64-690AD15BC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6" name="AutoShape 332">
                  <a:extLst>
                    <a:ext uri="{FF2B5EF4-FFF2-40B4-BE49-F238E27FC236}">
                      <a16:creationId xmlns:a16="http://schemas.microsoft.com/office/drawing/2014/main" id="{25379ADE-E4A2-3644-A2E3-CEB92CF3E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5" name="Rectangle 333">
                <a:extLst>
                  <a:ext uri="{FF2B5EF4-FFF2-40B4-BE49-F238E27FC236}">
                    <a16:creationId xmlns:a16="http://schemas.microsoft.com/office/drawing/2014/main" id="{58B982F1-2C06-C64E-8596-911105974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46" name="Rectangle 334">
                <a:extLst>
                  <a:ext uri="{FF2B5EF4-FFF2-40B4-BE49-F238E27FC236}">
                    <a16:creationId xmlns:a16="http://schemas.microsoft.com/office/drawing/2014/main" id="{EC5379D6-711E-1046-B80F-16F89DE4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grpSp>
            <p:nvGrpSpPr>
              <p:cNvPr id="347" name="Group 335">
                <a:extLst>
                  <a:ext uri="{FF2B5EF4-FFF2-40B4-BE49-F238E27FC236}">
                    <a16:creationId xmlns:a16="http://schemas.microsoft.com/office/drawing/2014/main" id="{62B6A9C1-9ECF-E740-8210-537B54075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" name="AutoShape 336">
                  <a:extLst>
                    <a:ext uri="{FF2B5EF4-FFF2-40B4-BE49-F238E27FC236}">
                      <a16:creationId xmlns:a16="http://schemas.microsoft.com/office/drawing/2014/main" id="{9D8FBAA6-1137-6844-B6C0-8AE8A997B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4" name="AutoShape 337">
                  <a:extLst>
                    <a:ext uri="{FF2B5EF4-FFF2-40B4-BE49-F238E27FC236}">
                      <a16:creationId xmlns:a16="http://schemas.microsoft.com/office/drawing/2014/main" id="{69F4B76F-7829-E94B-BEA3-FD8D128BD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8" name="Freeform 338">
                <a:extLst>
                  <a:ext uri="{FF2B5EF4-FFF2-40B4-BE49-F238E27FC236}">
                    <a16:creationId xmlns:a16="http://schemas.microsoft.com/office/drawing/2014/main" id="{22A5C20A-B311-014E-A689-CAD61456A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49" name="Group 339">
                <a:extLst>
                  <a:ext uri="{FF2B5EF4-FFF2-40B4-BE49-F238E27FC236}">
                    <a16:creationId xmlns:a16="http://schemas.microsoft.com/office/drawing/2014/main" id="{925CE1AB-BA57-3848-BF71-4F28A97B4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1" name="AutoShape 340">
                  <a:extLst>
                    <a:ext uri="{FF2B5EF4-FFF2-40B4-BE49-F238E27FC236}">
                      <a16:creationId xmlns:a16="http://schemas.microsoft.com/office/drawing/2014/main" id="{B07E1427-3B3F-6340-A5C6-DEFB2FDEA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362" name="AutoShape 341">
                  <a:extLst>
                    <a:ext uri="{FF2B5EF4-FFF2-40B4-BE49-F238E27FC236}">
                      <a16:creationId xmlns:a16="http://schemas.microsoft.com/office/drawing/2014/main" id="{E9341EDB-352E-324A-895B-0C91268DF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50" name="Rectangle 342">
                <a:extLst>
                  <a:ext uri="{FF2B5EF4-FFF2-40B4-BE49-F238E27FC236}">
                    <a16:creationId xmlns:a16="http://schemas.microsoft.com/office/drawing/2014/main" id="{11D2D091-BAD4-0641-8566-710F8617E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1" name="Freeform 343">
                <a:extLst>
                  <a:ext uri="{FF2B5EF4-FFF2-40B4-BE49-F238E27FC236}">
                    <a16:creationId xmlns:a16="http://schemas.microsoft.com/office/drawing/2014/main" id="{3E9A5AE3-2D61-1346-98F1-082A92E9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2" name="Freeform 344">
                <a:extLst>
                  <a:ext uri="{FF2B5EF4-FFF2-40B4-BE49-F238E27FC236}">
                    <a16:creationId xmlns:a16="http://schemas.microsoft.com/office/drawing/2014/main" id="{C88A9B02-44A8-734D-A285-32FD607BA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3" name="Oval 345">
                <a:extLst>
                  <a:ext uri="{FF2B5EF4-FFF2-40B4-BE49-F238E27FC236}">
                    <a16:creationId xmlns:a16="http://schemas.microsoft.com/office/drawing/2014/main" id="{F7E578EC-80CB-5240-8CD1-30DCB354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4" name="Freeform 346">
                <a:extLst>
                  <a:ext uri="{FF2B5EF4-FFF2-40B4-BE49-F238E27FC236}">
                    <a16:creationId xmlns:a16="http://schemas.microsoft.com/office/drawing/2014/main" id="{01251E70-248C-C54E-995F-050E4B38D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5" name="AutoShape 347">
                <a:extLst>
                  <a:ext uri="{FF2B5EF4-FFF2-40B4-BE49-F238E27FC236}">
                    <a16:creationId xmlns:a16="http://schemas.microsoft.com/office/drawing/2014/main" id="{8EDCF461-339C-BE45-B223-F7FF2FF53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6" name="AutoShape 348">
                <a:extLst>
                  <a:ext uri="{FF2B5EF4-FFF2-40B4-BE49-F238E27FC236}">
                    <a16:creationId xmlns:a16="http://schemas.microsoft.com/office/drawing/2014/main" id="{41BCC026-3C31-E047-BE6D-95F125EFB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7" name="Oval 349">
                <a:extLst>
                  <a:ext uri="{FF2B5EF4-FFF2-40B4-BE49-F238E27FC236}">
                    <a16:creationId xmlns:a16="http://schemas.microsoft.com/office/drawing/2014/main" id="{BDE395A6-533C-B447-98EC-373FD11B4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8" name="Oval 350">
                <a:extLst>
                  <a:ext uri="{FF2B5EF4-FFF2-40B4-BE49-F238E27FC236}">
                    <a16:creationId xmlns:a16="http://schemas.microsoft.com/office/drawing/2014/main" id="{B4DADC3A-2C8C-F346-B8B8-136C0D22C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500" ker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59" name="Oval 351">
                <a:extLst>
                  <a:ext uri="{FF2B5EF4-FFF2-40B4-BE49-F238E27FC236}">
                    <a16:creationId xmlns:a16="http://schemas.microsoft.com/office/drawing/2014/main" id="{38987EEB-88F2-1244-9E1C-2C362707F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60" name="Rectangle 352">
                <a:extLst>
                  <a:ext uri="{FF2B5EF4-FFF2-40B4-BE49-F238E27FC236}">
                    <a16:creationId xmlns:a16="http://schemas.microsoft.com/office/drawing/2014/main" id="{AAD9CA5F-C3CC-4E40-B45E-D06325400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241" name="Line 9">
              <a:extLst>
                <a:ext uri="{FF2B5EF4-FFF2-40B4-BE49-F238E27FC236}">
                  <a16:creationId xmlns:a16="http://schemas.microsoft.com/office/drawing/2014/main" id="{9E3D4712-7ACE-524B-B065-8A439F0D2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1642"/>
              <a:ext cx="708" cy="49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242" name="Group 19">
              <a:extLst>
                <a:ext uri="{FF2B5EF4-FFF2-40B4-BE49-F238E27FC236}">
                  <a16:creationId xmlns:a16="http://schemas.microsoft.com/office/drawing/2014/main" id="{B7732DA7-70D9-1240-BF36-777385ECC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1881"/>
              <a:ext cx="529" cy="661"/>
              <a:chOff x="4277" y="2627"/>
              <a:chExt cx="529" cy="661"/>
            </a:xfrm>
          </p:grpSpPr>
          <p:sp>
            <p:nvSpPr>
              <p:cNvPr id="322" name="Rectangle 20">
                <a:extLst>
                  <a:ext uri="{FF2B5EF4-FFF2-40B4-BE49-F238E27FC236}">
                    <a16:creationId xmlns:a16="http://schemas.microsoft.com/office/drawing/2014/main" id="{7EF39355-B61B-E84C-B3EA-87B8386C9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3" name="Text Box 21">
                <a:extLst>
                  <a:ext uri="{FF2B5EF4-FFF2-40B4-BE49-F238E27FC236}">
                    <a16:creationId xmlns:a16="http://schemas.microsoft.com/office/drawing/2014/main" id="{26712A7D-44B8-304E-A5C8-D984194E69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" y="2627"/>
                <a:ext cx="52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mail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server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4" name="Rectangle 22">
                <a:extLst>
                  <a:ext uri="{FF2B5EF4-FFF2-40B4-BE49-F238E27FC236}">
                    <a16:creationId xmlns:a16="http://schemas.microsoft.com/office/drawing/2014/main" id="{7D10463C-95E2-7A40-B36D-B52E7D08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5" name="Line 23">
                <a:extLst>
                  <a:ext uri="{FF2B5EF4-FFF2-40B4-BE49-F238E27FC236}">
                    <a16:creationId xmlns:a16="http://schemas.microsoft.com/office/drawing/2014/main" id="{68F9A836-2CFD-7B42-A92E-BE9292B82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6" name="Line 24">
                <a:extLst>
                  <a:ext uri="{FF2B5EF4-FFF2-40B4-BE49-F238E27FC236}">
                    <a16:creationId xmlns:a16="http://schemas.microsoft.com/office/drawing/2014/main" id="{1779996E-0F2D-8442-BDA2-3F87ED99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7" name="Line 25">
                <a:extLst>
                  <a:ext uri="{FF2B5EF4-FFF2-40B4-BE49-F238E27FC236}">
                    <a16:creationId xmlns:a16="http://schemas.microsoft.com/office/drawing/2014/main" id="{40E69C7B-2F1A-5E44-95A1-0FA6ED855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8" name="Line 26">
                <a:extLst>
                  <a:ext uri="{FF2B5EF4-FFF2-40B4-BE49-F238E27FC236}">
                    <a16:creationId xmlns:a16="http://schemas.microsoft.com/office/drawing/2014/main" id="{CFC35C20-DD29-644F-933D-922B8557D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9" name="Line 27">
                <a:extLst>
                  <a:ext uri="{FF2B5EF4-FFF2-40B4-BE49-F238E27FC236}">
                    <a16:creationId xmlns:a16="http://schemas.microsoft.com/office/drawing/2014/main" id="{43DE343D-639B-8043-A638-7551BBFAB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0" name="Line 28">
                <a:extLst>
                  <a:ext uri="{FF2B5EF4-FFF2-40B4-BE49-F238E27FC236}">
                    <a16:creationId xmlns:a16="http://schemas.microsoft.com/office/drawing/2014/main" id="{73CAB6AE-7763-9144-9C11-A01FC5334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1" name="Line 29">
                <a:extLst>
                  <a:ext uri="{FF2B5EF4-FFF2-40B4-BE49-F238E27FC236}">
                    <a16:creationId xmlns:a16="http://schemas.microsoft.com/office/drawing/2014/main" id="{04D1B335-C850-7F4C-B4D0-A23B2568D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2" name="Rectangle 30">
                <a:extLst>
                  <a:ext uri="{FF2B5EF4-FFF2-40B4-BE49-F238E27FC236}">
                    <a16:creationId xmlns:a16="http://schemas.microsoft.com/office/drawing/2014/main" id="{D75BC7AF-5CB3-C249-8C45-6520E20D0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3" name="Rectangle 31">
                <a:extLst>
                  <a:ext uri="{FF2B5EF4-FFF2-40B4-BE49-F238E27FC236}">
                    <a16:creationId xmlns:a16="http://schemas.microsoft.com/office/drawing/2014/main" id="{74DAAAB9-27DF-DA4B-872B-8B29FE6DD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4" name="Rectangle 32">
                <a:extLst>
                  <a:ext uri="{FF2B5EF4-FFF2-40B4-BE49-F238E27FC236}">
                    <a16:creationId xmlns:a16="http://schemas.microsoft.com/office/drawing/2014/main" id="{5F99C941-D513-9148-ABE9-3B9B588B2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5" name="Rectangle 33">
                <a:extLst>
                  <a:ext uri="{FF2B5EF4-FFF2-40B4-BE49-F238E27FC236}">
                    <a16:creationId xmlns:a16="http://schemas.microsoft.com/office/drawing/2014/main" id="{3651F20B-728B-344C-B4AD-749B1DEAC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36" name="Rectangle 34">
                <a:extLst>
                  <a:ext uri="{FF2B5EF4-FFF2-40B4-BE49-F238E27FC236}">
                    <a16:creationId xmlns:a16="http://schemas.microsoft.com/office/drawing/2014/main" id="{7164AE9B-5D5E-3949-A3F4-DED08F720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43" name="Group 60">
              <a:extLst>
                <a:ext uri="{FF2B5EF4-FFF2-40B4-BE49-F238E27FC236}">
                  <a16:creationId xmlns:a16="http://schemas.microsoft.com/office/drawing/2014/main" id="{5A333144-1730-0C4F-A832-56ED7E3B8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7" y="2763"/>
              <a:ext cx="529" cy="661"/>
              <a:chOff x="4277" y="2627"/>
              <a:chExt cx="529" cy="661"/>
            </a:xfrm>
          </p:grpSpPr>
          <p:sp>
            <p:nvSpPr>
              <p:cNvPr id="307" name="Rectangle 61">
                <a:extLst>
                  <a:ext uri="{FF2B5EF4-FFF2-40B4-BE49-F238E27FC236}">
                    <a16:creationId xmlns:a16="http://schemas.microsoft.com/office/drawing/2014/main" id="{9395864E-A9B4-5342-82A1-DE3B8AFE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8" name="Text Box 62">
                <a:extLst>
                  <a:ext uri="{FF2B5EF4-FFF2-40B4-BE49-F238E27FC236}">
                    <a16:creationId xmlns:a16="http://schemas.microsoft.com/office/drawing/2014/main" id="{5AACD721-3312-0F4C-BAF3-B6F1B5616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" y="2627"/>
                <a:ext cx="52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mail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server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9" name="Rectangle 63">
                <a:extLst>
                  <a:ext uri="{FF2B5EF4-FFF2-40B4-BE49-F238E27FC236}">
                    <a16:creationId xmlns:a16="http://schemas.microsoft.com/office/drawing/2014/main" id="{93B2530E-F2E5-1041-B7D2-9465CE4EA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0" name="Line 64">
                <a:extLst>
                  <a:ext uri="{FF2B5EF4-FFF2-40B4-BE49-F238E27FC236}">
                    <a16:creationId xmlns:a16="http://schemas.microsoft.com/office/drawing/2014/main" id="{894E865A-3431-FD4B-96A5-C97DAAC7A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1" name="Line 65">
                <a:extLst>
                  <a:ext uri="{FF2B5EF4-FFF2-40B4-BE49-F238E27FC236}">
                    <a16:creationId xmlns:a16="http://schemas.microsoft.com/office/drawing/2014/main" id="{3CA43AF7-D356-4142-A618-06DCB2328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2" name="Line 66">
                <a:extLst>
                  <a:ext uri="{FF2B5EF4-FFF2-40B4-BE49-F238E27FC236}">
                    <a16:creationId xmlns:a16="http://schemas.microsoft.com/office/drawing/2014/main" id="{4F8E4FC5-0A2A-4849-97E6-425A5D2E6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3" name="Line 67">
                <a:extLst>
                  <a:ext uri="{FF2B5EF4-FFF2-40B4-BE49-F238E27FC236}">
                    <a16:creationId xmlns:a16="http://schemas.microsoft.com/office/drawing/2014/main" id="{343125A4-6A3A-F943-89E3-12B16C09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4" name="Line 68">
                <a:extLst>
                  <a:ext uri="{FF2B5EF4-FFF2-40B4-BE49-F238E27FC236}">
                    <a16:creationId xmlns:a16="http://schemas.microsoft.com/office/drawing/2014/main" id="{D4CB6017-5831-FA48-815B-BE9297024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5" name="Line 69">
                <a:extLst>
                  <a:ext uri="{FF2B5EF4-FFF2-40B4-BE49-F238E27FC236}">
                    <a16:creationId xmlns:a16="http://schemas.microsoft.com/office/drawing/2014/main" id="{E4754EF7-D910-814B-8B41-2FD2BAA87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6" name="Line 70">
                <a:extLst>
                  <a:ext uri="{FF2B5EF4-FFF2-40B4-BE49-F238E27FC236}">
                    <a16:creationId xmlns:a16="http://schemas.microsoft.com/office/drawing/2014/main" id="{F137C288-EF55-D540-A997-85FA917D7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7" name="Rectangle 71">
                <a:extLst>
                  <a:ext uri="{FF2B5EF4-FFF2-40B4-BE49-F238E27FC236}">
                    <a16:creationId xmlns:a16="http://schemas.microsoft.com/office/drawing/2014/main" id="{F56FC77C-FB59-7F4E-B825-2A488EF8C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8" name="Rectangle 72">
                <a:extLst>
                  <a:ext uri="{FF2B5EF4-FFF2-40B4-BE49-F238E27FC236}">
                    <a16:creationId xmlns:a16="http://schemas.microsoft.com/office/drawing/2014/main" id="{F41D8631-6A74-BA42-8A05-01D02E0EA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19" name="Rectangle 73">
                <a:extLst>
                  <a:ext uri="{FF2B5EF4-FFF2-40B4-BE49-F238E27FC236}">
                    <a16:creationId xmlns:a16="http://schemas.microsoft.com/office/drawing/2014/main" id="{C73BF6A9-3054-FB43-A0C0-EB576EBF1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0" name="Rectangle 74">
                <a:extLst>
                  <a:ext uri="{FF2B5EF4-FFF2-40B4-BE49-F238E27FC236}">
                    <a16:creationId xmlns:a16="http://schemas.microsoft.com/office/drawing/2014/main" id="{944FDC84-5A12-CC42-9A23-A92DDF6A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1" name="Rectangle 75">
                <a:extLst>
                  <a:ext uri="{FF2B5EF4-FFF2-40B4-BE49-F238E27FC236}">
                    <a16:creationId xmlns:a16="http://schemas.microsoft.com/office/drawing/2014/main" id="{88D6DBF9-99B2-4544-BF6D-329E89DCB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44" name="Group 96">
              <a:extLst>
                <a:ext uri="{FF2B5EF4-FFF2-40B4-BE49-F238E27FC236}">
                  <a16:creationId xmlns:a16="http://schemas.microsoft.com/office/drawing/2014/main" id="{57000094-DC40-484B-A0CA-146FA733F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7" y="1347"/>
              <a:ext cx="529" cy="661"/>
              <a:chOff x="4277" y="2627"/>
              <a:chExt cx="529" cy="661"/>
            </a:xfrm>
          </p:grpSpPr>
          <p:sp>
            <p:nvSpPr>
              <p:cNvPr id="292" name="Rectangle 97">
                <a:extLst>
                  <a:ext uri="{FF2B5EF4-FFF2-40B4-BE49-F238E27FC236}">
                    <a16:creationId xmlns:a16="http://schemas.microsoft.com/office/drawing/2014/main" id="{23688015-1451-B649-A136-19DFE598C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3" name="Text Box 98">
                <a:extLst>
                  <a:ext uri="{FF2B5EF4-FFF2-40B4-BE49-F238E27FC236}">
                    <a16:creationId xmlns:a16="http://schemas.microsoft.com/office/drawing/2014/main" id="{8D2FAA41-802D-714B-9684-49001E0C1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7" y="2627"/>
                <a:ext cx="52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mail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server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4" name="Rectangle 99">
                <a:extLst>
                  <a:ext uri="{FF2B5EF4-FFF2-40B4-BE49-F238E27FC236}">
                    <a16:creationId xmlns:a16="http://schemas.microsoft.com/office/drawing/2014/main" id="{A4CCD107-61E7-3242-85D1-3EAFC1B47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5" name="Line 100">
                <a:extLst>
                  <a:ext uri="{FF2B5EF4-FFF2-40B4-BE49-F238E27FC236}">
                    <a16:creationId xmlns:a16="http://schemas.microsoft.com/office/drawing/2014/main" id="{2743033E-E6A8-F646-99FA-C57B67EFD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6" name="Line 101">
                <a:extLst>
                  <a:ext uri="{FF2B5EF4-FFF2-40B4-BE49-F238E27FC236}">
                    <a16:creationId xmlns:a16="http://schemas.microsoft.com/office/drawing/2014/main" id="{2C5C87C8-3EB9-C345-8455-9601CC8BF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7" name="Line 102">
                <a:extLst>
                  <a:ext uri="{FF2B5EF4-FFF2-40B4-BE49-F238E27FC236}">
                    <a16:creationId xmlns:a16="http://schemas.microsoft.com/office/drawing/2014/main" id="{61F561F5-A8AF-F046-8A1B-EB72756D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8" name="Line 103">
                <a:extLst>
                  <a:ext uri="{FF2B5EF4-FFF2-40B4-BE49-F238E27FC236}">
                    <a16:creationId xmlns:a16="http://schemas.microsoft.com/office/drawing/2014/main" id="{189B5DCD-C8CD-4049-BF55-784B4932C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9" name="Line 104">
                <a:extLst>
                  <a:ext uri="{FF2B5EF4-FFF2-40B4-BE49-F238E27FC236}">
                    <a16:creationId xmlns:a16="http://schemas.microsoft.com/office/drawing/2014/main" id="{51E021BF-BE11-C748-8956-6CE4588C2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0" name="Line 105">
                <a:extLst>
                  <a:ext uri="{FF2B5EF4-FFF2-40B4-BE49-F238E27FC236}">
                    <a16:creationId xmlns:a16="http://schemas.microsoft.com/office/drawing/2014/main" id="{4B929A3B-B815-E441-922D-EA14E8C14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1" name="Line 106">
                <a:extLst>
                  <a:ext uri="{FF2B5EF4-FFF2-40B4-BE49-F238E27FC236}">
                    <a16:creationId xmlns:a16="http://schemas.microsoft.com/office/drawing/2014/main" id="{5A282BD2-5338-3E4D-8636-9D489C73E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02" name="Rectangle 107">
                <a:extLst>
                  <a:ext uri="{FF2B5EF4-FFF2-40B4-BE49-F238E27FC236}">
                    <a16:creationId xmlns:a16="http://schemas.microsoft.com/office/drawing/2014/main" id="{8E194D1F-5621-4E4F-9797-A2C32D688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3" name="Rectangle 108">
                <a:extLst>
                  <a:ext uri="{FF2B5EF4-FFF2-40B4-BE49-F238E27FC236}">
                    <a16:creationId xmlns:a16="http://schemas.microsoft.com/office/drawing/2014/main" id="{AD50D80A-F8D2-514C-87E9-4ACA4207A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4" name="Rectangle 109">
                <a:extLst>
                  <a:ext uri="{FF2B5EF4-FFF2-40B4-BE49-F238E27FC236}">
                    <a16:creationId xmlns:a16="http://schemas.microsoft.com/office/drawing/2014/main" id="{2275F6D3-E63F-C04C-A0DE-16B4A4842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5" name="Rectangle 110">
                <a:extLst>
                  <a:ext uri="{FF2B5EF4-FFF2-40B4-BE49-F238E27FC236}">
                    <a16:creationId xmlns:a16="http://schemas.microsoft.com/office/drawing/2014/main" id="{48706195-34DD-A541-88E3-15F1D1F4A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06" name="Rectangle 111">
                <a:extLst>
                  <a:ext uri="{FF2B5EF4-FFF2-40B4-BE49-F238E27FC236}">
                    <a16:creationId xmlns:a16="http://schemas.microsoft.com/office/drawing/2014/main" id="{3F644955-990A-3D46-8B8D-8C68D095D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245" name="Line 117">
              <a:extLst>
                <a:ext uri="{FF2B5EF4-FFF2-40B4-BE49-F238E27FC236}">
                  <a16:creationId xmlns:a16="http://schemas.microsoft.com/office/drawing/2014/main" id="{14A97E77-F498-9E42-8702-8B7F5D1AC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" y="2350"/>
              <a:ext cx="708" cy="6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6" name="Line 118">
              <a:extLst>
                <a:ext uri="{FF2B5EF4-FFF2-40B4-BE49-F238E27FC236}">
                  <a16:creationId xmlns:a16="http://schemas.microsoft.com/office/drawing/2014/main" id="{32DA8ECF-6761-E64E-A313-7489BEF95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6" y="2020"/>
              <a:ext cx="0" cy="78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247" name="Group 119">
              <a:extLst>
                <a:ext uri="{FF2B5EF4-FFF2-40B4-BE49-F238E27FC236}">
                  <a16:creationId xmlns:a16="http://schemas.microsoft.com/office/drawing/2014/main" id="{BA52A921-FC7C-6043-901B-354417734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" y="2535"/>
              <a:ext cx="680" cy="349"/>
              <a:chOff x="3729" y="2537"/>
              <a:chExt cx="680" cy="349"/>
            </a:xfrm>
          </p:grpSpPr>
          <p:sp>
            <p:nvSpPr>
              <p:cNvPr id="290" name="Rectangle 120">
                <a:extLst>
                  <a:ext uri="{FF2B5EF4-FFF2-40B4-BE49-F238E27FC236}">
                    <a16:creationId xmlns:a16="http://schemas.microsoft.com/office/drawing/2014/main" id="{0C8E9259-98F2-604F-A4C6-3A7F488F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91" name="Text Box 121">
                <a:extLst>
                  <a:ext uri="{FF2B5EF4-FFF2-40B4-BE49-F238E27FC236}">
                    <a16:creationId xmlns:a16="http://schemas.microsoft.com/office/drawing/2014/main" id="{211C72D2-CB25-324F-AB81-6EE0282F0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2537"/>
                <a:ext cx="6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kern="0">
                    <a:solidFill>
                      <a:srgbClr val="CC0000"/>
                    </a:solidFill>
                    <a:latin typeface="+mn-lt"/>
                  </a:rPr>
                  <a:t>SMTP</a:t>
                </a:r>
              </a:p>
            </p:txBody>
          </p:sp>
        </p:grpSp>
        <p:grpSp>
          <p:nvGrpSpPr>
            <p:cNvPr id="248" name="Group 122">
              <a:extLst>
                <a:ext uri="{FF2B5EF4-FFF2-40B4-BE49-F238E27FC236}">
                  <a16:creationId xmlns:a16="http://schemas.microsoft.com/office/drawing/2014/main" id="{0C8CF91C-30A4-724C-9B71-2A06A2948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5" y="1743"/>
              <a:ext cx="680" cy="349"/>
              <a:chOff x="3729" y="2537"/>
              <a:chExt cx="680" cy="349"/>
            </a:xfrm>
          </p:grpSpPr>
          <p:sp>
            <p:nvSpPr>
              <p:cNvPr id="288" name="Rectangle 123">
                <a:extLst>
                  <a:ext uri="{FF2B5EF4-FFF2-40B4-BE49-F238E27FC236}">
                    <a16:creationId xmlns:a16="http://schemas.microsoft.com/office/drawing/2014/main" id="{FCECD58F-F77F-CE4B-B35E-A96DEDC7E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89" name="Text Box 124">
                <a:extLst>
                  <a:ext uri="{FF2B5EF4-FFF2-40B4-BE49-F238E27FC236}">
                    <a16:creationId xmlns:a16="http://schemas.microsoft.com/office/drawing/2014/main" id="{AF84BA8D-FF6F-3247-901E-8E6B18720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2537"/>
                <a:ext cx="6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kern="0">
                    <a:solidFill>
                      <a:srgbClr val="CC0000"/>
                    </a:solidFill>
                    <a:latin typeface="+mn-lt"/>
                  </a:rPr>
                  <a:t>SMTP</a:t>
                </a:r>
              </a:p>
            </p:txBody>
          </p:sp>
        </p:grpSp>
        <p:grpSp>
          <p:nvGrpSpPr>
            <p:cNvPr id="249" name="Group 125">
              <a:extLst>
                <a:ext uri="{FF2B5EF4-FFF2-40B4-BE49-F238E27FC236}">
                  <a16:creationId xmlns:a16="http://schemas.microsoft.com/office/drawing/2014/main" id="{58DC277B-7AA7-2E40-B727-BF4769AC1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" y="2193"/>
              <a:ext cx="680" cy="349"/>
              <a:chOff x="3729" y="2537"/>
              <a:chExt cx="680" cy="349"/>
            </a:xfrm>
          </p:grpSpPr>
          <p:sp>
            <p:nvSpPr>
              <p:cNvPr id="286" name="Rectangle 126">
                <a:extLst>
                  <a:ext uri="{FF2B5EF4-FFF2-40B4-BE49-F238E27FC236}">
                    <a16:creationId xmlns:a16="http://schemas.microsoft.com/office/drawing/2014/main" id="{2816DCBF-A1AF-E048-B956-3F1809C0D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87" name="Text Box 127">
                <a:extLst>
                  <a:ext uri="{FF2B5EF4-FFF2-40B4-BE49-F238E27FC236}">
                    <a16:creationId xmlns:a16="http://schemas.microsoft.com/office/drawing/2014/main" id="{63B15CD0-9983-6A4B-9279-804A5439A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2537"/>
                <a:ext cx="6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100" kern="0">
                    <a:solidFill>
                      <a:srgbClr val="CC0000"/>
                    </a:solidFill>
                    <a:latin typeface="+mn-lt"/>
                  </a:rPr>
                  <a:t>SMTP</a:t>
                </a:r>
              </a:p>
            </p:txBody>
          </p:sp>
        </p:grpSp>
        <p:grpSp>
          <p:nvGrpSpPr>
            <p:cNvPr id="250" name="Group 423">
              <a:extLst>
                <a:ext uri="{FF2B5EF4-FFF2-40B4-BE49-F238E27FC236}">
                  <a16:creationId xmlns:a16="http://schemas.microsoft.com/office/drawing/2014/main" id="{30BA0251-F53A-8C4F-97BA-8DC51407C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886"/>
              <a:ext cx="602" cy="664"/>
              <a:chOff x="3547" y="550"/>
              <a:chExt cx="602" cy="664"/>
            </a:xfrm>
          </p:grpSpPr>
          <p:grpSp>
            <p:nvGrpSpPr>
              <p:cNvPr id="281" name="Group 353">
                <a:extLst>
                  <a:ext uri="{FF2B5EF4-FFF2-40B4-BE49-F238E27FC236}">
                    <a16:creationId xmlns:a16="http://schemas.microsoft.com/office/drawing/2014/main" id="{08E25960-F839-D945-AEB0-EBA43385E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84" name="Picture 354" descr="desktop_computer_stylized_medium">
                  <a:extLst>
                    <a:ext uri="{FF2B5EF4-FFF2-40B4-BE49-F238E27FC236}">
                      <a16:creationId xmlns:a16="http://schemas.microsoft.com/office/drawing/2014/main" id="{A8E24158-A20D-2643-9568-7E2B6A9A8F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5" name="Freeform 355">
                  <a:extLst>
                    <a:ext uri="{FF2B5EF4-FFF2-40B4-BE49-F238E27FC236}">
                      <a16:creationId xmlns:a16="http://schemas.microsoft.com/office/drawing/2014/main" id="{7C66E8C3-2156-B443-A62B-AB5FE62DD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82" name="Rectangle 115">
                <a:extLst>
                  <a:ext uri="{FF2B5EF4-FFF2-40B4-BE49-F238E27FC236}">
                    <a16:creationId xmlns:a16="http://schemas.microsoft.com/office/drawing/2014/main" id="{A8808CF7-A20F-6048-A5C3-5948802EC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83" name="Text Box 116">
                <a:extLst>
                  <a:ext uri="{FF2B5EF4-FFF2-40B4-BE49-F238E27FC236}">
                    <a16:creationId xmlns:a16="http://schemas.microsoft.com/office/drawing/2014/main" id="{3615B133-7ADF-B149-A5EF-D48A09950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1" name="Group 424">
              <a:extLst>
                <a:ext uri="{FF2B5EF4-FFF2-40B4-BE49-F238E27FC236}">
                  <a16:creationId xmlns:a16="http://schemas.microsoft.com/office/drawing/2014/main" id="{45EE4567-07D2-9B44-B152-A79DBA143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3" y="1400"/>
              <a:ext cx="602" cy="664"/>
              <a:chOff x="3547" y="550"/>
              <a:chExt cx="602" cy="664"/>
            </a:xfrm>
          </p:grpSpPr>
          <p:grpSp>
            <p:nvGrpSpPr>
              <p:cNvPr id="276" name="Group 425">
                <a:extLst>
                  <a:ext uri="{FF2B5EF4-FFF2-40B4-BE49-F238E27FC236}">
                    <a16:creationId xmlns:a16="http://schemas.microsoft.com/office/drawing/2014/main" id="{E722A2E6-A5F4-6C41-B802-1B3176A54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79" name="Picture 426" descr="desktop_computer_stylized_medium">
                  <a:extLst>
                    <a:ext uri="{FF2B5EF4-FFF2-40B4-BE49-F238E27FC236}">
                      <a16:creationId xmlns:a16="http://schemas.microsoft.com/office/drawing/2014/main" id="{8B6EAA10-F9D8-724F-94C8-D4E4B57A0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Freeform 427">
                  <a:extLst>
                    <a:ext uri="{FF2B5EF4-FFF2-40B4-BE49-F238E27FC236}">
                      <a16:creationId xmlns:a16="http://schemas.microsoft.com/office/drawing/2014/main" id="{1E93A55D-6DF6-C544-9512-0E02D9C49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77" name="Rectangle 115">
                <a:extLst>
                  <a:ext uri="{FF2B5EF4-FFF2-40B4-BE49-F238E27FC236}">
                    <a16:creationId xmlns:a16="http://schemas.microsoft.com/office/drawing/2014/main" id="{1B535841-0794-1B43-AB50-A8A2B89E4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78" name="Text Box 116">
                <a:extLst>
                  <a:ext uri="{FF2B5EF4-FFF2-40B4-BE49-F238E27FC236}">
                    <a16:creationId xmlns:a16="http://schemas.microsoft.com/office/drawing/2014/main" id="{08BD580D-BB58-674F-BF51-73AD02F8ED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2" name="Group 430">
              <a:extLst>
                <a:ext uri="{FF2B5EF4-FFF2-40B4-BE49-F238E27FC236}">
                  <a16:creationId xmlns:a16="http://schemas.microsoft.com/office/drawing/2014/main" id="{34A2D0BA-C196-4942-B7CA-678581CB5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5" y="1880"/>
              <a:ext cx="602" cy="664"/>
              <a:chOff x="3547" y="550"/>
              <a:chExt cx="602" cy="664"/>
            </a:xfrm>
          </p:grpSpPr>
          <p:grpSp>
            <p:nvGrpSpPr>
              <p:cNvPr id="271" name="Group 431">
                <a:extLst>
                  <a:ext uri="{FF2B5EF4-FFF2-40B4-BE49-F238E27FC236}">
                    <a16:creationId xmlns:a16="http://schemas.microsoft.com/office/drawing/2014/main" id="{BE03D0A5-F5D7-9948-B7EA-FA5E6ADA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74" name="Picture 432" descr="desktop_computer_stylized_medium">
                  <a:extLst>
                    <a:ext uri="{FF2B5EF4-FFF2-40B4-BE49-F238E27FC236}">
                      <a16:creationId xmlns:a16="http://schemas.microsoft.com/office/drawing/2014/main" id="{CE464295-B889-1B47-A8D7-3556B2AAAD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5" name="Freeform 433">
                  <a:extLst>
                    <a:ext uri="{FF2B5EF4-FFF2-40B4-BE49-F238E27FC236}">
                      <a16:creationId xmlns:a16="http://schemas.microsoft.com/office/drawing/2014/main" id="{C77332B6-93C9-A042-A591-13DCD23AA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72" name="Rectangle 115">
                <a:extLst>
                  <a:ext uri="{FF2B5EF4-FFF2-40B4-BE49-F238E27FC236}">
                    <a16:creationId xmlns:a16="http://schemas.microsoft.com/office/drawing/2014/main" id="{F6E9263B-5B99-914A-B779-F129D9C7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73" name="Text Box 116">
                <a:extLst>
                  <a:ext uri="{FF2B5EF4-FFF2-40B4-BE49-F238E27FC236}">
                    <a16:creationId xmlns:a16="http://schemas.microsoft.com/office/drawing/2014/main" id="{E6ADB34B-0590-DF41-A12D-070F82E8A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3" name="Group 436">
              <a:extLst>
                <a:ext uri="{FF2B5EF4-FFF2-40B4-BE49-F238E27FC236}">
                  <a16:creationId xmlns:a16="http://schemas.microsoft.com/office/drawing/2014/main" id="{1E0B8E86-E363-7347-AAB0-795D10C2D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" y="2540"/>
              <a:ext cx="602" cy="664"/>
              <a:chOff x="3547" y="550"/>
              <a:chExt cx="602" cy="664"/>
            </a:xfrm>
          </p:grpSpPr>
          <p:grpSp>
            <p:nvGrpSpPr>
              <p:cNvPr id="266" name="Group 437">
                <a:extLst>
                  <a:ext uri="{FF2B5EF4-FFF2-40B4-BE49-F238E27FC236}">
                    <a16:creationId xmlns:a16="http://schemas.microsoft.com/office/drawing/2014/main" id="{AC5F831C-0C35-C549-B51D-4296B8B8B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69" name="Picture 438" descr="desktop_computer_stylized_medium">
                  <a:extLst>
                    <a:ext uri="{FF2B5EF4-FFF2-40B4-BE49-F238E27FC236}">
                      <a16:creationId xmlns:a16="http://schemas.microsoft.com/office/drawing/2014/main" id="{AD14A203-3912-324B-BE4F-9D6A4285CE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0" name="Freeform 439">
                  <a:extLst>
                    <a:ext uri="{FF2B5EF4-FFF2-40B4-BE49-F238E27FC236}">
                      <a16:creationId xmlns:a16="http://schemas.microsoft.com/office/drawing/2014/main" id="{9E88436B-4E0D-D149-A214-D937D45DE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67" name="Rectangle 115">
                <a:extLst>
                  <a:ext uri="{FF2B5EF4-FFF2-40B4-BE49-F238E27FC236}">
                    <a16:creationId xmlns:a16="http://schemas.microsoft.com/office/drawing/2014/main" id="{0DEA31A9-2C76-564E-B16F-DBD697177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68" name="Text Box 116">
                <a:extLst>
                  <a:ext uri="{FF2B5EF4-FFF2-40B4-BE49-F238E27FC236}">
                    <a16:creationId xmlns:a16="http://schemas.microsoft.com/office/drawing/2014/main" id="{7655A215-ADF5-8C47-8D04-DDBF56AFD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4" name="Group 442">
              <a:extLst>
                <a:ext uri="{FF2B5EF4-FFF2-40B4-BE49-F238E27FC236}">
                  <a16:creationId xmlns:a16="http://schemas.microsoft.com/office/drawing/2014/main" id="{30600299-25CF-4A4E-8A3B-15590AC95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3446"/>
              <a:ext cx="602" cy="664"/>
              <a:chOff x="3547" y="550"/>
              <a:chExt cx="602" cy="664"/>
            </a:xfrm>
          </p:grpSpPr>
          <p:grpSp>
            <p:nvGrpSpPr>
              <p:cNvPr id="261" name="Group 443">
                <a:extLst>
                  <a:ext uri="{FF2B5EF4-FFF2-40B4-BE49-F238E27FC236}">
                    <a16:creationId xmlns:a16="http://schemas.microsoft.com/office/drawing/2014/main" id="{116521D6-39B6-ED4D-BF9D-4EDC84BB4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64" name="Picture 444" descr="desktop_computer_stylized_medium">
                  <a:extLst>
                    <a:ext uri="{FF2B5EF4-FFF2-40B4-BE49-F238E27FC236}">
                      <a16:creationId xmlns:a16="http://schemas.microsoft.com/office/drawing/2014/main" id="{B764D5A2-AAF9-6F4A-AD12-7AF1E69A92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5" name="Freeform 445">
                  <a:extLst>
                    <a:ext uri="{FF2B5EF4-FFF2-40B4-BE49-F238E27FC236}">
                      <a16:creationId xmlns:a16="http://schemas.microsoft.com/office/drawing/2014/main" id="{1CF12910-951A-5444-81F3-DDC16C951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62" name="Rectangle 115">
                <a:extLst>
                  <a:ext uri="{FF2B5EF4-FFF2-40B4-BE49-F238E27FC236}">
                    <a16:creationId xmlns:a16="http://schemas.microsoft.com/office/drawing/2014/main" id="{E6B060FF-D007-3348-A6C9-A56534FB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63" name="Text Box 116">
                <a:extLst>
                  <a:ext uri="{FF2B5EF4-FFF2-40B4-BE49-F238E27FC236}">
                    <a16:creationId xmlns:a16="http://schemas.microsoft.com/office/drawing/2014/main" id="{D67C13D0-AC42-8E4B-9B42-5CEAC1302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255" name="Group 448">
              <a:extLst>
                <a:ext uri="{FF2B5EF4-FFF2-40B4-BE49-F238E27FC236}">
                  <a16:creationId xmlns:a16="http://schemas.microsoft.com/office/drawing/2014/main" id="{8E0DD129-7A33-3E4A-8455-FC51B1CF6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" y="3056"/>
              <a:ext cx="602" cy="664"/>
              <a:chOff x="3547" y="550"/>
              <a:chExt cx="602" cy="664"/>
            </a:xfrm>
          </p:grpSpPr>
          <p:grpSp>
            <p:nvGrpSpPr>
              <p:cNvPr id="256" name="Group 449">
                <a:extLst>
                  <a:ext uri="{FF2B5EF4-FFF2-40B4-BE49-F238E27FC236}">
                    <a16:creationId xmlns:a16="http://schemas.microsoft.com/office/drawing/2014/main" id="{90AB032A-A3B7-3748-9489-8C4F91558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59" name="Picture 450" descr="desktop_computer_stylized_medium">
                  <a:extLst>
                    <a:ext uri="{FF2B5EF4-FFF2-40B4-BE49-F238E27FC236}">
                      <a16:creationId xmlns:a16="http://schemas.microsoft.com/office/drawing/2014/main" id="{DE476DC9-0E4F-314D-82DF-D6027FE6D1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0" name="Freeform 451">
                  <a:extLst>
                    <a:ext uri="{FF2B5EF4-FFF2-40B4-BE49-F238E27FC236}">
                      <a16:creationId xmlns:a16="http://schemas.microsoft.com/office/drawing/2014/main" id="{234ABE2F-A8B4-8542-94E8-78DDE67E3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kern="0">
                    <a:solidFill>
                      <a:srgbClr val="000000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57" name="Rectangle 115">
                <a:extLst>
                  <a:ext uri="{FF2B5EF4-FFF2-40B4-BE49-F238E27FC236}">
                    <a16:creationId xmlns:a16="http://schemas.microsoft.com/office/drawing/2014/main" id="{B0E02959-4482-944E-9351-976262974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258" name="Text Box 116">
                <a:extLst>
                  <a:ext uri="{FF2B5EF4-FFF2-40B4-BE49-F238E27FC236}">
                    <a16:creationId xmlns:a16="http://schemas.microsoft.com/office/drawing/2014/main" id="{53D455CA-494C-3941-B909-EFE07A9B7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7" y="550"/>
                <a:ext cx="492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350" kern="0">
                    <a:solidFill>
                      <a:srgbClr val="000000"/>
                    </a:solidFill>
                    <a:latin typeface="+mn-lt"/>
                  </a:rPr>
                  <a:t>agent</a:t>
                </a:r>
                <a:endParaRPr lang="en-US" altLang="en-US" sz="2100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sp>
        <p:nvSpPr>
          <p:cNvPr id="216" name="Rectangle 3">
            <a:extLst>
              <a:ext uri="{FF2B5EF4-FFF2-40B4-BE49-F238E27FC236}">
                <a16:creationId xmlns:a16="http://schemas.microsoft.com/office/drawing/2014/main" id="{D5E2CE3F-09DC-EA40-ABE5-ED6ACF8FB8D5}"/>
              </a:ext>
            </a:extLst>
          </p:cNvPr>
          <p:cNvSpPr txBox="1">
            <a:spLocks noChangeArrowheads="1"/>
          </p:cNvSpPr>
          <p:nvPr/>
        </p:nvSpPr>
        <p:spPr>
          <a:xfrm>
            <a:off x="495199" y="1897610"/>
            <a:ext cx="4054927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mail servers:</a:t>
            </a:r>
          </a:p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mailbox</a:t>
            </a:r>
            <a:r>
              <a:rPr lang="en-US" altLang="en-US" sz="2100" dirty="0">
                <a:ea typeface="ＭＳ Ｐゴシック" panose="020B0600070205080204" pitchFamily="34" charset="-128"/>
              </a:rPr>
              <a:t> contains incoming messages for user</a:t>
            </a:r>
          </a:p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message queue</a:t>
            </a:r>
            <a:r>
              <a:rPr lang="en-US" altLang="en-US" sz="2100" dirty="0">
                <a:ea typeface="ＭＳ Ｐゴシック" panose="020B0600070205080204" pitchFamily="34" charset="-128"/>
              </a:rPr>
              <a:t> of outgoing (to be sent) mail messages</a:t>
            </a:r>
          </a:p>
          <a:p>
            <a:r>
              <a:rPr lang="en-US" altLang="en-US" sz="21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SMTP protocol</a:t>
            </a:r>
            <a:r>
              <a:rPr lang="en-US" altLang="en-US" sz="2100" dirty="0">
                <a:ea typeface="ＭＳ Ｐゴシック" panose="020B0600070205080204" pitchFamily="34" charset="-128"/>
              </a:rPr>
              <a:t> between mail servers to send email messages</a:t>
            </a:r>
          </a:p>
          <a:p>
            <a:pPr lvl="1"/>
            <a:r>
              <a:rPr lang="en-US" altLang="en-US" sz="2100" dirty="0">
                <a:ea typeface="ＭＳ Ｐゴシック" panose="020B0600070205080204" pitchFamily="34" charset="-128"/>
              </a:rPr>
              <a:t>client: sending mail server</a:t>
            </a:r>
          </a:p>
          <a:p>
            <a:pPr lvl="1"/>
            <a:r>
              <a:rPr lang="en-US" altLang="ja-JP" sz="2100" dirty="0">
                <a:ea typeface="ＭＳ Ｐゴシック" panose="020B0600070205080204" pitchFamily="34" charset="-128"/>
              </a:rPr>
              <a:t>“server”: receiving mail server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621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E-mail: the RFC </a:t>
            </a:r>
            <a:r>
              <a:rPr lang="en-US" altLang="en-US" sz="2400" dirty="0">
                <a:cs typeface="Calibri" panose="020F0502020204030204" pitchFamily="34" charset="0"/>
              </a:rPr>
              <a:t>(5321)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15" name="Rectangle 3">
            <a:extLst>
              <a:ext uri="{FF2B5EF4-FFF2-40B4-BE49-F238E27FC236}">
                <a16:creationId xmlns:a16="http://schemas.microsoft.com/office/drawing/2014/main" id="{38D73E7D-6683-3B49-B9F1-F60777D45BFB}"/>
              </a:ext>
            </a:extLst>
          </p:cNvPr>
          <p:cNvSpPr txBox="1">
            <a:spLocks noChangeArrowheads="1"/>
          </p:cNvSpPr>
          <p:nvPr/>
        </p:nvSpPr>
        <p:spPr>
          <a:xfrm>
            <a:off x="520370" y="1880507"/>
            <a:ext cx="8043996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uses TCP to reliably transfer email message from client (mail server initiating connection) to server, port 25</a:t>
            </a:r>
          </a:p>
          <a:p>
            <a:pPr>
              <a:spcBef>
                <a:spcPts val="4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direct transfer: sending server (acting like client) to receiving server</a:t>
            </a:r>
          </a:p>
          <a:p>
            <a:pPr>
              <a:spcBef>
                <a:spcPts val="4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three phases of transfer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handshaking (greeting)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transfer of messages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closure</a:t>
            </a:r>
          </a:p>
          <a:p>
            <a:pPr>
              <a:spcBef>
                <a:spcPts val="4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command/response interaction (like HTTP)</a:t>
            </a:r>
            <a:endParaRPr lang="en-US" altLang="en-US" sz="21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commands:</a:t>
            </a:r>
            <a:r>
              <a:rPr lang="en-US" altLang="en-US" sz="1800" dirty="0">
                <a:ea typeface="ＭＳ Ｐゴシック" panose="020B0600070205080204" pitchFamily="34" charset="-128"/>
              </a:rPr>
              <a:t> ASCII text</a:t>
            </a:r>
          </a:p>
          <a:p>
            <a:pPr lvl="1">
              <a:spcBef>
                <a:spcPts val="450"/>
              </a:spcBef>
            </a:pPr>
            <a:r>
              <a:rPr lang="en-US" altLang="en-US" sz="18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response:</a:t>
            </a:r>
            <a:r>
              <a:rPr lang="en-US" altLang="en-US" sz="1800" dirty="0">
                <a:ea typeface="ＭＳ Ｐゴシック" panose="020B0600070205080204" pitchFamily="34" charset="-128"/>
              </a:rPr>
              <a:t> status code and phrase</a:t>
            </a:r>
          </a:p>
          <a:p>
            <a:pPr>
              <a:spcBef>
                <a:spcPts val="45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messages must be in 7-bit ASCI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61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Scenario: Alice sends e-mail to Bob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2933C95F-5827-EE44-BCBB-0C3F4EACA630}"/>
              </a:ext>
            </a:extLst>
          </p:cNvPr>
          <p:cNvSpPr txBox="1">
            <a:spLocks noChangeArrowheads="1"/>
          </p:cNvSpPr>
          <p:nvPr/>
        </p:nvSpPr>
        <p:spPr>
          <a:xfrm>
            <a:off x="530675" y="1885950"/>
            <a:ext cx="3803367" cy="8654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1) Alice uses UA to compose e-mail message “</a:t>
            </a:r>
            <a:r>
              <a:rPr lang="en-US" altLang="ja-JP" sz="1800" dirty="0">
                <a:ea typeface="ＭＳ Ｐゴシック" panose="020B0600070205080204" pitchFamily="34" charset="-128"/>
              </a:rPr>
              <a:t>to” </a:t>
            </a:r>
            <a:r>
              <a:rPr lang="en-US" altLang="ja-JP" sz="1800" dirty="0" err="1">
                <a:ea typeface="ＭＳ Ｐゴシック" panose="020B0600070205080204" pitchFamily="34" charset="-128"/>
              </a:rPr>
              <a:t>bob@someschool.edu</a:t>
            </a:r>
            <a:endParaRPr lang="en-US" altLang="ja-JP" sz="18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sz="1650" dirty="0">
              <a:ea typeface="ＭＳ Ｐゴシック" panose="020B0600070205080204" pitchFamily="34" charset="-128"/>
            </a:endParaRPr>
          </a:p>
        </p:txBody>
      </p:sp>
      <p:sp>
        <p:nvSpPr>
          <p:cNvPr id="79" name="Rectangle 4">
            <a:extLst>
              <a:ext uri="{FF2B5EF4-FFF2-40B4-BE49-F238E27FC236}">
                <a16:creationId xmlns:a16="http://schemas.microsoft.com/office/drawing/2014/main" id="{00C4C8B9-B23B-0F45-80BC-6C453604E658}"/>
              </a:ext>
            </a:extLst>
          </p:cNvPr>
          <p:cNvSpPr txBox="1">
            <a:spLocks noChangeArrowheads="1"/>
          </p:cNvSpPr>
          <p:nvPr/>
        </p:nvSpPr>
        <p:spPr>
          <a:xfrm>
            <a:off x="4978513" y="1854126"/>
            <a:ext cx="3803366" cy="70979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4) SMTP client sends Alice’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s message over the TCP </a:t>
            </a:r>
            <a:r>
              <a:rPr lang="en-US" altLang="ja-JP" sz="21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endParaRPr lang="en-US" altLang="en-US" sz="18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grpSp>
        <p:nvGrpSpPr>
          <p:cNvPr id="255" name="Group 163">
            <a:extLst>
              <a:ext uri="{FF2B5EF4-FFF2-40B4-BE49-F238E27FC236}">
                <a16:creationId xmlns:a16="http://schemas.microsoft.com/office/drawing/2014/main" id="{08B09F9F-6FE5-BF42-B610-1A1E41F8BEC8}"/>
              </a:ext>
            </a:extLst>
          </p:cNvPr>
          <p:cNvGrpSpPr>
            <a:grpSpLocks/>
          </p:cNvGrpSpPr>
          <p:nvPr/>
        </p:nvGrpSpPr>
        <p:grpSpPr bwMode="auto">
          <a:xfrm>
            <a:off x="1704292" y="4593131"/>
            <a:ext cx="708422" cy="790575"/>
            <a:chOff x="3554" y="550"/>
            <a:chExt cx="595" cy="664"/>
          </a:xfrm>
        </p:grpSpPr>
        <p:grpSp>
          <p:nvGrpSpPr>
            <p:cNvPr id="256" name="Group 164">
              <a:extLst>
                <a:ext uri="{FF2B5EF4-FFF2-40B4-BE49-F238E27FC236}">
                  <a16:creationId xmlns:a16="http://schemas.microsoft.com/office/drawing/2014/main" id="{CD93400A-6D0D-684A-BBBD-FEAE608B9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9" name="Picture 165" descr="desktop_computer_stylized_medium">
                <a:extLst>
                  <a:ext uri="{FF2B5EF4-FFF2-40B4-BE49-F238E27FC236}">
                    <a16:creationId xmlns:a16="http://schemas.microsoft.com/office/drawing/2014/main" id="{1D1523A8-A1B8-B44C-A152-2078AE01C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" name="Freeform 166">
                <a:extLst>
                  <a:ext uri="{FF2B5EF4-FFF2-40B4-BE49-F238E27FC236}">
                    <a16:creationId xmlns:a16="http://schemas.microsoft.com/office/drawing/2014/main" id="{A1C82B36-BF01-F24C-877C-0E2759BF1A5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57" name="Rectangle 115">
              <a:extLst>
                <a:ext uri="{FF2B5EF4-FFF2-40B4-BE49-F238E27FC236}">
                  <a16:creationId xmlns:a16="http://schemas.microsoft.com/office/drawing/2014/main" id="{D073CDC3-856E-F34F-AD4D-EDC68C2D2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258" name="Text Box 116">
              <a:extLst>
                <a:ext uri="{FF2B5EF4-FFF2-40B4-BE49-F238E27FC236}">
                  <a16:creationId xmlns:a16="http://schemas.microsoft.com/office/drawing/2014/main" id="{4645B38D-9175-AD49-B83F-C3999FDDB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" y="550"/>
              <a:ext cx="47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user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agent</a:t>
              </a:r>
              <a:endParaRPr lang="en-US" altLang="en-US" sz="18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61" name="Group 130">
            <a:extLst>
              <a:ext uri="{FF2B5EF4-FFF2-40B4-BE49-F238E27FC236}">
                <a16:creationId xmlns:a16="http://schemas.microsoft.com/office/drawing/2014/main" id="{13EDFF6E-21A5-9348-B003-C5417A1E00C5}"/>
              </a:ext>
            </a:extLst>
          </p:cNvPr>
          <p:cNvGrpSpPr>
            <a:grpSpLocks/>
          </p:cNvGrpSpPr>
          <p:nvPr/>
        </p:nvGrpSpPr>
        <p:grpSpPr bwMode="auto">
          <a:xfrm>
            <a:off x="4510598" y="4391915"/>
            <a:ext cx="383381" cy="520304"/>
            <a:chOff x="4140" y="429"/>
            <a:chExt cx="1425" cy="2396"/>
          </a:xfrm>
        </p:grpSpPr>
        <p:sp>
          <p:nvSpPr>
            <p:cNvPr id="262" name="Freeform 131">
              <a:extLst>
                <a:ext uri="{FF2B5EF4-FFF2-40B4-BE49-F238E27FC236}">
                  <a16:creationId xmlns:a16="http://schemas.microsoft.com/office/drawing/2014/main" id="{61FD7F4A-FEC8-9A47-901F-32CC32BCA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3" name="Rectangle 132">
              <a:extLst>
                <a:ext uri="{FF2B5EF4-FFF2-40B4-BE49-F238E27FC236}">
                  <a16:creationId xmlns:a16="http://schemas.microsoft.com/office/drawing/2014/main" id="{EB17B35A-AE03-6345-8385-2A3ECEF1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64" name="Freeform 133">
              <a:extLst>
                <a:ext uri="{FF2B5EF4-FFF2-40B4-BE49-F238E27FC236}">
                  <a16:creationId xmlns:a16="http://schemas.microsoft.com/office/drawing/2014/main" id="{C8ABAA8F-E55F-F847-A050-27D27A3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5" name="Freeform 134">
              <a:extLst>
                <a:ext uri="{FF2B5EF4-FFF2-40B4-BE49-F238E27FC236}">
                  <a16:creationId xmlns:a16="http://schemas.microsoft.com/office/drawing/2014/main" id="{CB3506B1-1B76-2B4F-92ED-0581496CD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6" name="Rectangle 135">
              <a:extLst>
                <a:ext uri="{FF2B5EF4-FFF2-40B4-BE49-F238E27FC236}">
                  <a16:creationId xmlns:a16="http://schemas.microsoft.com/office/drawing/2014/main" id="{C29141DC-E1CD-CA47-AA6E-3F36A18F8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67" name="Group 136">
              <a:extLst>
                <a:ext uri="{FF2B5EF4-FFF2-40B4-BE49-F238E27FC236}">
                  <a16:creationId xmlns:a16="http://schemas.microsoft.com/office/drawing/2014/main" id="{EAB3ACB3-470F-C840-AA24-17BBD7FD5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2" name="AutoShape 137">
                <a:extLst>
                  <a:ext uri="{FF2B5EF4-FFF2-40B4-BE49-F238E27FC236}">
                    <a16:creationId xmlns:a16="http://schemas.microsoft.com/office/drawing/2014/main" id="{C020859C-D00D-7B45-962D-E8E3647B9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AutoShape 138">
                <a:extLst>
                  <a:ext uri="{FF2B5EF4-FFF2-40B4-BE49-F238E27FC236}">
                    <a16:creationId xmlns:a16="http://schemas.microsoft.com/office/drawing/2014/main" id="{60E64D16-745C-7C42-81A9-0C7B93AE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8" name="Rectangle 139">
              <a:extLst>
                <a:ext uri="{FF2B5EF4-FFF2-40B4-BE49-F238E27FC236}">
                  <a16:creationId xmlns:a16="http://schemas.microsoft.com/office/drawing/2014/main" id="{F1D855D2-71AC-984F-9A72-50E8ABC1B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69" name="Group 140">
              <a:extLst>
                <a:ext uri="{FF2B5EF4-FFF2-40B4-BE49-F238E27FC236}">
                  <a16:creationId xmlns:a16="http://schemas.microsoft.com/office/drawing/2014/main" id="{20BB9E40-6067-8049-AD58-FBE8FE00A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0" name="AutoShape 141">
                <a:extLst>
                  <a:ext uri="{FF2B5EF4-FFF2-40B4-BE49-F238E27FC236}">
                    <a16:creationId xmlns:a16="http://schemas.microsoft.com/office/drawing/2014/main" id="{2B68BE35-A43A-9149-A03B-07B187ED1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AutoShape 142">
                <a:extLst>
                  <a:ext uri="{FF2B5EF4-FFF2-40B4-BE49-F238E27FC236}">
                    <a16:creationId xmlns:a16="http://schemas.microsoft.com/office/drawing/2014/main" id="{43D29C0B-DA7B-C74E-A16B-88D6DA5FC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0" name="Rectangle 143">
              <a:extLst>
                <a:ext uri="{FF2B5EF4-FFF2-40B4-BE49-F238E27FC236}">
                  <a16:creationId xmlns:a16="http://schemas.microsoft.com/office/drawing/2014/main" id="{0F5C4F7B-5FAA-1840-9009-D9D57F79D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1" name="Rectangle 144">
              <a:extLst>
                <a:ext uri="{FF2B5EF4-FFF2-40B4-BE49-F238E27FC236}">
                  <a16:creationId xmlns:a16="http://schemas.microsoft.com/office/drawing/2014/main" id="{BF7A105A-0D0F-D945-913B-9DE9C972C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272" name="Group 145">
              <a:extLst>
                <a:ext uri="{FF2B5EF4-FFF2-40B4-BE49-F238E27FC236}">
                  <a16:creationId xmlns:a16="http://schemas.microsoft.com/office/drawing/2014/main" id="{10CBB227-95A4-914B-BF9A-A9635D613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8" name="AutoShape 146">
                <a:extLst>
                  <a:ext uri="{FF2B5EF4-FFF2-40B4-BE49-F238E27FC236}">
                    <a16:creationId xmlns:a16="http://schemas.microsoft.com/office/drawing/2014/main" id="{DB5D7EB6-D073-2D4B-B3BB-04D89CC59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AutoShape 147">
                <a:extLst>
                  <a:ext uri="{FF2B5EF4-FFF2-40B4-BE49-F238E27FC236}">
                    <a16:creationId xmlns:a16="http://schemas.microsoft.com/office/drawing/2014/main" id="{A0CFD582-078B-8445-A2D9-CF20F92CD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3" name="Freeform 148">
              <a:extLst>
                <a:ext uri="{FF2B5EF4-FFF2-40B4-BE49-F238E27FC236}">
                  <a16:creationId xmlns:a16="http://schemas.microsoft.com/office/drawing/2014/main" id="{947FD5AC-F03D-0B44-BCDE-4549BC612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74" name="Group 149">
              <a:extLst>
                <a:ext uri="{FF2B5EF4-FFF2-40B4-BE49-F238E27FC236}">
                  <a16:creationId xmlns:a16="http://schemas.microsoft.com/office/drawing/2014/main" id="{9B44B04A-F8ED-0347-ADCB-1B8E61433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6" name="AutoShape 150">
                <a:extLst>
                  <a:ext uri="{FF2B5EF4-FFF2-40B4-BE49-F238E27FC236}">
                    <a16:creationId xmlns:a16="http://schemas.microsoft.com/office/drawing/2014/main" id="{636BD840-6281-2248-803C-E55A27601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AutoShape 151">
                <a:extLst>
                  <a:ext uri="{FF2B5EF4-FFF2-40B4-BE49-F238E27FC236}">
                    <a16:creationId xmlns:a16="http://schemas.microsoft.com/office/drawing/2014/main" id="{03A123BA-E3B3-1D47-9672-817DDBA91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5" name="Rectangle 152">
              <a:extLst>
                <a:ext uri="{FF2B5EF4-FFF2-40B4-BE49-F238E27FC236}">
                  <a16:creationId xmlns:a16="http://schemas.microsoft.com/office/drawing/2014/main" id="{4D20038F-2D96-1F44-8783-5BAADC6A3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6" name="Freeform 153">
              <a:extLst>
                <a:ext uri="{FF2B5EF4-FFF2-40B4-BE49-F238E27FC236}">
                  <a16:creationId xmlns:a16="http://schemas.microsoft.com/office/drawing/2014/main" id="{ACF47485-E420-FE49-A587-FD7E9136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7" name="Freeform 154">
              <a:extLst>
                <a:ext uri="{FF2B5EF4-FFF2-40B4-BE49-F238E27FC236}">
                  <a16:creationId xmlns:a16="http://schemas.microsoft.com/office/drawing/2014/main" id="{28316736-14D9-7F43-A8EA-196B79863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8" name="Oval 155">
              <a:extLst>
                <a:ext uri="{FF2B5EF4-FFF2-40B4-BE49-F238E27FC236}">
                  <a16:creationId xmlns:a16="http://schemas.microsoft.com/office/drawing/2014/main" id="{2722AD07-821C-CB4C-9B0B-DAF52F98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79" name="Freeform 156">
              <a:extLst>
                <a:ext uri="{FF2B5EF4-FFF2-40B4-BE49-F238E27FC236}">
                  <a16:creationId xmlns:a16="http://schemas.microsoft.com/office/drawing/2014/main" id="{AB77166F-9EFA-304A-B417-50C6912B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0" name="AutoShape 157">
              <a:extLst>
                <a:ext uri="{FF2B5EF4-FFF2-40B4-BE49-F238E27FC236}">
                  <a16:creationId xmlns:a16="http://schemas.microsoft.com/office/drawing/2014/main" id="{D3E26CDB-2B77-8541-94DF-35B22CFF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1" name="AutoShape 158">
              <a:extLst>
                <a:ext uri="{FF2B5EF4-FFF2-40B4-BE49-F238E27FC236}">
                  <a16:creationId xmlns:a16="http://schemas.microsoft.com/office/drawing/2014/main" id="{FF893C65-60BF-8948-93D4-F47C74AAB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2" name="Oval 159">
              <a:extLst>
                <a:ext uri="{FF2B5EF4-FFF2-40B4-BE49-F238E27FC236}">
                  <a16:creationId xmlns:a16="http://schemas.microsoft.com/office/drawing/2014/main" id="{DD307CA4-5E6F-9742-9FA0-4ABF90FA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3" name="Oval 160">
              <a:extLst>
                <a:ext uri="{FF2B5EF4-FFF2-40B4-BE49-F238E27FC236}">
                  <a16:creationId xmlns:a16="http://schemas.microsoft.com/office/drawing/2014/main" id="{3A77FE5B-B51A-4746-8BEB-840D217B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4" name="Oval 161">
              <a:extLst>
                <a:ext uri="{FF2B5EF4-FFF2-40B4-BE49-F238E27FC236}">
                  <a16:creationId xmlns:a16="http://schemas.microsoft.com/office/drawing/2014/main" id="{B7459A07-79C7-4A4E-8631-AD543B81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85" name="Rectangle 162">
              <a:extLst>
                <a:ext uri="{FF2B5EF4-FFF2-40B4-BE49-F238E27FC236}">
                  <a16:creationId xmlns:a16="http://schemas.microsoft.com/office/drawing/2014/main" id="{D905B9A3-8633-4345-B7CC-84D2E540F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294" name="Group 97">
            <a:extLst>
              <a:ext uri="{FF2B5EF4-FFF2-40B4-BE49-F238E27FC236}">
                <a16:creationId xmlns:a16="http://schemas.microsoft.com/office/drawing/2014/main" id="{ADB3DE3D-4165-3B46-BB9B-5858B8FFA369}"/>
              </a:ext>
            </a:extLst>
          </p:cNvPr>
          <p:cNvGrpSpPr>
            <a:grpSpLocks/>
          </p:cNvGrpSpPr>
          <p:nvPr/>
        </p:nvGrpSpPr>
        <p:grpSpPr bwMode="auto">
          <a:xfrm>
            <a:off x="2877061" y="4433588"/>
            <a:ext cx="383381" cy="520303"/>
            <a:chOff x="4140" y="429"/>
            <a:chExt cx="1425" cy="2396"/>
          </a:xfrm>
        </p:grpSpPr>
        <p:sp>
          <p:nvSpPr>
            <p:cNvPr id="295" name="Freeform 98">
              <a:extLst>
                <a:ext uri="{FF2B5EF4-FFF2-40B4-BE49-F238E27FC236}">
                  <a16:creationId xmlns:a16="http://schemas.microsoft.com/office/drawing/2014/main" id="{03202765-8544-C841-9C63-3A1DA333E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Rectangle 99">
              <a:extLst>
                <a:ext uri="{FF2B5EF4-FFF2-40B4-BE49-F238E27FC236}">
                  <a16:creationId xmlns:a16="http://schemas.microsoft.com/office/drawing/2014/main" id="{CAE8C355-09FA-4C47-BBAF-D5EDAD329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7" name="Freeform 100">
              <a:extLst>
                <a:ext uri="{FF2B5EF4-FFF2-40B4-BE49-F238E27FC236}">
                  <a16:creationId xmlns:a16="http://schemas.microsoft.com/office/drawing/2014/main" id="{1813AF87-1962-CC41-9EA2-E9AAF9C15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8" name="Freeform 101">
              <a:extLst>
                <a:ext uri="{FF2B5EF4-FFF2-40B4-BE49-F238E27FC236}">
                  <a16:creationId xmlns:a16="http://schemas.microsoft.com/office/drawing/2014/main" id="{635DA424-468C-B74D-A71E-8D523860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9" name="Rectangle 102">
              <a:extLst>
                <a:ext uri="{FF2B5EF4-FFF2-40B4-BE49-F238E27FC236}">
                  <a16:creationId xmlns:a16="http://schemas.microsoft.com/office/drawing/2014/main" id="{D1116DD3-4725-3F42-9140-A650EBC88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0" name="Group 103">
              <a:extLst>
                <a:ext uri="{FF2B5EF4-FFF2-40B4-BE49-F238E27FC236}">
                  <a16:creationId xmlns:a16="http://schemas.microsoft.com/office/drawing/2014/main" id="{96E3F381-15B8-1B49-A258-044D411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5" name="AutoShape 104">
                <a:extLst>
                  <a:ext uri="{FF2B5EF4-FFF2-40B4-BE49-F238E27FC236}">
                    <a16:creationId xmlns:a16="http://schemas.microsoft.com/office/drawing/2014/main" id="{D6B0BF9E-9CBE-1549-B2D8-839D9B2C5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AutoShape 105">
                <a:extLst>
                  <a:ext uri="{FF2B5EF4-FFF2-40B4-BE49-F238E27FC236}">
                    <a16:creationId xmlns:a16="http://schemas.microsoft.com/office/drawing/2014/main" id="{A0661E37-0B6D-1049-81DE-EB828721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1" name="Rectangle 106">
              <a:extLst>
                <a:ext uri="{FF2B5EF4-FFF2-40B4-BE49-F238E27FC236}">
                  <a16:creationId xmlns:a16="http://schemas.microsoft.com/office/drawing/2014/main" id="{BAB9B843-66F5-2248-A3E2-DF01D332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2" name="Group 107">
              <a:extLst>
                <a:ext uri="{FF2B5EF4-FFF2-40B4-BE49-F238E27FC236}">
                  <a16:creationId xmlns:a16="http://schemas.microsoft.com/office/drawing/2014/main" id="{6518B94D-305C-3E4D-8DCB-3FC99FAF9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3" name="AutoShape 108">
                <a:extLst>
                  <a:ext uri="{FF2B5EF4-FFF2-40B4-BE49-F238E27FC236}">
                    <a16:creationId xmlns:a16="http://schemas.microsoft.com/office/drawing/2014/main" id="{515F809F-C8CD-E74B-A09F-05D4DAD5C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AutoShape 109">
                <a:extLst>
                  <a:ext uri="{FF2B5EF4-FFF2-40B4-BE49-F238E27FC236}">
                    <a16:creationId xmlns:a16="http://schemas.microsoft.com/office/drawing/2014/main" id="{1541720E-86CE-9D4E-B90E-2C12EBF7C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3" name="Rectangle 110">
              <a:extLst>
                <a:ext uri="{FF2B5EF4-FFF2-40B4-BE49-F238E27FC236}">
                  <a16:creationId xmlns:a16="http://schemas.microsoft.com/office/drawing/2014/main" id="{F81C1D2B-CFBB-FE4E-BEAF-3C01C171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4" name="Rectangle 111">
              <a:extLst>
                <a:ext uri="{FF2B5EF4-FFF2-40B4-BE49-F238E27FC236}">
                  <a16:creationId xmlns:a16="http://schemas.microsoft.com/office/drawing/2014/main" id="{7BD2FBC8-D08A-B246-BE8D-01667869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05" name="Group 112">
              <a:extLst>
                <a:ext uri="{FF2B5EF4-FFF2-40B4-BE49-F238E27FC236}">
                  <a16:creationId xmlns:a16="http://schemas.microsoft.com/office/drawing/2014/main" id="{D3D80363-2E2A-2849-972A-EE8ED7BFA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1" name="AutoShape 113">
                <a:extLst>
                  <a:ext uri="{FF2B5EF4-FFF2-40B4-BE49-F238E27FC236}">
                    <a16:creationId xmlns:a16="http://schemas.microsoft.com/office/drawing/2014/main" id="{0BD3B318-134A-A84C-96F2-1BDB9863D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AutoShape 114">
                <a:extLst>
                  <a:ext uri="{FF2B5EF4-FFF2-40B4-BE49-F238E27FC236}">
                    <a16:creationId xmlns:a16="http://schemas.microsoft.com/office/drawing/2014/main" id="{27120C70-DCE9-2E4D-B0C9-DD055D098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6" name="Freeform 115">
              <a:extLst>
                <a:ext uri="{FF2B5EF4-FFF2-40B4-BE49-F238E27FC236}">
                  <a16:creationId xmlns:a16="http://schemas.microsoft.com/office/drawing/2014/main" id="{32116D06-1E4E-6E40-B6AE-33AC5758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7" name="Group 116">
              <a:extLst>
                <a:ext uri="{FF2B5EF4-FFF2-40B4-BE49-F238E27FC236}">
                  <a16:creationId xmlns:a16="http://schemas.microsoft.com/office/drawing/2014/main" id="{5BCFC18E-7FE4-8B45-A160-7D7B86F88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9" name="AutoShape 117">
                <a:extLst>
                  <a:ext uri="{FF2B5EF4-FFF2-40B4-BE49-F238E27FC236}">
                    <a16:creationId xmlns:a16="http://schemas.microsoft.com/office/drawing/2014/main" id="{A5FD1A90-49C4-2948-9007-9990A218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AutoShape 118">
                <a:extLst>
                  <a:ext uri="{FF2B5EF4-FFF2-40B4-BE49-F238E27FC236}">
                    <a16:creationId xmlns:a16="http://schemas.microsoft.com/office/drawing/2014/main" id="{AD5A551B-E827-BE40-871C-2FE9EA42B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" name="Rectangle 119">
              <a:extLst>
                <a:ext uri="{FF2B5EF4-FFF2-40B4-BE49-F238E27FC236}">
                  <a16:creationId xmlns:a16="http://schemas.microsoft.com/office/drawing/2014/main" id="{9E89F03E-4741-2E45-BBF4-F9CEAC095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09" name="Freeform 120">
              <a:extLst>
                <a:ext uri="{FF2B5EF4-FFF2-40B4-BE49-F238E27FC236}">
                  <a16:creationId xmlns:a16="http://schemas.microsoft.com/office/drawing/2014/main" id="{5B36F789-D673-924A-B6E2-89FF2E71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121">
              <a:extLst>
                <a:ext uri="{FF2B5EF4-FFF2-40B4-BE49-F238E27FC236}">
                  <a16:creationId xmlns:a16="http://schemas.microsoft.com/office/drawing/2014/main" id="{575FFFE5-59E8-454D-8E1B-8661926F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Oval 122">
              <a:extLst>
                <a:ext uri="{FF2B5EF4-FFF2-40B4-BE49-F238E27FC236}">
                  <a16:creationId xmlns:a16="http://schemas.microsoft.com/office/drawing/2014/main" id="{01273880-520A-0D47-94ED-5792308AE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2" name="Freeform 123">
              <a:extLst>
                <a:ext uri="{FF2B5EF4-FFF2-40B4-BE49-F238E27FC236}">
                  <a16:creationId xmlns:a16="http://schemas.microsoft.com/office/drawing/2014/main" id="{20B4A8A9-719B-B94A-84E0-FEDC33E2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AutoShape 124">
              <a:extLst>
                <a:ext uri="{FF2B5EF4-FFF2-40B4-BE49-F238E27FC236}">
                  <a16:creationId xmlns:a16="http://schemas.microsoft.com/office/drawing/2014/main" id="{E2C42425-B3EE-8146-91D1-2DD406A09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4" name="AutoShape 125">
              <a:extLst>
                <a:ext uri="{FF2B5EF4-FFF2-40B4-BE49-F238E27FC236}">
                  <a16:creationId xmlns:a16="http://schemas.microsoft.com/office/drawing/2014/main" id="{4F76F24A-FC5D-6A4F-9463-E77748FD5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5" name="Oval 126">
              <a:extLst>
                <a:ext uri="{FF2B5EF4-FFF2-40B4-BE49-F238E27FC236}">
                  <a16:creationId xmlns:a16="http://schemas.microsoft.com/office/drawing/2014/main" id="{1D9B7E36-CAB9-0E4B-B681-F76708058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6" name="Oval 127">
              <a:extLst>
                <a:ext uri="{FF2B5EF4-FFF2-40B4-BE49-F238E27FC236}">
                  <a16:creationId xmlns:a16="http://schemas.microsoft.com/office/drawing/2014/main" id="{E3545956-0C42-C345-87E7-B325418ED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" name="Oval 128">
              <a:extLst>
                <a:ext uri="{FF2B5EF4-FFF2-40B4-BE49-F238E27FC236}">
                  <a16:creationId xmlns:a16="http://schemas.microsoft.com/office/drawing/2014/main" id="{E67EEB31-8E9F-7949-9AEE-95359273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18" name="Rectangle 129">
              <a:extLst>
                <a:ext uri="{FF2B5EF4-FFF2-40B4-BE49-F238E27FC236}">
                  <a16:creationId xmlns:a16="http://schemas.microsoft.com/office/drawing/2014/main" id="{5E38596A-D6EE-8A43-B103-6CC1A20DB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327" name="Group 20">
            <a:extLst>
              <a:ext uri="{FF2B5EF4-FFF2-40B4-BE49-F238E27FC236}">
                <a16:creationId xmlns:a16="http://schemas.microsoft.com/office/drawing/2014/main" id="{6B376882-67D1-6642-B577-EE5384FDD0DA}"/>
              </a:ext>
            </a:extLst>
          </p:cNvPr>
          <p:cNvGrpSpPr>
            <a:grpSpLocks/>
          </p:cNvGrpSpPr>
          <p:nvPr/>
        </p:nvGrpSpPr>
        <p:grpSpPr bwMode="auto">
          <a:xfrm>
            <a:off x="2962790" y="4649090"/>
            <a:ext cx="621507" cy="787004"/>
            <a:chOff x="4284" y="2627"/>
            <a:chExt cx="522" cy="661"/>
          </a:xfrm>
        </p:grpSpPr>
        <p:sp>
          <p:nvSpPr>
            <p:cNvPr id="328" name="Rectangle 21">
              <a:extLst>
                <a:ext uri="{FF2B5EF4-FFF2-40B4-BE49-F238E27FC236}">
                  <a16:creationId xmlns:a16="http://schemas.microsoft.com/office/drawing/2014/main" id="{CC5D394C-77F3-944C-B991-14BF75531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29" name="Text Box 22">
              <a:extLst>
                <a:ext uri="{FF2B5EF4-FFF2-40B4-BE49-F238E27FC236}">
                  <a16:creationId xmlns:a16="http://schemas.microsoft.com/office/drawing/2014/main" id="{EE677E13-F5D8-F64B-8BF4-7DF73BB03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" y="2627"/>
              <a:ext cx="51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mail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server</a:t>
              </a: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30" name="Rectangle 23">
              <a:extLst>
                <a:ext uri="{FF2B5EF4-FFF2-40B4-BE49-F238E27FC236}">
                  <a16:creationId xmlns:a16="http://schemas.microsoft.com/office/drawing/2014/main" id="{7D15F646-E03A-774B-A508-1EF0B3C4C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31" name="Line 24">
              <a:extLst>
                <a:ext uri="{FF2B5EF4-FFF2-40B4-BE49-F238E27FC236}">
                  <a16:creationId xmlns:a16="http://schemas.microsoft.com/office/drawing/2014/main" id="{AE3EF45E-8540-9B48-AAEF-B5B93F92C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Line 25">
              <a:extLst>
                <a:ext uri="{FF2B5EF4-FFF2-40B4-BE49-F238E27FC236}">
                  <a16:creationId xmlns:a16="http://schemas.microsoft.com/office/drawing/2014/main" id="{9A3B4EF6-63F2-0947-B7B6-7FADC44E6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Line 26">
              <a:extLst>
                <a:ext uri="{FF2B5EF4-FFF2-40B4-BE49-F238E27FC236}">
                  <a16:creationId xmlns:a16="http://schemas.microsoft.com/office/drawing/2014/main" id="{28713178-2168-3342-8EA0-1EFAEB77C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4" name="Line 27">
              <a:extLst>
                <a:ext uri="{FF2B5EF4-FFF2-40B4-BE49-F238E27FC236}">
                  <a16:creationId xmlns:a16="http://schemas.microsoft.com/office/drawing/2014/main" id="{7F512291-0783-2C4D-A8BC-E711760A2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5" name="Line 28">
              <a:extLst>
                <a:ext uri="{FF2B5EF4-FFF2-40B4-BE49-F238E27FC236}">
                  <a16:creationId xmlns:a16="http://schemas.microsoft.com/office/drawing/2014/main" id="{C7F7AFBC-09B9-1A4A-B167-5E31466A0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6" name="Line 29">
              <a:extLst>
                <a:ext uri="{FF2B5EF4-FFF2-40B4-BE49-F238E27FC236}">
                  <a16:creationId xmlns:a16="http://schemas.microsoft.com/office/drawing/2014/main" id="{36AD3A7A-6001-B248-909D-97FF4FEC8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7" name="Line 30">
              <a:extLst>
                <a:ext uri="{FF2B5EF4-FFF2-40B4-BE49-F238E27FC236}">
                  <a16:creationId xmlns:a16="http://schemas.microsoft.com/office/drawing/2014/main" id="{AAD9F1B0-F0AE-1E4A-9E8B-7B0411EAF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Rectangle 31">
              <a:extLst>
                <a:ext uri="{FF2B5EF4-FFF2-40B4-BE49-F238E27FC236}">
                  <a16:creationId xmlns:a16="http://schemas.microsoft.com/office/drawing/2014/main" id="{3F9EB85C-0662-2944-B53C-B5C5F284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39" name="Rectangle 32">
              <a:extLst>
                <a:ext uri="{FF2B5EF4-FFF2-40B4-BE49-F238E27FC236}">
                  <a16:creationId xmlns:a16="http://schemas.microsoft.com/office/drawing/2014/main" id="{E9D294E7-8C79-5A40-B5A2-9B0D1E8C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40" name="Rectangle 33">
              <a:extLst>
                <a:ext uri="{FF2B5EF4-FFF2-40B4-BE49-F238E27FC236}">
                  <a16:creationId xmlns:a16="http://schemas.microsoft.com/office/drawing/2014/main" id="{1ECAEAF4-8B77-874F-AE38-AF22ED262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41" name="Rectangle 34">
              <a:extLst>
                <a:ext uri="{FF2B5EF4-FFF2-40B4-BE49-F238E27FC236}">
                  <a16:creationId xmlns:a16="http://schemas.microsoft.com/office/drawing/2014/main" id="{DA0B2421-1373-8547-9A4B-4EF52BDE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42" name="Rectangle 35">
              <a:extLst>
                <a:ext uri="{FF2B5EF4-FFF2-40B4-BE49-F238E27FC236}">
                  <a16:creationId xmlns:a16="http://schemas.microsoft.com/office/drawing/2014/main" id="{7C2F1B41-189C-4A43-BEF6-C6BE6D5D3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</p:grpSp>
      <p:pic>
        <p:nvPicPr>
          <p:cNvPr id="343" name="Picture 36" descr="Alice">
            <a:extLst>
              <a:ext uri="{FF2B5EF4-FFF2-40B4-BE49-F238E27FC236}">
                <a16:creationId xmlns:a16="http://schemas.microsoft.com/office/drawing/2014/main" id="{63AFF8CB-097F-3846-84FD-E89880F6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76" y="4772915"/>
            <a:ext cx="421481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" name="Picture 37" descr="Bob">
            <a:extLst>
              <a:ext uri="{FF2B5EF4-FFF2-40B4-BE49-F238E27FC236}">
                <a16:creationId xmlns:a16="http://schemas.microsoft.com/office/drawing/2014/main" id="{67A94867-6C86-964D-8B53-832FD291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36" y="4701478"/>
            <a:ext cx="507206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5" name="Group 48">
            <a:extLst>
              <a:ext uri="{FF2B5EF4-FFF2-40B4-BE49-F238E27FC236}">
                <a16:creationId xmlns:a16="http://schemas.microsoft.com/office/drawing/2014/main" id="{EEADEB4C-0DE5-7A47-B0C1-F7A8830D9591}"/>
              </a:ext>
            </a:extLst>
          </p:cNvPr>
          <p:cNvGrpSpPr>
            <a:grpSpLocks/>
          </p:cNvGrpSpPr>
          <p:nvPr/>
        </p:nvGrpSpPr>
        <p:grpSpPr bwMode="auto">
          <a:xfrm>
            <a:off x="4605852" y="4608609"/>
            <a:ext cx="621507" cy="787004"/>
            <a:chOff x="4284" y="2627"/>
            <a:chExt cx="522" cy="661"/>
          </a:xfrm>
        </p:grpSpPr>
        <p:sp>
          <p:nvSpPr>
            <p:cNvPr id="346" name="Rectangle 49">
              <a:extLst>
                <a:ext uri="{FF2B5EF4-FFF2-40B4-BE49-F238E27FC236}">
                  <a16:creationId xmlns:a16="http://schemas.microsoft.com/office/drawing/2014/main" id="{4564DF36-9849-6946-BAA4-346D46ED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47" name="Text Box 50">
              <a:extLst>
                <a:ext uri="{FF2B5EF4-FFF2-40B4-BE49-F238E27FC236}">
                  <a16:creationId xmlns:a16="http://schemas.microsoft.com/office/drawing/2014/main" id="{95B494F8-B148-1E44-ABE8-6EC09DFF7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" y="2627"/>
              <a:ext cx="51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mail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server</a:t>
              </a: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48" name="Rectangle 51">
              <a:extLst>
                <a:ext uri="{FF2B5EF4-FFF2-40B4-BE49-F238E27FC236}">
                  <a16:creationId xmlns:a16="http://schemas.microsoft.com/office/drawing/2014/main" id="{1B9214B0-3A96-5243-BB24-2F3F43E20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49" name="Line 52">
              <a:extLst>
                <a:ext uri="{FF2B5EF4-FFF2-40B4-BE49-F238E27FC236}">
                  <a16:creationId xmlns:a16="http://schemas.microsoft.com/office/drawing/2014/main" id="{D4C180E7-B105-D24F-9DB1-1A50C299A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Line 53">
              <a:extLst>
                <a:ext uri="{FF2B5EF4-FFF2-40B4-BE49-F238E27FC236}">
                  <a16:creationId xmlns:a16="http://schemas.microsoft.com/office/drawing/2014/main" id="{165FB39B-14E6-9043-A51D-266CB4D4D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1" name="Line 54">
              <a:extLst>
                <a:ext uri="{FF2B5EF4-FFF2-40B4-BE49-F238E27FC236}">
                  <a16:creationId xmlns:a16="http://schemas.microsoft.com/office/drawing/2014/main" id="{B0C3A7D7-CF8F-CD41-B9DD-E546D2C03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Line 55">
              <a:extLst>
                <a:ext uri="{FF2B5EF4-FFF2-40B4-BE49-F238E27FC236}">
                  <a16:creationId xmlns:a16="http://schemas.microsoft.com/office/drawing/2014/main" id="{079A54A6-69B3-6245-A536-821615DFA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3" name="Line 56">
              <a:extLst>
                <a:ext uri="{FF2B5EF4-FFF2-40B4-BE49-F238E27FC236}">
                  <a16:creationId xmlns:a16="http://schemas.microsoft.com/office/drawing/2014/main" id="{50C02768-BE49-0E48-AB58-3ED05EA97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4" name="Line 57">
              <a:extLst>
                <a:ext uri="{FF2B5EF4-FFF2-40B4-BE49-F238E27FC236}">
                  <a16:creationId xmlns:a16="http://schemas.microsoft.com/office/drawing/2014/main" id="{5765AB2A-57FC-9647-A5F1-3A42797BE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5" name="Line 58">
              <a:extLst>
                <a:ext uri="{FF2B5EF4-FFF2-40B4-BE49-F238E27FC236}">
                  <a16:creationId xmlns:a16="http://schemas.microsoft.com/office/drawing/2014/main" id="{1D662A5A-250B-5C43-A940-153B333F9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6" name="Rectangle 59">
              <a:extLst>
                <a:ext uri="{FF2B5EF4-FFF2-40B4-BE49-F238E27FC236}">
                  <a16:creationId xmlns:a16="http://schemas.microsoft.com/office/drawing/2014/main" id="{C467817D-72BB-304A-907C-15078ACB9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57" name="Rectangle 60">
              <a:extLst>
                <a:ext uri="{FF2B5EF4-FFF2-40B4-BE49-F238E27FC236}">
                  <a16:creationId xmlns:a16="http://schemas.microsoft.com/office/drawing/2014/main" id="{C8B9E0B3-EA63-0E42-BAC5-67850547E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58" name="Rectangle 61">
              <a:extLst>
                <a:ext uri="{FF2B5EF4-FFF2-40B4-BE49-F238E27FC236}">
                  <a16:creationId xmlns:a16="http://schemas.microsoft.com/office/drawing/2014/main" id="{43E44E4D-C23B-D34F-9AD2-5DFAD5B50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59" name="Rectangle 62">
              <a:extLst>
                <a:ext uri="{FF2B5EF4-FFF2-40B4-BE49-F238E27FC236}">
                  <a16:creationId xmlns:a16="http://schemas.microsoft.com/office/drawing/2014/main" id="{34AACE8E-FCF4-2846-85E1-B707176DB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60" name="Rectangle 63">
              <a:extLst>
                <a:ext uri="{FF2B5EF4-FFF2-40B4-BE49-F238E27FC236}">
                  <a16:creationId xmlns:a16="http://schemas.microsoft.com/office/drawing/2014/main" id="{C6EFAB4C-6FC0-5A44-9BD5-6EF789ED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</p:grpSp>
      <p:sp>
        <p:nvSpPr>
          <p:cNvPr id="361" name="Line 69">
            <a:extLst>
              <a:ext uri="{FF2B5EF4-FFF2-40B4-BE49-F238E27FC236}">
                <a16:creationId xmlns:a16="http://schemas.microsoft.com/office/drawing/2014/main" id="{B12BA932-5325-874B-B19A-B088808F4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467" y="5052712"/>
            <a:ext cx="669131" cy="109538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2" name="Line 70">
            <a:extLst>
              <a:ext uri="{FF2B5EF4-FFF2-40B4-BE49-F238E27FC236}">
                <a16:creationId xmlns:a16="http://schemas.microsoft.com/office/drawing/2014/main" id="{9B0EC571-15F5-F54A-9590-2FC0C5F87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910" y="5153916"/>
            <a:ext cx="1034653" cy="164306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3" name="Line 71">
            <a:extLst>
              <a:ext uri="{FF2B5EF4-FFF2-40B4-BE49-F238E27FC236}">
                <a16:creationId xmlns:a16="http://schemas.microsoft.com/office/drawing/2014/main" id="{0CC82D8C-ED1C-6E42-9BF1-DA1481F0E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738" y="4988419"/>
            <a:ext cx="770335" cy="320278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sz="1500" ker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4" name="Oval 72">
            <a:extLst>
              <a:ext uri="{FF2B5EF4-FFF2-40B4-BE49-F238E27FC236}">
                <a16:creationId xmlns:a16="http://schemas.microsoft.com/office/drawing/2014/main" id="{0B743518-B7A3-D649-BBB1-081C12DD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004" y="4639566"/>
            <a:ext cx="219075" cy="18335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1</a:t>
            </a:r>
            <a:endParaRPr lang="en-US" altLang="en-US" sz="1800" kern="0">
              <a:solidFill>
                <a:srgbClr val="000000"/>
              </a:solidFill>
            </a:endParaRPr>
          </a:p>
        </p:txBody>
      </p:sp>
      <p:sp>
        <p:nvSpPr>
          <p:cNvPr id="365" name="Oval 74">
            <a:extLst>
              <a:ext uri="{FF2B5EF4-FFF2-40B4-BE49-F238E27FC236}">
                <a16:creationId xmlns:a16="http://schemas.microsoft.com/office/drawing/2014/main" id="{DC2768BB-DD45-4E4B-BBD1-C179D968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250" y="5011041"/>
            <a:ext cx="219075" cy="18335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2</a:t>
            </a:r>
            <a:endParaRPr lang="en-US" altLang="en-US" sz="1800" kern="0">
              <a:solidFill>
                <a:srgbClr val="000000"/>
              </a:solidFill>
            </a:endParaRPr>
          </a:p>
        </p:txBody>
      </p:sp>
      <p:sp>
        <p:nvSpPr>
          <p:cNvPr id="366" name="Oval 75">
            <a:extLst>
              <a:ext uri="{FF2B5EF4-FFF2-40B4-BE49-F238E27FC236}">
                <a16:creationId xmlns:a16="http://schemas.microsoft.com/office/drawing/2014/main" id="{FC69D002-21E2-4843-8E47-2D7A1DFF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904" y="5070572"/>
            <a:ext cx="219075" cy="18335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 dirty="0">
                <a:solidFill>
                  <a:srgbClr val="000000"/>
                </a:solidFill>
              </a:rPr>
              <a:t>3</a:t>
            </a:r>
            <a:endParaRPr lang="en-US" altLang="en-US" sz="1800" kern="0" dirty="0">
              <a:solidFill>
                <a:srgbClr val="000000"/>
              </a:solidFill>
            </a:endParaRPr>
          </a:p>
        </p:txBody>
      </p:sp>
      <p:sp>
        <p:nvSpPr>
          <p:cNvPr id="367" name="Oval 76">
            <a:extLst>
              <a:ext uri="{FF2B5EF4-FFF2-40B4-BE49-F238E27FC236}">
                <a16:creationId xmlns:a16="http://schemas.microsoft.com/office/drawing/2014/main" id="{81E42442-3779-D54A-9503-408605D9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341" y="5134866"/>
            <a:ext cx="219075" cy="18335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4</a:t>
            </a:r>
            <a:endParaRPr lang="en-US" altLang="en-US" sz="1800" kern="0">
              <a:solidFill>
                <a:srgbClr val="000000"/>
              </a:solidFill>
            </a:endParaRPr>
          </a:p>
        </p:txBody>
      </p:sp>
      <p:sp>
        <p:nvSpPr>
          <p:cNvPr id="368" name="Oval 77">
            <a:extLst>
              <a:ext uri="{FF2B5EF4-FFF2-40B4-BE49-F238E27FC236}">
                <a16:creationId xmlns:a16="http://schemas.microsoft.com/office/drawing/2014/main" id="{B036CC3D-838C-C54C-AC10-70245E28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016" y="5383707"/>
            <a:ext cx="219075" cy="18335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5</a:t>
            </a:r>
            <a:endParaRPr lang="en-US" altLang="en-US" sz="1800" kern="0">
              <a:solidFill>
                <a:srgbClr val="000000"/>
              </a:solidFill>
            </a:endParaRPr>
          </a:p>
        </p:txBody>
      </p:sp>
      <p:sp>
        <p:nvSpPr>
          <p:cNvPr id="369" name="Oval 78">
            <a:extLst>
              <a:ext uri="{FF2B5EF4-FFF2-40B4-BE49-F238E27FC236}">
                <a16:creationId xmlns:a16="http://schemas.microsoft.com/office/drawing/2014/main" id="{09AB63F1-4A13-9347-B64D-46DAF636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769" y="5061047"/>
            <a:ext cx="219075" cy="18335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6</a:t>
            </a:r>
            <a:endParaRPr lang="en-US" altLang="en-US" sz="1800" kern="0">
              <a:solidFill>
                <a:srgbClr val="000000"/>
              </a:solidFill>
            </a:endParaRPr>
          </a:p>
        </p:txBody>
      </p:sp>
      <p:sp>
        <p:nvSpPr>
          <p:cNvPr id="370" name="Text Box 95">
            <a:extLst>
              <a:ext uri="{FF2B5EF4-FFF2-40B4-BE49-F238E27FC236}">
                <a16:creationId xmlns:a16="http://schemas.microsoft.com/office/drawing/2014/main" id="{9D22DFF5-0D8D-6349-BC46-AB22D2F2B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31" y="5483719"/>
            <a:ext cx="1463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57175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Alice</a:t>
            </a:r>
            <a:r>
              <a:rPr lang="ja-JP" altLang="en-US" sz="1200" kern="0">
                <a:solidFill>
                  <a:srgbClr val="000000"/>
                </a:solidFill>
              </a:rPr>
              <a:t>’</a:t>
            </a:r>
            <a:r>
              <a:rPr lang="en-US" altLang="ja-JP" sz="1200" kern="0">
                <a:solidFill>
                  <a:srgbClr val="000000"/>
                </a:solidFill>
              </a:rPr>
              <a:t>s mail server</a:t>
            </a:r>
            <a:endParaRPr lang="en-US" altLang="en-US" sz="1200" kern="0">
              <a:solidFill>
                <a:srgbClr val="000000"/>
              </a:solidFill>
            </a:endParaRPr>
          </a:p>
        </p:txBody>
      </p:sp>
      <p:sp>
        <p:nvSpPr>
          <p:cNvPr id="371" name="Text Box 96">
            <a:extLst>
              <a:ext uri="{FF2B5EF4-FFF2-40B4-BE49-F238E27FC236}">
                <a16:creationId xmlns:a16="http://schemas.microsoft.com/office/drawing/2014/main" id="{3CCDA2E2-AC99-0045-BA7F-F3C92F51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098" y="5531344"/>
            <a:ext cx="14045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57175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r>
              <a:rPr lang="en-US" altLang="en-US" sz="1200" kern="0">
                <a:solidFill>
                  <a:srgbClr val="000000"/>
                </a:solidFill>
              </a:rPr>
              <a:t>Bob</a:t>
            </a:r>
            <a:r>
              <a:rPr lang="ja-JP" altLang="en-US" sz="1200" kern="0">
                <a:solidFill>
                  <a:srgbClr val="000000"/>
                </a:solidFill>
              </a:rPr>
              <a:t>’</a:t>
            </a:r>
            <a:r>
              <a:rPr lang="en-US" altLang="ja-JP" sz="1200" kern="0">
                <a:solidFill>
                  <a:srgbClr val="000000"/>
                </a:solidFill>
              </a:rPr>
              <a:t>s mail server</a:t>
            </a:r>
            <a:endParaRPr lang="en-US" altLang="en-US" sz="1200" kern="0">
              <a:solidFill>
                <a:srgbClr val="000000"/>
              </a:solidFill>
            </a:endParaRPr>
          </a:p>
        </p:txBody>
      </p:sp>
      <p:grpSp>
        <p:nvGrpSpPr>
          <p:cNvPr id="372" name="Group 169">
            <a:extLst>
              <a:ext uri="{FF2B5EF4-FFF2-40B4-BE49-F238E27FC236}">
                <a16:creationId xmlns:a16="http://schemas.microsoft.com/office/drawing/2014/main" id="{6766002A-66B6-B64B-AAEB-F427F3791233}"/>
              </a:ext>
            </a:extLst>
          </p:cNvPr>
          <p:cNvGrpSpPr>
            <a:grpSpLocks/>
          </p:cNvGrpSpPr>
          <p:nvPr/>
        </p:nvGrpSpPr>
        <p:grpSpPr bwMode="auto">
          <a:xfrm>
            <a:off x="5851241" y="4538363"/>
            <a:ext cx="708421" cy="790575"/>
            <a:chOff x="3554" y="550"/>
            <a:chExt cx="595" cy="664"/>
          </a:xfrm>
        </p:grpSpPr>
        <p:grpSp>
          <p:nvGrpSpPr>
            <p:cNvPr id="373" name="Group 170">
              <a:extLst>
                <a:ext uri="{FF2B5EF4-FFF2-40B4-BE49-F238E27FC236}">
                  <a16:creationId xmlns:a16="http://schemas.microsoft.com/office/drawing/2014/main" id="{95D43423-E726-764E-8062-2A3551E09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76" name="Picture 171" descr="desktop_computer_stylized_medium">
                <a:extLst>
                  <a:ext uri="{FF2B5EF4-FFF2-40B4-BE49-F238E27FC236}">
                    <a16:creationId xmlns:a16="http://schemas.microsoft.com/office/drawing/2014/main" id="{5015A0EC-AAF7-5845-870F-AC72079C9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7" name="Freeform 172">
                <a:extLst>
                  <a:ext uri="{FF2B5EF4-FFF2-40B4-BE49-F238E27FC236}">
                    <a16:creationId xmlns:a16="http://schemas.microsoft.com/office/drawing/2014/main" id="{85F221FD-96E4-6C47-B178-8A95ACD6B79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4" name="Rectangle 115">
              <a:extLst>
                <a:ext uri="{FF2B5EF4-FFF2-40B4-BE49-F238E27FC236}">
                  <a16:creationId xmlns:a16="http://schemas.microsoft.com/office/drawing/2014/main" id="{3D96246A-1605-AF45-A4B0-F085DAAC3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75" name="Text Box 116">
              <a:extLst>
                <a:ext uri="{FF2B5EF4-FFF2-40B4-BE49-F238E27FC236}">
                  <a16:creationId xmlns:a16="http://schemas.microsoft.com/office/drawing/2014/main" id="{5136D042-DF2A-484C-9882-7FBDD9644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" y="550"/>
              <a:ext cx="47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user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000000"/>
                  </a:solidFill>
                </a:rPr>
                <a:t>agent</a:t>
              </a:r>
              <a:endParaRPr lang="en-US" altLang="en-US" sz="1800" kern="0">
                <a:solidFill>
                  <a:srgbClr val="000000"/>
                </a:solidFill>
              </a:endParaRPr>
            </a:p>
          </p:txBody>
        </p:sp>
      </p:grpSp>
      <p:sp>
        <p:nvSpPr>
          <p:cNvPr id="378" name="Rectangle 3">
            <a:extLst>
              <a:ext uri="{FF2B5EF4-FFF2-40B4-BE49-F238E27FC236}">
                <a16:creationId xmlns:a16="http://schemas.microsoft.com/office/drawing/2014/main" id="{9BFC42AA-8BB5-8E46-A741-D3C4DA9BB457}"/>
              </a:ext>
            </a:extLst>
          </p:cNvPr>
          <p:cNvSpPr txBox="1">
            <a:spLocks noChangeArrowheads="1"/>
          </p:cNvSpPr>
          <p:nvPr/>
        </p:nvSpPr>
        <p:spPr>
          <a:xfrm>
            <a:off x="546664" y="2567226"/>
            <a:ext cx="3803367" cy="82752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2) Alice’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s UA sends message to her mail server; message placed in message queue</a:t>
            </a:r>
          </a:p>
        </p:txBody>
      </p:sp>
      <p:sp>
        <p:nvSpPr>
          <p:cNvPr id="379" name="Rectangle 3">
            <a:extLst>
              <a:ext uri="{FF2B5EF4-FFF2-40B4-BE49-F238E27FC236}">
                <a16:creationId xmlns:a16="http://schemas.microsoft.com/office/drawing/2014/main" id="{F0BDE075-A22F-B64C-827B-4198952A13ED}"/>
              </a:ext>
            </a:extLst>
          </p:cNvPr>
          <p:cNvSpPr txBox="1">
            <a:spLocks noChangeArrowheads="1"/>
          </p:cNvSpPr>
          <p:nvPr/>
        </p:nvSpPr>
        <p:spPr>
          <a:xfrm>
            <a:off x="554674" y="3431489"/>
            <a:ext cx="4086550" cy="81688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3) client side of SMTP opens TCP connection with Bob’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s mail server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80" name="Rectangle 4">
            <a:extLst>
              <a:ext uri="{FF2B5EF4-FFF2-40B4-BE49-F238E27FC236}">
                <a16:creationId xmlns:a16="http://schemas.microsoft.com/office/drawing/2014/main" id="{DFD69930-AC55-F14B-9151-A849CFC023A8}"/>
              </a:ext>
            </a:extLst>
          </p:cNvPr>
          <p:cNvSpPr txBox="1">
            <a:spLocks noChangeArrowheads="1"/>
          </p:cNvSpPr>
          <p:nvPr/>
        </p:nvSpPr>
        <p:spPr>
          <a:xfrm>
            <a:off x="4975067" y="2563918"/>
            <a:ext cx="2857500" cy="6215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5) Bob’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s mail server places the message in Bob’s mailbox</a:t>
            </a:r>
          </a:p>
          <a:p>
            <a:pPr>
              <a:buFont typeface="Wingdings" pitchFamily="2" charset="2"/>
              <a:buNone/>
            </a:pPr>
            <a:endParaRPr lang="en-US" altLang="en-US" sz="18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1" name="Rectangle 4">
            <a:extLst>
              <a:ext uri="{FF2B5EF4-FFF2-40B4-BE49-F238E27FC236}">
                <a16:creationId xmlns:a16="http://schemas.microsoft.com/office/drawing/2014/main" id="{66D50C27-F2A0-6446-B161-62594C2D18D6}"/>
              </a:ext>
            </a:extLst>
          </p:cNvPr>
          <p:cNvSpPr txBox="1">
            <a:spLocks noChangeArrowheads="1"/>
          </p:cNvSpPr>
          <p:nvPr/>
        </p:nvSpPr>
        <p:spPr>
          <a:xfrm>
            <a:off x="4973072" y="3452322"/>
            <a:ext cx="2857500" cy="6215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6) Bob invokes his user agent to read message</a:t>
            </a:r>
          </a:p>
          <a:p>
            <a:pPr>
              <a:buFont typeface="Wingdings" pitchFamily="2" charset="2"/>
              <a:buNone/>
            </a:pPr>
            <a:endParaRPr lang="en-US" altLang="en-US" sz="165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1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61" grpId="0" animBg="1"/>
      <p:bldP spid="362" grpId="0" animBg="1"/>
      <p:bldP spid="363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8" grpId="0"/>
      <p:bldP spid="379" grpId="0"/>
      <p:bldP spid="380" grpId="0"/>
      <p:bldP spid="3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Sample SMTP interaction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D5CD8C7F-9F1D-3848-BEE3-38D59C403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47" y="1745210"/>
            <a:ext cx="7402989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Courier New" panose="02070309020205020404" pitchFamily="49" charset="0"/>
              </a:rPr>
              <a:t>     </a:t>
            </a:r>
            <a:r>
              <a:rPr lang="en-US" altLang="en-US" sz="1650" b="1" dirty="0">
                <a:latin typeface="Courier New" panose="02070309020205020404" pitchFamily="49" charset="0"/>
              </a:rPr>
              <a:t>S: 220 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hamburger.edu</a:t>
            </a:r>
            <a:r>
              <a:rPr lang="en-US" altLang="en-US" sz="1650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HELO 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crepes.fr</a:t>
            </a:r>
            <a:r>
              <a:rPr lang="en-US" altLang="en-US" sz="1650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S: 250  Hello 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crepes.fr</a:t>
            </a:r>
            <a:r>
              <a:rPr lang="en-US" altLang="en-US" sz="1650" b="1" dirty="0">
                <a:latin typeface="Courier New" panose="02070309020205020404" pitchFamily="49" charset="0"/>
              </a:rPr>
              <a:t>, pleased to meet you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MAIL FROM: &lt;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alice@crepes.fr</a:t>
            </a:r>
            <a:r>
              <a:rPr lang="en-US" altLang="en-US" sz="1650" b="1" dirty="0">
                <a:latin typeface="Courier New" panose="02070309020205020404" pitchFamily="49" charset="0"/>
              </a:rPr>
              <a:t>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S: 250 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alice@crepes.fr</a:t>
            </a:r>
            <a:r>
              <a:rPr lang="en-US" altLang="en-US" sz="1650" b="1" dirty="0">
                <a:latin typeface="Courier New" panose="02070309020205020404" pitchFamily="49" charset="0"/>
              </a:rPr>
              <a:t>... Sender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RCPT TO: &lt;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bob@hamburger.edu</a:t>
            </a:r>
            <a:r>
              <a:rPr lang="en-US" altLang="en-US" sz="1650" b="1" dirty="0">
                <a:latin typeface="Courier New" panose="02070309020205020404" pitchFamily="49" charset="0"/>
              </a:rPr>
              <a:t>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S: 250 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bob@hamburger.edu</a:t>
            </a:r>
            <a:r>
              <a:rPr lang="en-US" altLang="en-US" sz="1650" b="1" dirty="0">
                <a:latin typeface="Courier New" panose="02070309020205020404" pitchFamily="49" charset="0"/>
              </a:rPr>
              <a:t> ... Recipient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DATA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S: 354 Enter mail, end with "." on a line by itself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Do you like ketchup?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How about pickles?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S: 250 Message accepted for delivery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C: QUIT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50" b="1" dirty="0">
                <a:latin typeface="Courier New" panose="02070309020205020404" pitchFamily="49" charset="0"/>
              </a:rPr>
              <a:t>     S: 221 </a:t>
            </a:r>
            <a:r>
              <a:rPr lang="en-US" altLang="en-US" sz="1650" b="1" dirty="0" err="1">
                <a:latin typeface="Courier New" panose="02070309020205020404" pitchFamily="49" charset="0"/>
              </a:rPr>
              <a:t>hamburger.edu</a:t>
            </a:r>
            <a:r>
              <a:rPr lang="en-US" altLang="en-US" sz="1650" b="1" dirty="0">
                <a:latin typeface="Courier New" panose="02070309020205020404" pitchFamily="49" charset="0"/>
              </a:rPr>
              <a:t> closing connection</a:t>
            </a:r>
            <a:endParaRPr lang="en-US" altLang="en-US" sz="16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1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Web and HTTP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B7AFB9-05B7-8F45-B2AB-A2B2DBC22CCE}"/>
              </a:ext>
            </a:extLst>
          </p:cNvPr>
          <p:cNvSpPr txBox="1">
            <a:spLocks noChangeArrowheads="1"/>
          </p:cNvSpPr>
          <p:nvPr/>
        </p:nvSpPr>
        <p:spPr>
          <a:xfrm>
            <a:off x="502046" y="2027066"/>
            <a:ext cx="8080644" cy="406893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First, a quick review…</a:t>
            </a:r>
          </a:p>
          <a:p>
            <a:pPr marL="345281" indent="-247650"/>
            <a:r>
              <a:rPr lang="en-US" altLang="en-US" sz="24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objects, </a:t>
            </a:r>
            <a:r>
              <a:rPr lang="en-US" altLang="en-US" sz="2400" dirty="0">
                <a:ea typeface="ＭＳ Ｐゴシック" panose="020B0600070205080204" pitchFamily="34" charset="-128"/>
              </a:rPr>
              <a:t>each of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which can be stored on different Web servers</a:t>
            </a:r>
          </a:p>
          <a:p>
            <a:pPr marL="345281" indent="-247650"/>
            <a:r>
              <a:rPr lang="en-US" altLang="en-US" sz="2400" dirty="0">
                <a:ea typeface="ＭＳ Ｐゴシック" panose="020B0600070205080204" pitchFamily="34" charset="-128"/>
              </a:rPr>
              <a:t>object can be HTML file, JPEG image, Java applet, audio file,…</a:t>
            </a:r>
          </a:p>
          <a:p>
            <a:pPr marL="345281" indent="-247650"/>
            <a:r>
              <a:rPr lang="en-US" altLang="en-US" sz="24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base HTML-file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which includes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several referenced objects, each </a:t>
            </a:r>
            <a:r>
              <a:rPr lang="en-US" altLang="en-US" sz="2400" dirty="0">
                <a:ea typeface="ＭＳ Ｐゴシック" panose="020B0600070205080204" pitchFamily="34" charset="-128"/>
              </a:rPr>
              <a:t>addressable by a </a:t>
            </a: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URL, </a:t>
            </a:r>
            <a:r>
              <a:rPr lang="en-US" altLang="en-US" sz="2400" dirty="0">
                <a:ea typeface="ＭＳ Ｐゴシック" panose="020B0600070205080204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A0C8A734-DC35-F347-AF3E-C7E64B7D785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953000"/>
            <a:ext cx="5126831" cy="884634"/>
            <a:chOff x="788" y="2955"/>
            <a:chExt cx="4306" cy="743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7B49400-3628-264C-8D3A-69378F85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2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latin typeface="Courier New" panose="02070309020205020404" pitchFamily="49" charset="0"/>
                </a:rPr>
                <a:t>www.someschool.edu</a:t>
              </a:r>
              <a:r>
                <a:rPr lang="en-US" altLang="en-US" sz="1800" dirty="0">
                  <a:latin typeface="Courier New" panose="02070309020205020404" pitchFamily="49" charset="0"/>
                </a:rPr>
                <a:t>/</a:t>
              </a:r>
              <a:r>
                <a:rPr lang="en-US" altLang="en-US" sz="1800" dirty="0" err="1">
                  <a:latin typeface="Courier New" panose="02070309020205020404" pitchFamily="49" charset="0"/>
                </a:rPr>
                <a:t>someDept</a:t>
              </a:r>
              <a:r>
                <a:rPr lang="en-US" altLang="en-US" sz="1800" dirty="0">
                  <a:latin typeface="Courier New" panose="02070309020205020404" pitchFamily="49" charset="0"/>
                </a:rPr>
                <a:t>/</a:t>
              </a:r>
              <a:r>
                <a:rPr lang="en-US" altLang="en-US" sz="1800" dirty="0" err="1">
                  <a:latin typeface="Courier New" panose="02070309020205020404" pitchFamily="49" charset="0"/>
                </a:rPr>
                <a:t>pic.gif</a:t>
              </a:r>
              <a:endParaRPr lang="en-US" altLang="en-US" sz="1800" dirty="0">
                <a:latin typeface="Courier New" panose="02070309020205020404" pitchFamily="49" charset="0"/>
              </a:endParaRP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5B0BF68B-EFB6-904F-A81E-8D4DB716D3B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BF004AC2-43AC-6449-B799-0D73A5E582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>
                <a:latin typeface="Comic Sans MS" panose="030F0902030302020204" pitchFamily="66" charset="0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4D5B851A-267A-1546-B45E-931C3F7AF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388"/>
              <a:ext cx="106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host name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4EA9C80E-6BB3-B44E-A522-3C7B027B4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3338"/>
              <a:ext cx="107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path</a:t>
              </a:r>
              <a:r>
                <a:rPr lang="en-US" altLang="en-US" sz="1800">
                  <a:latin typeface="Comic Sans MS" panose="030F0902030302020204" pitchFamily="66" charset="0"/>
                </a:rPr>
                <a:t> </a:t>
              </a:r>
              <a:r>
                <a:rPr lang="en-US" altLang="en-US" sz="18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769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Try SMTP interaction for yourself: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9E916C-86D8-5E4E-B470-87E29195D48D}"/>
              </a:ext>
            </a:extLst>
          </p:cNvPr>
          <p:cNvSpPr txBox="1">
            <a:spLocks noChangeArrowheads="1"/>
          </p:cNvSpPr>
          <p:nvPr/>
        </p:nvSpPr>
        <p:spPr>
          <a:xfrm>
            <a:off x="599018" y="1835094"/>
            <a:ext cx="7617449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</a:pPr>
            <a:r>
              <a:rPr lang="en-US" altLang="en-US" sz="21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telnet &lt;</a:t>
            </a:r>
            <a:r>
              <a:rPr lang="en-US" altLang="en-US" sz="21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servername</a:t>
            </a:r>
            <a:r>
              <a:rPr lang="en-US" altLang="en-US" sz="21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&gt; 25</a:t>
            </a:r>
          </a:p>
          <a:p>
            <a:pPr marL="389335" indent="-216694"/>
            <a:r>
              <a:rPr lang="en-US" altLang="en-US" sz="2100" dirty="0">
                <a:ea typeface="ＭＳ Ｐゴシック" panose="020B0600070205080204" pitchFamily="34" charset="-128"/>
              </a:rPr>
              <a:t>see 220 reply from server</a:t>
            </a:r>
          </a:p>
          <a:p>
            <a:pPr marL="389335" indent="-216694"/>
            <a:r>
              <a:rPr lang="en-US" altLang="en-US" sz="2100" dirty="0">
                <a:ea typeface="ＭＳ Ｐゴシック" panose="020B0600070205080204" pitchFamily="34" charset="-128"/>
              </a:rPr>
              <a:t>enter HELO, MAIL FROM:, RCPT TO:, DATA, QUIT commands </a:t>
            </a:r>
          </a:p>
          <a:p>
            <a:pPr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above lets you send email without using e-mail client (reader)</a:t>
            </a:r>
          </a:p>
          <a:p>
            <a:pPr>
              <a:buFont typeface="Wingdings" pitchFamily="2" charset="2"/>
              <a:buNone/>
            </a:pPr>
            <a:endParaRPr lang="en-US" altLang="en-US" sz="21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sz="1500" i="1" dirty="0">
                <a:ea typeface="ＭＳ Ｐゴシック" panose="020B0600070205080204" pitchFamily="34" charset="-128"/>
              </a:rPr>
              <a:t>Note: this will only work if &lt;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servername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&gt; allows telnet connections to port 25 (this is becoming increasingly rare because of security concerns)</a:t>
            </a:r>
          </a:p>
        </p:txBody>
      </p:sp>
    </p:spTree>
    <p:extLst>
      <p:ext uri="{BB962C8B-B14F-4D97-AF65-F5344CB8AC3E}">
        <p14:creationId xmlns:p14="http://schemas.microsoft.com/office/powerpoint/2010/main" val="3707239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SMTP: closing observations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77454B-F21D-4441-9BDE-50D84F4D93FA}"/>
              </a:ext>
            </a:extLst>
          </p:cNvPr>
          <p:cNvSpPr txBox="1">
            <a:spLocks noChangeArrowheads="1"/>
          </p:cNvSpPr>
          <p:nvPr/>
        </p:nvSpPr>
        <p:spPr>
          <a:xfrm>
            <a:off x="5339749" y="1996085"/>
            <a:ext cx="3145970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dirty="0">
                <a:ea typeface="ＭＳ Ｐゴシック" panose="020B0600070205080204" pitchFamily="34" charset="-128"/>
              </a:rPr>
              <a:t>SMTP uses persistent connections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SMTP requires message (header &amp; body) to be in 7-bit ASCII</a:t>
            </a:r>
          </a:p>
          <a:p>
            <a:r>
              <a:rPr lang="en-US" altLang="en-US" sz="2100" dirty="0">
                <a:ea typeface="ＭＳ Ｐゴシック" panose="020B0600070205080204" pitchFamily="34" charset="-128"/>
              </a:rPr>
              <a:t>SMTP server uses CRLF.CRLF to determine end of message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E733DCA-2522-E341-8697-49ADE10A3FA3}"/>
              </a:ext>
            </a:extLst>
          </p:cNvPr>
          <p:cNvSpPr txBox="1">
            <a:spLocks noChangeArrowheads="1"/>
          </p:cNvSpPr>
          <p:nvPr/>
        </p:nvSpPr>
        <p:spPr>
          <a:xfrm>
            <a:off x="488498" y="1952543"/>
            <a:ext cx="4637313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comparison with HTTP:</a:t>
            </a:r>
          </a:p>
          <a:p>
            <a:pPr marL="432197" indent="-238125">
              <a:spcBef>
                <a:spcPct val="50000"/>
              </a:spcBef>
            </a:pPr>
            <a:r>
              <a:rPr lang="en-US" altLang="en-US" sz="2100" dirty="0">
                <a:ea typeface="ＭＳ Ｐゴシック" panose="020B0600070205080204" pitchFamily="34" charset="-128"/>
              </a:rPr>
              <a:t>HTTP: pull</a:t>
            </a:r>
          </a:p>
          <a:p>
            <a:pPr marL="432197" indent="-238125">
              <a:spcAft>
                <a:spcPct val="50000"/>
              </a:spcAft>
            </a:pPr>
            <a:r>
              <a:rPr lang="en-US" altLang="en-US" sz="2100" dirty="0">
                <a:ea typeface="ＭＳ Ｐゴシック" panose="020B0600070205080204" pitchFamily="34" charset="-128"/>
              </a:rPr>
              <a:t>SMTP: push</a:t>
            </a:r>
          </a:p>
          <a:p>
            <a:pPr marL="432197" indent="-238125">
              <a:spcAft>
                <a:spcPct val="50000"/>
              </a:spcAft>
            </a:pPr>
            <a:r>
              <a:rPr lang="en-US" altLang="en-US" sz="2100" dirty="0">
                <a:ea typeface="ＭＳ Ｐゴシック" panose="020B0600070205080204" pitchFamily="34" charset="-128"/>
              </a:rPr>
              <a:t>both have ASCII command/response interaction, status codes</a:t>
            </a:r>
          </a:p>
          <a:p>
            <a:pPr marL="432197" indent="-238125"/>
            <a:r>
              <a:rPr lang="en-US" altLang="en-US" sz="2100" dirty="0">
                <a:ea typeface="ＭＳ Ｐゴシック" panose="020B0600070205080204" pitchFamily="34" charset="-128"/>
              </a:rPr>
              <a:t>HTTP: each object encapsulated in its own response message</a:t>
            </a:r>
          </a:p>
          <a:p>
            <a:pPr marL="432197" indent="-238125"/>
            <a:r>
              <a:rPr lang="en-US" altLang="en-US" sz="2100" dirty="0">
                <a:ea typeface="ＭＳ Ｐゴシック" panose="020B0600070205080204" pitchFamily="34" charset="-128"/>
              </a:rPr>
              <a:t>SMTP: multiple objects sent in multipart message</a:t>
            </a:r>
          </a:p>
        </p:txBody>
      </p:sp>
    </p:spTree>
    <p:extLst>
      <p:ext uri="{BB962C8B-B14F-4D97-AF65-F5344CB8AC3E}">
        <p14:creationId xmlns:p14="http://schemas.microsoft.com/office/powerpoint/2010/main" val="2312285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Mail message format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957B58-E235-B248-9DD8-EB83AEA89A77}"/>
              </a:ext>
            </a:extLst>
          </p:cNvPr>
          <p:cNvSpPr txBox="1">
            <a:spLocks noChangeArrowheads="1"/>
          </p:cNvSpPr>
          <p:nvPr/>
        </p:nvSpPr>
        <p:spPr>
          <a:xfrm>
            <a:off x="614966" y="1996085"/>
            <a:ext cx="4784345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6" indent="0"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SMTP: protocol for exchanging e-mail messages, defined in RFC 531 (like HTTP)</a:t>
            </a:r>
          </a:p>
          <a:p>
            <a:pPr marL="10716" indent="0"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RFC 822 defines </a:t>
            </a:r>
            <a:r>
              <a:rPr lang="en-US" altLang="en-US" sz="2100" i="1" dirty="0">
                <a:ea typeface="ＭＳ Ｐゴシック" panose="020B0600070205080204" pitchFamily="34" charset="-128"/>
              </a:rPr>
              <a:t>syntax</a:t>
            </a:r>
            <a:r>
              <a:rPr lang="en-US" altLang="en-US" sz="2100" dirty="0">
                <a:ea typeface="ＭＳ Ｐゴシック" panose="020B0600070205080204" pitchFamily="34" charset="-128"/>
              </a:rPr>
              <a:t> for e-mail message itself (like HTML)</a:t>
            </a:r>
          </a:p>
          <a:p>
            <a:pPr marL="259556" indent="-163116"/>
            <a:r>
              <a:rPr lang="en-US" altLang="en-US" sz="1800" dirty="0">
                <a:ea typeface="ＭＳ Ｐゴシック" panose="020B0600070205080204" pitchFamily="34" charset="-128"/>
              </a:rPr>
              <a:t>header lines, e.g.,</a:t>
            </a:r>
          </a:p>
          <a:p>
            <a:pPr marL="476250" lvl="1" indent="-216694"/>
            <a:r>
              <a:rPr lang="en-US" altLang="en-US" sz="1500" dirty="0">
                <a:ea typeface="ＭＳ Ｐゴシック" panose="020B0600070205080204" pitchFamily="34" charset="-128"/>
              </a:rPr>
              <a:t>To:</a:t>
            </a:r>
          </a:p>
          <a:p>
            <a:pPr marL="476250" lvl="1" indent="-216694"/>
            <a:r>
              <a:rPr lang="en-US" altLang="en-US" sz="1500" dirty="0">
                <a:ea typeface="ＭＳ Ｐゴシック" panose="020B0600070205080204" pitchFamily="34" charset="-128"/>
              </a:rPr>
              <a:t>From:</a:t>
            </a:r>
          </a:p>
          <a:p>
            <a:pPr marL="476250" lvl="1" indent="-216694"/>
            <a:r>
              <a:rPr lang="en-US" altLang="en-US" sz="1500" dirty="0">
                <a:ea typeface="ＭＳ Ｐゴシック" panose="020B0600070205080204" pitchFamily="34" charset="-128"/>
              </a:rPr>
              <a:t>Subject:</a:t>
            </a:r>
          </a:p>
          <a:p>
            <a:pPr marL="302419" lvl="1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these lines, within the body of the email message area different from </a:t>
            </a:r>
            <a:r>
              <a:rPr lang="en-US" altLang="en-US" sz="1650" dirty="0">
                <a:ea typeface="ＭＳ Ｐゴシック" panose="020B0600070205080204" pitchFamily="34" charset="-128"/>
              </a:rPr>
              <a:t>SMTP MAIL FROM:, RCPT TO: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commands!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Body: the “</a:t>
            </a:r>
            <a:r>
              <a:rPr lang="en-US" altLang="ja-JP" sz="1800" dirty="0">
                <a:ea typeface="ＭＳ Ｐゴシック" panose="020B0600070205080204" pitchFamily="34" charset="-128"/>
              </a:rPr>
              <a:t>message” , </a:t>
            </a:r>
            <a:r>
              <a:rPr lang="en-US" altLang="en-US" sz="1800" dirty="0">
                <a:ea typeface="ＭＳ Ｐゴシック" panose="020B0600070205080204" pitchFamily="34" charset="-128"/>
              </a:rPr>
              <a:t>ASCII characters only</a:t>
            </a:r>
            <a:endParaRPr lang="en-US" altLang="en-US" sz="1500" dirty="0">
              <a:ea typeface="ＭＳ Ｐゴシック" panose="020B0600070205080204" pitchFamily="34" charset="-128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90AB71C4-0C4F-CA48-A7D0-41E1DC5A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654" y="3345053"/>
            <a:ext cx="2124075" cy="3238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CDEC6892-2B97-054E-BBD0-0613AB28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654" y="3954653"/>
            <a:ext cx="2124075" cy="13049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kern="0">
                <a:solidFill>
                  <a:srgbClr val="FFFFFF"/>
                </a:solidFill>
              </a:rPr>
              <a:t>body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0E3FED1-4363-5F4D-B639-F7151E3E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254" y="3259328"/>
            <a:ext cx="2428875" cy="2305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defRPr/>
            </a:pPr>
            <a:endParaRPr lang="en-US" altLang="en-US" sz="1800" kern="0">
              <a:solidFill>
                <a:srgbClr val="000000"/>
              </a:solidFill>
            </a:endParaRPr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86B4C984-46A5-C043-8ED7-4BFCACE5E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5486" y="4678141"/>
            <a:ext cx="4908169" cy="6095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5431D6F-96A3-734C-8517-99FCE98F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084" y="3510550"/>
            <a:ext cx="6463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000000"/>
                </a:solidFill>
              </a:rPr>
              <a:t>blank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000000"/>
                </a:solidFill>
              </a:rPr>
              <a:t>line</a:t>
            </a: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EC853BB6-31B4-4243-A729-4094617E6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8629" y="3840353"/>
            <a:ext cx="723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15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B4D68C-13CF-8640-BB04-F138B198C88E}"/>
              </a:ext>
            </a:extLst>
          </p:cNvPr>
          <p:cNvCxnSpPr>
            <a:cxnSpLocks/>
          </p:cNvCxnSpPr>
          <p:nvPr/>
        </p:nvCxnSpPr>
        <p:spPr>
          <a:xfrm>
            <a:off x="2710543" y="3505621"/>
            <a:ext cx="331868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65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074244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Mail access protocols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5CF0878-A5CD-8C42-B5CD-2EEF6065E344}"/>
              </a:ext>
            </a:extLst>
          </p:cNvPr>
          <p:cNvGrpSpPr/>
          <p:nvPr/>
        </p:nvGrpSpPr>
        <p:grpSpPr>
          <a:xfrm>
            <a:off x="1450315" y="1925410"/>
            <a:ext cx="6184106" cy="1392711"/>
            <a:chOff x="444500" y="1308100"/>
            <a:chExt cx="8245475" cy="1856947"/>
          </a:xfrm>
        </p:grpSpPr>
        <p:grpSp>
          <p:nvGrpSpPr>
            <p:cNvPr id="262" name="Group 133">
              <a:extLst>
                <a:ext uri="{FF2B5EF4-FFF2-40B4-BE49-F238E27FC236}">
                  <a16:creationId xmlns:a16="http://schemas.microsoft.com/office/drawing/2014/main" id="{962D0EED-8EC0-D944-8706-78D65ED758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275" y="1577975"/>
              <a:ext cx="511175" cy="693738"/>
              <a:chOff x="4140" y="429"/>
              <a:chExt cx="1425" cy="2396"/>
            </a:xfrm>
          </p:grpSpPr>
          <p:sp>
            <p:nvSpPr>
              <p:cNvPr id="351" name="Freeform 134">
                <a:extLst>
                  <a:ext uri="{FF2B5EF4-FFF2-40B4-BE49-F238E27FC236}">
                    <a16:creationId xmlns:a16="http://schemas.microsoft.com/office/drawing/2014/main" id="{DCB7F2F1-B08C-9D42-9A9B-C0CA8CC2D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2" name="Rectangle 135">
                <a:extLst>
                  <a:ext uri="{FF2B5EF4-FFF2-40B4-BE49-F238E27FC236}">
                    <a16:creationId xmlns:a16="http://schemas.microsoft.com/office/drawing/2014/main" id="{E057BFF5-9E6F-4743-A805-44D1354D7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4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136">
                <a:extLst>
                  <a:ext uri="{FF2B5EF4-FFF2-40B4-BE49-F238E27FC236}">
                    <a16:creationId xmlns:a16="http://schemas.microsoft.com/office/drawing/2014/main" id="{794C2025-779C-7143-89C2-171CFB018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Freeform 137">
                <a:extLst>
                  <a:ext uri="{FF2B5EF4-FFF2-40B4-BE49-F238E27FC236}">
                    <a16:creationId xmlns:a16="http://schemas.microsoft.com/office/drawing/2014/main" id="{A80FAE7D-8D21-BC47-907D-F96620BB9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5" name="Rectangle 138">
                <a:extLst>
                  <a:ext uri="{FF2B5EF4-FFF2-40B4-BE49-F238E27FC236}">
                    <a16:creationId xmlns:a16="http://schemas.microsoft.com/office/drawing/2014/main" id="{616938A0-6228-6140-BCFA-473AB9A59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2"/>
                <a:ext cx="597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6" name="Group 139">
                <a:extLst>
                  <a:ext uri="{FF2B5EF4-FFF2-40B4-BE49-F238E27FC236}">
                    <a16:creationId xmlns:a16="http://schemas.microsoft.com/office/drawing/2014/main" id="{87FBA1B9-AC0E-BF4F-A5C2-F38DA460D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81" name="AutoShape 140">
                  <a:extLst>
                    <a:ext uri="{FF2B5EF4-FFF2-40B4-BE49-F238E27FC236}">
                      <a16:creationId xmlns:a16="http://schemas.microsoft.com/office/drawing/2014/main" id="{84143FD8-E0F9-DF48-B4AF-0D12414A3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2" name="AutoShape 141">
                  <a:extLst>
                    <a:ext uri="{FF2B5EF4-FFF2-40B4-BE49-F238E27FC236}">
                      <a16:creationId xmlns:a16="http://schemas.microsoft.com/office/drawing/2014/main" id="{F75D69FA-178C-FF48-AF93-8D22328C7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0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7" name="Rectangle 142">
                <a:extLst>
                  <a:ext uri="{FF2B5EF4-FFF2-40B4-BE49-F238E27FC236}">
                    <a16:creationId xmlns:a16="http://schemas.microsoft.com/office/drawing/2014/main" id="{79EE47BA-DDCB-AE42-849E-EAA9A961A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21"/>
                <a:ext cx="597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8" name="Group 143">
                <a:extLst>
                  <a:ext uri="{FF2B5EF4-FFF2-40B4-BE49-F238E27FC236}">
                    <a16:creationId xmlns:a16="http://schemas.microsoft.com/office/drawing/2014/main" id="{52DF3659-7462-174D-BF79-583260D649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79" name="AutoShape 144">
                  <a:extLst>
                    <a:ext uri="{FF2B5EF4-FFF2-40B4-BE49-F238E27FC236}">
                      <a16:creationId xmlns:a16="http://schemas.microsoft.com/office/drawing/2014/main" id="{9E1E1420-2718-EE4C-9DB5-D20E625D4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18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0" name="AutoShape 145">
                  <a:extLst>
                    <a:ext uri="{FF2B5EF4-FFF2-40B4-BE49-F238E27FC236}">
                      <a16:creationId xmlns:a16="http://schemas.microsoft.com/office/drawing/2014/main" id="{311E1D1D-C4BA-C14B-AB5E-7D9E9CB99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9" name="Rectangle 146">
                <a:extLst>
                  <a:ext uri="{FF2B5EF4-FFF2-40B4-BE49-F238E27FC236}">
                    <a16:creationId xmlns:a16="http://schemas.microsoft.com/office/drawing/2014/main" id="{A208931F-C1D7-4D44-9151-6D63CB811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1356"/>
                <a:ext cx="597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Rectangle 147">
                <a:extLst>
                  <a:ext uri="{FF2B5EF4-FFF2-40B4-BE49-F238E27FC236}">
                    <a16:creationId xmlns:a16="http://schemas.microsoft.com/office/drawing/2014/main" id="{85597E8B-CF6B-C244-96B8-D967A88BD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1657"/>
                <a:ext cx="597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1" name="Group 148">
                <a:extLst>
                  <a:ext uri="{FF2B5EF4-FFF2-40B4-BE49-F238E27FC236}">
                    <a16:creationId xmlns:a16="http://schemas.microsoft.com/office/drawing/2014/main" id="{13DDD94F-DFC2-E744-ADF7-A896AEDA93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77" name="AutoShape 149">
                  <a:extLst>
                    <a:ext uri="{FF2B5EF4-FFF2-40B4-BE49-F238E27FC236}">
                      <a16:creationId xmlns:a16="http://schemas.microsoft.com/office/drawing/2014/main" id="{3E8C962F-C7BD-B44F-978E-C803F54525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81"/>
                  <a:ext cx="728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8" name="AutoShape 150">
                  <a:extLst>
                    <a:ext uri="{FF2B5EF4-FFF2-40B4-BE49-F238E27FC236}">
                      <a16:creationId xmlns:a16="http://schemas.microsoft.com/office/drawing/2014/main" id="{E65F62EE-08D0-BF46-9BB6-23FEA82DD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5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62" name="Freeform 151">
                <a:extLst>
                  <a:ext uri="{FF2B5EF4-FFF2-40B4-BE49-F238E27FC236}">
                    <a16:creationId xmlns:a16="http://schemas.microsoft.com/office/drawing/2014/main" id="{60E83399-FCB4-324A-B4BD-B8F236595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63" name="Group 152">
                <a:extLst>
                  <a:ext uri="{FF2B5EF4-FFF2-40B4-BE49-F238E27FC236}">
                    <a16:creationId xmlns:a16="http://schemas.microsoft.com/office/drawing/2014/main" id="{87A9E3BB-3D7B-8247-845C-C0F0EBB96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75" name="AutoShape 153">
                  <a:extLst>
                    <a:ext uri="{FF2B5EF4-FFF2-40B4-BE49-F238E27FC236}">
                      <a16:creationId xmlns:a16="http://schemas.microsoft.com/office/drawing/2014/main" id="{7C75A8D8-585C-B74B-A8B7-1BE5B5378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8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6" name="AutoShape 154">
                  <a:extLst>
                    <a:ext uri="{FF2B5EF4-FFF2-40B4-BE49-F238E27FC236}">
                      <a16:creationId xmlns:a16="http://schemas.microsoft.com/office/drawing/2014/main" id="{22C9496F-6ACA-5348-BD7C-54B2C4BDD1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95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64" name="Rectangle 155">
                <a:extLst>
                  <a:ext uri="{FF2B5EF4-FFF2-40B4-BE49-F238E27FC236}">
                    <a16:creationId xmlns:a16="http://schemas.microsoft.com/office/drawing/2014/main" id="{3A93ED27-82F2-8540-8D23-33AD2D2EE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29"/>
                <a:ext cx="66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156">
                <a:extLst>
                  <a:ext uri="{FF2B5EF4-FFF2-40B4-BE49-F238E27FC236}">
                    <a16:creationId xmlns:a16="http://schemas.microsoft.com/office/drawing/2014/main" id="{0292C05A-662A-5445-B8CB-FAA09E805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6" name="Freeform 157">
                <a:extLst>
                  <a:ext uri="{FF2B5EF4-FFF2-40B4-BE49-F238E27FC236}">
                    <a16:creationId xmlns:a16="http://schemas.microsoft.com/office/drawing/2014/main" id="{4AA45BB6-3C27-E64E-8383-C80FAEA5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7" name="Oval 158">
                <a:extLst>
                  <a:ext uri="{FF2B5EF4-FFF2-40B4-BE49-F238E27FC236}">
                    <a16:creationId xmlns:a16="http://schemas.microsoft.com/office/drawing/2014/main" id="{95B86A35-1D75-5C49-936B-687C0ACE7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11"/>
                <a:ext cx="49" cy="9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Freeform 159">
                <a:extLst>
                  <a:ext uri="{FF2B5EF4-FFF2-40B4-BE49-F238E27FC236}">
                    <a16:creationId xmlns:a16="http://schemas.microsoft.com/office/drawing/2014/main" id="{1EEE46FE-29EC-9D4E-A9F0-12F15C38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9" name="AutoShape 160">
                <a:extLst>
                  <a:ext uri="{FF2B5EF4-FFF2-40B4-BE49-F238E27FC236}">
                    <a16:creationId xmlns:a16="http://schemas.microsoft.com/office/drawing/2014/main" id="{77C78D76-E4BF-FC4E-85A3-25D74AAE0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9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AutoShape 161">
                <a:extLst>
                  <a:ext uri="{FF2B5EF4-FFF2-40B4-BE49-F238E27FC236}">
                    <a16:creationId xmlns:a16="http://schemas.microsoft.com/office/drawing/2014/main" id="{1A647E10-4CD3-9C49-9E7D-932D48250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0"/>
                <a:ext cx="1071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Oval 162">
                <a:extLst>
                  <a:ext uri="{FF2B5EF4-FFF2-40B4-BE49-F238E27FC236}">
                    <a16:creationId xmlns:a16="http://schemas.microsoft.com/office/drawing/2014/main" id="{43EFA142-8DAD-3D46-A09E-08B75C8DF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5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Oval 163">
                <a:extLst>
                  <a:ext uri="{FF2B5EF4-FFF2-40B4-BE49-F238E27FC236}">
                    <a16:creationId xmlns:a16="http://schemas.microsoft.com/office/drawing/2014/main" id="{A31EBF34-4197-3041-BA0D-DA86EAB8C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6"/>
                <a:ext cx="159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350" ker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164">
                <a:extLst>
                  <a:ext uri="{FF2B5EF4-FFF2-40B4-BE49-F238E27FC236}">
                    <a16:creationId xmlns:a16="http://schemas.microsoft.com/office/drawing/2014/main" id="{C69F2F21-A598-194E-8061-42E20C132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Rectangle 165">
                <a:extLst>
                  <a:ext uri="{FF2B5EF4-FFF2-40B4-BE49-F238E27FC236}">
                    <a16:creationId xmlns:a16="http://schemas.microsoft.com/office/drawing/2014/main" id="{C6C7B11F-80C5-CE4C-8737-FB4903EEB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833"/>
                <a:ext cx="89" cy="76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3" name="Group 100">
              <a:extLst>
                <a:ext uri="{FF2B5EF4-FFF2-40B4-BE49-F238E27FC236}">
                  <a16:creationId xmlns:a16="http://schemas.microsoft.com/office/drawing/2014/main" id="{425D51F3-48C9-9A40-B992-AE005FAB2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1587500"/>
              <a:ext cx="511175" cy="693738"/>
              <a:chOff x="4140" y="429"/>
              <a:chExt cx="1425" cy="2396"/>
            </a:xfrm>
          </p:grpSpPr>
          <p:sp>
            <p:nvSpPr>
              <p:cNvPr id="319" name="Freeform 101">
                <a:extLst>
                  <a:ext uri="{FF2B5EF4-FFF2-40B4-BE49-F238E27FC236}">
                    <a16:creationId xmlns:a16="http://schemas.microsoft.com/office/drawing/2014/main" id="{4DE11FE1-ABE4-5449-9F07-FF92B1203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0" name="Rectangle 102">
                <a:extLst>
                  <a:ext uri="{FF2B5EF4-FFF2-40B4-BE49-F238E27FC236}">
                    <a16:creationId xmlns:a16="http://schemas.microsoft.com/office/drawing/2014/main" id="{F28617B4-246C-4142-9D1A-885008483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4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Freeform 103">
                <a:extLst>
                  <a:ext uri="{FF2B5EF4-FFF2-40B4-BE49-F238E27FC236}">
                    <a16:creationId xmlns:a16="http://schemas.microsoft.com/office/drawing/2014/main" id="{695E4127-E30B-0140-BBC3-EE8AA864D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2" name="Freeform 104">
                <a:extLst>
                  <a:ext uri="{FF2B5EF4-FFF2-40B4-BE49-F238E27FC236}">
                    <a16:creationId xmlns:a16="http://schemas.microsoft.com/office/drawing/2014/main" id="{107A5B24-681B-3348-B947-27500FBE7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3" name="Rectangle 105">
                <a:extLst>
                  <a:ext uri="{FF2B5EF4-FFF2-40B4-BE49-F238E27FC236}">
                    <a16:creationId xmlns:a16="http://schemas.microsoft.com/office/drawing/2014/main" id="{3B9FBC9B-DB47-3440-A3A7-D9397DA36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2"/>
                <a:ext cx="597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4" name="Group 106">
                <a:extLst>
                  <a:ext uri="{FF2B5EF4-FFF2-40B4-BE49-F238E27FC236}">
                    <a16:creationId xmlns:a16="http://schemas.microsoft.com/office/drawing/2014/main" id="{D4DB1272-AC30-B740-A818-112B7B016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9" name="AutoShape 107">
                  <a:extLst>
                    <a:ext uri="{FF2B5EF4-FFF2-40B4-BE49-F238E27FC236}">
                      <a16:creationId xmlns:a16="http://schemas.microsoft.com/office/drawing/2014/main" id="{E4E7D8BF-C451-2149-AB56-5952A4BC1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0" name="AutoShape 108">
                  <a:extLst>
                    <a:ext uri="{FF2B5EF4-FFF2-40B4-BE49-F238E27FC236}">
                      <a16:creationId xmlns:a16="http://schemas.microsoft.com/office/drawing/2014/main" id="{CA9F9DDC-D2E0-9445-8E09-E2A450486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0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5" name="Rectangle 109">
                <a:extLst>
                  <a:ext uri="{FF2B5EF4-FFF2-40B4-BE49-F238E27FC236}">
                    <a16:creationId xmlns:a16="http://schemas.microsoft.com/office/drawing/2014/main" id="{8B4A1DB1-B64D-E342-AC38-F13AC2BB2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21"/>
                <a:ext cx="597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6" name="Group 110">
                <a:extLst>
                  <a:ext uri="{FF2B5EF4-FFF2-40B4-BE49-F238E27FC236}">
                    <a16:creationId xmlns:a16="http://schemas.microsoft.com/office/drawing/2014/main" id="{8699E1EB-58F7-EB4A-BE56-52A7A29FB7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7" name="AutoShape 111">
                  <a:extLst>
                    <a:ext uri="{FF2B5EF4-FFF2-40B4-BE49-F238E27FC236}">
                      <a16:creationId xmlns:a16="http://schemas.microsoft.com/office/drawing/2014/main" id="{8755B864-D5D9-3F48-B106-5195BC479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18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AutoShape 112">
                  <a:extLst>
                    <a:ext uri="{FF2B5EF4-FFF2-40B4-BE49-F238E27FC236}">
                      <a16:creationId xmlns:a16="http://schemas.microsoft.com/office/drawing/2014/main" id="{5EA94929-40C1-1844-A278-8A7EB9C8F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27" name="Rectangle 113">
                <a:extLst>
                  <a:ext uri="{FF2B5EF4-FFF2-40B4-BE49-F238E27FC236}">
                    <a16:creationId xmlns:a16="http://schemas.microsoft.com/office/drawing/2014/main" id="{C3CA31E7-43E9-C54B-B13E-E2E8356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1356"/>
                <a:ext cx="597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Rectangle 114">
                <a:extLst>
                  <a:ext uri="{FF2B5EF4-FFF2-40B4-BE49-F238E27FC236}">
                    <a16:creationId xmlns:a16="http://schemas.microsoft.com/office/drawing/2014/main" id="{70DE4D48-FE2E-9C45-9782-5C8939C4A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1657"/>
                <a:ext cx="597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29" name="Group 115">
                <a:extLst>
                  <a:ext uri="{FF2B5EF4-FFF2-40B4-BE49-F238E27FC236}">
                    <a16:creationId xmlns:a16="http://schemas.microsoft.com/office/drawing/2014/main" id="{BEDE8AC0-C09D-314C-9CF4-3B49C79D83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5" name="AutoShape 116">
                  <a:extLst>
                    <a:ext uri="{FF2B5EF4-FFF2-40B4-BE49-F238E27FC236}">
                      <a16:creationId xmlns:a16="http://schemas.microsoft.com/office/drawing/2014/main" id="{53CFCEA6-E422-E24C-91CC-6AB2DA5B9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81"/>
                  <a:ext cx="728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" name="AutoShape 117">
                  <a:extLst>
                    <a:ext uri="{FF2B5EF4-FFF2-40B4-BE49-F238E27FC236}">
                      <a16:creationId xmlns:a16="http://schemas.microsoft.com/office/drawing/2014/main" id="{FEFA7192-E9ED-D345-AC92-ED008077B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5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0" name="Freeform 118">
                <a:extLst>
                  <a:ext uri="{FF2B5EF4-FFF2-40B4-BE49-F238E27FC236}">
                    <a16:creationId xmlns:a16="http://schemas.microsoft.com/office/drawing/2014/main" id="{5FD6018C-4C2B-5147-9A4D-0850B214B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331" name="Group 119">
                <a:extLst>
                  <a:ext uri="{FF2B5EF4-FFF2-40B4-BE49-F238E27FC236}">
                    <a16:creationId xmlns:a16="http://schemas.microsoft.com/office/drawing/2014/main" id="{0147FEBF-9B07-DB4D-80F0-28CFAFB175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3" name="AutoShape 120">
                  <a:extLst>
                    <a:ext uri="{FF2B5EF4-FFF2-40B4-BE49-F238E27FC236}">
                      <a16:creationId xmlns:a16="http://schemas.microsoft.com/office/drawing/2014/main" id="{6BEC5FCB-A0E4-2B4D-99A9-AF75102E8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8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AutoShape 121">
                  <a:extLst>
                    <a:ext uri="{FF2B5EF4-FFF2-40B4-BE49-F238E27FC236}">
                      <a16:creationId xmlns:a16="http://schemas.microsoft.com/office/drawing/2014/main" id="{DFB1EE8C-1279-5544-ADC0-B00F802A6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95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500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2" name="Rectangle 122">
                <a:extLst>
                  <a:ext uri="{FF2B5EF4-FFF2-40B4-BE49-F238E27FC236}">
                    <a16:creationId xmlns:a16="http://schemas.microsoft.com/office/drawing/2014/main" id="{24E8BD47-F206-7A48-B906-69B10A9FF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" y="429"/>
                <a:ext cx="66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Freeform 123">
                <a:extLst>
                  <a:ext uri="{FF2B5EF4-FFF2-40B4-BE49-F238E27FC236}">
                    <a16:creationId xmlns:a16="http://schemas.microsoft.com/office/drawing/2014/main" id="{3A63ACAE-F7D6-334D-BAC6-EB19E7953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4" name="Freeform 124">
                <a:extLst>
                  <a:ext uri="{FF2B5EF4-FFF2-40B4-BE49-F238E27FC236}">
                    <a16:creationId xmlns:a16="http://schemas.microsoft.com/office/drawing/2014/main" id="{DBB6882F-25A8-7942-8AB7-E4F1E8EF4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5" name="Oval 125">
                <a:extLst>
                  <a:ext uri="{FF2B5EF4-FFF2-40B4-BE49-F238E27FC236}">
                    <a16:creationId xmlns:a16="http://schemas.microsoft.com/office/drawing/2014/main" id="{1A751CBC-1E6B-3447-89A8-B6CA00422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11"/>
                <a:ext cx="49" cy="9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Freeform 126">
                <a:extLst>
                  <a:ext uri="{FF2B5EF4-FFF2-40B4-BE49-F238E27FC236}">
                    <a16:creationId xmlns:a16="http://schemas.microsoft.com/office/drawing/2014/main" id="{EC930019-7A9E-2D4F-9037-E4F5C26D8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7" name="AutoShape 127">
                <a:extLst>
                  <a:ext uri="{FF2B5EF4-FFF2-40B4-BE49-F238E27FC236}">
                    <a16:creationId xmlns:a16="http://schemas.microsoft.com/office/drawing/2014/main" id="{7F4290BB-A0B2-F146-87B4-626DAAD2F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9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AutoShape 128">
                <a:extLst>
                  <a:ext uri="{FF2B5EF4-FFF2-40B4-BE49-F238E27FC236}">
                    <a16:creationId xmlns:a16="http://schemas.microsoft.com/office/drawing/2014/main" id="{DE6D89A2-6ADB-E042-9FB2-932318D01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" y="2710"/>
                <a:ext cx="1071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Oval 129">
                <a:extLst>
                  <a:ext uri="{FF2B5EF4-FFF2-40B4-BE49-F238E27FC236}">
                    <a16:creationId xmlns:a16="http://schemas.microsoft.com/office/drawing/2014/main" id="{8747708C-8EE0-5C44-BC67-5ACC5185A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5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Oval 130">
                <a:extLst>
                  <a:ext uri="{FF2B5EF4-FFF2-40B4-BE49-F238E27FC236}">
                    <a16:creationId xmlns:a16="http://schemas.microsoft.com/office/drawing/2014/main" id="{7C3FDD54-230D-8547-8BCF-E82A9284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6"/>
                <a:ext cx="159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350" kern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131">
                <a:extLst>
                  <a:ext uri="{FF2B5EF4-FFF2-40B4-BE49-F238E27FC236}">
                    <a16:creationId xmlns:a16="http://schemas.microsoft.com/office/drawing/2014/main" id="{42133DC7-7C21-C149-A374-F81A9E0D9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132">
                <a:extLst>
                  <a:ext uri="{FF2B5EF4-FFF2-40B4-BE49-F238E27FC236}">
                    <a16:creationId xmlns:a16="http://schemas.microsoft.com/office/drawing/2014/main" id="{9CA18ACF-5AE2-944A-999A-0A4945D5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0" y="1833"/>
                <a:ext cx="89" cy="76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4" name="Group 158">
              <a:extLst>
                <a:ext uri="{FF2B5EF4-FFF2-40B4-BE49-F238E27FC236}">
                  <a16:creationId xmlns:a16="http://schemas.microsoft.com/office/drawing/2014/main" id="{989EFA5C-2337-B14C-91A8-83B54EA43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013" y="1987551"/>
              <a:ext cx="1746251" cy="1165226"/>
              <a:chOff x="1697" y="1206"/>
              <a:chExt cx="1100" cy="734"/>
            </a:xfrm>
          </p:grpSpPr>
          <p:sp>
            <p:nvSpPr>
              <p:cNvPr id="303" name="Text Box 95">
                <a:extLst>
                  <a:ext uri="{FF2B5EF4-FFF2-40B4-BE49-F238E27FC236}">
                    <a16:creationId xmlns:a16="http://schemas.microsoft.com/office/drawing/2014/main" id="{C009C226-FBA8-DB48-ABF5-333250A76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7" y="1583"/>
                <a:ext cx="110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>
                    <a:solidFill>
                      <a:srgbClr val="000000"/>
                    </a:solidFill>
                  </a:rPr>
                  <a:t>sender</a:t>
                </a:r>
                <a:r>
                  <a:rPr lang="ja-JP" altLang="en-US" sz="1200" kern="0">
                    <a:solidFill>
                      <a:srgbClr val="000000"/>
                    </a:solidFill>
                  </a:rPr>
                  <a:t>’</a:t>
                </a:r>
                <a:r>
                  <a:rPr lang="en-US" altLang="ja-JP" sz="1200" kern="0" dirty="0">
                    <a:solidFill>
                      <a:srgbClr val="000000"/>
                    </a:solidFill>
                  </a:rPr>
                  <a:t>s e-mail </a:t>
                </a:r>
              </a:p>
              <a:p>
                <a:pPr algn="ctr" defTabSz="6858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 dirty="0">
                    <a:solidFill>
                      <a:srgbClr val="000000"/>
                    </a:solidFill>
                  </a:rPr>
                  <a:t>server</a:t>
                </a:r>
                <a:endParaRPr lang="en-US" altLang="en-US" sz="1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4" name="Group 157">
                <a:extLst>
                  <a:ext uri="{FF2B5EF4-FFF2-40B4-BE49-F238E27FC236}">
                    <a16:creationId xmlns:a16="http://schemas.microsoft.com/office/drawing/2014/main" id="{619BE879-9F0A-604B-B005-9F7E471C17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305" name="Rectangle 94">
                  <a:extLst>
                    <a:ext uri="{FF2B5EF4-FFF2-40B4-BE49-F238E27FC236}">
                      <a16:creationId xmlns:a16="http://schemas.microsoft.com/office/drawing/2014/main" id="{5B36F236-9C70-9F4F-A0BB-DDEC73A67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306" name="Rectangle 96">
                  <a:extLst>
                    <a:ext uri="{FF2B5EF4-FFF2-40B4-BE49-F238E27FC236}">
                      <a16:creationId xmlns:a16="http://schemas.microsoft.com/office/drawing/2014/main" id="{474FF8AD-41AD-5B4D-B9AF-317E03200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307" name="Line 97">
                  <a:extLst>
                    <a:ext uri="{FF2B5EF4-FFF2-40B4-BE49-F238E27FC236}">
                      <a16:creationId xmlns:a16="http://schemas.microsoft.com/office/drawing/2014/main" id="{A863854B-58B3-0746-BB05-4CC473ACC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8" name="Line 98">
                  <a:extLst>
                    <a:ext uri="{FF2B5EF4-FFF2-40B4-BE49-F238E27FC236}">
                      <a16:creationId xmlns:a16="http://schemas.microsoft.com/office/drawing/2014/main" id="{45A3AD01-9B9C-1044-8CC4-2FA6945C9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09" name="Line 99">
                  <a:extLst>
                    <a:ext uri="{FF2B5EF4-FFF2-40B4-BE49-F238E27FC236}">
                      <a16:creationId xmlns:a16="http://schemas.microsoft.com/office/drawing/2014/main" id="{A8A7F303-C29D-8048-8A22-5E010224F7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0" name="Line 100">
                  <a:extLst>
                    <a:ext uri="{FF2B5EF4-FFF2-40B4-BE49-F238E27FC236}">
                      <a16:creationId xmlns:a16="http://schemas.microsoft.com/office/drawing/2014/main" id="{7423CFF1-7D3B-404B-908C-EF2DF44B8A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1" name="Line 101">
                  <a:extLst>
                    <a:ext uri="{FF2B5EF4-FFF2-40B4-BE49-F238E27FC236}">
                      <a16:creationId xmlns:a16="http://schemas.microsoft.com/office/drawing/2014/main" id="{9B55CC56-B162-3641-8907-ACAE4544A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2" name="Line 102">
                  <a:extLst>
                    <a:ext uri="{FF2B5EF4-FFF2-40B4-BE49-F238E27FC236}">
                      <a16:creationId xmlns:a16="http://schemas.microsoft.com/office/drawing/2014/main" id="{E4EF0706-3A6D-5C49-AA93-B27D0DBD3D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3" name="Line 103">
                  <a:extLst>
                    <a:ext uri="{FF2B5EF4-FFF2-40B4-BE49-F238E27FC236}">
                      <a16:creationId xmlns:a16="http://schemas.microsoft.com/office/drawing/2014/main" id="{43AD1883-A082-A241-BB8E-52956E25A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14" name="Rectangle 104">
                  <a:extLst>
                    <a:ext uri="{FF2B5EF4-FFF2-40B4-BE49-F238E27FC236}">
                      <a16:creationId xmlns:a16="http://schemas.microsoft.com/office/drawing/2014/main" id="{CB654EBC-DFE6-7844-BECE-DAF45E418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315" name="Rectangle 105">
                  <a:extLst>
                    <a:ext uri="{FF2B5EF4-FFF2-40B4-BE49-F238E27FC236}">
                      <a16:creationId xmlns:a16="http://schemas.microsoft.com/office/drawing/2014/main" id="{43DD0923-D124-3D47-A27E-DA7522CBC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316" name="Rectangle 106">
                  <a:extLst>
                    <a:ext uri="{FF2B5EF4-FFF2-40B4-BE49-F238E27FC236}">
                      <a16:creationId xmlns:a16="http://schemas.microsoft.com/office/drawing/2014/main" id="{0CC3197A-47DF-3249-89A6-6A5C29D7B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317" name="Rectangle 107">
                  <a:extLst>
                    <a:ext uri="{FF2B5EF4-FFF2-40B4-BE49-F238E27FC236}">
                      <a16:creationId xmlns:a16="http://schemas.microsoft.com/office/drawing/2014/main" id="{B9DC67EE-6FEB-9E4F-91F2-78466630C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318" name="Rectangle 108">
                  <a:extLst>
                    <a:ext uri="{FF2B5EF4-FFF2-40B4-BE49-F238E27FC236}">
                      <a16:creationId xmlns:a16="http://schemas.microsoft.com/office/drawing/2014/main" id="{C7A7D96F-C671-7844-AFFA-9CA6B5108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altLang="en-US" sz="1800" kern="0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</p:grpSp>
        <p:sp>
          <p:nvSpPr>
            <p:cNvPr id="265" name="Text Box 121">
              <a:extLst>
                <a:ext uri="{FF2B5EF4-FFF2-40B4-BE49-F238E27FC236}">
                  <a16:creationId xmlns:a16="http://schemas.microsoft.com/office/drawing/2014/main" id="{C86F78FC-21D9-8E40-B3EC-9E551DA5C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204" y="1466851"/>
              <a:ext cx="9579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>
                  <a:solidFill>
                    <a:srgbClr val="CC0000"/>
                  </a:solidFill>
                </a:rPr>
                <a:t>SMTP</a:t>
              </a:r>
            </a:p>
          </p:txBody>
        </p:sp>
        <p:sp>
          <p:nvSpPr>
            <p:cNvPr id="266" name="Rectangle 153">
              <a:extLst>
                <a:ext uri="{FF2B5EF4-FFF2-40B4-BE49-F238E27FC236}">
                  <a16:creationId xmlns:a16="http://schemas.microsoft.com/office/drawing/2014/main" id="{C9F65152-882D-5B49-B9E9-532D284A8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1457325"/>
              <a:ext cx="85725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800" kern="0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67" name="Text Box 154">
              <a:extLst>
                <a:ext uri="{FF2B5EF4-FFF2-40B4-BE49-F238E27FC236}">
                  <a16:creationId xmlns:a16="http://schemas.microsoft.com/office/drawing/2014/main" id="{53E42ABE-038D-0049-93D4-9EC2E3234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992" y="1477963"/>
              <a:ext cx="9579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kern="0">
                  <a:solidFill>
                    <a:srgbClr val="CC0000"/>
                  </a:solidFill>
                </a:rPr>
                <a:t>SMTP</a:t>
              </a:r>
            </a:p>
          </p:txBody>
        </p:sp>
        <p:sp>
          <p:nvSpPr>
            <p:cNvPr id="268" name="Text Box 156">
              <a:extLst>
                <a:ext uri="{FF2B5EF4-FFF2-40B4-BE49-F238E27FC236}">
                  <a16:creationId xmlns:a16="http://schemas.microsoft.com/office/drawing/2014/main" id="{7317FD5B-CED0-1249-AB7C-DF94D6815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999" y="1308100"/>
              <a:ext cx="1786113" cy="90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 dirty="0">
                  <a:solidFill>
                    <a:srgbClr val="CC0000"/>
                  </a:solidFill>
                </a:rPr>
                <a:t>e-mail access</a:t>
              </a:r>
            </a:p>
            <a:p>
              <a:pPr algn="ctr" defTabSz="6858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i="1" kern="0" dirty="0">
                  <a:solidFill>
                    <a:srgbClr val="CC0000"/>
                  </a:solidFill>
                </a:rPr>
                <a:t>protocol</a:t>
              </a:r>
              <a:endParaRPr lang="en-US" altLang="en-US" sz="1350" kern="0" dirty="0">
                <a:solidFill>
                  <a:srgbClr val="CC0000"/>
                </a:solidFill>
              </a:endParaRPr>
            </a:p>
          </p:txBody>
        </p:sp>
        <p:sp>
          <p:nvSpPr>
            <p:cNvPr id="269" name="Text Box 160">
              <a:extLst>
                <a:ext uri="{FF2B5EF4-FFF2-40B4-BE49-F238E27FC236}">
                  <a16:creationId xmlns:a16="http://schemas.microsoft.com/office/drawing/2014/main" id="{629C8856-7516-C14B-9215-6EA637A93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507" y="2598738"/>
              <a:ext cx="1849225" cy="56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receiver</a:t>
              </a:r>
              <a:r>
                <a:rPr lang="ja-JP" altLang="en-US" sz="1200" kern="0">
                  <a:solidFill>
                    <a:srgbClr val="000000"/>
                  </a:solidFill>
                </a:rPr>
                <a:t>’</a:t>
              </a:r>
              <a:r>
                <a:rPr lang="en-US" altLang="ja-JP" sz="1200" kern="0" dirty="0">
                  <a:solidFill>
                    <a:srgbClr val="000000"/>
                  </a:solidFill>
                </a:rPr>
                <a:t>s e-mail </a:t>
              </a:r>
            </a:p>
            <a:p>
              <a:pPr algn="ctr" defTabSz="685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 dirty="0">
                  <a:solidFill>
                    <a:srgbClr val="000000"/>
                  </a:solidFill>
                </a:rPr>
                <a:t>server</a:t>
              </a:r>
              <a:endParaRPr lang="en-US" altLang="en-US" sz="1800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270" name="Group 161">
              <a:extLst>
                <a:ext uri="{FF2B5EF4-FFF2-40B4-BE49-F238E27FC236}">
                  <a16:creationId xmlns:a16="http://schemas.microsoft.com/office/drawing/2014/main" id="{D048FD00-5924-9447-B3B8-0AC35A063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2000250"/>
              <a:ext cx="809625" cy="561975"/>
              <a:chOff x="2070" y="2004"/>
              <a:chExt cx="510" cy="354"/>
            </a:xfrm>
          </p:grpSpPr>
          <p:sp>
            <p:nvSpPr>
              <p:cNvPr id="289" name="Rectangle 162">
                <a:extLst>
                  <a:ext uri="{FF2B5EF4-FFF2-40B4-BE49-F238E27FC236}">
                    <a16:creationId xmlns:a16="http://schemas.microsoft.com/office/drawing/2014/main" id="{F2A0FCDF-5941-FB4C-9E1D-DFD5B6C69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90" name="Rectangle 163">
                <a:extLst>
                  <a:ext uri="{FF2B5EF4-FFF2-40B4-BE49-F238E27FC236}">
                    <a16:creationId xmlns:a16="http://schemas.microsoft.com/office/drawing/2014/main" id="{A6B8C913-36F9-824E-8C78-BFC7B3CDC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91" name="Line 164">
                <a:extLst>
                  <a:ext uri="{FF2B5EF4-FFF2-40B4-BE49-F238E27FC236}">
                    <a16:creationId xmlns:a16="http://schemas.microsoft.com/office/drawing/2014/main" id="{3013A95D-A281-0C49-810B-3C864F7A4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2" name="Line 165">
                <a:extLst>
                  <a:ext uri="{FF2B5EF4-FFF2-40B4-BE49-F238E27FC236}">
                    <a16:creationId xmlns:a16="http://schemas.microsoft.com/office/drawing/2014/main" id="{7277D88A-E3AC-5446-9FCD-10B5C085D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3" name="Line 166">
                <a:extLst>
                  <a:ext uri="{FF2B5EF4-FFF2-40B4-BE49-F238E27FC236}">
                    <a16:creationId xmlns:a16="http://schemas.microsoft.com/office/drawing/2014/main" id="{04850398-3936-B842-A3EB-78E3F18C8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4" name="Line 167">
                <a:extLst>
                  <a:ext uri="{FF2B5EF4-FFF2-40B4-BE49-F238E27FC236}">
                    <a16:creationId xmlns:a16="http://schemas.microsoft.com/office/drawing/2014/main" id="{E54B2FAE-3B2C-BA4E-89DE-F17808A85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5" name="Line 168">
                <a:extLst>
                  <a:ext uri="{FF2B5EF4-FFF2-40B4-BE49-F238E27FC236}">
                    <a16:creationId xmlns:a16="http://schemas.microsoft.com/office/drawing/2014/main" id="{0321206D-71C9-A044-BC0F-A09851EF7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6" name="Line 169">
                <a:extLst>
                  <a:ext uri="{FF2B5EF4-FFF2-40B4-BE49-F238E27FC236}">
                    <a16:creationId xmlns:a16="http://schemas.microsoft.com/office/drawing/2014/main" id="{74EEC85C-DBEF-B746-945E-539B17DF9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7" name="Line 170">
                <a:extLst>
                  <a:ext uri="{FF2B5EF4-FFF2-40B4-BE49-F238E27FC236}">
                    <a16:creationId xmlns:a16="http://schemas.microsoft.com/office/drawing/2014/main" id="{A1C2C0B2-5E64-FE46-9C1E-5AB91616F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sz="150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98" name="Rectangle 171">
                <a:extLst>
                  <a:ext uri="{FF2B5EF4-FFF2-40B4-BE49-F238E27FC236}">
                    <a16:creationId xmlns:a16="http://schemas.microsoft.com/office/drawing/2014/main" id="{18F1DECA-4FA1-D549-80DB-068E1D6FF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99" name="Rectangle 172">
                <a:extLst>
                  <a:ext uri="{FF2B5EF4-FFF2-40B4-BE49-F238E27FC236}">
                    <a16:creationId xmlns:a16="http://schemas.microsoft.com/office/drawing/2014/main" id="{6B4E18DF-65E1-F447-8367-4528F7700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00" name="Rectangle 173">
                <a:extLst>
                  <a:ext uri="{FF2B5EF4-FFF2-40B4-BE49-F238E27FC236}">
                    <a16:creationId xmlns:a16="http://schemas.microsoft.com/office/drawing/2014/main" id="{BE1B5DC5-88E8-A649-93B6-EBAE42FDE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01" name="Rectangle 174">
                <a:extLst>
                  <a:ext uri="{FF2B5EF4-FFF2-40B4-BE49-F238E27FC236}">
                    <a16:creationId xmlns:a16="http://schemas.microsoft.com/office/drawing/2014/main" id="{EEC64261-B933-2A4B-B45A-6E28963DC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02" name="Rectangle 175">
                <a:extLst>
                  <a:ext uri="{FF2B5EF4-FFF2-40B4-BE49-F238E27FC236}">
                    <a16:creationId xmlns:a16="http://schemas.microsoft.com/office/drawing/2014/main" id="{EE1004C2-A311-414F-8E80-B4092CDDC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</p:grpSp>
        <p:pic>
          <p:nvPicPr>
            <p:cNvPr id="271" name="Picture 176" descr="Alice">
              <a:extLst>
                <a:ext uri="{FF2B5EF4-FFF2-40B4-BE49-F238E27FC236}">
                  <a16:creationId xmlns:a16="http://schemas.microsoft.com/office/drawing/2014/main" id="{D76D5E82-5D05-6842-89F0-A930ADA6F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1557338"/>
              <a:ext cx="561975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179" descr="Bob">
              <a:extLst>
                <a:ext uri="{FF2B5EF4-FFF2-40B4-BE49-F238E27FC236}">
                  <a16:creationId xmlns:a16="http://schemas.microsoft.com/office/drawing/2014/main" id="{8989F6E0-4E76-1C42-A3BD-A635A4955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700" y="1571625"/>
              <a:ext cx="676275" cy="6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3" name="Line 94">
              <a:extLst>
                <a:ext uri="{FF2B5EF4-FFF2-40B4-BE49-F238E27FC236}">
                  <a16:creationId xmlns:a16="http://schemas.microsoft.com/office/drawing/2014/main" id="{29F99540-FD3E-AE4C-A57E-1A20C6E30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425" y="1905000"/>
              <a:ext cx="903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4" name="Line 95">
              <a:extLst>
                <a:ext uri="{FF2B5EF4-FFF2-40B4-BE49-F238E27FC236}">
                  <a16:creationId xmlns:a16="http://schemas.microsoft.com/office/drawing/2014/main" id="{C981B998-3615-AE47-86C8-57BFFA2D7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788" y="1901825"/>
              <a:ext cx="9032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5" name="Line 96">
              <a:extLst>
                <a:ext uri="{FF2B5EF4-FFF2-40B4-BE49-F238E27FC236}">
                  <a16:creationId xmlns:a16="http://schemas.microsoft.com/office/drawing/2014/main" id="{CF977160-74FD-0442-823B-6C2520914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3038" y="1898650"/>
              <a:ext cx="1697037" cy="158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6" name="Text Box 156">
              <a:extLst>
                <a:ext uri="{FF2B5EF4-FFF2-40B4-BE49-F238E27FC236}">
                  <a16:creationId xmlns:a16="http://schemas.microsoft.com/office/drawing/2014/main" id="{FA9F06E0-5873-0E44-A9D6-E6DD02F2E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478" y="1927225"/>
              <a:ext cx="1450797" cy="59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i="1" kern="0" dirty="0">
                  <a:solidFill>
                    <a:srgbClr val="CC0000"/>
                  </a:solidFill>
                </a:rPr>
                <a:t>(e.g.,</a:t>
              </a:r>
              <a:r>
                <a:rPr lang="en-US" altLang="en-US" sz="1200" i="1" kern="0" dirty="0">
                  <a:solidFill>
                    <a:srgbClr val="CC0000"/>
                  </a:solidFill>
                </a:rPr>
                <a:t> IMAP, HTTP</a:t>
              </a:r>
              <a:r>
                <a:rPr lang="en-US" altLang="en-US" sz="1350" i="1" kern="0" dirty="0">
                  <a:solidFill>
                    <a:srgbClr val="CC0000"/>
                  </a:solidFill>
                </a:rPr>
                <a:t>)</a:t>
              </a:r>
            </a:p>
          </p:txBody>
        </p:sp>
        <p:grpSp>
          <p:nvGrpSpPr>
            <p:cNvPr id="277" name="Group 166">
              <a:extLst>
                <a:ext uri="{FF2B5EF4-FFF2-40B4-BE49-F238E27FC236}">
                  <a16:creationId xmlns:a16="http://schemas.microsoft.com/office/drawing/2014/main" id="{F8002D43-E860-6845-AF7E-87A1A94D6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5050" y="1419225"/>
              <a:ext cx="944563" cy="1054100"/>
              <a:chOff x="3554" y="550"/>
              <a:chExt cx="595" cy="664"/>
            </a:xfrm>
          </p:grpSpPr>
          <p:grpSp>
            <p:nvGrpSpPr>
              <p:cNvPr id="284" name="Group 167">
                <a:extLst>
                  <a:ext uri="{FF2B5EF4-FFF2-40B4-BE49-F238E27FC236}">
                    <a16:creationId xmlns:a16="http://schemas.microsoft.com/office/drawing/2014/main" id="{BE8CFCE0-FC41-0748-A6E7-4600DF924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87" name="Picture 168" descr="desktop_computer_stylized_medium">
                  <a:extLst>
                    <a:ext uri="{FF2B5EF4-FFF2-40B4-BE49-F238E27FC236}">
                      <a16:creationId xmlns:a16="http://schemas.microsoft.com/office/drawing/2014/main" id="{C00F7CE5-DF44-7248-ABAB-405A73E21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8" name="Freeform 169">
                  <a:extLst>
                    <a:ext uri="{FF2B5EF4-FFF2-40B4-BE49-F238E27FC236}">
                      <a16:creationId xmlns:a16="http://schemas.microsoft.com/office/drawing/2014/main" id="{B502B1B8-E322-AA40-A3FB-263ECFA0F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85" name="Rectangle 115">
                <a:extLst>
                  <a:ext uri="{FF2B5EF4-FFF2-40B4-BE49-F238E27FC236}">
                    <a16:creationId xmlns:a16="http://schemas.microsoft.com/office/drawing/2014/main" id="{39E4CD50-3462-8441-ACC2-01559D9DD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Text Box 116">
                <a:extLst>
                  <a:ext uri="{FF2B5EF4-FFF2-40B4-BE49-F238E27FC236}">
                    <a16:creationId xmlns:a16="http://schemas.microsoft.com/office/drawing/2014/main" id="{7198B7C8-8E18-3B4E-9F4D-DCC4D4D7D2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4" y="550"/>
                <a:ext cx="47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0"/>
                    </a:solidFill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0"/>
                    </a:solidFill>
                  </a:rPr>
                  <a:t>agent</a:t>
                </a: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8" name="Group 172">
              <a:extLst>
                <a:ext uri="{FF2B5EF4-FFF2-40B4-BE49-F238E27FC236}">
                  <a16:creationId xmlns:a16="http://schemas.microsoft.com/office/drawing/2014/main" id="{2F25B33E-FEB9-404E-8162-D03D8D996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5788" y="1422400"/>
              <a:ext cx="944562" cy="1054100"/>
              <a:chOff x="3554" y="550"/>
              <a:chExt cx="595" cy="664"/>
            </a:xfrm>
          </p:grpSpPr>
          <p:grpSp>
            <p:nvGrpSpPr>
              <p:cNvPr id="279" name="Group 173">
                <a:extLst>
                  <a:ext uri="{FF2B5EF4-FFF2-40B4-BE49-F238E27FC236}">
                    <a16:creationId xmlns:a16="http://schemas.microsoft.com/office/drawing/2014/main" id="{375D5E0D-2C70-F544-89E4-5E4F1AA9FD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282" name="Picture 174" descr="desktop_computer_stylized_medium">
                  <a:extLst>
                    <a:ext uri="{FF2B5EF4-FFF2-40B4-BE49-F238E27FC236}">
                      <a16:creationId xmlns:a16="http://schemas.microsoft.com/office/drawing/2014/main" id="{B288CD06-BF42-AC48-84ED-106FF7671F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3" name="Freeform 175">
                  <a:extLst>
                    <a:ext uri="{FF2B5EF4-FFF2-40B4-BE49-F238E27FC236}">
                      <a16:creationId xmlns:a16="http://schemas.microsoft.com/office/drawing/2014/main" id="{4067DFC9-14ED-1F46-8DB5-99B637F87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24164 w 356"/>
                    <a:gd name="T3" fmla="*/ 1678 h 368"/>
                    <a:gd name="T4" fmla="*/ 28666 w 356"/>
                    <a:gd name="T5" fmla="*/ 34959 h 368"/>
                    <a:gd name="T6" fmla="*/ 6318 w 356"/>
                    <a:gd name="T7" fmla="*/ 43721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defRPr/>
                  </a:pPr>
                  <a:endParaRPr lang="en-US" sz="150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80" name="Rectangle 115">
                <a:extLst>
                  <a:ext uri="{FF2B5EF4-FFF2-40B4-BE49-F238E27FC236}">
                    <a16:creationId xmlns:a16="http://schemas.microsoft.com/office/drawing/2014/main" id="{37808C5A-E4DA-234C-AD81-DC4AD2416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Text Box 116">
                <a:extLst>
                  <a:ext uri="{FF2B5EF4-FFF2-40B4-BE49-F238E27FC236}">
                    <a16:creationId xmlns:a16="http://schemas.microsoft.com/office/drawing/2014/main" id="{BE906C48-2C97-234D-A7D2-2162D242F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4" y="550"/>
                <a:ext cx="47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0"/>
                    </a:solidFill>
                  </a:rPr>
                  <a:t>user</a:t>
                </a:r>
              </a:p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kern="0">
                    <a:solidFill>
                      <a:srgbClr val="000000"/>
                    </a:solidFill>
                  </a:rPr>
                  <a:t>agent</a:t>
                </a:r>
                <a:endParaRPr lang="en-US" altLang="en-US" sz="18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4" name="Rectangle 3">
            <a:extLst>
              <a:ext uri="{FF2B5EF4-FFF2-40B4-BE49-F238E27FC236}">
                <a16:creationId xmlns:a16="http://schemas.microsoft.com/office/drawing/2014/main" id="{34528512-2985-154D-9CDE-10220B10DEDE}"/>
              </a:ext>
            </a:extLst>
          </p:cNvPr>
          <p:cNvSpPr txBox="1">
            <a:spLocks noChangeArrowheads="1"/>
          </p:cNvSpPr>
          <p:nvPr/>
        </p:nvSpPr>
        <p:spPr>
          <a:xfrm>
            <a:off x="359229" y="3421218"/>
            <a:ext cx="8436428" cy="236253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SMTP:</a:t>
            </a:r>
            <a:r>
              <a:rPr lang="en-US" altLang="en-US" sz="2100" dirty="0">
                <a:ea typeface="ＭＳ Ｐゴシック" panose="020B0600070205080204" pitchFamily="34" charset="-128"/>
              </a:rPr>
              <a:t> delivery/storage of e-mail messages to receiver’</a:t>
            </a:r>
            <a:r>
              <a:rPr lang="en-US" altLang="ja-JP" sz="2100" dirty="0">
                <a:ea typeface="ＭＳ Ｐゴシック" panose="020B0600070205080204" pitchFamily="34" charset="-128"/>
              </a:rPr>
              <a:t>s server</a:t>
            </a:r>
          </a:p>
          <a:p>
            <a:pPr>
              <a:lnSpc>
                <a:spcPct val="100000"/>
              </a:lnSpc>
            </a:pPr>
            <a:r>
              <a:rPr lang="en-US" altLang="en-US" sz="2100" dirty="0">
                <a:ea typeface="ＭＳ Ｐゴシック" panose="020B0600070205080204" pitchFamily="34" charset="-128"/>
              </a:rPr>
              <a:t>mail access protocol: retrieval from server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IMAP:</a:t>
            </a:r>
            <a:r>
              <a:rPr lang="en-US" altLang="en-US" sz="1800" dirty="0">
                <a:ea typeface="ＭＳ Ｐゴシック" panose="020B0600070205080204" pitchFamily="34" charset="-128"/>
              </a:rPr>
              <a:t> Internet Mail Access Protocol [RFC 3501]: messages stored on server, IMAP provides retrieval, deletion, folders of stored messages on server</a:t>
            </a:r>
          </a:p>
          <a:p>
            <a:pPr marL="259556" indent="-216694">
              <a:lnSpc>
                <a:spcPct val="100000"/>
              </a:lnSpc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HTTP:</a:t>
            </a:r>
            <a:r>
              <a:rPr lang="en-US" altLang="en-US" sz="2100" dirty="0">
                <a:ea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gmail</a:t>
            </a:r>
            <a:r>
              <a:rPr lang="en-US" altLang="en-US" sz="2100" dirty="0">
                <a:ea typeface="ＭＳ Ｐゴシック" panose="020B0600070205080204" pitchFamily="34" charset="-128"/>
              </a:rPr>
              <a:t>, Hotmail, 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Yahoo!Mail</a:t>
            </a:r>
            <a:r>
              <a:rPr lang="en-US" altLang="en-US" sz="2100" dirty="0">
                <a:ea typeface="ＭＳ Ｐゴシック" panose="020B0600070205080204" pitchFamily="34" charset="-128"/>
              </a:rPr>
              <a:t>, etc. provides web-based interface on top of STMP (to send), IMAP (or POP) to retrieve e-mail messages</a:t>
            </a:r>
          </a:p>
          <a:p>
            <a:pPr lvl="1"/>
            <a:endParaRPr lang="en-US" altLang="en-US" sz="165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95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HTTP overview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D0A9535F-9718-644A-A429-D02A2397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7" y="2063531"/>
            <a:ext cx="449112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2400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4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Web</a:t>
            </a:r>
            <a:r>
              <a:rPr lang="ja-JP" altLang="en-US" sz="24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24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4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client/server model:</a:t>
            </a:r>
          </a:p>
          <a:p>
            <a:pPr marL="514350" lvl="1" indent="-171450">
              <a:lnSpc>
                <a:spcPct val="90000"/>
              </a:lnSpc>
            </a:pPr>
            <a:r>
              <a:rPr lang="en-US" altLang="en-US" sz="21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</a:t>
            </a:r>
            <a:r>
              <a:rPr lang="en-US" altLang="en-US" sz="2100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US" altLang="en-US" sz="21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browser that requests, receives, (using HTTP protocol) and </a:t>
            </a:r>
            <a:r>
              <a:rPr lang="ja-JP" altLang="en-US" sz="21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en-US" altLang="ja-JP" sz="21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displays</a:t>
            </a:r>
            <a:r>
              <a:rPr lang="ja-JP" altLang="en-US" sz="21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en-US" altLang="ja-JP" sz="21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objects </a:t>
            </a:r>
          </a:p>
          <a:p>
            <a:pPr marL="514350" lvl="1" indent="-171450">
              <a:lnSpc>
                <a:spcPct val="90000"/>
              </a:lnSpc>
            </a:pPr>
            <a:r>
              <a:rPr lang="en-US" altLang="en-US" sz="21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server:</a:t>
            </a:r>
            <a:r>
              <a:rPr lang="en-US" altLang="en-US" sz="21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24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EE5DED9F-E1C4-F34D-899C-5E5BAFDA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624" y="2872558"/>
            <a:ext cx="17029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000000"/>
                </a:solidFill>
                <a:latin typeface="+mn-lt"/>
              </a:rPr>
              <a:t>PC running</a:t>
            </a:r>
          </a:p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000000"/>
                </a:solidFill>
                <a:latin typeface="+mn-lt"/>
              </a:rPr>
              <a:t>Firefox browser</a:t>
            </a:r>
            <a:endParaRPr lang="en-US" altLang="en-US" sz="2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1DB0406D-8424-A242-88CD-CF99DD0C8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858" y="3979219"/>
            <a:ext cx="18109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000000"/>
                </a:solidFill>
                <a:latin typeface="+mn-lt"/>
              </a:rPr>
              <a:t>server running</a:t>
            </a:r>
          </a:p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000000"/>
                </a:solidFill>
                <a:latin typeface="+mn-lt"/>
              </a:rPr>
              <a:t>Apache Web</a:t>
            </a:r>
          </a:p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 dirty="0">
                <a:solidFill>
                  <a:srgbClr val="000000"/>
                </a:solidFill>
                <a:latin typeface="+mn-lt"/>
              </a:rPr>
              <a:t>server</a:t>
            </a:r>
            <a:endParaRPr lang="en-US" altLang="en-US" sz="2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61B2A806-9EFC-9449-97BE-336492E8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857" y="4961592"/>
            <a:ext cx="16579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000000"/>
                </a:solidFill>
                <a:latin typeface="+mn-lt"/>
              </a:rPr>
              <a:t>iPhone running</a:t>
            </a:r>
          </a:p>
          <a:p>
            <a: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00" kern="0">
                <a:solidFill>
                  <a:srgbClr val="000000"/>
                </a:solidFill>
                <a:latin typeface="+mn-lt"/>
              </a:rPr>
              <a:t>Safari browser</a:t>
            </a:r>
            <a:endParaRPr lang="en-US" altLang="en-US" sz="2400" ker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5" name="Group 35">
            <a:extLst>
              <a:ext uri="{FF2B5EF4-FFF2-40B4-BE49-F238E27FC236}">
                <a16:creationId xmlns:a16="http://schemas.microsoft.com/office/drawing/2014/main" id="{9F18C3DA-1F75-254F-8252-0752283DD6D8}"/>
              </a:ext>
            </a:extLst>
          </p:cNvPr>
          <p:cNvGrpSpPr>
            <a:grpSpLocks/>
          </p:cNvGrpSpPr>
          <p:nvPr/>
        </p:nvGrpSpPr>
        <p:grpSpPr bwMode="auto">
          <a:xfrm>
            <a:off x="6097465" y="2650588"/>
            <a:ext cx="1576388" cy="709613"/>
            <a:chOff x="3640" y="1346"/>
            <a:chExt cx="1324" cy="596"/>
          </a:xfrm>
        </p:grpSpPr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32A5B725-224A-8641-84D7-5E247267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Text Box 24">
              <a:extLst>
                <a:ext uri="{FF2B5EF4-FFF2-40B4-BE49-F238E27FC236}">
                  <a16:creationId xmlns:a16="http://schemas.microsoft.com/office/drawing/2014/main" id="{AFF1AA49-1EC5-FD4D-A4C7-4E97FBE86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36" y="1435"/>
              <a:ext cx="9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CC0000"/>
                  </a:solidFill>
                </a:rPr>
                <a:t>HTTP request</a:t>
              </a:r>
              <a:endParaRPr lang="en-US" altLang="en-US" sz="1800" kern="0">
                <a:solidFill>
                  <a:srgbClr val="CC0000"/>
                </a:solidFill>
              </a:endParaRPr>
            </a:p>
          </p:txBody>
        </p:sp>
      </p:grpSp>
      <p:grpSp>
        <p:nvGrpSpPr>
          <p:cNvPr id="78" name="Group 36">
            <a:extLst>
              <a:ext uri="{FF2B5EF4-FFF2-40B4-BE49-F238E27FC236}">
                <a16:creationId xmlns:a16="http://schemas.microsoft.com/office/drawing/2014/main" id="{CCF7DC4F-F784-E14E-9279-0C9C13F3B891}"/>
              </a:ext>
            </a:extLst>
          </p:cNvPr>
          <p:cNvGrpSpPr>
            <a:grpSpLocks/>
          </p:cNvGrpSpPr>
          <p:nvPr/>
        </p:nvGrpSpPr>
        <p:grpSpPr bwMode="auto">
          <a:xfrm>
            <a:off x="6180810" y="2806561"/>
            <a:ext cx="1478756" cy="678656"/>
            <a:chOff x="4141" y="394"/>
            <a:chExt cx="1242" cy="570"/>
          </a:xfrm>
        </p:grpSpPr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162E51BA-C1E2-004B-832B-C97F73DD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8A281BFE-8385-CA42-BA62-2631AB1C4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281" y="696"/>
              <a:ext cx="10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CC0000"/>
                  </a:solidFill>
                </a:rPr>
                <a:t>HTTP response</a:t>
              </a:r>
              <a:endParaRPr lang="en-US" altLang="en-US" sz="1800" kern="0">
                <a:solidFill>
                  <a:srgbClr val="CC0000"/>
                </a:solidFill>
              </a:endParaRPr>
            </a:p>
          </p:txBody>
        </p:sp>
      </p:grpSp>
      <p:grpSp>
        <p:nvGrpSpPr>
          <p:cNvPr id="81" name="Group 37">
            <a:extLst>
              <a:ext uri="{FF2B5EF4-FFF2-40B4-BE49-F238E27FC236}">
                <a16:creationId xmlns:a16="http://schemas.microsoft.com/office/drawing/2014/main" id="{75AC8EC6-FB97-154F-8581-1A51362C9E51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6079606" y="3770966"/>
            <a:ext cx="1576388" cy="709613"/>
            <a:chOff x="3640" y="1346"/>
            <a:chExt cx="1324" cy="596"/>
          </a:xfrm>
        </p:grpSpPr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69FABD09-8D01-A244-A69C-7220481C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Text Box 24">
              <a:extLst>
                <a:ext uri="{FF2B5EF4-FFF2-40B4-BE49-F238E27FC236}">
                  <a16:creationId xmlns:a16="http://schemas.microsoft.com/office/drawing/2014/main" id="{96F64D17-51D6-0A4A-BDA6-07C403F4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36" y="1435"/>
              <a:ext cx="9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CC0000"/>
                  </a:solidFill>
                </a:rPr>
                <a:t>HTTP request</a:t>
              </a:r>
              <a:endParaRPr lang="en-US" altLang="en-US" sz="1800" kern="0">
                <a:solidFill>
                  <a:srgbClr val="CC0000"/>
                </a:solidFill>
              </a:endParaRPr>
            </a:p>
          </p:txBody>
        </p:sp>
      </p:grpSp>
      <p:grpSp>
        <p:nvGrpSpPr>
          <p:cNvPr id="84" name="Group 40">
            <a:extLst>
              <a:ext uri="{FF2B5EF4-FFF2-40B4-BE49-F238E27FC236}">
                <a16:creationId xmlns:a16="http://schemas.microsoft.com/office/drawing/2014/main" id="{B9736B82-D8C5-DA43-B8F2-093DA6AB6E5D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6114135" y="3950751"/>
            <a:ext cx="1478756" cy="678656"/>
            <a:chOff x="4141" y="394"/>
            <a:chExt cx="1242" cy="570"/>
          </a:xfrm>
        </p:grpSpPr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1D55C3D5-A428-CC44-8B43-7C6CB47D0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Text Box 26">
              <a:extLst>
                <a:ext uri="{FF2B5EF4-FFF2-40B4-BE49-F238E27FC236}">
                  <a16:creationId xmlns:a16="http://schemas.microsoft.com/office/drawing/2014/main" id="{98847E99-AF68-1F43-AC46-9AD80D645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281" y="696"/>
              <a:ext cx="10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kern="0">
                  <a:solidFill>
                    <a:srgbClr val="CC0000"/>
                  </a:solidFill>
                </a:rPr>
                <a:t>HTTP response</a:t>
              </a:r>
              <a:endParaRPr lang="en-US" altLang="en-US" sz="1800" kern="0">
                <a:solidFill>
                  <a:srgbClr val="CC0000"/>
                </a:solidFill>
              </a:endParaRPr>
            </a:p>
          </p:txBody>
        </p:sp>
      </p:grpSp>
      <p:pic>
        <p:nvPicPr>
          <p:cNvPr id="87" name="Picture 43" descr="iphone_stylized_small">
            <a:extLst>
              <a:ext uri="{FF2B5EF4-FFF2-40B4-BE49-F238E27FC236}">
                <a16:creationId xmlns:a16="http://schemas.microsoft.com/office/drawing/2014/main" id="{D1E934F1-FF6C-B341-A221-38110724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34" y="4262695"/>
            <a:ext cx="286941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44">
            <a:extLst>
              <a:ext uri="{FF2B5EF4-FFF2-40B4-BE49-F238E27FC236}">
                <a16:creationId xmlns:a16="http://schemas.microsoft.com/office/drawing/2014/main" id="{9EAD6FC3-A72E-8241-AA6C-FE53B680C4A5}"/>
              </a:ext>
            </a:extLst>
          </p:cNvPr>
          <p:cNvGrpSpPr>
            <a:grpSpLocks/>
          </p:cNvGrpSpPr>
          <p:nvPr/>
        </p:nvGrpSpPr>
        <p:grpSpPr bwMode="auto">
          <a:xfrm>
            <a:off x="5331894" y="2149335"/>
            <a:ext cx="800100" cy="809625"/>
            <a:chOff x="-44" y="1473"/>
            <a:chExt cx="981" cy="1105"/>
          </a:xfrm>
        </p:grpSpPr>
        <p:pic>
          <p:nvPicPr>
            <p:cNvPr id="89" name="Picture 45" descr="desktop_computer_stylized_medium">
              <a:extLst>
                <a:ext uri="{FF2B5EF4-FFF2-40B4-BE49-F238E27FC236}">
                  <a16:creationId xmlns:a16="http://schemas.microsoft.com/office/drawing/2014/main" id="{1ADDC1FA-6D07-3F4E-8F74-21843504B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42A6104A-05E4-B94E-8AC8-1F8524B85F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91" name="Group 47">
            <a:extLst>
              <a:ext uri="{FF2B5EF4-FFF2-40B4-BE49-F238E27FC236}">
                <a16:creationId xmlns:a16="http://schemas.microsoft.com/office/drawing/2014/main" id="{1578750D-9ADE-FF47-A035-3F58F7F95E77}"/>
              </a:ext>
            </a:extLst>
          </p:cNvPr>
          <p:cNvGrpSpPr>
            <a:grpSpLocks/>
          </p:cNvGrpSpPr>
          <p:nvPr/>
        </p:nvGrpSpPr>
        <p:grpSpPr bwMode="auto">
          <a:xfrm>
            <a:off x="7672663" y="3023254"/>
            <a:ext cx="521494" cy="962025"/>
            <a:chOff x="4140" y="429"/>
            <a:chExt cx="1425" cy="2396"/>
          </a:xfrm>
        </p:grpSpPr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30FC1D0E-933E-6B40-9A42-0E971723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" name="Rectangle 49">
              <a:extLst>
                <a:ext uri="{FF2B5EF4-FFF2-40B4-BE49-F238E27FC236}">
                  <a16:creationId xmlns:a16="http://schemas.microsoft.com/office/drawing/2014/main" id="{B5655423-6CF0-CD49-B3A9-063B782C1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A0AC0D67-FA58-B147-A1DC-191134726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DE00B670-08D8-5142-A593-67DE6409B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" name="Rectangle 52">
              <a:extLst>
                <a:ext uri="{FF2B5EF4-FFF2-40B4-BE49-F238E27FC236}">
                  <a16:creationId xmlns:a16="http://schemas.microsoft.com/office/drawing/2014/main" id="{C0F46C25-0562-1D41-A932-B4DCFBC6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97" name="Group 53">
              <a:extLst>
                <a:ext uri="{FF2B5EF4-FFF2-40B4-BE49-F238E27FC236}">
                  <a16:creationId xmlns:a16="http://schemas.microsoft.com/office/drawing/2014/main" id="{42D2ADD9-FBDF-B348-8727-B1428057A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2" name="AutoShape 54">
                <a:extLst>
                  <a:ext uri="{FF2B5EF4-FFF2-40B4-BE49-F238E27FC236}">
                    <a16:creationId xmlns:a16="http://schemas.microsoft.com/office/drawing/2014/main" id="{B3A024BC-0571-B343-B957-96A9956CB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AutoShape 55">
                <a:extLst>
                  <a:ext uri="{FF2B5EF4-FFF2-40B4-BE49-F238E27FC236}">
                    <a16:creationId xmlns:a16="http://schemas.microsoft.com/office/drawing/2014/main" id="{BCE631BE-5109-0446-9778-CCBD1DF0A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Rectangle 56">
              <a:extLst>
                <a:ext uri="{FF2B5EF4-FFF2-40B4-BE49-F238E27FC236}">
                  <a16:creationId xmlns:a16="http://schemas.microsoft.com/office/drawing/2014/main" id="{5D3DFADC-1C8D-AF4C-85AA-0F7A2C55C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99" name="Group 57">
              <a:extLst>
                <a:ext uri="{FF2B5EF4-FFF2-40B4-BE49-F238E27FC236}">
                  <a16:creationId xmlns:a16="http://schemas.microsoft.com/office/drawing/2014/main" id="{C1D33EC1-1E29-8544-B98D-73191F02F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0" name="AutoShape 58">
                <a:extLst>
                  <a:ext uri="{FF2B5EF4-FFF2-40B4-BE49-F238E27FC236}">
                    <a16:creationId xmlns:a16="http://schemas.microsoft.com/office/drawing/2014/main" id="{82D153A1-613C-9C4E-A2C0-B1C929BC0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AutoShape 59">
                <a:extLst>
                  <a:ext uri="{FF2B5EF4-FFF2-40B4-BE49-F238E27FC236}">
                    <a16:creationId xmlns:a16="http://schemas.microsoft.com/office/drawing/2014/main" id="{F147FCC4-6131-8F44-A906-F0D80C4D7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Rectangle 60">
              <a:extLst>
                <a:ext uri="{FF2B5EF4-FFF2-40B4-BE49-F238E27FC236}">
                  <a16:creationId xmlns:a16="http://schemas.microsoft.com/office/drawing/2014/main" id="{85C735FA-9571-F248-9BA5-6CDBDBE0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61">
              <a:extLst>
                <a:ext uri="{FF2B5EF4-FFF2-40B4-BE49-F238E27FC236}">
                  <a16:creationId xmlns:a16="http://schemas.microsoft.com/office/drawing/2014/main" id="{5812C6A4-3EC0-A249-9E63-F4652754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102" name="Group 62">
              <a:extLst>
                <a:ext uri="{FF2B5EF4-FFF2-40B4-BE49-F238E27FC236}">
                  <a16:creationId xmlns:a16="http://schemas.microsoft.com/office/drawing/2014/main" id="{7E620A9B-CBE1-F240-88FD-585574663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8" name="AutoShape 63">
                <a:extLst>
                  <a:ext uri="{FF2B5EF4-FFF2-40B4-BE49-F238E27FC236}">
                    <a16:creationId xmlns:a16="http://schemas.microsoft.com/office/drawing/2014/main" id="{042898BA-1F4B-D343-83D2-32F6B871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AutoShape 64">
                <a:extLst>
                  <a:ext uri="{FF2B5EF4-FFF2-40B4-BE49-F238E27FC236}">
                    <a16:creationId xmlns:a16="http://schemas.microsoft.com/office/drawing/2014/main" id="{43D7819E-9A5B-E741-ACC4-82E6487AE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7CC2BA69-A482-5D4B-8CA5-B5AC73726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4" name="Group 66">
              <a:extLst>
                <a:ext uri="{FF2B5EF4-FFF2-40B4-BE49-F238E27FC236}">
                  <a16:creationId xmlns:a16="http://schemas.microsoft.com/office/drawing/2014/main" id="{F21B3CA3-EDB9-ED4A-9790-00B635137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6" name="AutoShape 67">
                <a:extLst>
                  <a:ext uri="{FF2B5EF4-FFF2-40B4-BE49-F238E27FC236}">
                    <a16:creationId xmlns:a16="http://schemas.microsoft.com/office/drawing/2014/main" id="{9EDB1FCF-F653-F642-8D80-BF382D9E0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AutoShape 68">
                <a:extLst>
                  <a:ext uri="{FF2B5EF4-FFF2-40B4-BE49-F238E27FC236}">
                    <a16:creationId xmlns:a16="http://schemas.microsoft.com/office/drawing/2014/main" id="{609BFCAD-4861-EE43-8362-EA6C4855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5" name="Rectangle 69">
              <a:extLst>
                <a:ext uri="{FF2B5EF4-FFF2-40B4-BE49-F238E27FC236}">
                  <a16:creationId xmlns:a16="http://schemas.microsoft.com/office/drawing/2014/main" id="{5D47278C-43D3-204F-86FD-15B20209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06" name="Freeform 70">
              <a:extLst>
                <a:ext uri="{FF2B5EF4-FFF2-40B4-BE49-F238E27FC236}">
                  <a16:creationId xmlns:a16="http://schemas.microsoft.com/office/drawing/2014/main" id="{C4685EB6-AA09-4243-9AED-1759E88D1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Freeform 71">
              <a:extLst>
                <a:ext uri="{FF2B5EF4-FFF2-40B4-BE49-F238E27FC236}">
                  <a16:creationId xmlns:a16="http://schemas.microsoft.com/office/drawing/2014/main" id="{F8013113-6639-D746-8787-464D70E7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" name="Oval 72">
              <a:extLst>
                <a:ext uri="{FF2B5EF4-FFF2-40B4-BE49-F238E27FC236}">
                  <a16:creationId xmlns:a16="http://schemas.microsoft.com/office/drawing/2014/main" id="{BAF4B182-B231-9044-AFF9-C80B2E27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09" name="Freeform 73">
              <a:extLst>
                <a:ext uri="{FF2B5EF4-FFF2-40B4-BE49-F238E27FC236}">
                  <a16:creationId xmlns:a16="http://schemas.microsoft.com/office/drawing/2014/main" id="{5BF1720C-9B23-A442-9078-1CB2D3EA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" name="AutoShape 74">
              <a:extLst>
                <a:ext uri="{FF2B5EF4-FFF2-40B4-BE49-F238E27FC236}">
                  <a16:creationId xmlns:a16="http://schemas.microsoft.com/office/drawing/2014/main" id="{5C72D219-90B2-E948-8C51-2DF4C76E6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11" name="AutoShape 75">
              <a:extLst>
                <a:ext uri="{FF2B5EF4-FFF2-40B4-BE49-F238E27FC236}">
                  <a16:creationId xmlns:a16="http://schemas.microsoft.com/office/drawing/2014/main" id="{83107432-CCDD-3F4A-A673-5C965AB6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12" name="Oval 76">
              <a:extLst>
                <a:ext uri="{FF2B5EF4-FFF2-40B4-BE49-F238E27FC236}">
                  <a16:creationId xmlns:a16="http://schemas.microsoft.com/office/drawing/2014/main" id="{93D83AE9-CB35-4043-B0A0-1FFA7908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13" name="Oval 77">
              <a:extLst>
                <a:ext uri="{FF2B5EF4-FFF2-40B4-BE49-F238E27FC236}">
                  <a16:creationId xmlns:a16="http://schemas.microsoft.com/office/drawing/2014/main" id="{C8BA1D5C-380B-5844-9DFE-FB035039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4" name="Oval 78">
              <a:extLst>
                <a:ext uri="{FF2B5EF4-FFF2-40B4-BE49-F238E27FC236}">
                  <a16:creationId xmlns:a16="http://schemas.microsoft.com/office/drawing/2014/main" id="{EF0EACD3-D07B-0F4F-BB94-4F2D63912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C545DB8D-EFCD-9A46-858D-A246B93C7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5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HTTP overview (continued)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74F3501A-F7F5-FD47-A745-1E00F886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803" y="3394639"/>
            <a:ext cx="621506" cy="2214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altLang="en-US" sz="2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FA4476ED-595B-8542-B50D-C134553D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11" y="2018723"/>
            <a:ext cx="416361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i="1" kern="0" dirty="0">
                <a:solidFill>
                  <a:srgbClr val="CC0000"/>
                </a:solidFill>
                <a:latin typeface="+mn-lt"/>
              </a:rPr>
              <a:t>HTTP uses TCP:</a:t>
            </a:r>
          </a:p>
          <a:p>
            <a:pPr marL="175022" indent="-175022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100" kern="0" dirty="0">
                <a:latin typeface="+mn-lt"/>
              </a:rPr>
              <a:t>client initiates TCP connection (creates socket) to server,  port 80</a:t>
            </a:r>
          </a:p>
          <a:p>
            <a:pPr marL="175022" indent="-175022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100" kern="0" dirty="0">
                <a:latin typeface="+mn-lt"/>
              </a:rPr>
              <a:t>server accepts TCP connection from client</a:t>
            </a:r>
          </a:p>
          <a:p>
            <a:pPr marL="175022" indent="-175022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100" kern="0" dirty="0">
                <a:latin typeface="+mn-lt"/>
              </a:rPr>
              <a:t>HTTP messages (application-layer protocol messages) exchanged between browser (HTTP client) and Web server (HTTP server)</a:t>
            </a:r>
          </a:p>
          <a:p>
            <a:pPr marL="175022" indent="-175022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100" kern="0" dirty="0">
                <a:latin typeface="+mn-lt"/>
              </a:rPr>
              <a:t>TCP connection closed</a:t>
            </a: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1CC4B9E5-1262-0749-B776-9A1B219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351" y="2043824"/>
            <a:ext cx="3789760" cy="127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24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HTTP is </a:t>
            </a:r>
            <a:r>
              <a:rPr lang="ja-JP" altLang="en-US" sz="24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sz="24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stateless</a:t>
            </a:r>
            <a:r>
              <a:rPr lang="ja-JP" altLang="en-US" sz="24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”</a:t>
            </a:r>
            <a:endParaRPr lang="en-US" altLang="ja-JP" sz="2400" i="1" kern="0" dirty="0">
              <a:solidFill>
                <a:srgbClr val="CC0000"/>
              </a:solidFill>
              <a:latin typeface="+mn-lt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100" kern="0" dirty="0">
                <a:latin typeface="+mn-lt"/>
                <a:ea typeface="ＭＳ Ｐゴシック" panose="020B0600070205080204" pitchFamily="34" charset="-128"/>
              </a:rPr>
              <a:t>server maintains</a:t>
            </a:r>
            <a:r>
              <a:rPr lang="en-US" altLang="en-US" sz="2100" i="1" kern="0" dirty="0">
                <a:latin typeface="+mn-lt"/>
                <a:ea typeface="ＭＳ Ｐゴシック" panose="020B0600070205080204" pitchFamily="34" charset="-128"/>
              </a:rPr>
              <a:t> no </a:t>
            </a:r>
            <a:r>
              <a:rPr lang="en-US" altLang="en-US" sz="2100" kern="0" dirty="0">
                <a:latin typeface="+mn-lt"/>
                <a:ea typeface="ＭＳ Ｐゴシック" panose="020B0600070205080204" pitchFamily="34" charset="-128"/>
              </a:rPr>
              <a:t>information about past client requests</a:t>
            </a:r>
          </a:p>
        </p:txBody>
      </p:sp>
      <p:sp>
        <p:nvSpPr>
          <p:cNvPr id="124" name="Rectangle 7">
            <a:extLst>
              <a:ext uri="{FF2B5EF4-FFF2-40B4-BE49-F238E27FC236}">
                <a16:creationId xmlns:a16="http://schemas.microsoft.com/office/drawing/2014/main" id="{21466037-84B8-2C47-8046-BD516C96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352" y="3444159"/>
            <a:ext cx="3789760" cy="2135981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altLang="en-US" sz="2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5" name="Rectangle 9">
            <a:extLst>
              <a:ext uri="{FF2B5EF4-FFF2-40B4-BE49-F238E27FC236}">
                <a16:creationId xmlns:a16="http://schemas.microsoft.com/office/drawing/2014/main" id="{132EE02F-99A4-C148-8E27-84A38CF8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909" y="3322716"/>
            <a:ext cx="621506" cy="2214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altLang="en-US" sz="2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6" name="Rectangle 6">
            <a:extLst>
              <a:ext uri="{FF2B5EF4-FFF2-40B4-BE49-F238E27FC236}">
                <a16:creationId xmlns:a16="http://schemas.microsoft.com/office/drawing/2014/main" id="{64A41E8B-84D6-BE48-B3C9-3F388FD9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241" y="3564472"/>
            <a:ext cx="3789760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r>
              <a:rPr lang="en-US" altLang="en-US" sz="2100" dirty="0">
                <a:solidFill>
                  <a:srgbClr val="000099"/>
                </a:solidFill>
                <a:latin typeface="+mn-lt"/>
              </a:rPr>
              <a:t>protocols that maintain </a:t>
            </a:r>
            <a:r>
              <a:rPr lang="ja-JP" altLang="en-US" sz="2100">
                <a:solidFill>
                  <a:srgbClr val="000099"/>
                </a:solidFill>
                <a:latin typeface="+mn-lt"/>
              </a:rPr>
              <a:t>“</a:t>
            </a:r>
            <a:r>
              <a:rPr lang="en-US" altLang="ja-JP" sz="2100" dirty="0">
                <a:solidFill>
                  <a:srgbClr val="000099"/>
                </a:solidFill>
                <a:latin typeface="+mn-lt"/>
              </a:rPr>
              <a:t>state</a:t>
            </a:r>
            <a:r>
              <a:rPr lang="ja-JP" altLang="en-US" sz="2100">
                <a:solidFill>
                  <a:srgbClr val="000099"/>
                </a:solidFill>
                <a:latin typeface="+mn-lt"/>
              </a:rPr>
              <a:t>”</a:t>
            </a:r>
            <a:r>
              <a:rPr lang="en-US" altLang="ja-JP" sz="2100" dirty="0">
                <a:solidFill>
                  <a:srgbClr val="000099"/>
                </a:solidFill>
                <a:latin typeface="+mn-lt"/>
              </a:rPr>
              <a:t> are complex!</a:t>
            </a:r>
          </a:p>
          <a:p>
            <a:pPr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past history (state) must be maintained</a:t>
            </a:r>
          </a:p>
          <a:p>
            <a:pPr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if server/client crashes, their views of </a:t>
            </a:r>
            <a:r>
              <a:rPr lang="ja-JP" altLang="en-US" sz="1800">
                <a:solidFill>
                  <a:srgbClr val="000000"/>
                </a:solidFill>
                <a:latin typeface="+mn-lt"/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state</a:t>
            </a:r>
            <a:r>
              <a:rPr lang="ja-JP" altLang="en-US" sz="1800">
                <a:solidFill>
                  <a:srgbClr val="000000"/>
                </a:solidFill>
                <a:latin typeface="+mn-lt"/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  <a:latin typeface="+mn-lt"/>
              </a:rPr>
              <a:t> may be inconsistent, must be reconciled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Char char="r"/>
            </a:pPr>
            <a:endParaRPr lang="en-US" alt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7" name="Text Box 8">
            <a:extLst>
              <a:ext uri="{FF2B5EF4-FFF2-40B4-BE49-F238E27FC236}">
                <a16:creationId xmlns:a16="http://schemas.microsoft.com/office/drawing/2014/main" id="{ADCE3EE0-3E4E-7741-A055-6E859960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517" y="3264375"/>
            <a:ext cx="7553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i="1">
                <a:solidFill>
                  <a:srgbClr val="CC0000"/>
                </a:solidFill>
                <a:latin typeface="+mn-lt"/>
              </a:rPr>
              <a:t>aside</a:t>
            </a:r>
          </a:p>
        </p:txBody>
      </p:sp>
    </p:spTree>
    <p:extLst>
      <p:ext uri="{BB962C8B-B14F-4D97-AF65-F5344CB8AC3E}">
        <p14:creationId xmlns:p14="http://schemas.microsoft.com/office/powerpoint/2010/main" val="103130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HTTP connections: two types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0F92E26-A453-3745-8C0F-BF92C1E3A8B6}"/>
              </a:ext>
            </a:extLst>
          </p:cNvPr>
          <p:cNvSpPr txBox="1">
            <a:spLocks noChangeArrowheads="1"/>
          </p:cNvSpPr>
          <p:nvPr/>
        </p:nvSpPr>
        <p:spPr>
          <a:xfrm>
            <a:off x="599018" y="2014565"/>
            <a:ext cx="3779551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Non-persistent HTTP</a:t>
            </a:r>
          </a:p>
          <a:p>
            <a:pPr marL="483394" indent="-385763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TCP connection opened</a:t>
            </a:r>
          </a:p>
          <a:p>
            <a:pPr marL="483394" indent="-385763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at most one object sent over TCP connection</a:t>
            </a:r>
          </a:p>
          <a:p>
            <a:pPr marL="483394" indent="-385763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TCP connection closed</a:t>
            </a:r>
          </a:p>
          <a:p>
            <a:pPr marL="97631" indent="0">
              <a:spcBef>
                <a:spcPts val="1650"/>
              </a:spcBef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E46F3CB-B7A2-6C4C-B085-55F383976BB8}"/>
              </a:ext>
            </a:extLst>
          </p:cNvPr>
          <p:cNvSpPr txBox="1">
            <a:spLocks noChangeArrowheads="1"/>
          </p:cNvSpPr>
          <p:nvPr/>
        </p:nvSpPr>
        <p:spPr>
          <a:xfrm>
            <a:off x="5085912" y="2014565"/>
            <a:ext cx="3779551" cy="34861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Persistent HTTP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TCP connection opened to a server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multiple objects can be sent over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single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TCP connection between client, and that server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TCP connection closed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88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Non-persistent HTTP: example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7AC580C-18A4-D247-92B5-6D862101F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018" y="3008375"/>
            <a:ext cx="7994" cy="2610353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301A620-3B2F-B341-BCAC-A3E4F12C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9" y="5088419"/>
            <a:ext cx="492919" cy="2214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607012" y="1870827"/>
            <a:ext cx="5956697" cy="3500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E22C996-6035-504C-97CC-082C3EAD4AF4}"/>
              </a:ext>
            </a:extLst>
          </p:cNvPr>
          <p:cNvSpPr txBox="1">
            <a:spLocks noChangeArrowheads="1"/>
          </p:cNvSpPr>
          <p:nvPr/>
        </p:nvSpPr>
        <p:spPr>
          <a:xfrm>
            <a:off x="708288" y="2692688"/>
            <a:ext cx="3637682" cy="142875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1a</a:t>
            </a: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1800" dirty="0">
                <a:ea typeface="ＭＳ Ｐゴシック" panose="020B0600070205080204" pitchFamily="34" charset="-128"/>
              </a:rPr>
              <a:t> HTTP client initiates TCP connection to HTTP server (process) at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www.someSchool.edu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on port 80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518B9B7-A17A-DD48-BBA8-A1AC0458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38" y="3915626"/>
            <a:ext cx="3162401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1800" dirty="0">
                <a:latin typeface="+mn-lt"/>
              </a:rPr>
              <a:t> HTTP client sends HTTP </a:t>
            </a:r>
            <a:r>
              <a:rPr lang="en-US" altLang="en-US" sz="1800" i="1" dirty="0">
                <a:solidFill>
                  <a:srgbClr val="000099"/>
                </a:solidFill>
                <a:latin typeface="+mn-lt"/>
              </a:rPr>
              <a:t>request message</a:t>
            </a:r>
            <a:r>
              <a:rPr lang="en-US" altLang="en-US" sz="1800" dirty="0">
                <a:latin typeface="+mn-lt"/>
              </a:rPr>
              <a:t> (containing URL) into TCP connection socket. Message indicates that client wants object </a:t>
            </a:r>
            <a:r>
              <a:rPr lang="en-US" altLang="en-US" sz="1500" dirty="0" err="1">
                <a:latin typeface="+mn-lt"/>
              </a:rPr>
              <a:t>someDepartment</a:t>
            </a:r>
            <a:r>
              <a:rPr lang="en-US" altLang="en-US" sz="1500" dirty="0">
                <a:latin typeface="+mn-lt"/>
              </a:rPr>
              <a:t>/</a:t>
            </a:r>
            <a:r>
              <a:rPr lang="en-US" altLang="en-US" sz="1500" dirty="0" err="1">
                <a:latin typeface="+mn-lt"/>
              </a:rPr>
              <a:t>home.index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C1983CF-C4CB-FF47-A69D-3E65B8C9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764" y="2907118"/>
            <a:ext cx="4042146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1b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1800" dirty="0">
                <a:latin typeface="+mn-lt"/>
              </a:rPr>
              <a:t> HTTP server at host </a:t>
            </a:r>
            <a:r>
              <a:rPr lang="en-US" altLang="en-US" sz="1500" dirty="0" err="1">
                <a:latin typeface="+mn-lt"/>
              </a:rPr>
              <a:t>www.someSchool.edu</a:t>
            </a:r>
            <a:r>
              <a:rPr lang="en-US" altLang="en-US" sz="15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waiting for TCP connection at port 80 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accepts</a:t>
            </a:r>
            <a:r>
              <a:rPr lang="ja-JP" altLang="en-US" sz="1800">
                <a:latin typeface="+mn-lt"/>
              </a:rPr>
              <a:t>”</a:t>
            </a:r>
            <a:r>
              <a:rPr lang="en-US" altLang="ja-JP" sz="1800" dirty="0">
                <a:latin typeface="+mn-lt"/>
              </a:rPr>
              <a:t> connection, notifying client</a:t>
            </a:r>
            <a:endParaRPr lang="en-US" altLang="en-US" sz="1800" dirty="0">
              <a:latin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B2B9504-D191-9144-8C84-929183C1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982" y="4412180"/>
            <a:ext cx="4046153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3</a:t>
            </a:r>
            <a:r>
              <a:rPr lang="en-US" altLang="en-US" sz="15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1500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HTTP server receives request message, forms </a:t>
            </a:r>
            <a:r>
              <a:rPr lang="en-US" altLang="en-US" sz="1800" i="1" dirty="0">
                <a:solidFill>
                  <a:srgbClr val="000099"/>
                </a:solidFill>
                <a:latin typeface="+mn-lt"/>
              </a:rPr>
              <a:t>response message</a:t>
            </a:r>
            <a:r>
              <a:rPr lang="en-US" altLang="en-US" sz="1800" dirty="0">
                <a:latin typeface="+mn-lt"/>
              </a:rPr>
              <a:t> containing requested object, and sends message into its socket</a:t>
            </a:r>
            <a:endParaRPr lang="en-US" altLang="en-US" sz="1500" dirty="0">
              <a:latin typeface="+mn-lt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B4DAFA34-3C73-6F47-8061-690804DA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6898" y="4578613"/>
            <a:ext cx="1350135" cy="45146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0A9DB4DB-78BB-C14F-903C-4C820480B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2138" y="5111244"/>
            <a:ext cx="1057715" cy="66890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7BF3D34-DFF2-A04F-84F9-CBAE8022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55" y="5030079"/>
            <a:ext cx="543740" cy="323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D8A0BF5-72E5-9E41-A2AE-DE0F79C9B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639" y="2941694"/>
            <a:ext cx="1163269" cy="39290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054521BF-054B-B342-A343-164F3CB50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6897" y="3382226"/>
            <a:ext cx="1163270" cy="75524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043" y="2102741"/>
            <a:ext cx="47838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n-lt"/>
              </a:rPr>
              <a:t>(containing text, references to 10 jpeg images)</a:t>
            </a:r>
            <a:endParaRPr lang="en-US" altLang="en-US" sz="21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016" y="1918453"/>
            <a:ext cx="5956697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1500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sz="1500" b="1" dirty="0">
                <a:latin typeface="Courier New" panose="02070309020205020404" pitchFamily="49" charset="0"/>
              </a:rPr>
              <a:t>/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sz="1500" b="1" dirty="0">
                <a:latin typeface="Courier New" panose="02070309020205020404" pitchFamily="49" charset="0"/>
              </a:rPr>
              <a:t>/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home.index</a:t>
            </a:r>
            <a:endParaRPr lang="en-US" altLang="en-US" sz="1500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278766" y="2402823"/>
            <a:ext cx="588634" cy="547817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4775491" y="2617513"/>
            <a:ext cx="214676" cy="480014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18" y="1179751"/>
            <a:ext cx="7886700" cy="6709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Non-persistent HTTP: example (cont.)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607012" y="1870827"/>
            <a:ext cx="5956697" cy="35004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043" y="2102741"/>
            <a:ext cx="47838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latin typeface="+mn-lt"/>
              </a:rPr>
              <a:t>(containing text, references to 10 jpeg images)</a:t>
            </a:r>
            <a:endParaRPr lang="en-US" altLang="en-US" sz="21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016" y="1918453"/>
            <a:ext cx="5956697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1500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sz="1500" b="1" dirty="0">
                <a:latin typeface="Courier New" panose="02070309020205020404" pitchFamily="49" charset="0"/>
              </a:rPr>
              <a:t>/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sz="1500" b="1" dirty="0">
                <a:latin typeface="Courier New" panose="02070309020205020404" pitchFamily="49" charset="0"/>
              </a:rPr>
              <a:t>/</a:t>
            </a:r>
            <a:r>
              <a:rPr lang="en-US" altLang="en-US" sz="1500" b="1" dirty="0" err="1">
                <a:latin typeface="Courier New" panose="02070309020205020404" pitchFamily="49" charset="0"/>
              </a:rPr>
              <a:t>home.index</a:t>
            </a:r>
            <a:endParaRPr lang="en-US" altLang="en-US" sz="1500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278766" y="2402823"/>
            <a:ext cx="588634" cy="547817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4775491" y="2617513"/>
            <a:ext cx="214676" cy="480014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defRPr/>
                </a:pPr>
                <a:endParaRPr lang="en-US" altLang="en-US" sz="15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sz="1500" ker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ker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defRPr/>
              </a:pPr>
              <a:endParaRPr lang="en-US" altLang="en-US" sz="1500" kern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Rectangle 6">
            <a:extLst>
              <a:ext uri="{FF2B5EF4-FFF2-40B4-BE49-F238E27FC236}">
                <a16:creationId xmlns:a16="http://schemas.microsoft.com/office/drawing/2014/main" id="{F5ECC14E-6AC7-4243-86F2-25BD5F2B8464}"/>
              </a:ext>
            </a:extLst>
          </p:cNvPr>
          <p:cNvSpPr txBox="1">
            <a:spLocks noChangeArrowheads="1"/>
          </p:cNvSpPr>
          <p:nvPr/>
        </p:nvSpPr>
        <p:spPr>
          <a:xfrm>
            <a:off x="599019" y="3257391"/>
            <a:ext cx="3813955" cy="150759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1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5</a:t>
            </a:r>
            <a:r>
              <a:rPr lang="en-US" altLang="en-US" sz="1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1800" dirty="0">
                <a:ea typeface="ＭＳ Ｐゴシック" panose="020B0600070205080204" pitchFamily="34" charset="-128"/>
              </a:rPr>
              <a:t> HTTP client receives response message containing html file, displays html.  Parsing html file, finds 10 referenced jpeg  objects</a:t>
            </a:r>
            <a:endParaRPr lang="en-US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3260771-3905-E24E-8B12-64D566C6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0" y="4496197"/>
            <a:ext cx="2857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C0000"/>
                </a:solidFill>
                <a:latin typeface="+mn-lt"/>
              </a:rPr>
              <a:t>6.</a:t>
            </a:r>
            <a:r>
              <a:rPr lang="en-US" altLang="en-US" sz="1800" dirty="0">
                <a:latin typeface="+mn-lt"/>
              </a:rPr>
              <a:t> Steps 1-5 repeated for each of 10 jpeg objects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9E1B76BD-C8EB-7245-9B75-E2D499F3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935" y="2944020"/>
            <a:ext cx="28575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  <a:latin typeface="+mn-lt"/>
              </a:rPr>
              <a:t>4.</a:t>
            </a:r>
            <a:r>
              <a:rPr lang="en-US" altLang="en-US" sz="1800">
                <a:latin typeface="+mn-lt"/>
              </a:rPr>
              <a:t> HTTP server closes TCP connection. </a:t>
            </a: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4F85C1F3-F91B-C04C-B746-8E5570895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0599" y="3257391"/>
            <a:ext cx="821531" cy="39290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" name="Line 11">
            <a:extLst>
              <a:ext uri="{FF2B5EF4-FFF2-40B4-BE49-F238E27FC236}">
                <a16:creationId xmlns:a16="http://schemas.microsoft.com/office/drawing/2014/main" id="{F8CE636E-DC4B-BA4E-A771-E70EE904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018" y="3008375"/>
            <a:ext cx="7994" cy="2610353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787AF32-7BD3-C144-BD02-222C4290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9" y="5088419"/>
            <a:ext cx="492919" cy="2214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>
              <a:latin typeface="+mn-lt"/>
            </a:endParaRP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B3CFBAD8-5CBD-8B48-A941-3E86D5E6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55" y="5030079"/>
            <a:ext cx="543740" cy="3231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322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1" grpId="0"/>
    </p:bldLst>
  </p:timing>
</p:sld>
</file>

<file path=ppt/theme/theme1.xml><?xml version="1.0" encoding="utf-8"?>
<a:theme xmlns:a="http://schemas.openxmlformats.org/drawingml/2006/main" name="Yaku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kup3" id="{A02E8AF7-290A-4268-94FF-28742CAD28A2}" vid="{C9DA747F-A663-441E-ACAA-C0F17ADB2E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9074</TotalTime>
  <Words>7442</Words>
  <Application>Microsoft Office PowerPoint</Application>
  <PresentationFormat>Ekran Gösterisi (4:3)</PresentationFormat>
  <Paragraphs>963</Paragraphs>
  <Slides>43</Slides>
  <Notes>43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Comic Sans MS</vt:lpstr>
      <vt:lpstr>Courier New</vt:lpstr>
      <vt:lpstr>Dubai</vt:lpstr>
      <vt:lpstr>Gill Sans MT</vt:lpstr>
      <vt:lpstr>Open Sans</vt:lpstr>
      <vt:lpstr>Times New Roman</vt:lpstr>
      <vt:lpstr>Wingdings</vt:lpstr>
      <vt:lpstr>ZapfDingbats</vt:lpstr>
      <vt:lpstr>Yakup3</vt:lpstr>
      <vt:lpstr>Applied Sciences Faculty   Management Information Systems </vt:lpstr>
      <vt:lpstr>Chapter 2</vt:lpstr>
      <vt:lpstr>Application layer: overview</vt:lpstr>
      <vt:lpstr>Web and HTTP</vt:lpstr>
      <vt:lpstr>HTTP overview</vt:lpstr>
      <vt:lpstr>HTTP overview (continued)</vt:lpstr>
      <vt:lpstr>HTTP connections: two types</vt:lpstr>
      <vt:lpstr>Non-persistent HTTP: example</vt:lpstr>
      <vt:lpstr>Non-persistent HTTP: example (cont.)</vt:lpstr>
      <vt:lpstr>Non-persistent HTTP: response time</vt:lpstr>
      <vt:lpstr>Persistent HTTP (HTTP 1.1)</vt:lpstr>
      <vt:lpstr>HTTP request message</vt:lpstr>
      <vt:lpstr>HTTP request message: general format</vt:lpstr>
      <vt:lpstr>Other HTTP request messages</vt:lpstr>
      <vt:lpstr>HTTP response message</vt:lpstr>
      <vt:lpstr>HTTP response status codes</vt:lpstr>
      <vt:lpstr>Trying out HTTP (client side) for yourself</vt:lpstr>
      <vt:lpstr>Maintaining user/server state: cookies</vt:lpstr>
      <vt:lpstr>Maintaining user/server state: cookies</vt:lpstr>
      <vt:lpstr>Maintaining user/server state: cookies</vt:lpstr>
      <vt:lpstr>HTTP cookies: comments</vt:lpstr>
      <vt:lpstr>Web caches (proxy servers)</vt:lpstr>
      <vt:lpstr>Web caches (proxy servers)</vt:lpstr>
      <vt:lpstr>Caching example</vt:lpstr>
      <vt:lpstr>Caching example: buy a faster access link</vt:lpstr>
      <vt:lpstr>Caching example: install a web cache</vt:lpstr>
      <vt:lpstr>Caching example: install a web cache</vt:lpstr>
      <vt:lpstr>Conditional GET</vt:lpstr>
      <vt:lpstr>HTTP/2</vt:lpstr>
      <vt:lpstr>HTTP/2</vt:lpstr>
      <vt:lpstr>HTTP/2: mitigating HOL blocking</vt:lpstr>
      <vt:lpstr>HTTP/2: mitigating HOL blocking</vt:lpstr>
      <vt:lpstr>HTTP/2 to HTTP/3</vt:lpstr>
      <vt:lpstr>Application layer: overview</vt:lpstr>
      <vt:lpstr>E-mail</vt:lpstr>
      <vt:lpstr>E-mail: mail servers</vt:lpstr>
      <vt:lpstr>E-mail: the RFC (5321)</vt:lpstr>
      <vt:lpstr>Scenario: Alice sends e-mail to Bob</vt:lpstr>
      <vt:lpstr>Sample SMTP interaction</vt:lpstr>
      <vt:lpstr>Try SMTP interaction for yourself:</vt:lpstr>
      <vt:lpstr>SMTP: closing observations</vt:lpstr>
      <vt:lpstr>Mail message format</vt:lpstr>
      <vt:lpstr>Mail access protocols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Yakup Bakış</dc:creator>
  <cp:lastModifiedBy>yakup bakış</cp:lastModifiedBy>
  <cp:revision>216</cp:revision>
  <dcterms:created xsi:type="dcterms:W3CDTF">2015-03-27T20:41:42Z</dcterms:created>
  <dcterms:modified xsi:type="dcterms:W3CDTF">2026-04-10T02:59:42Z</dcterms:modified>
</cp:coreProperties>
</file>