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65"/>
  </p:notesMasterIdLst>
  <p:sldIdLst>
    <p:sldId id="960" r:id="rId2"/>
    <p:sldId id="1076" r:id="rId3"/>
    <p:sldId id="1077" r:id="rId4"/>
    <p:sldId id="1078" r:id="rId5"/>
    <p:sldId id="1081" r:id="rId6"/>
    <p:sldId id="1213" r:id="rId7"/>
    <p:sldId id="1082" r:id="rId8"/>
    <p:sldId id="1083" r:id="rId9"/>
    <p:sldId id="1084" r:id="rId10"/>
    <p:sldId id="1085" r:id="rId11"/>
    <p:sldId id="1086" r:id="rId12"/>
    <p:sldId id="1087" r:id="rId13"/>
    <p:sldId id="1088" r:id="rId14"/>
    <p:sldId id="1089" r:id="rId15"/>
    <p:sldId id="1090" r:id="rId16"/>
    <p:sldId id="1091" r:id="rId17"/>
    <p:sldId id="1093" r:id="rId18"/>
    <p:sldId id="1092" r:id="rId19"/>
    <p:sldId id="1095" r:id="rId20"/>
    <p:sldId id="1096" r:id="rId21"/>
    <p:sldId id="1098" r:id="rId22"/>
    <p:sldId id="1214" r:id="rId23"/>
    <p:sldId id="1097" r:id="rId24"/>
    <p:sldId id="1104" r:id="rId25"/>
    <p:sldId id="1099" r:id="rId26"/>
    <p:sldId id="1100" r:id="rId27"/>
    <p:sldId id="1102" r:id="rId28"/>
    <p:sldId id="1101" r:id="rId29"/>
    <p:sldId id="1103" r:id="rId30"/>
    <p:sldId id="1105" r:id="rId31"/>
    <p:sldId id="1107" r:id="rId32"/>
    <p:sldId id="1108" r:id="rId33"/>
    <p:sldId id="1109" r:id="rId34"/>
    <p:sldId id="1218" r:id="rId35"/>
    <p:sldId id="1216" r:id="rId36"/>
    <p:sldId id="1110" r:id="rId37"/>
    <p:sldId id="1219" r:id="rId38"/>
    <p:sldId id="1111" r:id="rId39"/>
    <p:sldId id="1112" r:id="rId40"/>
    <p:sldId id="1113" r:id="rId41"/>
    <p:sldId id="1114" r:id="rId42"/>
    <p:sldId id="1115" r:id="rId43"/>
    <p:sldId id="1116" r:id="rId44"/>
    <p:sldId id="1117" r:id="rId45"/>
    <p:sldId id="1118" r:id="rId46"/>
    <p:sldId id="1194" r:id="rId47"/>
    <p:sldId id="1119" r:id="rId48"/>
    <p:sldId id="1192" r:id="rId49"/>
    <p:sldId id="1220" r:id="rId50"/>
    <p:sldId id="1120" r:id="rId51"/>
    <p:sldId id="1121" r:id="rId52"/>
    <p:sldId id="1221" r:id="rId53"/>
    <p:sldId id="1122" r:id="rId54"/>
    <p:sldId id="1123" r:id="rId55"/>
    <p:sldId id="1125" r:id="rId56"/>
    <p:sldId id="1223" r:id="rId57"/>
    <p:sldId id="1224" r:id="rId58"/>
    <p:sldId id="1127" r:id="rId59"/>
    <p:sldId id="1222" r:id="rId60"/>
    <p:sldId id="1038" r:id="rId61"/>
    <p:sldId id="1079" r:id="rId62"/>
    <p:sldId id="1080" r:id="rId63"/>
    <p:sldId id="1094"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1348"/>
    <p:restoredTop sz="62941"/>
  </p:normalViewPr>
  <p:slideViewPr>
    <p:cSldViewPr snapToGrid="0" snapToObjects="1">
      <p:cViewPr varScale="1">
        <p:scale>
          <a:sx n="45" d="100"/>
          <a:sy n="45" d="100"/>
        </p:scale>
        <p:origin x="773" y="4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3/30/2026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notes are written by the instructor for students to review after class. This title slide marks the beginning of the week's main topic.</a:t>
            </a:r>
            <a:endParaRPr lang="en-US" dirty="0"/>
          </a:p>
          <a:p>
            <a:r>
              <a:rPr lang="en-US" dirty="0"/>
              <a:t>Students should treat this week as a connected story rather than a list of isolated definitions. Focus on what problem each protocol or mechanism is trying to solve and how that idea connects to the slides that follow.</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ns2:creationId val="2792661257"/>
      </p:ext>
    </p:extLst>
  </p:cSld>
  <p:clrMapOvr>
    <a:masterClrMapping/>
  </p:clrMapOvr>
</p:notes>
</file>

<file path=ppt/notesSlides/notesSlide1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952815355"/>
      </p:ext>
    </p:extLst>
  </p:cSld>
  <p:clrMapOvr>
    <a:masterClrMapping/>
  </p:clrMapOvr>
</p:notes>
</file>

<file path=ppt/notesSlides/notesSlide1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3531486"/>
      </p:ext>
    </p:extLst>
  </p:cSld>
  <p:clrMapOvr>
    <a:masterClrMapping/>
  </p:clrMapOvr>
</p:notes>
</file>

<file path=ppt/notesSlides/notesSlide1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141354504"/>
      </p:ext>
    </p:extLst>
  </p:cSld>
  <p:clrMapOvr>
    <a:masterClrMapping/>
  </p:clrMapOvr>
</p:notes>
</file>

<file path=ppt/notesSlides/notesSlide1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386465437"/>
      </p:ext>
    </p:extLst>
  </p:cSld>
  <p:clrMapOvr>
    <a:masterClrMapping/>
  </p:clrMapOvr>
</p:notes>
</file>

<file path=ppt/notesSlides/notesSlide1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23842513"/>
      </p:ext>
    </p:extLst>
  </p:cSld>
  <p:clrMapOvr>
    <a:masterClrMapping/>
  </p:clrMapOvr>
</p:notes>
</file>

<file path=ppt/notesSlides/notesSlide1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5573649"/>
      </p:ext>
    </p:extLst>
  </p:cSld>
  <p:clrMapOvr>
    <a:masterClrMapping/>
  </p:clrMapOvr>
</p:notes>
</file>

<file path=ppt/notesSlides/notesSlide1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56287381"/>
      </p:ext>
    </p:extLst>
  </p:cSld>
  <p:clrMapOvr>
    <a:masterClrMapping/>
  </p:clrMapOvr>
</p:notes>
</file>

<file path=ppt/notesSlides/notesSlide1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45377983"/>
      </p:ext>
    </p:extLst>
  </p:cSld>
  <p:clrMapOvr>
    <a:masterClrMapping/>
  </p:clrMapOvr>
</p:notes>
</file>

<file path=ppt/notesSlides/notesSlide1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08032059"/>
      </p:ext>
    </p:extLst>
  </p:cSld>
  <p:clrMapOvr>
    <a:masterClrMapping/>
  </p:clrMapOvr>
</p:notes>
</file>

<file path=ppt/notesSlides/notesSlide1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925401947"/>
      </p:ext>
    </p:extLst>
  </p:cSld>
  <p:clrMapOvr>
    <a:masterClrMapping/>
  </p:clrMapOvr>
</p:notes>
</file>

<file path=ppt/notesSlides/notesSlide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roadmap slide is a guide for the rest of the lecture. Students should use it to keep the chapter organized and to see where the current slide fits in the larger flow.</a:t>
            </a:r>
            <a:endParaRPr lang="en-US" dirty="0"/>
          </a:p>
          <a:p>
            <a:r>
              <a:rPr lang="en-US" dirty="0"/>
              <a:t>When reviewing, it is useful to group the material into blocks rather than memorizing slide by slide.</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ns2:creationId val="2910362309"/>
      </p:ext>
    </p:extLst>
  </p:cSld>
  <p:clrMapOvr>
    <a:masterClrMapping/>
  </p:clrMapOvr>
</p:notes>
</file>

<file path=ppt/notesSlides/notesSlide2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hierarchical addressing, route aggregation, or address allocation. The Internet stays manageable because address blocks can be summarized instead of advertised one by one.</a:t>
            </a:r>
            <a:endParaRPr lang="en-US" dirty="0"/>
          </a:p>
          <a:p>
            <a:r>
              <a:rPr lang="en-US" dirty="0"/>
              <a:t>Students should connect aggregation to scalability and to the reason CIDR matters in real routing systems.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772689893"/>
      </p:ext>
    </p:extLst>
  </p:cSld>
  <p:clrMapOvr>
    <a:masterClrMapping/>
  </p:clrMapOvr>
</p:notes>
</file>

<file path=ppt/notesSlides/notesSlide2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hierarchical addressing, route aggregation, or address allocation. The Internet stays manageable because address blocks can be summarized instead of advertised one by one.</a:t>
            </a:r>
            <a:endParaRPr lang="en-US" dirty="0"/>
          </a:p>
          <a:p>
            <a:r>
              <a:rPr lang="en-US" dirty="0"/>
              <a:t>Students should connect aggregation to scalability and to the reason CIDR matters in real routing systems.</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9514298"/>
      </p:ext>
    </p:extLst>
  </p:cSld>
  <p:clrMapOvr>
    <a:masterClrMapping/>
  </p:clrMapOvr>
</p:notes>
</file>

<file path=ppt/notesSlides/notesSlide2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hierarchical addressing, route aggregation, or address allocation. The Internet stays manageable because address blocks can be summarized instead of advertised one by one.</a:t>
            </a:r>
            <a:endParaRPr lang="en-US" dirty="0"/>
          </a:p>
          <a:p>
            <a:r>
              <a:rPr lang="en-US" dirty="0"/>
              <a:t>Students should connect aggregation to scalability and to the reason CIDR matters in real routing systems.</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126735329"/>
      </p:ext>
    </p:extLst>
  </p:cSld>
  <p:clrMapOvr>
    <a:masterClrMapping/>
  </p:clrMapOvr>
</p:notes>
</file>

<file path=ppt/notesSlides/notesSlide2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575824344"/>
      </p:ext>
    </p:extLst>
  </p:cSld>
  <p:clrMapOvr>
    <a:masterClrMapping/>
  </p:clrMapOvr>
</p:notes>
</file>

<file path=ppt/notesSlides/notesSlide2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roadmap slide is a guide for the rest of the lecture. Students should use it to keep the chapter organized and to see where the current slide fits in the larger flow.</a:t>
            </a:r>
            <a:endParaRPr lang="en-US" dirty="0"/>
          </a:p>
          <a:p>
            <a:r>
              <a:rPr lang="en-US" dirty="0"/>
              <a:t>When reviewing, it is useful to group the material into blocks rather than memorizing slide by slide.</a:t>
            </a:r>
            <a:endParaRPr lang="en-US" dirty="0"/>
          </a:p>
          <a:p>
            <a:r>
              <a:rPr lang="en-US" dirty="0"/>
              <a:t>This slide continues the example sequence and adds another step.</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a:p>
        </p:txBody>
      </p:sp>
    </p:spTree>
    <p:extLst>
      <p:ext uri="{BB962C8B-B14F-4D97-AF65-F5344CB8AC3E}">
        <ns2:creationId val="2574394338"/>
      </p:ext>
    </p:extLst>
  </p:cSld>
  <p:clrMapOvr>
    <a:masterClrMapping/>
  </p:clrMapOvr>
</p:notes>
</file>

<file path=ppt/notesSlides/notesSlide2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011933861"/>
      </p:ext>
    </p:extLst>
  </p:cSld>
  <p:clrMapOvr>
    <a:masterClrMapping/>
  </p:clrMapOvr>
</p:notes>
</file>

<file path=ppt/notesSlides/notesSlide2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325500455"/>
      </p:ext>
    </p:extLst>
  </p:cSld>
  <p:clrMapOvr>
    <a:masterClrMapping/>
  </p:clrMapOvr>
</p:notes>
</file>

<file path=ppt/notesSlides/notesSlide2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287027891"/>
      </p:ext>
    </p:extLst>
  </p:cSld>
  <p:clrMapOvr>
    <a:masterClrMapping/>
  </p:clrMapOvr>
</p:notes>
</file>

<file path=ppt/notesSlides/notesSlide2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226090679"/>
      </p:ext>
    </p:extLst>
  </p:cSld>
  <p:clrMapOvr>
    <a:masterClrMapping/>
  </p:clrMapOvr>
</p:notes>
</file>

<file path=ppt/notesSlides/notesSlide2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107037644"/>
      </p:ext>
    </p:extLst>
  </p:cSld>
  <p:clrMapOvr>
    <a:masterClrMapping/>
  </p:clrMapOvr>
</p:notes>
</file>

<file path=ppt/notesSlides/notesSlide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continues the week's main topic. Students should identify the central problem, the mechanism shown on the slide, and the practical reason the protocol or device behaves that way.</a:t>
            </a:r>
            <a:endParaRPr lang="en-US" dirty="0"/>
          </a:p>
          <a:p>
            <a:r>
              <a:rPr lang="en-US" dirty="0"/>
              <a:t>A good review strategy is to ask what this slide adds compared with the previous one and how it supports the next step in the chapter.</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422850310"/>
      </p:ext>
    </p:extLst>
  </p:cSld>
  <p:clrMapOvr>
    <a:masterClrMapping/>
  </p:clrMapOvr>
</p:notes>
</file>

<file path=ppt/notesSlides/notesSlide3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24737182"/>
      </p:ext>
    </p:extLst>
  </p:cSld>
  <p:clrMapOvr>
    <a:masterClrMapping/>
  </p:clrMapOvr>
</p:notes>
</file>

<file path=ppt/notesSlides/notesSlide3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722030058"/>
      </p:ext>
    </p:extLst>
  </p:cSld>
  <p:clrMapOvr>
    <a:masterClrMapping/>
  </p:clrMapOvr>
</p:notes>
</file>

<file path=ppt/notesSlides/notesSlide3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540758039"/>
      </p:ext>
    </p:extLst>
  </p:cSld>
  <p:clrMapOvr>
    <a:masterClrMapping/>
  </p:clrMapOvr>
</p:notes>
</file>

<file path=ppt/notesSlides/notesSlide3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66765410"/>
      </p:ext>
    </p:extLst>
  </p:cSld>
  <p:clrMapOvr>
    <a:masterClrMapping/>
  </p:clrMapOvr>
</p:notes>
</file>

<file path=ppt/notesSlides/notesSlide3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768305168"/>
      </p:ext>
    </p:extLst>
  </p:cSld>
  <p:clrMapOvr>
    <a:masterClrMapping/>
  </p:clrMapOvr>
</p:notes>
</file>

<file path=ppt/notesSlides/notesSlide3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55130950"/>
      </p:ext>
    </p:extLst>
  </p:cSld>
  <p:clrMapOvr>
    <a:masterClrMapping/>
  </p:clrMapOvr>
</p:notes>
</file>

<file path=ppt/notesSlides/notesSlide3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604688098"/>
      </p:ext>
    </p:extLst>
  </p:cSld>
  <p:clrMapOvr>
    <a:masterClrMapping/>
  </p:clrMapOvr>
</p:notes>
</file>

<file path=ppt/notesSlides/notesSlide3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IPv6 or the IPv4-to-IPv6 transition. Students should focus on why a larger address space was needed and how tunneling or coexistence mechanisms help gradual deployment.</a:t>
            </a:r>
            <a:endParaRPr lang="en-US" dirty="0"/>
          </a:p>
          <a:p>
            <a:r>
              <a:rPr lang="en-US" dirty="0"/>
              <a:t>The larger lesson is that Internet upgrades happen over long periods and require compatibility strategies.</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558520579"/>
      </p:ext>
    </p:extLst>
  </p:cSld>
  <p:clrMapOvr>
    <a:masterClrMapping/>
  </p:clrMapOvr>
</p:notes>
</file>

<file path=ppt/notesSlides/notesSlide3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roadmap slide is a guide for the rest of the lecture. Students should use it to keep the chapter organized and to see where the current slide fits in the larger flow.</a:t>
            </a:r>
            <a:endParaRPr lang="en-US" dirty="0"/>
          </a:p>
          <a:p>
            <a:r>
              <a:rPr lang="en-US" dirty="0"/>
              <a:t>When reviewing, it is useful to group the material into blocks rather than memorizing slide by slide.</a:t>
            </a:r>
            <a:endParaRPr lang="en-US" dirty="0"/>
          </a:p>
          <a:p>
            <a:r>
              <a:rPr lang="en-US" dirty="0"/>
              <a:t>This slide continues the example sequence and adds another step.</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ns2:creationId val="2241799919"/>
      </p:ext>
    </p:extLst>
  </p:cSld>
  <p:clrMapOvr>
    <a:masterClrMapping/>
  </p:clrMapOvr>
</p:notes>
</file>

<file path=ppt/notesSlides/notesSlide3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184763660"/>
      </p:ext>
    </p:extLst>
  </p:cSld>
  <p:clrMapOvr>
    <a:masterClrMapping/>
  </p:clrMapOvr>
</p:notes>
</file>

<file path=ppt/notesSlides/notesSlide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the IPv4 datagram structure. Fields such as TTL, protocol, header checksum, and fragmentation values are the core of packet handling in the Internet.</a:t>
            </a:r>
            <a:endParaRPr lang="en-US" dirty="0"/>
          </a:p>
          <a:p>
            <a:r>
              <a:rPr lang="en-US" dirty="0"/>
              <a:t>Students should understand what each field is for and why IP remains a best-effort packet-delivery protocol rather than a reliable transport protocol.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695948529"/>
      </p:ext>
    </p:extLst>
  </p:cSld>
  <p:clrMapOvr>
    <a:masterClrMapping/>
  </p:clrMapOvr>
</p:notes>
</file>

<file path=ppt/notesSlides/notesSlide4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217936239"/>
      </p:ext>
    </p:extLst>
  </p:cSld>
  <p:clrMapOvr>
    <a:masterClrMapping/>
  </p:clrMapOvr>
</p:notes>
</file>

<file path=ppt/notesSlides/notesSlide4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718049352"/>
      </p:ext>
    </p:extLst>
  </p:cSld>
  <p:clrMapOvr>
    <a:masterClrMapping/>
  </p:clrMapOvr>
</p:notes>
</file>

<file path=ppt/notesSlides/notesSlide4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9782539"/>
      </p:ext>
    </p:extLst>
  </p:cSld>
  <p:clrMapOvr>
    <a:masterClrMapping/>
  </p:clrMapOvr>
</p:notes>
</file>

<file path=ppt/notesSlides/notesSlide4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138717562"/>
      </p:ext>
    </p:extLst>
  </p:cSld>
  <p:clrMapOvr>
    <a:masterClrMapping/>
  </p:clrMapOvr>
</p:notes>
</file>

<file path=ppt/notesSlides/notesSlide4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2627275059"/>
      </p:ext>
    </p:extLst>
  </p:cSld>
  <p:clrMapOvr>
    <a:masterClrMapping/>
  </p:clrMapOvr>
</p:notes>
</file>

<file path=ppt/notesSlides/notesSlide4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4204783494"/>
      </p:ext>
    </p:extLst>
  </p:cSld>
  <p:clrMapOvr>
    <a:masterClrMapping/>
  </p:clrMapOvr>
</p:notes>
</file>

<file path=ppt/notesSlides/notesSlide4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171452085"/>
      </p:ext>
    </p:extLst>
  </p:cSld>
  <p:clrMapOvr>
    <a:masterClrMapping/>
  </p:clrMapOvr>
</p:notes>
</file>

<file path=ppt/notesSlides/notesSlide4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954554268"/>
      </p:ext>
    </p:extLst>
  </p:cSld>
  <p:clrMapOvr>
    <a:masterClrMapping/>
  </p:clrMapOvr>
</p:notes>
</file>

<file path=ppt/notesSlides/notesSlide4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1840195442"/>
      </p:ext>
    </p:extLst>
  </p:cSld>
  <p:clrMapOvr>
    <a:masterClrMapping/>
  </p:clrMapOvr>
</p:notes>
</file>

<file path=ppt/notesSlides/notesSlide4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roadmap slide is a guide for the rest of the lecture. Students should use it to keep the chapter organized and to see where the current slide fits in the larger flow.</a:t>
            </a:r>
            <a:endParaRPr lang="en-US" dirty="0"/>
          </a:p>
          <a:p>
            <a:r>
              <a:rPr lang="en-US" dirty="0"/>
              <a:t>When reviewing, it is useful to group the material into blocks rather than memorizing slide by slide.</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ns2:creationId val="1569779696"/>
      </p:ext>
    </p:extLst>
  </p:cSld>
  <p:clrMapOvr>
    <a:masterClrMapping/>
  </p:clrMapOvr>
</p:notes>
</file>

<file path=ppt/notesSlides/notesSlide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1258278765"/>
      </p:ext>
    </p:extLst>
  </p:cSld>
  <p:clrMapOvr>
    <a:masterClrMapping/>
  </p:clrMapOvr>
</p:notes>
</file>

<file path=ppt/notesSlides/notesSlide5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516758047"/>
      </p:ext>
    </p:extLst>
  </p:cSld>
  <p:clrMapOvr>
    <a:masterClrMapping/>
  </p:clrMapOvr>
</p:notes>
</file>

<file path=ppt/notesSlides/notesSlide5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505647878"/>
      </p:ext>
    </p:extLst>
  </p:cSld>
  <p:clrMapOvr>
    <a:masterClrMapping/>
  </p:clrMapOvr>
</p:notes>
</file>

<file path=ppt/notesSlides/notesSlide52.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generalized forwarding, flow tables, or OpenFlow. Packet handling is no longer limited to destination prefixes; many header fields can be matched and many actions can be taken.</a:t>
            </a:r>
            <a:endParaRPr lang="en-US" dirty="0"/>
          </a:p>
          <a:p>
            <a:r>
              <a:rPr lang="en-US" dirty="0"/>
              <a:t>Students should see match-plus-action as a programmable view of the data plane.</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718945701"/>
      </p:ext>
    </p:extLst>
  </p:cSld>
  <p:clrMapOvr>
    <a:masterClrMapping/>
  </p:clrMapOvr>
</p:notes>
</file>

<file path=ppt/notesSlides/notesSlide53.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discusses middleboxes, the IP hourglass, or the end-to-end argument. The common question is where intelligence and special processing should live in the Internet architecture.</a:t>
            </a:r>
            <a:endParaRPr lang="en-US" dirty="0"/>
          </a:p>
          <a:p>
            <a:r>
              <a:rPr lang="en-US" dirty="0"/>
              <a:t>Students should compare the classic simple-core idea with the reality of today's programmable and policy-aware networks.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644179698"/>
      </p:ext>
    </p:extLst>
  </p:cSld>
  <p:clrMapOvr>
    <a:masterClrMapping/>
  </p:clrMapOvr>
</p:notes>
</file>

<file path=ppt/notesSlides/notesSlide54.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923569991"/>
      </p:ext>
    </p:extLst>
  </p:cSld>
  <p:clrMapOvr>
    <a:masterClrMapping/>
  </p:clrMapOvr>
</p:notes>
</file>

<file path=ppt/notesSlides/notesSlide55.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discusses middleboxes, the IP hourglass, or the end-to-end argument. The common question is where intelligence and special processing should live in the Internet architecture.</a:t>
            </a:r>
            <a:endParaRPr lang="en-US" dirty="0"/>
          </a:p>
          <a:p>
            <a:r>
              <a:rPr lang="en-US" dirty="0"/>
              <a:t>Students should compare the classic simple-core idea with the reality of today's programmable and policy-aware networks.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2147963448"/>
      </p:ext>
    </p:extLst>
  </p:cSld>
  <p:clrMapOvr>
    <a:masterClrMapping/>
  </p:clrMapOvr>
</p:notes>
</file>

<file path=ppt/notesSlides/notesSlide5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discusses middleboxes, the IP hourglass, or the end-to-end argument. The common question is where intelligence and special processing should live in the Internet architecture.</a:t>
            </a:r>
            <a:endParaRPr lang="en-US" dirty="0"/>
          </a:p>
          <a:p>
            <a:r>
              <a:rPr lang="en-US" dirty="0"/>
              <a:t>Students should compare the classic simple-core idea with the reality of today's programmable and policy-aware networks.</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567227013"/>
      </p:ext>
    </p:extLst>
  </p:cSld>
  <p:clrMapOvr>
    <a:masterClrMapping/>
  </p:clrMapOvr>
</p:notes>
</file>

<file path=ppt/notesSlides/notesSlide5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discusses middleboxes, the IP hourglass, or the end-to-end argument. The common question is where intelligence and special processing should live in the Internet architecture.</a:t>
            </a:r>
            <a:endParaRPr lang="en-US" dirty="0"/>
          </a:p>
          <a:p>
            <a:r>
              <a:rPr lang="en-US" dirty="0"/>
              <a:t>Students should compare the classic simple-core idea with the reality of today's programmable and policy-aware networks.</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ns2:creationId val="3647577899"/>
      </p:ext>
    </p:extLst>
  </p:cSld>
  <p:clrMapOvr>
    <a:masterClrMapping/>
  </p:clrMapOvr>
</p:notes>
</file>

<file path=ppt/notesSlides/notesSlide5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continues the week's main topic. Students should identify the central problem, the mechanism shown on the slide, and the practical reason the protocol or device behaves that way.</a:t>
            </a:r>
            <a:endParaRPr lang="en-US" dirty="0"/>
          </a:p>
          <a:p>
            <a:r>
              <a:rPr lang="en-US" dirty="0"/>
              <a:t>A good review strategy is to ask what this slide adds compared with the previous one and how it supports the next step in the chapter.</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ns2:creationId val="1526398137"/>
      </p:ext>
    </p:extLst>
  </p:cSld>
  <p:clrMapOvr>
    <a:masterClrMapping/>
  </p:clrMapOvr>
</p:notes>
</file>

<file path=ppt/notesSlides/notesSlide5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61</a:t>
            </a:fld>
            <a:endParaRPr lang="en-US"/>
          </a:p>
        </p:txBody>
      </p:sp>
    </p:spTree>
    <p:extLst>
      <p:ext uri="{BB962C8B-B14F-4D97-AF65-F5344CB8AC3E}">
        <ns2:creationId val="815244152"/>
      </p:ext>
    </p:extLst>
  </p:cSld>
  <p:clrMapOvr>
    <a:masterClrMapping/>
  </p:clrMapOvr>
</p:notes>
</file>

<file path=ppt/notesSlides/notesSlide6.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closes the sequence and highlights the takeaway point.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401449763"/>
      </p:ext>
    </p:extLst>
  </p:cSld>
  <p:clrMapOvr>
    <a:masterClrMapping/>
  </p:clrMapOvr>
</p:notes>
</file>

<file path=ppt/notesSlides/notesSlide60.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continues the week's main topic. Students should identify the central problem, the mechanism shown on the slide, and the practical reason the protocol or device behaves that way.</a:t>
            </a:r>
            <a:endParaRPr lang="en-US" dirty="0"/>
          </a:p>
          <a:p>
            <a:r>
              <a:rPr lang="en-US" dirty="0"/>
              <a:t>A good review strategy is to ask what this slide adds compared with the previous one and how it supports the next step in the chapter.</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ns2:creationId val="2971778829"/>
      </p:ext>
    </p:extLst>
  </p:cSld>
  <p:clrMapOvr>
    <a:masterClrMapping/>
  </p:clrMapOvr>
</p:notes>
</file>

<file path=ppt/notesSlides/notesSlide61.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NAT. It shows how private addresses, public addresses, and port translation work together so that many internal devices can share one external IPv4 address.</a:t>
            </a:r>
            <a:endParaRPr lang="en-US" dirty="0"/>
          </a:p>
          <a:p>
            <a:r>
              <a:rPr lang="en-US" dirty="0"/>
              <a:t>Students should understand both the practical value of NAT and why it complicates the clean end-to-end model.</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ns2:creationId val="3870838111"/>
      </p:ext>
    </p:extLst>
  </p:cSld>
  <p:clrMapOvr>
    <a:masterClrMapping/>
  </p:clrMapOvr>
</p:notes>
</file>

<file path=ppt/notesSlides/notesSlide7.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4107649847"/>
      </p:ext>
    </p:extLst>
  </p:cSld>
  <p:clrMapOvr>
    <a:masterClrMapping/>
  </p:clrMapOvr>
</p:notes>
</file>

<file path=ppt/notesSlides/notesSlide8.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starts a short sequence and introduces the key idea.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3316061229"/>
      </p:ext>
    </p:extLst>
  </p:cSld>
  <p:clrMapOvr>
    <a:masterClrMapping/>
  </p:clrMapOvr>
</p:notes>
</file>

<file path=ppt/notesSlides/notesSlide9.xml><?xml version="1.0" encoding="utf-8"?>
<p:notes xmlns:a="http://schemas.openxmlformats.org/drawingml/2006/main" xmlns:ns2="http://schemas.microsoft.com/office/powerpoint/2010/main"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introduces IP addressing structure. Students should distinguish interfaces, subnets, network prefixes, and host parts of addresses.</a:t>
            </a:r>
            <a:endParaRPr lang="en-US" dirty="0"/>
          </a:p>
          <a:p>
            <a:r>
              <a:rPr lang="en-US" dirty="0"/>
              <a:t>The important idea is that addresses are organized, not random. That organization supports routing, subnetting, and scalable administration.</a:t>
            </a:r>
            <a:endParaRPr lang="en-US" dirty="0"/>
          </a:p>
          <a:p>
            <a:r>
              <a:rPr lang="en-US" dirty="0"/>
              <a:t>This slide continues the example sequence and adds another step.</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ns2:creationId val="28591082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18" Type="http://schemas.openxmlformats.org/officeDocument/2006/relationships/image" Target="../media/image27.png"/><Relationship Id="rId3" Type="http://schemas.openxmlformats.org/officeDocument/2006/relationships/image" Target="../media/image16.png"/><Relationship Id="rId21" Type="http://schemas.openxmlformats.org/officeDocument/2006/relationships/image" Target="../media/image30.png"/><Relationship Id="rId7" Type="http://schemas.openxmlformats.org/officeDocument/2006/relationships/image" Target="../media/image7.png"/><Relationship Id="rId12" Type="http://schemas.openxmlformats.org/officeDocument/2006/relationships/image" Target="../media/image21.png"/><Relationship Id="rId17" Type="http://schemas.openxmlformats.org/officeDocument/2006/relationships/image" Target="../media/image26.png"/><Relationship Id="rId2" Type="http://schemas.openxmlformats.org/officeDocument/2006/relationships/image" Target="../media/image15.png"/><Relationship Id="rId16" Type="http://schemas.openxmlformats.org/officeDocument/2006/relationships/image" Target="../media/image25.png"/><Relationship Id="rId20" Type="http://schemas.openxmlformats.org/officeDocument/2006/relationships/image" Target="../media/image29.png"/><Relationship Id="rId1" Type="http://schemas.openxmlformats.org/officeDocument/2006/relationships/slideLayout" Target="../slideLayouts/slideLayout4.xml"/><Relationship Id="rId6" Type="http://schemas.openxmlformats.org/officeDocument/2006/relationships/image" Target="../media/image6.png"/><Relationship Id="rId11" Type="http://schemas.openxmlformats.org/officeDocument/2006/relationships/image" Target="../media/image20.png"/><Relationship Id="rId5" Type="http://schemas.openxmlformats.org/officeDocument/2006/relationships/image" Target="../media/image5.png"/><Relationship Id="rId15" Type="http://schemas.openxmlformats.org/officeDocument/2006/relationships/image" Target="../media/image24.png"/><Relationship Id="rId10" Type="http://schemas.openxmlformats.org/officeDocument/2006/relationships/image" Target="../media/image19.png"/><Relationship Id="rId19" Type="http://schemas.openxmlformats.org/officeDocument/2006/relationships/image" Target="../media/image28.png"/><Relationship Id="rId4" Type="http://schemas.openxmlformats.org/officeDocument/2006/relationships/image" Target="../media/image4.png"/><Relationship Id="rId9" Type="http://schemas.openxmlformats.org/officeDocument/2006/relationships/image" Target="../media/image18.png"/><Relationship Id="rId14" Type="http://schemas.openxmlformats.org/officeDocument/2006/relationships/image" Target="../media/image23.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5.png"/><Relationship Id="rId7" Type="http://schemas.openxmlformats.org/officeDocument/2006/relationships/image" Target="../media/image4.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8.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0.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23.png"/><Relationship Id="rId3" Type="http://schemas.openxmlformats.org/officeDocument/2006/relationships/image" Target="../media/image31.png"/><Relationship Id="rId7" Type="http://schemas.openxmlformats.org/officeDocument/2006/relationships/image" Target="../media/image26.png"/><Relationship Id="rId12" Type="http://schemas.openxmlformats.org/officeDocument/2006/relationships/image" Target="../media/image29.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25.png"/><Relationship Id="rId11" Type="http://schemas.openxmlformats.org/officeDocument/2006/relationships/image" Target="../media/image28.png"/><Relationship Id="rId5" Type="http://schemas.openxmlformats.org/officeDocument/2006/relationships/image" Target="../media/image33.png"/><Relationship Id="rId10" Type="http://schemas.openxmlformats.org/officeDocument/2006/relationships/image" Target="../media/image34.png"/><Relationship Id="rId4" Type="http://schemas.openxmlformats.org/officeDocument/2006/relationships/image" Target="../media/image32.png"/><Relationship Id="rId9" Type="http://schemas.openxmlformats.org/officeDocument/2006/relationships/image" Target="../media/image24.pn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61</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62</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63</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12512</TotalTime>
  <Words>6121</Words>
  <Application>Microsoft Office PowerPoint</Application>
  <PresentationFormat>Geniş ekran</PresentationFormat>
  <Paragraphs>1664</Paragraphs>
  <Slides>63</Slides>
  <Notes>61</Notes>
  <HiddenSlides>0</HiddenSlides>
  <MMClips>0</MMClips>
  <ScaleCrop>false</ScaleCrop>
  <HeadingPairs>
    <vt:vector size="6" baseType="variant">
      <vt:variant>
        <vt:lpstr>Kullanılan Yazı Tipleri</vt:lpstr>
      </vt:variant>
      <vt:variant>
        <vt:i4>8</vt:i4>
      </vt:variant>
      <vt:variant>
        <vt:lpstr>Tema</vt:lpstr>
      </vt:variant>
      <vt:variant>
        <vt:i4>1</vt:i4>
      </vt:variant>
      <vt:variant>
        <vt:lpstr>Slayt Başlıkları</vt:lpstr>
      </vt:variant>
      <vt:variant>
        <vt:i4>63</vt:i4>
      </vt:variant>
    </vt:vector>
  </HeadingPairs>
  <TitlesOfParts>
    <vt:vector size="72" baseType="lpstr">
      <vt:lpstr>Arial</vt:lpstr>
      <vt:lpstr>Calibri</vt:lpstr>
      <vt:lpstr>Calibri Light</vt:lpstr>
      <vt:lpstr>Comic Sans MS</vt:lpstr>
      <vt:lpstr>Gill Sans MT</vt:lpstr>
      <vt:lpstr>Tahoma</vt:lpstr>
      <vt:lpstr>Times New Roman</vt:lpstr>
      <vt:lpstr>Wingdings</vt:lpstr>
      <vt:lpstr>Office Theme</vt:lpstr>
      <vt:lpstr>PowerPoint Sunusu</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yakup bakış</cp:lastModifiedBy>
  <cp:revision>525</cp:revision>
  <dcterms:created xsi:type="dcterms:W3CDTF">2020-01-18T07:24:59Z</dcterms:created>
  <dcterms:modified xsi:type="dcterms:W3CDTF">2026-03-29T22:42:59Z</dcterms:modified>
</cp:coreProperties>
</file>