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960" r:id="rId2"/>
    <p:sldId id="1129" r:id="rId3"/>
    <p:sldId id="964" r:id="rId4"/>
    <p:sldId id="1047" r:id="rId5"/>
    <p:sldId id="1048" r:id="rId6"/>
    <p:sldId id="1049" r:id="rId7"/>
    <p:sldId id="1051" r:id="rId8"/>
    <p:sldId id="1050" r:id="rId9"/>
    <p:sldId id="1052" r:id="rId10"/>
    <p:sldId id="1196" r:id="rId11"/>
    <p:sldId id="1197" r:id="rId12"/>
    <p:sldId id="1198" r:id="rId13"/>
    <p:sldId id="1054" r:id="rId14"/>
    <p:sldId id="1055" r:id="rId15"/>
    <p:sldId id="1057" r:id="rId16"/>
    <p:sldId id="1058" r:id="rId17"/>
    <p:sldId id="1195" r:id="rId18"/>
    <p:sldId id="1199" r:id="rId19"/>
    <p:sldId id="1200" r:id="rId20"/>
    <p:sldId id="1201" r:id="rId21"/>
    <p:sldId id="1202" r:id="rId22"/>
    <p:sldId id="1061" r:id="rId23"/>
    <p:sldId id="1066" r:id="rId24"/>
    <p:sldId id="1062" r:id="rId25"/>
    <p:sldId id="1063" r:id="rId26"/>
    <p:sldId id="1064" r:id="rId27"/>
    <p:sldId id="1203" r:id="rId28"/>
    <p:sldId id="1067" r:id="rId29"/>
    <p:sldId id="1068" r:id="rId30"/>
    <p:sldId id="1069" r:id="rId31"/>
    <p:sldId id="1070" r:id="rId32"/>
    <p:sldId id="1071" r:id="rId33"/>
    <p:sldId id="1072" r:id="rId34"/>
    <p:sldId id="1204" r:id="rId35"/>
    <p:sldId id="1073" r:id="rId36"/>
    <p:sldId id="1074" r:id="rId37"/>
    <p:sldId id="1205" r:id="rId38"/>
    <p:sldId id="277" r:id="rId39"/>
    <p:sldId id="1128" r:id="rId40"/>
    <p:sldId id="25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40" userDrawn="1">
          <p15:clr>
            <a:srgbClr val="A4A3A4"/>
          </p15:clr>
        </p15:guide>
        <p15:guide id="3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90"/>
    <a:srgbClr val="0000A8"/>
    <a:srgbClr val="B5E7FF"/>
    <a:srgbClr val="A2C1FF"/>
    <a:srgbClr val="8FAADC"/>
    <a:srgbClr val="E40000"/>
    <a:srgbClr val="FFB3D3"/>
    <a:srgbClr val="0000A3"/>
    <a:srgbClr val="9CE0FA"/>
    <a:srgbClr val="3C6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2941"/>
  </p:normalViewPr>
  <p:slideViewPr>
    <p:cSldViewPr snapToGrid="0" snapToObjects="1">
      <p:cViewPr varScale="1">
        <p:scale>
          <a:sx n="45" d="100"/>
          <a:sy n="45" d="100"/>
        </p:scale>
        <p:origin x="773" y="48"/>
      </p:cViewPr>
      <p:guideLst>
        <p:guide pos="1440"/>
        <p:guide orient="horz" pos="3528"/>
      </p:guideLst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notes are written by the instructor for students to review after class. This title slide marks the beginning of the week's main topic.</a:t>
            </a:r>
            <a:endParaRPr lang="en-US" dirty="0"/>
          </a:p>
          <a:p>
            <a:r>
              <a:rPr lang="en-US" dirty="0"/>
              <a:t>Students should treat this week as a connected story rather than a list of isolated definitions. Focus on what problem each protocol or mechanism is trying to solve and how that idea connects to the slides that follow.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ns2:creationId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the network-layer service model or the difference between forwarding and routing. Students should distinguish local router action from network-wide path selection.</a:t>
            </a:r>
            <a:endParaRPr lang="en-US" dirty="0"/>
          </a:p>
          <a:p>
            <a:r>
              <a:rPr lang="en-US" dirty="0"/>
              <a:t>The Internet's best-effort model is important because later protocols and applications are designed on top of that limited but scalable service.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61337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the network-layer service model or the difference between forwarding and routing. Students should distinguish local router action from network-wide path selection.</a:t>
            </a:r>
            <a:endParaRPr lang="en-US" dirty="0"/>
          </a:p>
          <a:p>
            <a:r>
              <a:rPr lang="en-US" dirty="0"/>
              <a:t>The Internet's best-effort model is important because later protocols and applications are designed on top of that limited but scalable service.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35503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the network-layer service model or the difference between forwarding and routing. Students should distinguish local router action from network-wide path selection.</a:t>
            </a:r>
            <a:endParaRPr lang="en-US" dirty="0"/>
          </a:p>
          <a:p>
            <a:r>
              <a:rPr lang="en-US" dirty="0"/>
              <a:t>The Internet's best-effort model is important because later protocols and applications are designed on top of that limited but scalable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878629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roadmap slide is a guide for the rest of the lecture. Students should use it to keep the chapter organized and to see where the current slide fits in the larger flow.</a:t>
            </a:r>
            <a:endParaRPr lang="en-US" dirty="0"/>
          </a:p>
          <a:p>
            <a:r>
              <a:rPr lang="en-US" dirty="0"/>
              <a:t>When reviewing, it is useful to group the material into blocks rather than memorizing slide by slide.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ns2:creationId val="2821306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the network-layer service model or the difference between forwarding and routing. Students should distinguish local router action from network-wide path selection.</a:t>
            </a:r>
            <a:endParaRPr lang="en-US" dirty="0"/>
          </a:p>
          <a:p>
            <a:r>
              <a:rPr lang="en-US" dirty="0"/>
              <a:t>The Internet's best-effort model is important because later protocols and applications are designed on top of that limited but scalable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167672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what happens inside a router. Input ports, switching fabric, output ports, and control logic together determine forwarding performance.</a:t>
            </a:r>
            <a:endParaRPr lang="en-US" dirty="0"/>
          </a:p>
          <a:p>
            <a:r>
              <a:rPr lang="en-US" dirty="0"/>
              <a:t>Students should think in terms of packet movement through components, not only in terms of abstract diagrams.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8791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what happens inside a router. Input ports, switching fabric, output ports, and control logic together determine forwarding performance.</a:t>
            </a:r>
            <a:endParaRPr lang="en-US" dirty="0"/>
          </a:p>
          <a:p>
            <a:r>
              <a:rPr lang="en-US" dirty="0"/>
              <a:t>Students should think in terms of packet movement through components, not only in terms of abstract diagrams.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864858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continues the week's main topic. Students should identify the central problem, the mechanism shown on the slide, and the practical reason the protocol or device behaves that way.</a:t>
            </a:r>
            <a:endParaRPr lang="en-US" dirty="0"/>
          </a:p>
          <a:p>
            <a:r>
              <a:rPr lang="en-US" dirty="0"/>
              <a:t>A good review strategy is to ask what this slide adds compared with the previous one and how it supports the next step in the chapter.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33059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longest-prefix matching. When more than one forwarding entry matches a destination, the most specific prefix must be selected.</a:t>
            </a:r>
            <a:endParaRPr lang="en-US" dirty="0"/>
          </a:p>
          <a:p>
            <a:r>
              <a:rPr lang="en-US" dirty="0"/>
              <a:t>Students should practice these examples because they are central to destination-based forwarding questions.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819643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longest-prefix matching. When more than one forwarding entry matches a destination, the most specific prefix must be selected.</a:t>
            </a:r>
            <a:endParaRPr lang="en-US" dirty="0"/>
          </a:p>
          <a:p>
            <a:r>
              <a:rPr lang="en-US" dirty="0"/>
              <a:t>Students should practice these examples because they are central to destination-based forwarding questions.</a:t>
            </a:r>
            <a:endParaRPr lang="en-US" dirty="0"/>
          </a:p>
          <a:p>
            <a:r>
              <a:rPr lang="en-US" dirty="0"/>
              <a:t>This slide continues the example sequence and adds another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12840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roadmap slide is a guide for the rest of the lecture. Students should use it to keep the chapter organized and to see where the current slide fits in the larger flow.</a:t>
            </a:r>
            <a:endParaRPr lang="en-US" dirty="0"/>
          </a:p>
          <a:p>
            <a:r>
              <a:rPr lang="en-US" dirty="0"/>
              <a:t>When reviewing, it is useful to group the material into blocks rather than memorizing slide by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ns2:creationId val="2074525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longest-prefix matching. When more than one forwarding entry matches a destination, the most specific prefix must be selected.</a:t>
            </a:r>
            <a:endParaRPr lang="en-US" dirty="0"/>
          </a:p>
          <a:p>
            <a:r>
              <a:rPr lang="en-US" dirty="0"/>
              <a:t>Students should practice these examples because they are central to destination-based forwarding questions.</a:t>
            </a:r>
            <a:endParaRPr lang="en-US" dirty="0"/>
          </a:p>
          <a:p>
            <a:r>
              <a:rPr lang="en-US" dirty="0"/>
              <a:t>This slide continues the example sequence and adds another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729720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longest-prefix matching. When more than one forwarding entry matches a destination, the most specific prefix must be selected.</a:t>
            </a:r>
            <a:endParaRPr lang="en-US" dirty="0"/>
          </a:p>
          <a:p>
            <a:r>
              <a:rPr lang="en-US" dirty="0"/>
              <a:t>Students should practice these examples because they are central to destination-based forwarding questions.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28353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longest-prefix matching. When more than one forwarding entry matches a destination, the most specific prefix must be selected.</a:t>
            </a:r>
            <a:endParaRPr lang="en-US" dirty="0"/>
          </a:p>
          <a:p>
            <a:r>
              <a:rPr lang="en-US" dirty="0"/>
              <a:t>Students should practice these examples because they are central to destination-based forwarding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041226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about switching fabrics or internal transfer inside routers. The central question is whether the internal architecture can keep up with external line rates.</a:t>
            </a:r>
            <a:endParaRPr lang="en-US" dirty="0"/>
          </a:p>
          <a:p>
            <a:r>
              <a:rPr lang="en-US" dirty="0"/>
              <a:t>Students should compare memory-based, bus-based, and interconnection-network approaches in terms of speed and scalability.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905194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about switching fabrics or internal transfer inside routers. The central question is whether the internal architecture can keep up with external line rates.</a:t>
            </a:r>
            <a:endParaRPr lang="en-US" dirty="0"/>
          </a:p>
          <a:p>
            <a:r>
              <a:rPr lang="en-US" dirty="0"/>
              <a:t>Students should compare memory-based, bus-based, and interconnection-network approaches in terms of speed and scalability.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963169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about switching fabrics or internal transfer inside routers. The central question is whether the internal architecture can keep up with external line rates.</a:t>
            </a:r>
            <a:endParaRPr lang="en-US" dirty="0"/>
          </a:p>
          <a:p>
            <a:r>
              <a:rPr lang="en-US" dirty="0"/>
              <a:t>Students should compare memory-based, bus-based, and interconnection-network approaches in terms of speed and scalability.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846043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about switching fabrics or internal transfer inside routers. The central question is whether the internal architecture can keep up with external line rates.</a:t>
            </a:r>
            <a:endParaRPr lang="en-US" dirty="0"/>
          </a:p>
          <a:p>
            <a:r>
              <a:rPr lang="en-US" dirty="0"/>
              <a:t>Students should compare memory-based, bus-based, and interconnection-network approaches in terms of speed and scalability.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547674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about switching fabrics or internal transfer inside routers. The central question is whether the internal architecture can keep up with external line rates.</a:t>
            </a:r>
            <a:endParaRPr lang="en-US" dirty="0"/>
          </a:p>
          <a:p>
            <a:r>
              <a:rPr lang="en-US" dirty="0"/>
              <a:t>Students should compare memory-based, bus-based, and interconnection-network approaches in terms of speed and scalability.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585677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about switching fabrics or internal transfer inside routers. The central question is whether the internal architecture can keep up with external line rates.</a:t>
            </a:r>
            <a:endParaRPr lang="en-US" dirty="0"/>
          </a:p>
          <a:p>
            <a:r>
              <a:rPr lang="en-US" dirty="0"/>
              <a:t>Students should compare memory-based, bus-based, and interconnection-network approaches in terms of speed and scalability.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83214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about switching fabrics or internal transfer inside routers. The central question is whether the internal architecture can keep up with external line rates.</a:t>
            </a:r>
            <a:endParaRPr lang="en-US" dirty="0"/>
          </a:p>
          <a:p>
            <a:r>
              <a:rPr lang="en-US" dirty="0"/>
              <a:t>Students should compare memory-based, bus-based, and interconnection-network approaches in terms of speed and scalability.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30133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roadmap slide is a guide for the rest of the lecture. Students should use it to keep the chapter organized and to see where the current slide fits in the larger flow.</a:t>
            </a:r>
            <a:endParaRPr lang="en-US" dirty="0"/>
          </a:p>
          <a:p>
            <a:r>
              <a:rPr lang="en-US" dirty="0"/>
              <a:t>When reviewing, it is useful to group the material into blocks rather than memorizing slide by slide.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ns2:creationId val="3876597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about switching fabrics or internal transfer inside routers. The central question is whether the internal architecture can keep up with external line rates.</a:t>
            </a:r>
            <a:endParaRPr lang="en-US" dirty="0"/>
          </a:p>
          <a:p>
            <a:r>
              <a:rPr lang="en-US" dirty="0"/>
              <a:t>Students should compare memory-based, bus-based, and interconnection-network approaches in terms of speed and scalability.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639541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about switching fabrics or internal transfer inside routers. The central question is whether the internal architecture can keep up with external line rates.</a:t>
            </a:r>
            <a:endParaRPr lang="en-US" dirty="0"/>
          </a:p>
          <a:p>
            <a:r>
              <a:rPr lang="en-US" dirty="0"/>
              <a:t>Students should compare memory-based, bus-based, and interconnection-network approaches in terms of speed and scalability.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595888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discusses queueing, buffering, or scheduling. Delays and losses appear whenever packets arrive faster than the router can switch or transmit them.</a:t>
            </a:r>
            <a:endParaRPr lang="en-US" dirty="0"/>
          </a:p>
          <a:p>
            <a:r>
              <a:rPr lang="en-US" dirty="0"/>
              <a:t>Students should pay attention to HOL blocking, overflow, drop policies, and scheduling fairness because these determine real forwarding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615314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about switching fabrics or internal transfer inside routers. The central question is whether the internal architecture can keep up with external line rates.</a:t>
            </a:r>
            <a:endParaRPr lang="en-US" dirty="0"/>
          </a:p>
          <a:p>
            <a:r>
              <a:rPr lang="en-US" dirty="0"/>
              <a:t>Students should compare memory-based, bus-based, and interconnection-network approaches in terms of speed and scalability.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692671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discusses queueing, buffering, or scheduling. Delays and losses appear whenever packets arrive faster than the router can switch or transmit them.</a:t>
            </a:r>
            <a:endParaRPr lang="en-US" dirty="0"/>
          </a:p>
          <a:p>
            <a:r>
              <a:rPr lang="en-US" dirty="0"/>
              <a:t>Students should pay attention to HOL blocking, overflow, drop policies, and scheduling fairness because these determine real forwarding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278932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discusses queueing, buffering, or scheduling. Delays and losses appear whenever packets arrive faster than the router can switch or transmit them.</a:t>
            </a:r>
            <a:endParaRPr lang="en-US" dirty="0"/>
          </a:p>
          <a:p>
            <a:r>
              <a:rPr lang="en-US" dirty="0"/>
              <a:t>Students should pay attention to HOL blocking, overflow, drop policies, and scheduling fairness because these determine real forwarding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938188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discusses queueing, buffering, or scheduling. Delays and losses appear whenever packets arrive faster than the router can switch or transmit them.</a:t>
            </a:r>
            <a:endParaRPr lang="en-US" dirty="0"/>
          </a:p>
          <a:p>
            <a:r>
              <a:rPr lang="en-US" dirty="0"/>
              <a:t>Students should pay attention to HOL blocking, overflow, drop policies, and scheduling fairness because these determine real forwarding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225671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discusses queueing, buffering, or scheduling. Delays and losses appear whenever packets arrive faster than the router can switch or transmit them.</a:t>
            </a:r>
            <a:endParaRPr lang="en-US" dirty="0"/>
          </a:p>
          <a:p>
            <a:r>
              <a:rPr lang="en-US" dirty="0"/>
              <a:t>Students should pay attention to HOL blocking, overflow, drop policies, and scheduling fairness because these determine real forwarding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592117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discusses queueing, buffering, or scheduling. Delays and losses appear whenever packets arrive faster than the router can switch or transmit them.</a:t>
            </a:r>
            <a:endParaRPr lang="en-US" dirty="0"/>
          </a:p>
          <a:p>
            <a:r>
              <a:rPr lang="en-US" dirty="0"/>
              <a:t>Students should pay attention to HOL blocking, overflow, drop policies, and scheduling fairness because these determine real forwarding quality.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9039688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connects technical packet treatment to broader fairness and policy questions. Scheduling and prioritization are not only engineering choices; they can affect openness and neutrality.</a:t>
            </a:r>
            <a:endParaRPr lang="en-US" dirty="0"/>
          </a:p>
          <a:p>
            <a:r>
              <a:rPr lang="en-US" dirty="0"/>
              <a:t>Students should see why network-layer mechanisms sometimes have social and regulatory consequences.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20937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the network-layer service model or the difference between forwarding and routing. Students should distinguish local router action from network-wide path selection.</a:t>
            </a:r>
            <a:endParaRPr lang="en-US" dirty="0"/>
          </a:p>
          <a:p>
            <a:r>
              <a:rPr lang="en-US" dirty="0"/>
              <a:t>The Internet's best-effort model is important because later protocols and applications are designed on top of that limited but scalable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9751461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connects technical packet treatment to broader fairness and policy questions. Scheduling and prioritization are not only engineering choices; they can affect openness and neutrality.</a:t>
            </a:r>
            <a:endParaRPr lang="en-US" dirty="0"/>
          </a:p>
          <a:p>
            <a:r>
              <a:rPr lang="en-US" dirty="0"/>
              <a:t>Students should see why network-layer mechanisms sometimes have social and regulatory consequences.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4997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the network-layer service model or the difference between forwarding and routing. Students should distinguish local router action from network-wide path selection.</a:t>
            </a:r>
            <a:endParaRPr lang="en-US" dirty="0"/>
          </a:p>
          <a:p>
            <a:r>
              <a:rPr lang="en-US" dirty="0"/>
              <a:t>The Internet's best-effort model is important because later protocols and applications are designed on top of that limited but scalable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80490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the network-layer service model or the difference between forwarding and routing. Students should distinguish local router action from network-wide path selection.</a:t>
            </a:r>
            <a:endParaRPr lang="en-US" dirty="0"/>
          </a:p>
          <a:p>
            <a:r>
              <a:rPr lang="en-US" dirty="0"/>
              <a:t>The Internet's best-effort model is important because later protocols and applications are designed on top of that limited but scalable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13205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the network-layer service model or the difference between forwarding and routing. Students should distinguish local router action from network-wide path selection.</a:t>
            </a:r>
            <a:endParaRPr lang="en-US" dirty="0"/>
          </a:p>
          <a:p>
            <a:r>
              <a:rPr lang="en-US" dirty="0"/>
              <a:t>The Internet's best-effort model is important because later protocols and applications are designed on top of that limited but scalable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2162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the network-layer service model or the difference between forwarding and routing. Students should distinguish local router action from network-wide path selection.</a:t>
            </a:r>
            <a:endParaRPr lang="en-US" dirty="0"/>
          </a:p>
          <a:p>
            <a:r>
              <a:rPr lang="en-US" dirty="0"/>
              <a:t>The Internet's best-effort model is important because later protocols and applications are designed on top of that limited but scalable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3296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the network-layer service model or the difference between forwarding and routing. Students should distinguish local router action from network-wide path selection.</a:t>
            </a:r>
            <a:endParaRPr lang="en-US" dirty="0"/>
          </a:p>
          <a:p>
            <a:r>
              <a:rPr lang="en-US" dirty="0"/>
              <a:t>The Internet's best-effort model is important because later protocols and applications are designed on top of that limited but scalable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26290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4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Data Plane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Network-layer service model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4FBF14F-DE77-E447-8427-3CD22536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5" y="1745078"/>
            <a:ext cx="155209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Architecture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A65A7D-5684-5446-97C1-4142D3B3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24" y="1760576"/>
            <a:ext cx="2645518" cy="39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best effort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Available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Guaranteed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1633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Diffserv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2475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C34DAB8-6802-8B4D-80C7-80C914B6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925" y="2071348"/>
            <a:ext cx="213776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Guaranteed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2C01AE2-D81C-9142-9900-6735E4EC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368" y="2071348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15F45F4-0755-7644-85E6-6394DB1A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715" y="2080873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1E1E123-2FC9-9A4C-AB30-DF20C3EA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924" y="2080873"/>
            <a:ext cx="946221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3EFDF3E-E1B2-6442-9107-4885BC9E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632" y="2577761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2B4DD15-8EEC-9B42-A7A0-C871C28F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049" y="321060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0C2B32CB-160C-1949-B26F-AEE112AA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466" y="3827958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12B3C4-5F72-A141-A441-ADA6CA97A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883" y="4445307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BF483ABF-DBE0-BF4B-94C9-E7D0F188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98" y="521763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6539A4-4744-8842-8ED2-36EF0B5DAA55}"/>
              </a:ext>
            </a:extLst>
          </p:cNvPr>
          <p:cNvSpPr/>
          <p:nvPr/>
        </p:nvSpPr>
        <p:spPr>
          <a:xfrm>
            <a:off x="821410" y="3093349"/>
            <a:ext cx="10120393" cy="29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B1FE5F6C-026F-0544-9F5F-295E95B4F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5919" y="2007768"/>
            <a:ext cx="53624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77822C-9D57-814F-877A-2273D1202ED7}"/>
              </a:ext>
            </a:extLst>
          </p:cNvPr>
          <p:cNvGrpSpPr/>
          <p:nvPr/>
        </p:nvGrpSpPr>
        <p:grpSpPr>
          <a:xfrm>
            <a:off x="1859797" y="3440624"/>
            <a:ext cx="8105613" cy="2557221"/>
            <a:chOff x="852407" y="3270142"/>
            <a:chExt cx="8105613" cy="25572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8EFD12-C61D-5143-AE81-9D893932CA81}"/>
                </a:ext>
              </a:extLst>
            </p:cNvPr>
            <p:cNvSpPr txBox="1"/>
            <p:nvPr/>
          </p:nvSpPr>
          <p:spPr>
            <a:xfrm>
              <a:off x="1175287" y="3794500"/>
              <a:ext cx="751616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guarantees on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</a:p>
            <a:p>
              <a:pPr marL="866775" marR="0" lvl="1" indent="-409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successful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datagram delivery to destination</a:t>
              </a:r>
            </a:p>
            <a:p>
              <a:pPr marL="866775" marR="0" lvl="1" indent="-409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timing or order of delivery</a:t>
              </a:r>
            </a:p>
            <a:p>
              <a:pPr marL="866775" marR="0" lvl="1" indent="-409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bandwidth available to end-end flow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0C32C-957E-6540-8CA6-963771BBE837}"/>
                </a:ext>
              </a:extLst>
            </p:cNvPr>
            <p:cNvSpPr/>
            <p:nvPr/>
          </p:nvSpPr>
          <p:spPr>
            <a:xfrm>
              <a:off x="852407" y="3502617"/>
              <a:ext cx="8105613" cy="2324746"/>
            </a:xfrm>
            <a:prstGeom prst="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1B64E3-F240-2E4A-9BB4-1C9FDFBB21EA}"/>
                </a:ext>
              </a:extLst>
            </p:cNvPr>
            <p:cNvSpPr txBox="1"/>
            <p:nvPr/>
          </p:nvSpPr>
          <p:spPr>
            <a:xfrm>
              <a:off x="1100380" y="3270142"/>
              <a:ext cx="547419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  “best effort” service model</a:t>
              </a:r>
            </a:p>
          </p:txBody>
        </p:sp>
      </p:grpSp>
      <p:sp>
        <p:nvSpPr>
          <p:cNvPr id="29" name="Text Box 15">
            <a:extLst>
              <a:ext uri="{FF2B5EF4-FFF2-40B4-BE49-F238E27FC236}">
                <a16:creationId xmlns:a16="http://schemas.microsoft.com/office/drawing/2014/main" id="{9BD70DA9-3274-304C-A354-2FF885CD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57" y="1566819"/>
            <a:ext cx="456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ality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Service (QoS) Guarantees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C41D844-4BFF-004B-B364-1106DEFC8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Network-layer service model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4FBF14F-DE77-E447-8427-3CD22536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5" y="1745078"/>
            <a:ext cx="155209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Architecture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A65A7D-5684-5446-97C1-4142D3B3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24" y="1760576"/>
            <a:ext cx="2645518" cy="39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best effort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Available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Guaranteed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1633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Diffserv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2475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C34DAB8-6802-8B4D-80C7-80C914B6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925" y="2071348"/>
            <a:ext cx="213776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Guaranteed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2C01AE2-D81C-9142-9900-6735E4EC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368" y="2071348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15F45F4-0755-7644-85E6-6394DB1A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715" y="2080873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1E1E123-2FC9-9A4C-AB30-DF20C3EA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924" y="2080873"/>
            <a:ext cx="946221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479EAFF1-C146-F24F-9503-6BE4EF35E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57" y="1566819"/>
            <a:ext cx="456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ality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Service (QoS) Guarantees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A7360785-A1D9-E240-8C62-5B61E714B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5919" y="2007768"/>
            <a:ext cx="53624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3EFDF3E-E1B2-6442-9107-4885BC9E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632" y="2577761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2B4DD15-8EEC-9B42-A7A0-C871C28F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049" y="321060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0C2B32CB-160C-1949-B26F-AEE112AA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466" y="3827958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12B3C4-5F72-A141-A441-ADA6CA97A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883" y="4445307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BF483ABF-DBE0-BF4B-94C9-E7D0F188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98" y="521763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4A31A66-AE43-4140-AE73-7F9488AFC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Reflections on best-effort  service: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755" y="1399565"/>
            <a:ext cx="10836967" cy="469126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0013A3"/>
                </a:solidFill>
              </a:rPr>
              <a:t>simplicity of mechanism </a:t>
            </a:r>
            <a:r>
              <a:rPr lang="en-US" dirty="0"/>
              <a:t>has allowed Internet to be widely deployed adopted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sufficient </a:t>
            </a:r>
            <a:r>
              <a:rPr lang="en-US" dirty="0">
                <a:solidFill>
                  <a:srgbClr val="0013A3"/>
                </a:solidFill>
              </a:rPr>
              <a:t>provisioning of bandwidth</a:t>
            </a:r>
            <a:r>
              <a:rPr lang="en-US" dirty="0"/>
              <a:t> allows performance of real-time applications (e.g., interactive voice, video) to be “good enough” for “most of the time”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0013A3"/>
                </a:solidFill>
              </a:rPr>
              <a:t>replicated, application-layer distributed services </a:t>
            </a:r>
            <a:r>
              <a:rPr lang="en-US" dirty="0"/>
              <a:t>(datacenters, content distribution networks) connecting close to clients’ networks, allow services to be provided from multiple locations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congestion control of “elastic” services helps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B6DB3-9428-AA4F-A9F0-FA024E48D16D}"/>
              </a:ext>
            </a:extLst>
          </p:cNvPr>
          <p:cNvSpPr txBox="1"/>
          <p:nvPr/>
        </p:nvSpPr>
        <p:spPr>
          <a:xfrm flipH="1">
            <a:off x="1131375" y="5749871"/>
            <a:ext cx="1010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hard to argue with success of best-effort service model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6B907-925A-7C4B-8121-37A5FA8A6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Match+action</a:t>
            </a:r>
            <a:endParaRPr lang="en-US" altLang="en-US" sz="2800" dirty="0">
              <a:solidFill>
                <a:schemeClr val="bg1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OpenFlow: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match+action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 in action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5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Router architecture overview</a:t>
            </a:r>
            <a:endParaRPr lang="en-US" sz="4800" dirty="0"/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1FBC4707-F7A4-A94F-8160-5F9B1176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41" y="1443590"/>
            <a:ext cx="10787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high-level view of generic router architecture:</a:t>
            </a:r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BFA21CC6-3BDD-0546-BF9B-53F12E412143}"/>
              </a:ext>
            </a:extLst>
          </p:cNvPr>
          <p:cNvGrpSpPr>
            <a:grpSpLocks/>
          </p:cNvGrpSpPr>
          <p:nvPr/>
        </p:nvGrpSpPr>
        <p:grpSpPr bwMode="auto">
          <a:xfrm>
            <a:off x="4324902" y="3466272"/>
            <a:ext cx="1609725" cy="2343150"/>
            <a:chOff x="2418" y="1882"/>
            <a:chExt cx="1014" cy="1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45">
              <a:extLst>
                <a:ext uri="{FF2B5EF4-FFF2-40B4-BE49-F238E27FC236}">
                  <a16:creationId xmlns:a16="http://schemas.microsoft.com/office/drawing/2014/main" id="{97E8C5CE-2986-D342-8AF6-D8B4A72B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Text Box 48">
              <a:extLst>
                <a:ext uri="{FF2B5EF4-FFF2-40B4-BE49-F238E27FC236}">
                  <a16:creationId xmlns:a16="http://schemas.microsoft.com/office/drawing/2014/main" id="{62B04B43-D6DE-1643-8C5F-DAEC3D27B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2418"/>
              <a:ext cx="87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high-speed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F9895C-337A-3B44-9EA1-F8EEA976D228}"/>
              </a:ext>
            </a:extLst>
          </p:cNvPr>
          <p:cNvGrpSpPr/>
          <p:nvPr/>
        </p:nvGrpSpPr>
        <p:grpSpPr>
          <a:xfrm>
            <a:off x="4342365" y="2504247"/>
            <a:ext cx="1590675" cy="1090613"/>
            <a:chOff x="4342365" y="2504247"/>
            <a:chExt cx="1590675" cy="1090613"/>
          </a:xfrm>
        </p:grpSpPr>
        <p:sp>
          <p:nvSpPr>
            <p:cNvPr id="14" name="Rectangle 46">
              <a:extLst>
                <a:ext uri="{FF2B5EF4-FFF2-40B4-BE49-F238E27FC236}">
                  <a16:creationId xmlns:a16="http://schemas.microsoft.com/office/drawing/2014/main" id="{7302BDAC-B9C0-8949-A593-83EC0EF2D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365" y="2504247"/>
              <a:ext cx="1590675" cy="647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" name="Text Box 47">
              <a:extLst>
                <a:ext uri="{FF2B5EF4-FFF2-40B4-BE49-F238E27FC236}">
                  <a16:creationId xmlns:a16="http://schemas.microsoft.com/office/drawing/2014/main" id="{4F3F6146-1D55-0B4C-BB98-623E05AE0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0165" y="2545522"/>
              <a:ext cx="118745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processor</a:t>
              </a:r>
            </a:p>
          </p:txBody>
        </p:sp>
        <p:sp>
          <p:nvSpPr>
            <p:cNvPr id="16" name="Line 50">
              <a:extLst>
                <a:ext uri="{FF2B5EF4-FFF2-40B4-BE49-F238E27FC236}">
                  <a16:creationId xmlns:a16="http://schemas.microsoft.com/office/drawing/2014/main" id="{73F730FD-50D6-6D47-8351-91FF553BF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1027" y="3023360"/>
              <a:ext cx="19050" cy="5715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CA66ED2-9041-9540-A174-B6BE809E0111}"/>
              </a:ext>
            </a:extLst>
          </p:cNvPr>
          <p:cNvGrpSpPr>
            <a:grpSpLocks/>
          </p:cNvGrpSpPr>
          <p:nvPr/>
        </p:nvGrpSpPr>
        <p:grpSpPr bwMode="auto">
          <a:xfrm>
            <a:off x="2281790" y="3480560"/>
            <a:ext cx="2033587" cy="566737"/>
            <a:chOff x="930" y="1989"/>
            <a:chExt cx="1482" cy="357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62683D12-8EE3-D54F-9142-B80DE97AA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7C8073E8-202F-E24A-8766-ABE3BC4DC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80E00E55-88BB-DC43-A2D7-ED792D65F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697D85E7-E59C-2948-B89C-5F82FF5C7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5BF71348-3208-AB4B-82A9-83B395A2F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A6176FD2-28E4-634E-B138-CE64958CCB93}"/>
              </a:ext>
            </a:extLst>
          </p:cNvPr>
          <p:cNvGrpSpPr>
            <a:grpSpLocks/>
          </p:cNvGrpSpPr>
          <p:nvPr/>
        </p:nvGrpSpPr>
        <p:grpSpPr bwMode="auto">
          <a:xfrm>
            <a:off x="2270677" y="5218872"/>
            <a:ext cx="2058988" cy="566738"/>
            <a:chOff x="930" y="1989"/>
            <a:chExt cx="1482" cy="357"/>
          </a:xfrm>
        </p:grpSpPr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B02421A2-89F9-7B4F-AD0F-B54C1097F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F8E24AD8-D1B3-694B-BCB6-D84CE449D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EAAFBCAC-65CD-014D-AEFE-7FBAFCE9C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0C8D09F6-0F58-0440-9B1A-15F2687E5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F601D68E-5FC2-E24B-9E6A-DBF25E086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BEF67F1-37BF-D74B-BCE9-505A050D61CD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2900915" y="4371147"/>
            <a:ext cx="546100" cy="546100"/>
            <a:chOff x="354" y="2715"/>
            <a:chExt cx="344" cy="344"/>
          </a:xfrm>
        </p:grpSpPr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9C112058-256F-D445-8FC7-9A99414DF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Oval 26">
              <a:extLst>
                <a:ext uri="{FF2B5EF4-FFF2-40B4-BE49-F238E27FC236}">
                  <a16:creationId xmlns:a16="http://schemas.microsoft.com/office/drawing/2014/main" id="{90D25AC5-CC8E-B54C-82BF-7D5D98699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Oval 27">
              <a:extLst>
                <a:ext uri="{FF2B5EF4-FFF2-40B4-BE49-F238E27FC236}">
                  <a16:creationId xmlns:a16="http://schemas.microsoft.com/office/drawing/2014/main" id="{40D693B4-9136-E641-8D14-C1E0622EC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4775F00E-A158-F94A-972C-197213FC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4" name="Text Box 57">
            <a:extLst>
              <a:ext uri="{FF2B5EF4-FFF2-40B4-BE49-F238E27FC236}">
                <a16:creationId xmlns:a16="http://schemas.microsoft.com/office/drawing/2014/main" id="{492AF8D2-6C5A-F547-903E-BECF47C4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015" y="5864985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input ports</a:t>
            </a:r>
          </a:p>
        </p:txBody>
      </p:sp>
      <p:grpSp>
        <p:nvGrpSpPr>
          <p:cNvPr id="35" name="Group 37">
            <a:extLst>
              <a:ext uri="{FF2B5EF4-FFF2-40B4-BE49-F238E27FC236}">
                <a16:creationId xmlns:a16="http://schemas.microsoft.com/office/drawing/2014/main" id="{11CB7D7F-8B2C-554A-B4F6-07F28C5B5C9F}"/>
              </a:ext>
            </a:extLst>
          </p:cNvPr>
          <p:cNvGrpSpPr>
            <a:grpSpLocks/>
          </p:cNvGrpSpPr>
          <p:nvPr/>
        </p:nvGrpSpPr>
        <p:grpSpPr bwMode="auto">
          <a:xfrm>
            <a:off x="5882240" y="3485322"/>
            <a:ext cx="1957387" cy="566738"/>
            <a:chOff x="-51" y="2454"/>
            <a:chExt cx="1482" cy="3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9302BD5C-3388-5F4D-8CCA-EAD2FD66ADB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0D459D87-1893-1743-8D5A-F323FDD34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D94682C7-1EFD-0242-B3A2-8679BFDAC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" name="Rectangle 33">
                <a:extLst>
                  <a:ext uri="{FF2B5EF4-FFF2-40B4-BE49-F238E27FC236}">
                    <a16:creationId xmlns:a16="http://schemas.microsoft.com/office/drawing/2014/main" id="{D323E676-6A0B-9D4C-A262-5DA2B4D92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id="{DE45BAF9-F85F-CE49-B15E-73BB262FD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63958D1A-98FE-AF43-AC11-DB72B9D9C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38">
            <a:extLst>
              <a:ext uri="{FF2B5EF4-FFF2-40B4-BE49-F238E27FC236}">
                <a16:creationId xmlns:a16="http://schemas.microsoft.com/office/drawing/2014/main" id="{5D8C710B-718F-D647-B17E-DF34372005AC}"/>
              </a:ext>
            </a:extLst>
          </p:cNvPr>
          <p:cNvGrpSpPr>
            <a:grpSpLocks/>
          </p:cNvGrpSpPr>
          <p:nvPr/>
        </p:nvGrpSpPr>
        <p:grpSpPr bwMode="auto">
          <a:xfrm>
            <a:off x="5901290" y="5218872"/>
            <a:ext cx="2011362" cy="566738"/>
            <a:chOff x="-51" y="2454"/>
            <a:chExt cx="1482" cy="357"/>
          </a:xfrm>
        </p:grpSpPr>
        <p:grpSp>
          <p:nvGrpSpPr>
            <p:cNvPr id="43" name="Group 39">
              <a:extLst>
                <a:ext uri="{FF2B5EF4-FFF2-40B4-BE49-F238E27FC236}">
                  <a16:creationId xmlns:a16="http://schemas.microsoft.com/office/drawing/2014/main" id="{EC854885-69FE-4244-BF93-8BB2F7786F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5" name="Rectangle 40">
                <a:extLst>
                  <a:ext uri="{FF2B5EF4-FFF2-40B4-BE49-F238E27FC236}">
                    <a16:creationId xmlns:a16="http://schemas.microsoft.com/office/drawing/2014/main" id="{31148FFC-88E2-8643-8EDC-EE4624168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682A9F8F-8723-874E-BB4D-B2BB08BC7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" name="Rectangle 42">
                <a:extLst>
                  <a:ext uri="{FF2B5EF4-FFF2-40B4-BE49-F238E27FC236}">
                    <a16:creationId xmlns:a16="http://schemas.microsoft.com/office/drawing/2014/main" id="{E9D99F85-7DA2-B94F-9793-067BFD276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ectangle 43">
                <a:extLst>
                  <a:ext uri="{FF2B5EF4-FFF2-40B4-BE49-F238E27FC236}">
                    <a16:creationId xmlns:a16="http://schemas.microsoft.com/office/drawing/2014/main" id="{79592419-CEB4-124B-A09B-CF67F5F2A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CBC3FC3D-F764-0047-9677-FB9B8EAAF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51">
            <a:extLst>
              <a:ext uri="{FF2B5EF4-FFF2-40B4-BE49-F238E27FC236}">
                <a16:creationId xmlns:a16="http://schemas.microsoft.com/office/drawing/2014/main" id="{0063545A-31FC-8D42-B9F6-52805867B567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6768065" y="4361622"/>
            <a:ext cx="546100" cy="546100"/>
            <a:chOff x="354" y="2715"/>
            <a:chExt cx="344" cy="344"/>
          </a:xfrm>
        </p:grpSpPr>
        <p:sp>
          <p:nvSpPr>
            <p:cNvPr id="50" name="Oval 52">
              <a:extLst>
                <a:ext uri="{FF2B5EF4-FFF2-40B4-BE49-F238E27FC236}">
                  <a16:creationId xmlns:a16="http://schemas.microsoft.com/office/drawing/2014/main" id="{83BE4773-3E63-524C-AD59-033C9E430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Oval 53">
              <a:extLst>
                <a:ext uri="{FF2B5EF4-FFF2-40B4-BE49-F238E27FC236}">
                  <a16:creationId xmlns:a16="http://schemas.microsoft.com/office/drawing/2014/main" id="{F45E0C4D-B738-5E42-99B7-C0253D1EC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id="{2BD06A3F-4F96-8948-8417-90216E36C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id="{6A51F44D-8E0B-DD44-A2B0-5A5743630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4" name="Text Box 58">
            <a:extLst>
              <a:ext uri="{FF2B5EF4-FFF2-40B4-BE49-F238E27FC236}">
                <a16:creationId xmlns:a16="http://schemas.microsoft.com/office/drawing/2014/main" id="{8536AB41-BBDA-6A40-9786-A1757F632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327" y="5906260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output ports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EF025D-D161-0845-8BA8-D19B1861EE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0677" y="3275772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AC350F1-2A41-2C4D-A74E-E12FE330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765" y="3312285"/>
            <a:ext cx="2185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forwarding data plane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(hardware) operates in nanosecond timeframe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496939-D5D8-314E-A293-36FDE55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0377" y="2208972"/>
            <a:ext cx="287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routing,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 plane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(software)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operates in millisecond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 frame</a:t>
            </a:r>
          </a:p>
        </p:txBody>
      </p:sp>
      <p:sp>
        <p:nvSpPr>
          <p:cNvPr id="58" name="Freeform 10">
            <a:extLst>
              <a:ext uri="{FF2B5EF4-FFF2-40B4-BE49-F238E27FC236}">
                <a16:creationId xmlns:a16="http://schemas.microsoft.com/office/drawing/2014/main" id="{9563B337-045C-B84E-ADB0-A5D36720825E}"/>
              </a:ext>
            </a:extLst>
          </p:cNvPr>
          <p:cNvSpPr>
            <a:spLocks/>
          </p:cNvSpPr>
          <p:nvPr/>
        </p:nvSpPr>
        <p:spPr bwMode="auto">
          <a:xfrm>
            <a:off x="3735940" y="2799522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3E124150-F33F-0C46-842C-F5427C1367BD}"/>
              </a:ext>
            </a:extLst>
          </p:cNvPr>
          <p:cNvCxnSpPr>
            <a:cxnSpLocks noChangeShapeType="1"/>
            <a:endCxn id="27" idx="0"/>
          </p:cNvCxnSpPr>
          <p:nvPr/>
        </p:nvCxnSpPr>
        <p:spPr bwMode="auto">
          <a:xfrm rot="5400000">
            <a:off x="2752483" y="3862354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Slide Number Placeholder 4">
            <a:extLst>
              <a:ext uri="{FF2B5EF4-FFF2-40B4-BE49-F238E27FC236}">
                <a16:creationId xmlns:a16="http://schemas.microsoft.com/office/drawing/2014/main" id="{31F0B563-E3B7-434E-9C41-6F0D5BC32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Input port functions</a:t>
            </a:r>
            <a:endParaRPr lang="en-US" sz="4800" dirty="0"/>
          </a:p>
        </p:txBody>
      </p:sp>
      <p:sp>
        <p:nvSpPr>
          <p:cNvPr id="91" name="Rectangle 12">
            <a:extLst>
              <a:ext uri="{FF2B5EF4-FFF2-40B4-BE49-F238E27FC236}">
                <a16:creationId xmlns:a16="http://schemas.microsoft.com/office/drawing/2014/main" id="{C1168DD7-29CD-D740-BA24-DFE4997D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08" y="1518548"/>
            <a:ext cx="4568825" cy="1836737"/>
          </a:xfrm>
          <a:prstGeom prst="rect">
            <a:avLst/>
          </a:prstGeom>
          <a:solidFill>
            <a:srgbClr val="FFFFFF"/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16">
            <a:extLst>
              <a:ext uri="{FF2B5EF4-FFF2-40B4-BE49-F238E27FC236}">
                <a16:creationId xmlns:a16="http://schemas.microsoft.com/office/drawing/2014/main" id="{273874E2-0AAC-C144-B2A5-D7EF20CCA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9283" y="2444060"/>
            <a:ext cx="423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Line 32">
            <a:extLst>
              <a:ext uri="{FF2B5EF4-FFF2-40B4-BE49-F238E27FC236}">
                <a16:creationId xmlns:a16="http://schemas.microsoft.com/office/drawing/2014/main" id="{13983755-8FAE-1741-9303-C0E4E248C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1446" y="2421835"/>
            <a:ext cx="7366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" name="Line 45">
            <a:extLst>
              <a:ext uri="{FF2B5EF4-FFF2-40B4-BE49-F238E27FC236}">
                <a16:creationId xmlns:a16="http://schemas.microsoft.com/office/drawing/2014/main" id="{C28D9927-E6BA-644D-AEC8-2218FA4AE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933" y="902598"/>
            <a:ext cx="11113" cy="286543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5" name="Rectangle 46">
            <a:extLst>
              <a:ext uri="{FF2B5EF4-FFF2-40B4-BE49-F238E27FC236}">
                <a16:creationId xmlns:a16="http://schemas.microsoft.com/office/drawing/2014/main" id="{60DADEEF-0CD4-B448-8A66-E2060FA8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008" y="2031310"/>
            <a:ext cx="1055688" cy="828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switch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fabric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3BF66-FCD5-DF4D-990A-B26733B57152}"/>
              </a:ext>
            </a:extLst>
          </p:cNvPr>
          <p:cNvGrpSpPr/>
          <p:nvPr/>
        </p:nvGrpSpPr>
        <p:grpSpPr>
          <a:xfrm>
            <a:off x="258938" y="2032898"/>
            <a:ext cx="3589783" cy="2064484"/>
            <a:chOff x="258938" y="2032898"/>
            <a:chExt cx="3589783" cy="2064484"/>
          </a:xfrm>
        </p:grpSpPr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id="{FA527A42-DFE8-B84B-AE0F-B6C04FC91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083" y="2032898"/>
              <a:ext cx="1417638" cy="8286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termination</a:t>
              </a:r>
            </a:p>
          </p:txBody>
        </p:sp>
        <p:sp>
          <p:nvSpPr>
            <p:cNvPr id="102" name="Text Box 5">
              <a:extLst>
                <a:ext uri="{FF2B5EF4-FFF2-40B4-BE49-F238E27FC236}">
                  <a16:creationId xmlns:a16="http://schemas.microsoft.com/office/drawing/2014/main" id="{CF874965-76FC-A440-815F-5C111BA47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38" y="3266385"/>
              <a:ext cx="247535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physical layer: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bit-level reception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Line 58">
              <a:extLst>
                <a:ext uri="{FF2B5EF4-FFF2-40B4-BE49-F238E27FC236}">
                  <a16:creationId xmlns:a16="http://schemas.microsoft.com/office/drawing/2014/main" id="{4B5F466A-2158-BD4D-B0D3-450398480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821" y="2955235"/>
              <a:ext cx="446087" cy="4905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BA40969-3F14-3A45-97E9-4D81F9F1D53C}"/>
              </a:ext>
            </a:extLst>
          </p:cNvPr>
          <p:cNvGrpSpPr/>
          <p:nvPr/>
        </p:nvGrpSpPr>
        <p:grpSpPr>
          <a:xfrm>
            <a:off x="871146" y="1664528"/>
            <a:ext cx="4336475" cy="3729630"/>
            <a:chOff x="871146" y="1664528"/>
            <a:chExt cx="4336475" cy="3729630"/>
          </a:xfrm>
        </p:grpSpPr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C0248889-95B0-8647-AC13-2A31FDEC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937" y="1947588"/>
              <a:ext cx="1055688" cy="828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(receive)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12FDFA-0F46-D741-88DA-002B11963175}"/>
                </a:ext>
              </a:extLst>
            </p:cNvPr>
            <p:cNvGrpSpPr/>
            <p:nvPr/>
          </p:nvGrpSpPr>
          <p:grpSpPr>
            <a:xfrm>
              <a:off x="871146" y="1664528"/>
              <a:ext cx="4336475" cy="3729630"/>
              <a:chOff x="871146" y="1664528"/>
              <a:chExt cx="4336475" cy="3729630"/>
            </a:xfrm>
          </p:grpSpPr>
          <p:sp>
            <p:nvSpPr>
              <p:cNvPr id="93" name="Rectangle 14">
                <a:extLst>
                  <a:ext uri="{FF2B5EF4-FFF2-40B4-BE49-F238E27FC236}">
                    <a16:creationId xmlns:a16="http://schemas.microsoft.com/office/drawing/2014/main" id="{12FFE13A-BB9E-4943-97F3-EA1EFC2EB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096" y="1664528"/>
                <a:ext cx="1152525" cy="1409700"/>
              </a:xfrm>
              <a:prstGeom prst="rect">
                <a:avLst/>
              </a:prstGeom>
              <a:noFill/>
              <a:ln w="285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6" name="Line 30">
                <a:extLst>
                  <a:ext uri="{FF2B5EF4-FFF2-40B4-BE49-F238E27FC236}">
                    <a16:creationId xmlns:a16="http://schemas.microsoft.com/office/drawing/2014/main" id="{B6E9D844-FAAD-2A4E-88E0-E214101BB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771" y="2423423"/>
                <a:ext cx="190500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3" name="Text Box 6">
                <a:extLst>
                  <a:ext uri="{FF2B5EF4-FFF2-40B4-BE49-F238E27FC236}">
                    <a16:creationId xmlns:a16="http://schemas.microsoft.com/office/drawing/2014/main" id="{EAC11D6E-3147-1749-980D-26286A15A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146" y="4193829"/>
                <a:ext cx="187743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 layer: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e.g., Ethernet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(chapter 6)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7" name="Line 59">
                <a:extLst>
                  <a:ext uri="{FF2B5EF4-FFF2-40B4-BE49-F238E27FC236}">
                    <a16:creationId xmlns:a16="http://schemas.microsoft.com/office/drawing/2014/main" id="{052969D8-B347-344A-9102-4C7051682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2871" y="3152085"/>
                <a:ext cx="1193800" cy="133826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501147-3CF5-8941-886B-E4E508892657}"/>
              </a:ext>
            </a:extLst>
          </p:cNvPr>
          <p:cNvGrpSpPr/>
          <p:nvPr/>
        </p:nvGrpSpPr>
        <p:grpSpPr>
          <a:xfrm>
            <a:off x="3458817" y="1655073"/>
            <a:ext cx="8189844" cy="5023471"/>
            <a:chOff x="3458817" y="1655073"/>
            <a:chExt cx="8189844" cy="5023471"/>
          </a:xfrm>
        </p:grpSpPr>
        <p:sp>
          <p:nvSpPr>
            <p:cNvPr id="100" name="Text Box 35">
              <a:extLst>
                <a:ext uri="{FF2B5EF4-FFF2-40B4-BE49-F238E27FC236}">
                  <a16:creationId xmlns:a16="http://schemas.microsoft.com/office/drawing/2014/main" id="{926A7C49-4C7D-7F4F-9A0E-6A7815DA8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7808" y="1667773"/>
              <a:ext cx="1250950" cy="146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lookup,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forwarding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queueing</a:t>
              </a:r>
            </a:p>
          </p:txBody>
        </p:sp>
        <p:grpSp>
          <p:nvGrpSpPr>
            <p:cNvPr id="106" name="Group 56">
              <a:extLst>
                <a:ext uri="{FF2B5EF4-FFF2-40B4-BE49-F238E27FC236}">
                  <a16:creationId xmlns:a16="http://schemas.microsoft.com/office/drawing/2014/main" id="{B68F5DD4-EE62-1647-8EBF-81CFFA9C7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3058" y="2274198"/>
              <a:ext cx="993775" cy="468312"/>
              <a:chOff x="310" y="3526"/>
              <a:chExt cx="1040" cy="457"/>
            </a:xfrm>
          </p:grpSpPr>
          <p:sp>
            <p:nvSpPr>
              <p:cNvPr id="107" name="Rectangle 47">
                <a:extLst>
                  <a:ext uri="{FF2B5EF4-FFF2-40B4-BE49-F238E27FC236}">
                    <a16:creationId xmlns:a16="http://schemas.microsoft.com/office/drawing/2014/main" id="{091252DD-E9F8-F043-8F13-9AD537E45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" name="Line 48">
                <a:extLst>
                  <a:ext uri="{FF2B5EF4-FFF2-40B4-BE49-F238E27FC236}">
                    <a16:creationId xmlns:a16="http://schemas.microsoft.com/office/drawing/2014/main" id="{8B8D0A07-01A4-B34B-A4DB-264DA4558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" name="Line 49">
                <a:extLst>
                  <a:ext uri="{FF2B5EF4-FFF2-40B4-BE49-F238E27FC236}">
                    <a16:creationId xmlns:a16="http://schemas.microsoft.com/office/drawing/2014/main" id="{CCD0BAFD-2F01-BB4A-80D7-9DD3A6312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" name="Line 50">
                <a:extLst>
                  <a:ext uri="{FF2B5EF4-FFF2-40B4-BE49-F238E27FC236}">
                    <a16:creationId xmlns:a16="http://schemas.microsoft.com/office/drawing/2014/main" id="{7F30AE35-07B8-C647-93E6-FBCF5A109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1" name="Line 51">
                <a:extLst>
                  <a:ext uri="{FF2B5EF4-FFF2-40B4-BE49-F238E27FC236}">
                    <a16:creationId xmlns:a16="http://schemas.microsoft.com/office/drawing/2014/main" id="{F3DA64D2-455B-5648-BA10-FC52CD131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2" name="Line 52">
                <a:extLst>
                  <a:ext uri="{FF2B5EF4-FFF2-40B4-BE49-F238E27FC236}">
                    <a16:creationId xmlns:a16="http://schemas.microsoft.com/office/drawing/2014/main" id="{106B00DE-F07D-CE47-8C50-C1CD1CD0A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Line 53">
                <a:extLst>
                  <a:ext uri="{FF2B5EF4-FFF2-40B4-BE49-F238E27FC236}">
                    <a16:creationId xmlns:a16="http://schemas.microsoft.com/office/drawing/2014/main" id="{0DED29BC-7052-8643-8C69-2F8864DFA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" name="Line 54">
                <a:extLst>
                  <a:ext uri="{FF2B5EF4-FFF2-40B4-BE49-F238E27FC236}">
                    <a16:creationId xmlns:a16="http://schemas.microsoft.com/office/drawing/2014/main" id="{86C73DAC-8DDF-A54A-942C-8BC351167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Line 55">
                <a:extLst>
                  <a:ext uri="{FF2B5EF4-FFF2-40B4-BE49-F238E27FC236}">
                    <a16:creationId xmlns:a16="http://schemas.microsoft.com/office/drawing/2014/main" id="{18BE7814-C3C9-1A4C-AD5B-3274395DD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658A4B-37AF-414E-BE01-AD93294C9259}"/>
                </a:ext>
              </a:extLst>
            </p:cNvPr>
            <p:cNvGrpSpPr/>
            <p:nvPr/>
          </p:nvGrpSpPr>
          <p:grpSpPr>
            <a:xfrm>
              <a:off x="3458817" y="1655073"/>
              <a:ext cx="8189844" cy="5023471"/>
              <a:chOff x="3458817" y="1655073"/>
              <a:chExt cx="8189844" cy="5023471"/>
            </a:xfrm>
          </p:grpSpPr>
          <p:sp>
            <p:nvSpPr>
              <p:cNvPr id="94" name="Rectangle 15">
                <a:extLst>
                  <a:ext uri="{FF2B5EF4-FFF2-40B4-BE49-F238E27FC236}">
                    <a16:creationId xmlns:a16="http://schemas.microsoft.com/office/drawing/2014/main" id="{90BCF5CF-E087-0C43-9B12-173780FEE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058" y="1655073"/>
                <a:ext cx="1247775" cy="150495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7" name="Line 31">
                <a:extLst>
                  <a:ext uri="{FF2B5EF4-FFF2-40B4-BE49-F238E27FC236}">
                    <a16:creationId xmlns:a16="http://schemas.microsoft.com/office/drawing/2014/main" id="{8977AE01-852B-534D-A20E-EFF02DB5A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796" y="2380560"/>
                <a:ext cx="190500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1" name="Rectangle 4">
                <a:extLst>
                  <a:ext uri="{FF2B5EF4-FFF2-40B4-BE49-F238E27FC236}">
                    <a16:creationId xmlns:a16="http://schemas.microsoft.com/office/drawing/2014/main" id="{E1140E62-CB4B-6047-AA5C-851F17E9C3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8817" y="4011544"/>
                <a:ext cx="8189844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88975" indent="-231775" algn="l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/>
                    <a:ea typeface="ＭＳ Ｐゴシック" charset="0"/>
                    <a:cs typeface="Gill Sans M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Gill Sans MT"/>
                    <a:ea typeface="Gill Sans MT" charset="0"/>
                    <a:cs typeface="Gill Sans M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-109" charset="0"/>
                    <a:ea typeface="Gill Sans MT" charset="0"/>
                    <a:cs typeface="Gill Sans MT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  <a:ea typeface="Gill Sans MT" charset="0"/>
                    <a:cs typeface="Gill Sans MT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decentralized switching</a:t>
                </a:r>
                <a:r>
                  <a:rPr kumimoji="0" lang="en-US" alt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:</a:t>
                </a: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 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using header field values, lookup output port using forwarding table in input port memory 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(“match plus action”)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goal: complete input port processing at ‘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line speed’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A3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input port queuing: </a:t>
                </a: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if datagrams arrive faster than forwarding rate into switch fabric</a:t>
                </a:r>
              </a:p>
            </p:txBody>
          </p:sp>
          <p:sp>
            <p:nvSpPr>
              <p:cNvPr id="118" name="Line 60">
                <a:extLst>
                  <a:ext uri="{FF2B5EF4-FFF2-40B4-BE49-F238E27FC236}">
                    <a16:creationId xmlns:a16="http://schemas.microsoft.com/office/drawing/2014/main" id="{FFF5D7A3-77C9-D34E-AC43-6A097D73F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67946" y="3282260"/>
                <a:ext cx="669925" cy="790575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B127B8A7-EB35-9F48-B1F3-0905B5BFF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Input port functions</a:t>
            </a:r>
            <a:endParaRPr lang="en-US" sz="4800" dirty="0"/>
          </a:p>
        </p:txBody>
      </p:sp>
      <p:sp>
        <p:nvSpPr>
          <p:cNvPr id="91" name="Rectangle 12">
            <a:extLst>
              <a:ext uri="{FF2B5EF4-FFF2-40B4-BE49-F238E27FC236}">
                <a16:creationId xmlns:a16="http://schemas.microsoft.com/office/drawing/2014/main" id="{C1168DD7-29CD-D740-BA24-DFE4997D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08" y="1518548"/>
            <a:ext cx="4568825" cy="1836737"/>
          </a:xfrm>
          <a:prstGeom prst="rect">
            <a:avLst/>
          </a:prstGeom>
          <a:solidFill>
            <a:srgbClr val="FFFFFF"/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Rectangle 13">
            <a:extLst>
              <a:ext uri="{FF2B5EF4-FFF2-40B4-BE49-F238E27FC236}">
                <a16:creationId xmlns:a16="http://schemas.microsoft.com/office/drawing/2014/main" id="{FA527A42-DFE8-B84B-AE0F-B6C04FC9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083" y="2032898"/>
            <a:ext cx="1417638" cy="8286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termination</a:t>
            </a:r>
          </a:p>
        </p:txBody>
      </p:sp>
      <p:sp>
        <p:nvSpPr>
          <p:cNvPr id="94" name="Rectangle 15">
            <a:extLst>
              <a:ext uri="{FF2B5EF4-FFF2-40B4-BE49-F238E27FC236}">
                <a16:creationId xmlns:a16="http://schemas.microsoft.com/office/drawing/2014/main" id="{90BCF5CF-E087-0C43-9B12-173780FE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058" y="1655073"/>
            <a:ext cx="1247775" cy="15049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16">
            <a:extLst>
              <a:ext uri="{FF2B5EF4-FFF2-40B4-BE49-F238E27FC236}">
                <a16:creationId xmlns:a16="http://schemas.microsoft.com/office/drawing/2014/main" id="{273874E2-0AAC-C144-B2A5-D7EF20CCA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9283" y="2444060"/>
            <a:ext cx="423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Line 30">
            <a:extLst>
              <a:ext uri="{FF2B5EF4-FFF2-40B4-BE49-F238E27FC236}">
                <a16:creationId xmlns:a16="http://schemas.microsoft.com/office/drawing/2014/main" id="{B6E9D844-FAAD-2A4E-88E0-E214101BB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771" y="2423423"/>
            <a:ext cx="1905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7" name="Line 31">
            <a:extLst>
              <a:ext uri="{FF2B5EF4-FFF2-40B4-BE49-F238E27FC236}">
                <a16:creationId xmlns:a16="http://schemas.microsoft.com/office/drawing/2014/main" id="{8977AE01-852B-534D-A20E-EFF02DB5A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796" y="2380560"/>
            <a:ext cx="1905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Line 32">
            <a:extLst>
              <a:ext uri="{FF2B5EF4-FFF2-40B4-BE49-F238E27FC236}">
                <a16:creationId xmlns:a16="http://schemas.microsoft.com/office/drawing/2014/main" id="{13983755-8FAE-1741-9303-C0E4E248C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1446" y="2421835"/>
            <a:ext cx="7366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 Box 35">
            <a:extLst>
              <a:ext uri="{FF2B5EF4-FFF2-40B4-BE49-F238E27FC236}">
                <a16:creationId xmlns:a16="http://schemas.microsoft.com/office/drawing/2014/main" id="{926A7C49-4C7D-7F4F-9A0E-6A7815DA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808" y="1667773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lookup,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forwarding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queueing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E1140E62-CB4B-6047-AA5C-851F17E9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817" y="4011544"/>
            <a:ext cx="818984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decentralized switching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using header field values, lookup output port using forwarding table in input port memory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(“match plus action”)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destination-based forwarding: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 based only on destination IP address (traditional)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 based on any set of header field values</a:t>
            </a:r>
          </a:p>
        </p:txBody>
      </p:sp>
      <p:sp>
        <p:nvSpPr>
          <p:cNvPr id="102" name="Text Box 5">
            <a:extLst>
              <a:ext uri="{FF2B5EF4-FFF2-40B4-BE49-F238E27FC236}">
                <a16:creationId xmlns:a16="http://schemas.microsoft.com/office/drawing/2014/main" id="{CF874965-76FC-A440-815F-5C111BA4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38" y="3266385"/>
            <a:ext cx="24753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layer: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bit-level reception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" name="Line 45">
            <a:extLst>
              <a:ext uri="{FF2B5EF4-FFF2-40B4-BE49-F238E27FC236}">
                <a16:creationId xmlns:a16="http://schemas.microsoft.com/office/drawing/2014/main" id="{C28D9927-E6BA-644D-AEC8-2218FA4AE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933" y="902598"/>
            <a:ext cx="11113" cy="286543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5" name="Rectangle 46">
            <a:extLst>
              <a:ext uri="{FF2B5EF4-FFF2-40B4-BE49-F238E27FC236}">
                <a16:creationId xmlns:a16="http://schemas.microsoft.com/office/drawing/2014/main" id="{60DADEEF-0CD4-B448-8A66-E2060FA8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008" y="2031310"/>
            <a:ext cx="1055688" cy="828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switch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fabric</a:t>
            </a:r>
          </a:p>
        </p:txBody>
      </p:sp>
      <p:grpSp>
        <p:nvGrpSpPr>
          <p:cNvPr id="106" name="Group 56">
            <a:extLst>
              <a:ext uri="{FF2B5EF4-FFF2-40B4-BE49-F238E27FC236}">
                <a16:creationId xmlns:a16="http://schemas.microsoft.com/office/drawing/2014/main" id="{B68F5DD4-EE62-1647-8EBF-81CFFA9C7F14}"/>
              </a:ext>
            </a:extLst>
          </p:cNvPr>
          <p:cNvGrpSpPr>
            <a:grpSpLocks/>
          </p:cNvGrpSpPr>
          <p:nvPr/>
        </p:nvGrpSpPr>
        <p:grpSpPr bwMode="auto">
          <a:xfrm>
            <a:off x="5533058" y="2274198"/>
            <a:ext cx="993775" cy="468312"/>
            <a:chOff x="310" y="3526"/>
            <a:chExt cx="1040" cy="457"/>
          </a:xfrm>
        </p:grpSpPr>
        <p:sp>
          <p:nvSpPr>
            <p:cNvPr id="107" name="Rectangle 47">
              <a:extLst>
                <a:ext uri="{FF2B5EF4-FFF2-40B4-BE49-F238E27FC236}">
                  <a16:creationId xmlns:a16="http://schemas.microsoft.com/office/drawing/2014/main" id="{091252DD-E9F8-F043-8F13-9AD537E45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Line 48">
              <a:extLst>
                <a:ext uri="{FF2B5EF4-FFF2-40B4-BE49-F238E27FC236}">
                  <a16:creationId xmlns:a16="http://schemas.microsoft.com/office/drawing/2014/main" id="{8B8D0A07-01A4-B34B-A4DB-264DA4558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" name="Line 49">
              <a:extLst>
                <a:ext uri="{FF2B5EF4-FFF2-40B4-BE49-F238E27FC236}">
                  <a16:creationId xmlns:a16="http://schemas.microsoft.com/office/drawing/2014/main" id="{CCD0BAFD-2F01-BB4A-80D7-9DD3A6312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Line 50">
              <a:extLst>
                <a:ext uri="{FF2B5EF4-FFF2-40B4-BE49-F238E27FC236}">
                  <a16:creationId xmlns:a16="http://schemas.microsoft.com/office/drawing/2014/main" id="{7F30AE35-07B8-C647-93E6-FBCF5A109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Line 51">
              <a:extLst>
                <a:ext uri="{FF2B5EF4-FFF2-40B4-BE49-F238E27FC236}">
                  <a16:creationId xmlns:a16="http://schemas.microsoft.com/office/drawing/2014/main" id="{F3DA64D2-455B-5648-BA10-FC52CD131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Line 52">
              <a:extLst>
                <a:ext uri="{FF2B5EF4-FFF2-40B4-BE49-F238E27FC236}">
                  <a16:creationId xmlns:a16="http://schemas.microsoft.com/office/drawing/2014/main" id="{106B00DE-F07D-CE47-8C50-C1CD1CD0A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Line 53">
              <a:extLst>
                <a:ext uri="{FF2B5EF4-FFF2-40B4-BE49-F238E27FC236}">
                  <a16:creationId xmlns:a16="http://schemas.microsoft.com/office/drawing/2014/main" id="{0DED29BC-7052-8643-8C69-2F8864DFA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Line 54">
              <a:extLst>
                <a:ext uri="{FF2B5EF4-FFF2-40B4-BE49-F238E27FC236}">
                  <a16:creationId xmlns:a16="http://schemas.microsoft.com/office/drawing/2014/main" id="{86C73DAC-8DDF-A54A-942C-8BC351167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Line 55">
              <a:extLst>
                <a:ext uri="{FF2B5EF4-FFF2-40B4-BE49-F238E27FC236}">
                  <a16:creationId xmlns:a16="http://schemas.microsoft.com/office/drawing/2014/main" id="{18BE7814-C3C9-1A4C-AD5B-3274395DD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16" name="Line 58">
            <a:extLst>
              <a:ext uri="{FF2B5EF4-FFF2-40B4-BE49-F238E27FC236}">
                <a16:creationId xmlns:a16="http://schemas.microsoft.com/office/drawing/2014/main" id="{4B5F466A-2158-BD4D-B0D3-450398480C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821" y="2955235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Line 60">
            <a:extLst>
              <a:ext uri="{FF2B5EF4-FFF2-40B4-BE49-F238E27FC236}">
                <a16:creationId xmlns:a16="http://schemas.microsoft.com/office/drawing/2014/main" id="{FFF5D7A3-77C9-D34E-AC43-6A097D73F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7946" y="3282260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8F2E2A-C657-CE42-826A-8464B8BEB733}"/>
              </a:ext>
            </a:extLst>
          </p:cNvPr>
          <p:cNvGrpSpPr/>
          <p:nvPr/>
        </p:nvGrpSpPr>
        <p:grpSpPr>
          <a:xfrm>
            <a:off x="871146" y="1664528"/>
            <a:ext cx="4336475" cy="3729630"/>
            <a:chOff x="871146" y="1664528"/>
            <a:chExt cx="4336475" cy="3729630"/>
          </a:xfrm>
        </p:grpSpPr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2EA30939-880D-1A4E-ADA4-26E2CC521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937" y="1947588"/>
              <a:ext cx="1055688" cy="828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(receive)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3133BD-446D-E742-B2AD-72DE39321A8A}"/>
                </a:ext>
              </a:extLst>
            </p:cNvPr>
            <p:cNvGrpSpPr/>
            <p:nvPr/>
          </p:nvGrpSpPr>
          <p:grpSpPr>
            <a:xfrm>
              <a:off x="871146" y="1664528"/>
              <a:ext cx="4336475" cy="3729630"/>
              <a:chOff x="871146" y="1664528"/>
              <a:chExt cx="4336475" cy="3729630"/>
            </a:xfrm>
          </p:grpSpPr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79A46D4C-DBCD-A54B-9BA8-1AEED3D13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096" y="1664528"/>
                <a:ext cx="1152525" cy="1409700"/>
              </a:xfrm>
              <a:prstGeom prst="rect">
                <a:avLst/>
              </a:prstGeom>
              <a:noFill/>
              <a:ln w="285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" name="Line 30">
                <a:extLst>
                  <a:ext uri="{FF2B5EF4-FFF2-40B4-BE49-F238E27FC236}">
                    <a16:creationId xmlns:a16="http://schemas.microsoft.com/office/drawing/2014/main" id="{42D89CE3-6D54-8D4C-A4FF-D8068693F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771" y="2423423"/>
                <a:ext cx="190500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" name="Text Box 6">
                <a:extLst>
                  <a:ext uri="{FF2B5EF4-FFF2-40B4-BE49-F238E27FC236}">
                    <a16:creationId xmlns:a16="http://schemas.microsoft.com/office/drawing/2014/main" id="{29D9E7A0-6D99-F942-B6C6-24EF09651B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146" y="4193829"/>
                <a:ext cx="187743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 layer: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e.g., Ethernet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(chapter 6)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Line 59">
                <a:extLst>
                  <a:ext uri="{FF2B5EF4-FFF2-40B4-BE49-F238E27FC236}">
                    <a16:creationId xmlns:a16="http://schemas.microsoft.com/office/drawing/2014/main" id="{67FB4697-6647-C242-8EBD-81171A391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2871" y="3152085"/>
                <a:ext cx="1193800" cy="133826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EA359BDC-8294-2A40-B5BE-B5E215B7E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0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12">
            <a:extLst>
              <a:ext uri="{FF2B5EF4-FFF2-40B4-BE49-F238E27FC236}">
                <a16:creationId xmlns:a16="http://schemas.microsoft.com/office/drawing/2014/main" id="{39713235-40E8-FD43-A0F7-09AF038C8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002" y="6033604"/>
            <a:ext cx="732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but what happens if ranges don’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divide up so nicely?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6C911F9-D713-DF44-9F74-E50D01F6C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11" y="3154505"/>
            <a:ext cx="9375866" cy="27795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5C7E65-E330-D54C-9458-A2526E45EE84}"/>
              </a:ext>
            </a:extLst>
          </p:cNvPr>
          <p:cNvGrpSpPr/>
          <p:nvPr/>
        </p:nvGrpSpPr>
        <p:grpSpPr>
          <a:xfrm>
            <a:off x="898734" y="1108364"/>
            <a:ext cx="9699993" cy="2044580"/>
            <a:chOff x="898734" y="1108364"/>
            <a:chExt cx="9699993" cy="204458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B2C9B1D-B13F-2A44-BFD7-FE059F60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8734" y="1186912"/>
              <a:ext cx="9594790" cy="196603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AB1BC2-A9DF-384B-9E93-78C77805E9B5}"/>
                </a:ext>
              </a:extLst>
            </p:cNvPr>
            <p:cNvSpPr/>
            <p:nvPr/>
          </p:nvSpPr>
          <p:spPr>
            <a:xfrm>
              <a:off x="1039091" y="1108364"/>
              <a:ext cx="9559636" cy="23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4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Destination-based forwarding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FBC640-7D8A-6C4E-A73D-113F295A0D69}"/>
              </a:ext>
            </a:extLst>
          </p:cNvPr>
          <p:cNvGrpSpPr/>
          <p:nvPr/>
        </p:nvGrpSpPr>
        <p:grpSpPr>
          <a:xfrm>
            <a:off x="1038514" y="2679128"/>
            <a:ext cx="9093336" cy="1283278"/>
            <a:chOff x="1038514" y="2679128"/>
            <a:chExt cx="9093336" cy="128327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6512AEA-D127-3748-A1EB-EB563AC90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514" y="2679128"/>
              <a:ext cx="9093336" cy="128327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F59FBD-8B2C-9141-A4D8-C536B3311F8A}"/>
                </a:ext>
              </a:extLst>
            </p:cNvPr>
            <p:cNvSpPr txBox="1"/>
            <p:nvPr/>
          </p:nvSpPr>
          <p:spPr>
            <a:xfrm>
              <a:off x="8451272" y="3131128"/>
              <a:ext cx="88669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1C74D07-6178-E24A-9413-942CDFCE3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0.00052 0.107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3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00013 -0.05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4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Longest prefix matching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C4FD2CC-0F96-3647-B094-A076F017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64" y="1533870"/>
            <a:ext cx="9199355" cy="162014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44CD3A5-49DD-2B46-B559-9C4E9837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92" y="1821969"/>
            <a:ext cx="9248359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looking for forwarding table entry for given destination address, use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address prefix that matches destination address.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D12AF6A9-88D3-724A-95E5-E348261B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390" y="1235421"/>
            <a:ext cx="367587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 prefix match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D13401-BB00-AB4B-8905-3EDC38C55E44}"/>
              </a:ext>
            </a:extLst>
          </p:cNvPr>
          <p:cNvGrpSpPr/>
          <p:nvPr/>
        </p:nvGrpSpPr>
        <p:grpSpPr>
          <a:xfrm>
            <a:off x="2674601" y="3416024"/>
            <a:ext cx="7479325" cy="2180038"/>
            <a:chOff x="2674601" y="3416024"/>
            <a:chExt cx="7479325" cy="2180038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084DF81F-7378-3F4D-A220-97031D2E8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601" y="3464838"/>
              <a:ext cx="4941530" cy="213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 Address Range                       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11001000  00010111  00010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11001000  00010111  00011000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11001000  00010111  00011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otherwise 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2" charset="0"/>
                  <a:ea typeface="ＭＳ Ｐゴシック" panose="020B0600070205080204" pitchFamily="34" charset="-128"/>
                  <a:cs typeface="+mn-cs"/>
                </a:rPr>
                <a:t>           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18A563AC-C70D-754B-9962-4D998D015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214" y="3473174"/>
              <a:ext cx="7459662" cy="2106613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19C2B9AB-8F02-2544-B27E-9D6069612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5214" y="3908149"/>
              <a:ext cx="744855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1B9BD71E-C1AB-FC44-BE8C-E92F41BE2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5376" y="4338362"/>
              <a:ext cx="744855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7AE74685-5721-6E44-8BC4-DAB3E347B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976" y="4757462"/>
              <a:ext cx="744855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1B853A8E-6A07-CB4D-BE12-092786F59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6801" y="5187674"/>
              <a:ext cx="744855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BAAA8C9E-1166-D244-A56D-14E88DC72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9371" y="3444875"/>
              <a:ext cx="0" cy="21177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C361938E-509D-884C-8F4D-604CDBAF4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8439" y="3416024"/>
              <a:ext cx="1543050" cy="215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 interface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94CEDC-B1A5-454C-B4F6-F22FC77EEC2F}"/>
                </a:ext>
              </a:extLst>
            </p:cNvPr>
            <p:cNvSpPr txBox="1"/>
            <p:nvPr/>
          </p:nvSpPr>
          <p:spPr>
            <a:xfrm>
              <a:off x="6763327" y="4003965"/>
              <a:ext cx="1745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********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CA6F6A-B810-954D-9B23-669157310E2A}"/>
                </a:ext>
              </a:extLst>
            </p:cNvPr>
            <p:cNvSpPr txBox="1"/>
            <p:nvPr/>
          </p:nvSpPr>
          <p:spPr>
            <a:xfrm>
              <a:off x="6089074" y="4005707"/>
              <a:ext cx="595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***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B0E5B5-4700-1A4A-82D3-4BA23D91D949}"/>
                </a:ext>
              </a:extLst>
            </p:cNvPr>
            <p:cNvSpPr txBox="1"/>
            <p:nvPr/>
          </p:nvSpPr>
          <p:spPr>
            <a:xfrm>
              <a:off x="6760005" y="4816765"/>
              <a:ext cx="1745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********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C3E062A-D38F-7B4C-985F-9BC7311B996F}"/>
                </a:ext>
              </a:extLst>
            </p:cNvPr>
            <p:cNvSpPr txBox="1"/>
            <p:nvPr/>
          </p:nvSpPr>
          <p:spPr>
            <a:xfrm>
              <a:off x="6083018" y="4846641"/>
              <a:ext cx="595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***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CB68ED-9DC5-4A42-912A-6465AD307681}"/>
                </a:ext>
              </a:extLst>
            </p:cNvPr>
            <p:cNvSpPr txBox="1"/>
            <p:nvPr/>
          </p:nvSpPr>
          <p:spPr>
            <a:xfrm>
              <a:off x="6760005" y="4423065"/>
              <a:ext cx="1745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********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55AE30-180F-9548-B5CE-B9911AA53A47}"/>
              </a:ext>
            </a:extLst>
          </p:cNvPr>
          <p:cNvGrpSpPr/>
          <p:nvPr/>
        </p:nvGrpSpPr>
        <p:grpSpPr>
          <a:xfrm>
            <a:off x="789703" y="5747609"/>
            <a:ext cx="9305341" cy="903606"/>
            <a:chOff x="789703" y="5747609"/>
            <a:chExt cx="9305341" cy="903606"/>
          </a:xfrm>
        </p:grpSpPr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E22026F2-CBCE-4449-A0AD-13CF7F44B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981" y="6281883"/>
              <a:ext cx="5561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Courier New" panose="02070309020205020404" pitchFamily="49" charset="0"/>
                </a:rPr>
                <a:t>11001000  00010111  00011000  10101010 </a:t>
              </a:r>
            </a:p>
          </p:txBody>
        </p:sp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6696C1A2-2B66-F046-9D91-AA81C2DE6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703" y="5882891"/>
              <a:ext cx="16362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examples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:</a:t>
              </a:r>
            </a:p>
          </p:txBody>
        </p:sp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17622A77-4021-6543-9813-C7EEB4480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060" y="5747609"/>
              <a:ext cx="19089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which interface?</a:t>
              </a:r>
            </a:p>
          </p:txBody>
        </p:sp>
        <p:sp>
          <p:nvSpPr>
            <p:cNvPr id="37" name="Text Box 16">
              <a:extLst>
                <a:ext uri="{FF2B5EF4-FFF2-40B4-BE49-F238E27FC236}">
                  <a16:creationId xmlns:a16="http://schemas.microsoft.com/office/drawing/2014/main" id="{F7507BD5-2837-2641-B60E-9FEB90A54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8869" y="6233982"/>
              <a:ext cx="19089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which interface?</a:t>
              </a:r>
            </a:p>
          </p:txBody>
        </p:sp>
        <p:sp>
          <p:nvSpPr>
            <p:cNvPr id="44" name="Text Box 9">
              <a:extLst>
                <a:ext uri="{FF2B5EF4-FFF2-40B4-BE49-F238E27FC236}">
                  <a16:creationId xmlns:a16="http://schemas.microsoft.com/office/drawing/2014/main" id="{E0486002-663A-3642-8A25-05280FEF8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165" y="5802809"/>
              <a:ext cx="5561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Courier New" panose="02070309020205020404" pitchFamily="49" charset="0"/>
                </a:rPr>
                <a:t>11001000  00010111  00010110  10100001 </a:t>
              </a:r>
            </a:p>
          </p:txBody>
        </p:sp>
      </p:grp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EC760D1C-B9BF-9F46-BBE7-A444C5F68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4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Longest prefix matching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C4FD2CC-0F96-3647-B094-A076F017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64" y="1533870"/>
            <a:ext cx="9199355" cy="162014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44CD3A5-49DD-2B46-B559-9C4E9837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92" y="1821969"/>
            <a:ext cx="9248359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looking for forwarding table entry for given destination address, use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address prefix that matches destination address.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D12AF6A9-88D3-724A-95E5-E348261B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390" y="1235421"/>
            <a:ext cx="367587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 prefix match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84DF81F-7378-3F4D-A220-97031D2E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01" y="3464838"/>
            <a:ext cx="4941530" cy="213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Destination Address Range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11001000  00010111  00011000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otherwise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           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8A563AC-C70D-754B-9962-4D998D01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214" y="3473174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19C2B9AB-8F02-2544-B27E-9D6069612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214" y="3908149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1B9BD71E-C1AB-FC44-BE8C-E92F41BE2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376" y="43383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7AE74685-5721-6E44-8BC4-DAB3E347B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9976" y="47574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1B853A8E-6A07-CB4D-BE12-092786F59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6801" y="5187674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BAAA8C9E-1166-D244-A56D-14E88DC72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371" y="3444875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C361938E-509D-884C-8F4D-604CDBAF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439" y="3416024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Link interface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E22026F2-CBCE-4449-A0AD-13CF7F44B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981" y="6281883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11001000  00010111  00011000  10101010 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6696C1A2-2B66-F046-9D91-AA81C2DE6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03" y="5882891"/>
            <a:ext cx="1636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17622A77-4021-6543-9813-C7EEB448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60" y="5747609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F7507BD5-2837-2641-B60E-9FEB90A5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69" y="6233982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4CEDC-B1A5-454C-B4F6-F22FC77EEC2F}"/>
              </a:ext>
            </a:extLst>
          </p:cNvPr>
          <p:cNvSpPr txBox="1"/>
          <p:nvPr/>
        </p:nvSpPr>
        <p:spPr>
          <a:xfrm>
            <a:off x="6763327" y="40039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CA6F6A-B810-954D-9B23-669157310E2A}"/>
              </a:ext>
            </a:extLst>
          </p:cNvPr>
          <p:cNvSpPr txBox="1"/>
          <p:nvPr/>
        </p:nvSpPr>
        <p:spPr>
          <a:xfrm>
            <a:off x="6089074" y="4005707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B0E5B5-4700-1A4A-82D3-4BA23D91D949}"/>
              </a:ext>
            </a:extLst>
          </p:cNvPr>
          <p:cNvSpPr txBox="1"/>
          <p:nvPr/>
        </p:nvSpPr>
        <p:spPr>
          <a:xfrm>
            <a:off x="6760005" y="48167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3E062A-D38F-7B4C-985F-9BC7311B996F}"/>
              </a:ext>
            </a:extLst>
          </p:cNvPr>
          <p:cNvSpPr txBox="1"/>
          <p:nvPr/>
        </p:nvSpPr>
        <p:spPr>
          <a:xfrm>
            <a:off x="6083018" y="4846641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CB68ED-9DC5-4A42-912A-6465AD307681}"/>
              </a:ext>
            </a:extLst>
          </p:cNvPr>
          <p:cNvSpPr txBox="1"/>
          <p:nvPr/>
        </p:nvSpPr>
        <p:spPr>
          <a:xfrm>
            <a:off x="6760005" y="44230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E0486002-663A-3642-8A25-05280FEF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165" y="5802809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11001000  00010111  00010110  10100001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F8BEA5-3425-B944-909B-1B37A09661F3}"/>
              </a:ext>
            </a:extLst>
          </p:cNvPr>
          <p:cNvGrpSpPr/>
          <p:nvPr/>
        </p:nvGrpSpPr>
        <p:grpSpPr>
          <a:xfrm>
            <a:off x="803563" y="3297382"/>
            <a:ext cx="9670473" cy="3560618"/>
            <a:chOff x="803563" y="3297382"/>
            <a:chExt cx="9670473" cy="356061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848FF30-7F47-EF40-9B21-6336F9996053}"/>
                </a:ext>
              </a:extLst>
            </p:cNvPr>
            <p:cNvSpPr/>
            <p:nvPr/>
          </p:nvSpPr>
          <p:spPr>
            <a:xfrm>
              <a:off x="845127" y="3297382"/>
              <a:ext cx="9628909" cy="1122218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8909" h="1122218">
                  <a:moveTo>
                    <a:pt x="110837" y="0"/>
                  </a:moveTo>
                  <a:lnTo>
                    <a:pt x="9628909" y="13854"/>
                  </a:lnTo>
                  <a:lnTo>
                    <a:pt x="9628909" y="1122218"/>
                  </a:lnTo>
                  <a:lnTo>
                    <a:pt x="5389418" y="1108364"/>
                  </a:lnTo>
                  <a:lnTo>
                    <a:pt x="5375564" y="665017"/>
                  </a:lnTo>
                  <a:lnTo>
                    <a:pt x="1856509" y="651163"/>
                  </a:lnTo>
                  <a:lnTo>
                    <a:pt x="1870364" y="1122218"/>
                  </a:lnTo>
                  <a:lnTo>
                    <a:pt x="0" y="1080654"/>
                  </a:lnTo>
                  <a:lnTo>
                    <a:pt x="110837" y="0"/>
                  </a:ln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0E4B3-DFDA-4D4A-93DD-AEAF7A1D9F63}"/>
                </a:ext>
              </a:extLst>
            </p:cNvPr>
            <p:cNvSpPr/>
            <p:nvPr/>
          </p:nvSpPr>
          <p:spPr>
            <a:xfrm>
              <a:off x="1634837" y="4364180"/>
              <a:ext cx="8756072" cy="139930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A85C68C-577E-304A-9FB5-077E1B7756F7}"/>
                </a:ext>
              </a:extLst>
            </p:cNvPr>
            <p:cNvSpPr/>
            <p:nvPr/>
          </p:nvSpPr>
          <p:spPr>
            <a:xfrm flipV="1">
              <a:off x="803563" y="5735782"/>
              <a:ext cx="9628909" cy="1122218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394363 w 9628909"/>
                <a:gd name="connsiteY4" fmla="*/ 668811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246 w 9628909"/>
                <a:gd name="connsiteY3" fmla="*/ 1094510 h 1122218"/>
                <a:gd name="connsiteX4" fmla="*/ 5394363 w 9628909"/>
                <a:gd name="connsiteY4" fmla="*/ 668811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8909" h="1122218">
                  <a:moveTo>
                    <a:pt x="110837" y="0"/>
                  </a:moveTo>
                  <a:lnTo>
                    <a:pt x="9628909" y="13854"/>
                  </a:lnTo>
                  <a:lnTo>
                    <a:pt x="9628909" y="1122218"/>
                  </a:lnTo>
                  <a:lnTo>
                    <a:pt x="5389246" y="1094510"/>
                  </a:lnTo>
                  <a:cubicBezTo>
                    <a:pt x="5390952" y="952610"/>
                    <a:pt x="5392657" y="810711"/>
                    <a:pt x="5394363" y="668811"/>
                  </a:cubicBezTo>
                  <a:lnTo>
                    <a:pt x="1856509" y="651163"/>
                  </a:lnTo>
                  <a:lnTo>
                    <a:pt x="1870364" y="1122218"/>
                  </a:lnTo>
                  <a:lnTo>
                    <a:pt x="0" y="1080654"/>
                  </a:lnTo>
                  <a:lnTo>
                    <a:pt x="110837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1ECD7F-5BE0-CD47-B7BE-F200416FECED}"/>
              </a:ext>
            </a:extLst>
          </p:cNvPr>
          <p:cNvGrpSpPr/>
          <p:nvPr/>
        </p:nvGrpSpPr>
        <p:grpSpPr>
          <a:xfrm>
            <a:off x="2701636" y="3972790"/>
            <a:ext cx="3505199" cy="2150919"/>
            <a:chOff x="2701636" y="3972790"/>
            <a:chExt cx="3505199" cy="21509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0BC283-76C4-1340-944F-7C4D353D8FFC}"/>
                </a:ext>
              </a:extLst>
            </p:cNvPr>
            <p:cNvSpPr/>
            <p:nvPr/>
          </p:nvSpPr>
          <p:spPr>
            <a:xfrm>
              <a:off x="2701636" y="5791200"/>
              <a:ext cx="3491346" cy="3325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A5FFD1-43DB-9B46-9554-CAB7DAD58DCA}"/>
                </a:ext>
              </a:extLst>
            </p:cNvPr>
            <p:cNvSpPr/>
            <p:nvPr/>
          </p:nvSpPr>
          <p:spPr>
            <a:xfrm>
              <a:off x="2715489" y="3972790"/>
              <a:ext cx="3491346" cy="3325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2823C07-49B0-9845-9B7A-6F370B443BE1}"/>
                </a:ext>
              </a:extLst>
            </p:cNvPr>
            <p:cNvSpPr/>
            <p:nvPr/>
          </p:nvSpPr>
          <p:spPr>
            <a:xfrm>
              <a:off x="4419600" y="4350327"/>
              <a:ext cx="290946" cy="1427018"/>
            </a:xfrm>
            <a:prstGeom prst="up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05B53A-AC28-8740-95E3-3E5959F5B0CD}"/>
                </a:ext>
              </a:extLst>
            </p:cNvPr>
            <p:cNvSpPr txBox="1"/>
            <p:nvPr/>
          </p:nvSpPr>
          <p:spPr>
            <a:xfrm>
              <a:off x="4031673" y="4738255"/>
              <a:ext cx="10660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match!</a:t>
              </a:r>
            </a:p>
          </p:txBody>
        </p:sp>
      </p:grp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0AD153D5-F6CB-0E4F-AE80-7E6404A6B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Network layer: our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3EDA-C355-9A48-9A7B-13CAE9D04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2572"/>
            <a:ext cx="5181600" cy="4698465"/>
          </a:xfrm>
        </p:spPr>
        <p:txBody>
          <a:bodyPr>
            <a:normAutofit/>
          </a:bodyPr>
          <a:lstStyle/>
          <a:p>
            <a:pPr marL="342900" indent="-212725">
              <a:buFont typeface="Wingdings" charset="2"/>
              <a:buChar char="§"/>
              <a:defRPr/>
            </a:pPr>
            <a:r>
              <a:rPr lang="en-US" sz="3200" dirty="0"/>
              <a:t>understand principles behind network layer services, focusing on data plane: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layer service models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forwarding versus routing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how a router works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generalized forwarding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Internet architecture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A4EEF-90EE-424B-9F5F-D32E647E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72573"/>
            <a:ext cx="5584371" cy="4351338"/>
          </a:xfrm>
        </p:spPr>
        <p:txBody>
          <a:bodyPr>
            <a:normAutofit/>
          </a:bodyPr>
          <a:lstStyle/>
          <a:p>
            <a:pPr marL="407988" indent="-277813"/>
            <a:r>
              <a:rPr lang="en-US" sz="3200" dirty="0"/>
              <a:t>instantiation, implementation in the Internet</a:t>
            </a:r>
          </a:p>
          <a:p>
            <a:pPr lvl="1"/>
            <a:r>
              <a:rPr lang="en-US" sz="2800" dirty="0"/>
              <a:t>IP protocol</a:t>
            </a:r>
          </a:p>
          <a:p>
            <a:pPr lvl="1"/>
            <a:r>
              <a:rPr lang="en-US" sz="2800" dirty="0"/>
              <a:t>NAT, middleboxes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0DE33-80BA-7C4C-A2DC-16FEA33E2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4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Longest prefix matching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C4FD2CC-0F96-3647-B094-A076F017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64" y="1533870"/>
            <a:ext cx="9199355" cy="162014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44CD3A5-49DD-2B46-B559-9C4E9837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92" y="1821969"/>
            <a:ext cx="9248359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looking for forwarding table entry for given destination address, use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address prefix that matches destination address.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D12AF6A9-88D3-724A-95E5-E348261B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390" y="1235421"/>
            <a:ext cx="367587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 prefix match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84DF81F-7378-3F4D-A220-97031D2E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01" y="3464838"/>
            <a:ext cx="4941530" cy="213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Destination Address Range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11001000  00010111  00011000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otherwise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           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8A563AC-C70D-754B-9962-4D998D01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214" y="3473174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19C2B9AB-8F02-2544-B27E-9D6069612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214" y="3908149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1B9BD71E-C1AB-FC44-BE8C-E92F41BE2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376" y="43383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7AE74685-5721-6E44-8BC4-DAB3E347B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9976" y="47574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1B853A8E-6A07-CB4D-BE12-092786F59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6801" y="5187674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BAAA8C9E-1166-D244-A56D-14E88DC72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371" y="3444875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C361938E-509D-884C-8F4D-604CDBAF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439" y="3416024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Link interface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E22026F2-CBCE-4449-A0AD-13CF7F44B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981" y="6281883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11001000  00010111  00011000  10101010 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6696C1A2-2B66-F046-9D91-AA81C2DE6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03" y="5882891"/>
            <a:ext cx="1636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17622A77-4021-6543-9813-C7EEB448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60" y="5747609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F7507BD5-2837-2641-B60E-9FEB90A5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69" y="6233982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4CEDC-B1A5-454C-B4F6-F22FC77EEC2F}"/>
              </a:ext>
            </a:extLst>
          </p:cNvPr>
          <p:cNvSpPr txBox="1"/>
          <p:nvPr/>
        </p:nvSpPr>
        <p:spPr>
          <a:xfrm>
            <a:off x="6763327" y="40039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CA6F6A-B810-954D-9B23-669157310E2A}"/>
              </a:ext>
            </a:extLst>
          </p:cNvPr>
          <p:cNvSpPr txBox="1"/>
          <p:nvPr/>
        </p:nvSpPr>
        <p:spPr>
          <a:xfrm>
            <a:off x="6089074" y="4005707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B0E5B5-4700-1A4A-82D3-4BA23D91D949}"/>
              </a:ext>
            </a:extLst>
          </p:cNvPr>
          <p:cNvSpPr txBox="1"/>
          <p:nvPr/>
        </p:nvSpPr>
        <p:spPr>
          <a:xfrm>
            <a:off x="6760005" y="48167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3E062A-D38F-7B4C-985F-9BC7311B996F}"/>
              </a:ext>
            </a:extLst>
          </p:cNvPr>
          <p:cNvSpPr txBox="1"/>
          <p:nvPr/>
        </p:nvSpPr>
        <p:spPr>
          <a:xfrm>
            <a:off x="6083018" y="4846641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CB68ED-9DC5-4A42-912A-6465AD307681}"/>
              </a:ext>
            </a:extLst>
          </p:cNvPr>
          <p:cNvSpPr txBox="1"/>
          <p:nvPr/>
        </p:nvSpPr>
        <p:spPr>
          <a:xfrm>
            <a:off x="6760005" y="44230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E0486002-663A-3642-8A25-05280FEF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165" y="5802809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11001000  00010111  00010110  10100001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F8BEA5-3425-B944-909B-1B37A09661F3}"/>
              </a:ext>
            </a:extLst>
          </p:cNvPr>
          <p:cNvGrpSpPr/>
          <p:nvPr/>
        </p:nvGrpSpPr>
        <p:grpSpPr>
          <a:xfrm>
            <a:off x="858982" y="3297383"/>
            <a:ext cx="9628910" cy="3560617"/>
            <a:chOff x="858982" y="3297383"/>
            <a:chExt cx="9628910" cy="356061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848FF30-7F47-EF40-9B21-6336F9996053}"/>
                </a:ext>
              </a:extLst>
            </p:cNvPr>
            <p:cNvSpPr/>
            <p:nvPr/>
          </p:nvSpPr>
          <p:spPr>
            <a:xfrm>
              <a:off x="858982" y="3297383"/>
              <a:ext cx="9628910" cy="1944054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731818"/>
                <a:gd name="connsiteX1" fmla="*/ 9628909 w 9628909"/>
                <a:gd name="connsiteY1" fmla="*/ 13854 h 1731818"/>
                <a:gd name="connsiteX2" fmla="*/ 9628909 w 9628909"/>
                <a:gd name="connsiteY2" fmla="*/ 1122218 h 1731818"/>
                <a:gd name="connsiteX3" fmla="*/ 5389418 w 9628909"/>
                <a:gd name="connsiteY3" fmla="*/ 1108364 h 1731818"/>
                <a:gd name="connsiteX4" fmla="*/ 5375564 w 9628909"/>
                <a:gd name="connsiteY4" fmla="*/ 665017 h 1731818"/>
                <a:gd name="connsiteX5" fmla="*/ 1856509 w 9628909"/>
                <a:gd name="connsiteY5" fmla="*/ 651163 h 1731818"/>
                <a:gd name="connsiteX6" fmla="*/ 1828801 w 9628909"/>
                <a:gd name="connsiteY6" fmla="*/ 1731818 h 1731818"/>
                <a:gd name="connsiteX7" fmla="*/ 0 w 9628909"/>
                <a:gd name="connsiteY7" fmla="*/ 1080654 h 1731818"/>
                <a:gd name="connsiteX8" fmla="*/ 110837 w 9628909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108364 h 1731818"/>
                <a:gd name="connsiteX4" fmla="*/ 5264727 w 9518072"/>
                <a:gd name="connsiteY4" fmla="*/ 665017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665017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1482435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1482435 h 1731818"/>
                <a:gd name="connsiteX5" fmla="*/ 1759526 w 9518072"/>
                <a:gd name="connsiteY5" fmla="*/ 1482436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306291 w 9518072"/>
                <a:gd name="connsiteY4" fmla="*/ 1510144 h 1731818"/>
                <a:gd name="connsiteX5" fmla="*/ 1759526 w 9518072"/>
                <a:gd name="connsiteY5" fmla="*/ 1482436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31927"/>
                <a:gd name="connsiteY0" fmla="*/ 0 h 1925782"/>
                <a:gd name="connsiteX1" fmla="*/ 9518072 w 9531927"/>
                <a:gd name="connsiteY1" fmla="*/ 13854 h 1925782"/>
                <a:gd name="connsiteX2" fmla="*/ 9531927 w 9531927"/>
                <a:gd name="connsiteY2" fmla="*/ 1925782 h 1925782"/>
                <a:gd name="connsiteX3" fmla="*/ 5278581 w 9531927"/>
                <a:gd name="connsiteY3" fmla="*/ 1662545 h 1925782"/>
                <a:gd name="connsiteX4" fmla="*/ 5306291 w 9531927"/>
                <a:gd name="connsiteY4" fmla="*/ 1510144 h 1925782"/>
                <a:gd name="connsiteX5" fmla="*/ 1759526 w 9531927"/>
                <a:gd name="connsiteY5" fmla="*/ 1482436 h 1925782"/>
                <a:gd name="connsiteX6" fmla="*/ 1717964 w 9531927"/>
                <a:gd name="connsiteY6" fmla="*/ 1731818 h 1925782"/>
                <a:gd name="connsiteX7" fmla="*/ 152399 w 9531927"/>
                <a:gd name="connsiteY7" fmla="*/ 1634836 h 1925782"/>
                <a:gd name="connsiteX8" fmla="*/ 0 w 9531927"/>
                <a:gd name="connsiteY8" fmla="*/ 0 h 1925782"/>
                <a:gd name="connsiteX0" fmla="*/ 0 w 9531927"/>
                <a:gd name="connsiteY0" fmla="*/ 0 h 1939636"/>
                <a:gd name="connsiteX1" fmla="*/ 9518072 w 9531927"/>
                <a:gd name="connsiteY1" fmla="*/ 13854 h 1939636"/>
                <a:gd name="connsiteX2" fmla="*/ 9531927 w 9531927"/>
                <a:gd name="connsiteY2" fmla="*/ 1925782 h 1939636"/>
                <a:gd name="connsiteX3" fmla="*/ 5292436 w 9531927"/>
                <a:gd name="connsiteY3" fmla="*/ 1939636 h 1939636"/>
                <a:gd name="connsiteX4" fmla="*/ 5306291 w 9531927"/>
                <a:gd name="connsiteY4" fmla="*/ 1510144 h 1939636"/>
                <a:gd name="connsiteX5" fmla="*/ 1759526 w 9531927"/>
                <a:gd name="connsiteY5" fmla="*/ 1482436 h 1939636"/>
                <a:gd name="connsiteX6" fmla="*/ 1717964 w 9531927"/>
                <a:gd name="connsiteY6" fmla="*/ 1731818 h 1939636"/>
                <a:gd name="connsiteX7" fmla="*/ 152399 w 9531927"/>
                <a:gd name="connsiteY7" fmla="*/ 1634836 h 1939636"/>
                <a:gd name="connsiteX8" fmla="*/ 0 w 9531927"/>
                <a:gd name="connsiteY8" fmla="*/ 0 h 1939636"/>
                <a:gd name="connsiteX0" fmla="*/ 0 w 9531927"/>
                <a:gd name="connsiteY0" fmla="*/ 0 h 1939637"/>
                <a:gd name="connsiteX1" fmla="*/ 9518072 w 9531927"/>
                <a:gd name="connsiteY1" fmla="*/ 13854 h 1939637"/>
                <a:gd name="connsiteX2" fmla="*/ 9531927 w 9531927"/>
                <a:gd name="connsiteY2" fmla="*/ 1925782 h 1939637"/>
                <a:gd name="connsiteX3" fmla="*/ 5292436 w 9531927"/>
                <a:gd name="connsiteY3" fmla="*/ 1939636 h 1939637"/>
                <a:gd name="connsiteX4" fmla="*/ 5306291 w 9531927"/>
                <a:gd name="connsiteY4" fmla="*/ 1510144 h 1939637"/>
                <a:gd name="connsiteX5" fmla="*/ 1759526 w 9531927"/>
                <a:gd name="connsiteY5" fmla="*/ 1482436 h 1939637"/>
                <a:gd name="connsiteX6" fmla="*/ 1704109 w 9531927"/>
                <a:gd name="connsiteY6" fmla="*/ 1939637 h 1939637"/>
                <a:gd name="connsiteX7" fmla="*/ 152399 w 9531927"/>
                <a:gd name="connsiteY7" fmla="*/ 1634836 h 1939637"/>
                <a:gd name="connsiteX8" fmla="*/ 0 w 9531927"/>
                <a:gd name="connsiteY8" fmla="*/ 0 h 1939637"/>
                <a:gd name="connsiteX0" fmla="*/ 96983 w 9628910"/>
                <a:gd name="connsiteY0" fmla="*/ 0 h 1939637"/>
                <a:gd name="connsiteX1" fmla="*/ 9615055 w 9628910"/>
                <a:gd name="connsiteY1" fmla="*/ 13854 h 1939637"/>
                <a:gd name="connsiteX2" fmla="*/ 9628910 w 9628910"/>
                <a:gd name="connsiteY2" fmla="*/ 1925782 h 1939637"/>
                <a:gd name="connsiteX3" fmla="*/ 5389419 w 9628910"/>
                <a:gd name="connsiteY3" fmla="*/ 1939636 h 1939637"/>
                <a:gd name="connsiteX4" fmla="*/ 5403274 w 9628910"/>
                <a:gd name="connsiteY4" fmla="*/ 1510144 h 1939637"/>
                <a:gd name="connsiteX5" fmla="*/ 1856509 w 9628910"/>
                <a:gd name="connsiteY5" fmla="*/ 1482436 h 1939637"/>
                <a:gd name="connsiteX6" fmla="*/ 1801092 w 9628910"/>
                <a:gd name="connsiteY6" fmla="*/ 1939637 h 1939637"/>
                <a:gd name="connsiteX7" fmla="*/ 0 w 9628910"/>
                <a:gd name="connsiteY7" fmla="*/ 1884218 h 1939637"/>
                <a:gd name="connsiteX8" fmla="*/ 96983 w 9628910"/>
                <a:gd name="connsiteY8" fmla="*/ 0 h 1939637"/>
                <a:gd name="connsiteX0" fmla="*/ 96983 w 9628910"/>
                <a:gd name="connsiteY0" fmla="*/ 0 h 1944054"/>
                <a:gd name="connsiteX1" fmla="*/ 9615055 w 9628910"/>
                <a:gd name="connsiteY1" fmla="*/ 13854 h 1944054"/>
                <a:gd name="connsiteX2" fmla="*/ 9628910 w 9628910"/>
                <a:gd name="connsiteY2" fmla="*/ 1925782 h 1944054"/>
                <a:gd name="connsiteX3" fmla="*/ 5349662 w 9628910"/>
                <a:gd name="connsiteY3" fmla="*/ 1944054 h 1944054"/>
                <a:gd name="connsiteX4" fmla="*/ 5403274 w 9628910"/>
                <a:gd name="connsiteY4" fmla="*/ 1510144 h 1944054"/>
                <a:gd name="connsiteX5" fmla="*/ 1856509 w 9628910"/>
                <a:gd name="connsiteY5" fmla="*/ 1482436 h 1944054"/>
                <a:gd name="connsiteX6" fmla="*/ 1801092 w 9628910"/>
                <a:gd name="connsiteY6" fmla="*/ 1939637 h 1944054"/>
                <a:gd name="connsiteX7" fmla="*/ 0 w 9628910"/>
                <a:gd name="connsiteY7" fmla="*/ 1884218 h 1944054"/>
                <a:gd name="connsiteX8" fmla="*/ 96983 w 9628910"/>
                <a:gd name="connsiteY8" fmla="*/ 0 h 1944054"/>
                <a:gd name="connsiteX0" fmla="*/ 96983 w 9628910"/>
                <a:gd name="connsiteY0" fmla="*/ 0 h 1944054"/>
                <a:gd name="connsiteX1" fmla="*/ 9615055 w 9628910"/>
                <a:gd name="connsiteY1" fmla="*/ 13854 h 1944054"/>
                <a:gd name="connsiteX2" fmla="*/ 9628910 w 9628910"/>
                <a:gd name="connsiteY2" fmla="*/ 1925782 h 1944054"/>
                <a:gd name="connsiteX3" fmla="*/ 5349662 w 9628910"/>
                <a:gd name="connsiteY3" fmla="*/ 1944054 h 1944054"/>
                <a:gd name="connsiteX4" fmla="*/ 5341431 w 9628910"/>
                <a:gd name="connsiteY4" fmla="*/ 1505726 h 1944054"/>
                <a:gd name="connsiteX5" fmla="*/ 1856509 w 9628910"/>
                <a:gd name="connsiteY5" fmla="*/ 1482436 h 1944054"/>
                <a:gd name="connsiteX6" fmla="*/ 1801092 w 9628910"/>
                <a:gd name="connsiteY6" fmla="*/ 1939637 h 1944054"/>
                <a:gd name="connsiteX7" fmla="*/ 0 w 9628910"/>
                <a:gd name="connsiteY7" fmla="*/ 1884218 h 1944054"/>
                <a:gd name="connsiteX8" fmla="*/ 96983 w 9628910"/>
                <a:gd name="connsiteY8" fmla="*/ 0 h 194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8910" h="1944054">
                  <a:moveTo>
                    <a:pt x="96983" y="0"/>
                  </a:moveTo>
                  <a:lnTo>
                    <a:pt x="9615055" y="13854"/>
                  </a:lnTo>
                  <a:lnTo>
                    <a:pt x="9628910" y="1925782"/>
                  </a:lnTo>
                  <a:lnTo>
                    <a:pt x="5349662" y="1944054"/>
                  </a:lnTo>
                  <a:lnTo>
                    <a:pt x="5341431" y="1505726"/>
                  </a:lnTo>
                  <a:lnTo>
                    <a:pt x="1856509" y="1482436"/>
                  </a:lnTo>
                  <a:lnTo>
                    <a:pt x="1801092" y="1939637"/>
                  </a:lnTo>
                  <a:lnTo>
                    <a:pt x="0" y="1884218"/>
                  </a:lnTo>
                  <a:lnTo>
                    <a:pt x="96983" y="0"/>
                  </a:ln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0E4B3-DFDA-4D4A-93DD-AEAF7A1D9F63}"/>
                </a:ext>
              </a:extLst>
            </p:cNvPr>
            <p:cNvSpPr/>
            <p:nvPr/>
          </p:nvSpPr>
          <p:spPr>
            <a:xfrm>
              <a:off x="2299855" y="5112326"/>
              <a:ext cx="8118764" cy="1052948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A85C68C-577E-304A-9FB5-077E1B7756F7}"/>
                </a:ext>
              </a:extLst>
            </p:cNvPr>
            <p:cNvSpPr/>
            <p:nvPr/>
          </p:nvSpPr>
          <p:spPr>
            <a:xfrm flipV="1">
              <a:off x="900546" y="5915892"/>
              <a:ext cx="9531927" cy="942108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17128 w 9628909"/>
                <a:gd name="connsiteY4" fmla="*/ 6650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17127 w 9628909"/>
                <a:gd name="connsiteY3" fmla="*/ 692728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665018 h 1122218"/>
                <a:gd name="connsiteX3" fmla="*/ 5417127 w 9628909"/>
                <a:gd name="connsiteY3" fmla="*/ 692728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080654"/>
                <a:gd name="connsiteX1" fmla="*/ 9628909 w 9628909"/>
                <a:gd name="connsiteY1" fmla="*/ 13854 h 1080654"/>
                <a:gd name="connsiteX2" fmla="*/ 9628909 w 9628909"/>
                <a:gd name="connsiteY2" fmla="*/ 665018 h 1080654"/>
                <a:gd name="connsiteX3" fmla="*/ 5417127 w 9628909"/>
                <a:gd name="connsiteY3" fmla="*/ 692728 h 1080654"/>
                <a:gd name="connsiteX4" fmla="*/ 5430982 w 9628909"/>
                <a:gd name="connsiteY4" fmla="*/ 207817 h 1080654"/>
                <a:gd name="connsiteX5" fmla="*/ 1884218 w 9628909"/>
                <a:gd name="connsiteY5" fmla="*/ 138545 h 1080654"/>
                <a:gd name="connsiteX6" fmla="*/ 1884219 w 9628909"/>
                <a:gd name="connsiteY6" fmla="*/ 665018 h 1080654"/>
                <a:gd name="connsiteX7" fmla="*/ 0 w 9628909"/>
                <a:gd name="connsiteY7" fmla="*/ 1080654 h 1080654"/>
                <a:gd name="connsiteX8" fmla="*/ 110837 w 9628909"/>
                <a:gd name="connsiteY8" fmla="*/ 0 h 1080654"/>
                <a:gd name="connsiteX0" fmla="*/ 69274 w 9587346"/>
                <a:gd name="connsiteY0" fmla="*/ 0 h 692728"/>
                <a:gd name="connsiteX1" fmla="*/ 9587346 w 9587346"/>
                <a:gd name="connsiteY1" fmla="*/ 13854 h 692728"/>
                <a:gd name="connsiteX2" fmla="*/ 9587346 w 9587346"/>
                <a:gd name="connsiteY2" fmla="*/ 665018 h 692728"/>
                <a:gd name="connsiteX3" fmla="*/ 5375564 w 9587346"/>
                <a:gd name="connsiteY3" fmla="*/ 692728 h 692728"/>
                <a:gd name="connsiteX4" fmla="*/ 5389419 w 9587346"/>
                <a:gd name="connsiteY4" fmla="*/ 207817 h 692728"/>
                <a:gd name="connsiteX5" fmla="*/ 1842655 w 9587346"/>
                <a:gd name="connsiteY5" fmla="*/ 138545 h 692728"/>
                <a:gd name="connsiteX6" fmla="*/ 1842656 w 9587346"/>
                <a:gd name="connsiteY6" fmla="*/ 665018 h 692728"/>
                <a:gd name="connsiteX7" fmla="*/ 0 w 9587346"/>
                <a:gd name="connsiteY7" fmla="*/ 526472 h 692728"/>
                <a:gd name="connsiteX8" fmla="*/ 69274 w 9587346"/>
                <a:gd name="connsiteY8" fmla="*/ 0 h 69272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87237 w 9531927"/>
                <a:gd name="connsiteY6" fmla="*/ 665018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59528 w 9531927"/>
                <a:gd name="connsiteY6" fmla="*/ 748145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289224 w 9531927"/>
                <a:gd name="connsiteY3" fmla="*/ 652972 h 942108"/>
                <a:gd name="connsiteX4" fmla="*/ 5334000 w 9531927"/>
                <a:gd name="connsiteY4" fmla="*/ 207817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289224 w 9531927"/>
                <a:gd name="connsiteY3" fmla="*/ 652972 h 942108"/>
                <a:gd name="connsiteX4" fmla="*/ 5298661 w 9531927"/>
                <a:gd name="connsiteY4" fmla="*/ 198982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1927" h="942108">
                  <a:moveTo>
                    <a:pt x="13855" y="0"/>
                  </a:moveTo>
                  <a:lnTo>
                    <a:pt x="9531927" y="13854"/>
                  </a:lnTo>
                  <a:lnTo>
                    <a:pt x="9531927" y="665018"/>
                  </a:lnTo>
                  <a:lnTo>
                    <a:pt x="5289224" y="652972"/>
                  </a:lnTo>
                  <a:lnTo>
                    <a:pt x="5298661" y="198982"/>
                  </a:lnTo>
                  <a:lnTo>
                    <a:pt x="1717964" y="221672"/>
                  </a:lnTo>
                  <a:cubicBezTo>
                    <a:pt x="1717964" y="397163"/>
                    <a:pt x="1759528" y="711200"/>
                    <a:pt x="1759528" y="886691"/>
                  </a:cubicBezTo>
                  <a:lnTo>
                    <a:pt x="0" y="942108"/>
                  </a:lnTo>
                  <a:lnTo>
                    <a:pt x="13855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1ECD7F-5BE0-CD47-B7BE-F200416FECED}"/>
              </a:ext>
            </a:extLst>
          </p:cNvPr>
          <p:cNvGrpSpPr/>
          <p:nvPr/>
        </p:nvGrpSpPr>
        <p:grpSpPr>
          <a:xfrm>
            <a:off x="2701636" y="4804081"/>
            <a:ext cx="3505199" cy="1804550"/>
            <a:chOff x="2701636" y="4319159"/>
            <a:chExt cx="3505199" cy="18045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0BC283-76C4-1340-944F-7C4D353D8FFC}"/>
                </a:ext>
              </a:extLst>
            </p:cNvPr>
            <p:cNvSpPr/>
            <p:nvPr/>
          </p:nvSpPr>
          <p:spPr>
            <a:xfrm>
              <a:off x="2701636" y="5791200"/>
              <a:ext cx="3491346" cy="3325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A5FFD1-43DB-9B46-9554-CAB7DAD58DCA}"/>
                </a:ext>
              </a:extLst>
            </p:cNvPr>
            <p:cNvSpPr/>
            <p:nvPr/>
          </p:nvSpPr>
          <p:spPr>
            <a:xfrm>
              <a:off x="2715489" y="4319159"/>
              <a:ext cx="3491346" cy="3325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2823C07-49B0-9845-9B7A-6F370B443BE1}"/>
                </a:ext>
              </a:extLst>
            </p:cNvPr>
            <p:cNvSpPr/>
            <p:nvPr/>
          </p:nvSpPr>
          <p:spPr>
            <a:xfrm>
              <a:off x="4419600" y="4682823"/>
              <a:ext cx="290945" cy="1094521"/>
            </a:xfrm>
            <a:prstGeom prst="up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05B53A-AC28-8740-95E3-3E5959F5B0CD}"/>
                </a:ext>
              </a:extLst>
            </p:cNvPr>
            <p:cNvSpPr txBox="1"/>
            <p:nvPr/>
          </p:nvSpPr>
          <p:spPr>
            <a:xfrm>
              <a:off x="4031673" y="5029209"/>
              <a:ext cx="10660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match!</a:t>
              </a:r>
            </a:p>
          </p:txBody>
        </p:sp>
      </p:grp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41B73FEC-A96A-8347-A60F-5E87D5B24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4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Longest prefix matching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C4FD2CC-0F96-3647-B094-A076F017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64" y="1533870"/>
            <a:ext cx="9199355" cy="162014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44CD3A5-49DD-2B46-B559-9C4E9837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92" y="1821969"/>
            <a:ext cx="9248359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looking for forwarding table entry for given destination address, use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address prefix that matches destination address.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D12AF6A9-88D3-724A-95E5-E348261B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390" y="1235421"/>
            <a:ext cx="367587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 prefix match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84DF81F-7378-3F4D-A220-97031D2E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01" y="3464838"/>
            <a:ext cx="4941530" cy="213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Destination Address Range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11001000  00010111  00011000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otherwise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           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8A563AC-C70D-754B-9962-4D998D01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214" y="3473174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19C2B9AB-8F02-2544-B27E-9D6069612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214" y="3908149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1B9BD71E-C1AB-FC44-BE8C-E92F41BE2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376" y="43383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7AE74685-5721-6E44-8BC4-DAB3E347B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9976" y="47574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1B853A8E-6A07-CB4D-BE12-092786F59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6801" y="5187674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BAAA8C9E-1166-D244-A56D-14E88DC72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371" y="3444875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C361938E-509D-884C-8F4D-604CDBAF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439" y="3416024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Link interface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E22026F2-CBCE-4449-A0AD-13CF7F44B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981" y="6281883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11001000  00010111  00011000  10101010 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6696C1A2-2B66-F046-9D91-AA81C2DE6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03" y="5882891"/>
            <a:ext cx="1636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17622A77-4021-6543-9813-C7EEB448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60" y="5747609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F7507BD5-2837-2641-B60E-9FEB90A5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69" y="6233982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4CEDC-B1A5-454C-B4F6-F22FC77EEC2F}"/>
              </a:ext>
            </a:extLst>
          </p:cNvPr>
          <p:cNvSpPr txBox="1"/>
          <p:nvPr/>
        </p:nvSpPr>
        <p:spPr>
          <a:xfrm>
            <a:off x="6763327" y="40039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CA6F6A-B810-954D-9B23-669157310E2A}"/>
              </a:ext>
            </a:extLst>
          </p:cNvPr>
          <p:cNvSpPr txBox="1"/>
          <p:nvPr/>
        </p:nvSpPr>
        <p:spPr>
          <a:xfrm>
            <a:off x="6089074" y="4005707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B0E5B5-4700-1A4A-82D3-4BA23D91D949}"/>
              </a:ext>
            </a:extLst>
          </p:cNvPr>
          <p:cNvSpPr txBox="1"/>
          <p:nvPr/>
        </p:nvSpPr>
        <p:spPr>
          <a:xfrm>
            <a:off x="6760005" y="48167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3E062A-D38F-7B4C-985F-9BC7311B996F}"/>
              </a:ext>
            </a:extLst>
          </p:cNvPr>
          <p:cNvSpPr txBox="1"/>
          <p:nvPr/>
        </p:nvSpPr>
        <p:spPr>
          <a:xfrm>
            <a:off x="6083018" y="4846641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CB68ED-9DC5-4A42-912A-6465AD307681}"/>
              </a:ext>
            </a:extLst>
          </p:cNvPr>
          <p:cNvSpPr txBox="1"/>
          <p:nvPr/>
        </p:nvSpPr>
        <p:spPr>
          <a:xfrm>
            <a:off x="6760005" y="44230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E0486002-663A-3642-8A25-05280FEF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165" y="5802809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11001000  00010111  00010110  10100001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F8BEA5-3425-B944-909B-1B37A09661F3}"/>
              </a:ext>
            </a:extLst>
          </p:cNvPr>
          <p:cNvGrpSpPr/>
          <p:nvPr/>
        </p:nvGrpSpPr>
        <p:grpSpPr>
          <a:xfrm>
            <a:off x="858981" y="3297382"/>
            <a:ext cx="9615055" cy="3560618"/>
            <a:chOff x="858981" y="3297382"/>
            <a:chExt cx="9615055" cy="356061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848FF30-7F47-EF40-9B21-6336F9996053}"/>
                </a:ext>
              </a:extLst>
            </p:cNvPr>
            <p:cNvSpPr/>
            <p:nvPr/>
          </p:nvSpPr>
          <p:spPr>
            <a:xfrm>
              <a:off x="858981" y="3297382"/>
              <a:ext cx="9615055" cy="1884218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731818"/>
                <a:gd name="connsiteX1" fmla="*/ 9628909 w 9628909"/>
                <a:gd name="connsiteY1" fmla="*/ 13854 h 1731818"/>
                <a:gd name="connsiteX2" fmla="*/ 9628909 w 9628909"/>
                <a:gd name="connsiteY2" fmla="*/ 1122218 h 1731818"/>
                <a:gd name="connsiteX3" fmla="*/ 5389418 w 9628909"/>
                <a:gd name="connsiteY3" fmla="*/ 1108364 h 1731818"/>
                <a:gd name="connsiteX4" fmla="*/ 5375564 w 9628909"/>
                <a:gd name="connsiteY4" fmla="*/ 665017 h 1731818"/>
                <a:gd name="connsiteX5" fmla="*/ 1856509 w 9628909"/>
                <a:gd name="connsiteY5" fmla="*/ 651163 h 1731818"/>
                <a:gd name="connsiteX6" fmla="*/ 1828801 w 9628909"/>
                <a:gd name="connsiteY6" fmla="*/ 1731818 h 1731818"/>
                <a:gd name="connsiteX7" fmla="*/ 0 w 9628909"/>
                <a:gd name="connsiteY7" fmla="*/ 1080654 h 1731818"/>
                <a:gd name="connsiteX8" fmla="*/ 110837 w 9628909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108364 h 1731818"/>
                <a:gd name="connsiteX4" fmla="*/ 5264727 w 9518072"/>
                <a:gd name="connsiteY4" fmla="*/ 665017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665017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1482435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1482435 h 1731818"/>
                <a:gd name="connsiteX5" fmla="*/ 1759526 w 9518072"/>
                <a:gd name="connsiteY5" fmla="*/ 1482436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306291 w 9518072"/>
                <a:gd name="connsiteY4" fmla="*/ 1510144 h 1731818"/>
                <a:gd name="connsiteX5" fmla="*/ 1759526 w 9518072"/>
                <a:gd name="connsiteY5" fmla="*/ 1482436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31927"/>
                <a:gd name="connsiteY0" fmla="*/ 0 h 1925782"/>
                <a:gd name="connsiteX1" fmla="*/ 9518072 w 9531927"/>
                <a:gd name="connsiteY1" fmla="*/ 13854 h 1925782"/>
                <a:gd name="connsiteX2" fmla="*/ 9531927 w 9531927"/>
                <a:gd name="connsiteY2" fmla="*/ 1925782 h 1925782"/>
                <a:gd name="connsiteX3" fmla="*/ 5278581 w 9531927"/>
                <a:gd name="connsiteY3" fmla="*/ 1662545 h 1925782"/>
                <a:gd name="connsiteX4" fmla="*/ 5306291 w 9531927"/>
                <a:gd name="connsiteY4" fmla="*/ 1510144 h 1925782"/>
                <a:gd name="connsiteX5" fmla="*/ 1759526 w 9531927"/>
                <a:gd name="connsiteY5" fmla="*/ 1482436 h 1925782"/>
                <a:gd name="connsiteX6" fmla="*/ 1717964 w 9531927"/>
                <a:gd name="connsiteY6" fmla="*/ 1731818 h 1925782"/>
                <a:gd name="connsiteX7" fmla="*/ 152399 w 9531927"/>
                <a:gd name="connsiteY7" fmla="*/ 1634836 h 1925782"/>
                <a:gd name="connsiteX8" fmla="*/ 0 w 9531927"/>
                <a:gd name="connsiteY8" fmla="*/ 0 h 1925782"/>
                <a:gd name="connsiteX0" fmla="*/ 0 w 9531927"/>
                <a:gd name="connsiteY0" fmla="*/ 0 h 1939636"/>
                <a:gd name="connsiteX1" fmla="*/ 9518072 w 9531927"/>
                <a:gd name="connsiteY1" fmla="*/ 13854 h 1939636"/>
                <a:gd name="connsiteX2" fmla="*/ 9531927 w 9531927"/>
                <a:gd name="connsiteY2" fmla="*/ 1925782 h 1939636"/>
                <a:gd name="connsiteX3" fmla="*/ 5292436 w 9531927"/>
                <a:gd name="connsiteY3" fmla="*/ 1939636 h 1939636"/>
                <a:gd name="connsiteX4" fmla="*/ 5306291 w 9531927"/>
                <a:gd name="connsiteY4" fmla="*/ 1510144 h 1939636"/>
                <a:gd name="connsiteX5" fmla="*/ 1759526 w 9531927"/>
                <a:gd name="connsiteY5" fmla="*/ 1482436 h 1939636"/>
                <a:gd name="connsiteX6" fmla="*/ 1717964 w 9531927"/>
                <a:gd name="connsiteY6" fmla="*/ 1731818 h 1939636"/>
                <a:gd name="connsiteX7" fmla="*/ 152399 w 9531927"/>
                <a:gd name="connsiteY7" fmla="*/ 1634836 h 1939636"/>
                <a:gd name="connsiteX8" fmla="*/ 0 w 9531927"/>
                <a:gd name="connsiteY8" fmla="*/ 0 h 1939636"/>
                <a:gd name="connsiteX0" fmla="*/ 0 w 9531927"/>
                <a:gd name="connsiteY0" fmla="*/ 0 h 1939637"/>
                <a:gd name="connsiteX1" fmla="*/ 9518072 w 9531927"/>
                <a:gd name="connsiteY1" fmla="*/ 13854 h 1939637"/>
                <a:gd name="connsiteX2" fmla="*/ 9531927 w 9531927"/>
                <a:gd name="connsiteY2" fmla="*/ 1925782 h 1939637"/>
                <a:gd name="connsiteX3" fmla="*/ 5292436 w 9531927"/>
                <a:gd name="connsiteY3" fmla="*/ 1939636 h 1939637"/>
                <a:gd name="connsiteX4" fmla="*/ 5306291 w 9531927"/>
                <a:gd name="connsiteY4" fmla="*/ 1510144 h 1939637"/>
                <a:gd name="connsiteX5" fmla="*/ 1759526 w 9531927"/>
                <a:gd name="connsiteY5" fmla="*/ 1482436 h 1939637"/>
                <a:gd name="connsiteX6" fmla="*/ 1704109 w 9531927"/>
                <a:gd name="connsiteY6" fmla="*/ 1939637 h 1939637"/>
                <a:gd name="connsiteX7" fmla="*/ 152399 w 9531927"/>
                <a:gd name="connsiteY7" fmla="*/ 1634836 h 1939637"/>
                <a:gd name="connsiteX8" fmla="*/ 0 w 9531927"/>
                <a:gd name="connsiteY8" fmla="*/ 0 h 1939637"/>
                <a:gd name="connsiteX0" fmla="*/ 96983 w 9628910"/>
                <a:gd name="connsiteY0" fmla="*/ 0 h 1939637"/>
                <a:gd name="connsiteX1" fmla="*/ 9615055 w 9628910"/>
                <a:gd name="connsiteY1" fmla="*/ 13854 h 1939637"/>
                <a:gd name="connsiteX2" fmla="*/ 9628910 w 9628910"/>
                <a:gd name="connsiteY2" fmla="*/ 1925782 h 1939637"/>
                <a:gd name="connsiteX3" fmla="*/ 5389419 w 9628910"/>
                <a:gd name="connsiteY3" fmla="*/ 1939636 h 1939637"/>
                <a:gd name="connsiteX4" fmla="*/ 5403274 w 9628910"/>
                <a:gd name="connsiteY4" fmla="*/ 1510144 h 1939637"/>
                <a:gd name="connsiteX5" fmla="*/ 1856509 w 9628910"/>
                <a:gd name="connsiteY5" fmla="*/ 1482436 h 1939637"/>
                <a:gd name="connsiteX6" fmla="*/ 1801092 w 9628910"/>
                <a:gd name="connsiteY6" fmla="*/ 1939637 h 1939637"/>
                <a:gd name="connsiteX7" fmla="*/ 0 w 9628910"/>
                <a:gd name="connsiteY7" fmla="*/ 1884218 h 1939637"/>
                <a:gd name="connsiteX8" fmla="*/ 96983 w 9628910"/>
                <a:gd name="connsiteY8" fmla="*/ 0 h 1939637"/>
                <a:gd name="connsiteX0" fmla="*/ 96983 w 9628910"/>
                <a:gd name="connsiteY0" fmla="*/ 0 h 1944054"/>
                <a:gd name="connsiteX1" fmla="*/ 9615055 w 9628910"/>
                <a:gd name="connsiteY1" fmla="*/ 13854 h 1944054"/>
                <a:gd name="connsiteX2" fmla="*/ 9628910 w 9628910"/>
                <a:gd name="connsiteY2" fmla="*/ 1925782 h 1944054"/>
                <a:gd name="connsiteX3" fmla="*/ 5349662 w 9628910"/>
                <a:gd name="connsiteY3" fmla="*/ 1944054 h 1944054"/>
                <a:gd name="connsiteX4" fmla="*/ 5403274 w 9628910"/>
                <a:gd name="connsiteY4" fmla="*/ 1510144 h 1944054"/>
                <a:gd name="connsiteX5" fmla="*/ 1856509 w 9628910"/>
                <a:gd name="connsiteY5" fmla="*/ 1482436 h 1944054"/>
                <a:gd name="connsiteX6" fmla="*/ 1801092 w 9628910"/>
                <a:gd name="connsiteY6" fmla="*/ 1939637 h 1944054"/>
                <a:gd name="connsiteX7" fmla="*/ 0 w 9628910"/>
                <a:gd name="connsiteY7" fmla="*/ 1884218 h 1944054"/>
                <a:gd name="connsiteX8" fmla="*/ 96983 w 9628910"/>
                <a:gd name="connsiteY8" fmla="*/ 0 h 1944054"/>
                <a:gd name="connsiteX0" fmla="*/ 96983 w 9628910"/>
                <a:gd name="connsiteY0" fmla="*/ 0 h 1944054"/>
                <a:gd name="connsiteX1" fmla="*/ 9615055 w 9628910"/>
                <a:gd name="connsiteY1" fmla="*/ 13854 h 1944054"/>
                <a:gd name="connsiteX2" fmla="*/ 9628910 w 9628910"/>
                <a:gd name="connsiteY2" fmla="*/ 1925782 h 1944054"/>
                <a:gd name="connsiteX3" fmla="*/ 5349662 w 9628910"/>
                <a:gd name="connsiteY3" fmla="*/ 1944054 h 1944054"/>
                <a:gd name="connsiteX4" fmla="*/ 5341431 w 9628910"/>
                <a:gd name="connsiteY4" fmla="*/ 1505726 h 1944054"/>
                <a:gd name="connsiteX5" fmla="*/ 1856509 w 9628910"/>
                <a:gd name="connsiteY5" fmla="*/ 1482436 h 1944054"/>
                <a:gd name="connsiteX6" fmla="*/ 1801092 w 9628910"/>
                <a:gd name="connsiteY6" fmla="*/ 1939637 h 1944054"/>
                <a:gd name="connsiteX7" fmla="*/ 0 w 9628910"/>
                <a:gd name="connsiteY7" fmla="*/ 1884218 h 1944054"/>
                <a:gd name="connsiteX8" fmla="*/ 96983 w 9628910"/>
                <a:gd name="connsiteY8" fmla="*/ 0 h 1944054"/>
                <a:gd name="connsiteX0" fmla="*/ 96983 w 9628910"/>
                <a:gd name="connsiteY0" fmla="*/ 0 h 1939637"/>
                <a:gd name="connsiteX1" fmla="*/ 9615055 w 9628910"/>
                <a:gd name="connsiteY1" fmla="*/ 13854 h 1939637"/>
                <a:gd name="connsiteX2" fmla="*/ 9628910 w 9628910"/>
                <a:gd name="connsiteY2" fmla="*/ 1925782 h 1939637"/>
                <a:gd name="connsiteX3" fmla="*/ 5848426 w 9628910"/>
                <a:gd name="connsiteY3" fmla="*/ 1500709 h 1939637"/>
                <a:gd name="connsiteX4" fmla="*/ 5341431 w 9628910"/>
                <a:gd name="connsiteY4" fmla="*/ 1505726 h 1939637"/>
                <a:gd name="connsiteX5" fmla="*/ 1856509 w 9628910"/>
                <a:gd name="connsiteY5" fmla="*/ 1482436 h 1939637"/>
                <a:gd name="connsiteX6" fmla="*/ 1801092 w 9628910"/>
                <a:gd name="connsiteY6" fmla="*/ 1939637 h 1939637"/>
                <a:gd name="connsiteX7" fmla="*/ 0 w 9628910"/>
                <a:gd name="connsiteY7" fmla="*/ 1884218 h 1939637"/>
                <a:gd name="connsiteX8" fmla="*/ 96983 w 9628910"/>
                <a:gd name="connsiteY8" fmla="*/ 0 h 1939637"/>
                <a:gd name="connsiteX0" fmla="*/ 96983 w 9615055"/>
                <a:gd name="connsiteY0" fmla="*/ 0 h 1939637"/>
                <a:gd name="connsiteX1" fmla="*/ 9615055 w 9615055"/>
                <a:gd name="connsiteY1" fmla="*/ 13854 h 1939637"/>
                <a:gd name="connsiteX2" fmla="*/ 9545783 w 9615055"/>
                <a:gd name="connsiteY2" fmla="*/ 1510146 h 1939637"/>
                <a:gd name="connsiteX3" fmla="*/ 5848426 w 9615055"/>
                <a:gd name="connsiteY3" fmla="*/ 1500709 h 1939637"/>
                <a:gd name="connsiteX4" fmla="*/ 5341431 w 9615055"/>
                <a:gd name="connsiteY4" fmla="*/ 1505726 h 1939637"/>
                <a:gd name="connsiteX5" fmla="*/ 1856509 w 9615055"/>
                <a:gd name="connsiteY5" fmla="*/ 1482436 h 1939637"/>
                <a:gd name="connsiteX6" fmla="*/ 1801092 w 9615055"/>
                <a:gd name="connsiteY6" fmla="*/ 1939637 h 1939637"/>
                <a:gd name="connsiteX7" fmla="*/ 0 w 9615055"/>
                <a:gd name="connsiteY7" fmla="*/ 1884218 h 1939637"/>
                <a:gd name="connsiteX8" fmla="*/ 96983 w 9615055"/>
                <a:gd name="connsiteY8" fmla="*/ 0 h 1939637"/>
                <a:gd name="connsiteX0" fmla="*/ 96983 w 9615055"/>
                <a:gd name="connsiteY0" fmla="*/ 0 h 1939637"/>
                <a:gd name="connsiteX1" fmla="*/ 9615055 w 9615055"/>
                <a:gd name="connsiteY1" fmla="*/ 13854 h 1939637"/>
                <a:gd name="connsiteX2" fmla="*/ 9545783 w 9615055"/>
                <a:gd name="connsiteY2" fmla="*/ 1510146 h 1939637"/>
                <a:gd name="connsiteX3" fmla="*/ 5848426 w 9615055"/>
                <a:gd name="connsiteY3" fmla="*/ 1500709 h 1939637"/>
                <a:gd name="connsiteX4" fmla="*/ 5826340 w 9615055"/>
                <a:gd name="connsiteY4" fmla="*/ 1006963 h 1939637"/>
                <a:gd name="connsiteX5" fmla="*/ 1856509 w 9615055"/>
                <a:gd name="connsiteY5" fmla="*/ 1482436 h 1939637"/>
                <a:gd name="connsiteX6" fmla="*/ 1801092 w 9615055"/>
                <a:gd name="connsiteY6" fmla="*/ 1939637 h 1939637"/>
                <a:gd name="connsiteX7" fmla="*/ 0 w 9615055"/>
                <a:gd name="connsiteY7" fmla="*/ 1884218 h 1939637"/>
                <a:gd name="connsiteX8" fmla="*/ 96983 w 9615055"/>
                <a:gd name="connsiteY8" fmla="*/ 0 h 1939637"/>
                <a:gd name="connsiteX0" fmla="*/ 96983 w 9615055"/>
                <a:gd name="connsiteY0" fmla="*/ 0 h 1939637"/>
                <a:gd name="connsiteX1" fmla="*/ 9615055 w 9615055"/>
                <a:gd name="connsiteY1" fmla="*/ 13854 h 1939637"/>
                <a:gd name="connsiteX2" fmla="*/ 9545783 w 9615055"/>
                <a:gd name="connsiteY2" fmla="*/ 1510146 h 1939637"/>
                <a:gd name="connsiteX3" fmla="*/ 5848426 w 9615055"/>
                <a:gd name="connsiteY3" fmla="*/ 1500709 h 1939637"/>
                <a:gd name="connsiteX4" fmla="*/ 5826340 w 9615055"/>
                <a:gd name="connsiteY4" fmla="*/ 1006963 h 1939637"/>
                <a:gd name="connsiteX5" fmla="*/ 1856509 w 9615055"/>
                <a:gd name="connsiteY5" fmla="*/ 1066799 h 1939637"/>
                <a:gd name="connsiteX6" fmla="*/ 1801092 w 9615055"/>
                <a:gd name="connsiteY6" fmla="*/ 1939637 h 1939637"/>
                <a:gd name="connsiteX7" fmla="*/ 0 w 9615055"/>
                <a:gd name="connsiteY7" fmla="*/ 1884218 h 1939637"/>
                <a:gd name="connsiteX8" fmla="*/ 96983 w 9615055"/>
                <a:gd name="connsiteY8" fmla="*/ 0 h 1939637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848426 w 9615055"/>
                <a:gd name="connsiteY3" fmla="*/ 1500709 h 1884218"/>
                <a:gd name="connsiteX4" fmla="*/ 5826340 w 9615055"/>
                <a:gd name="connsiteY4" fmla="*/ 1006963 h 1884218"/>
                <a:gd name="connsiteX5" fmla="*/ 1856509 w 9615055"/>
                <a:gd name="connsiteY5" fmla="*/ 1066799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848426 w 9615055"/>
                <a:gd name="connsiteY3" fmla="*/ 1500709 h 1884218"/>
                <a:gd name="connsiteX4" fmla="*/ 5833928 w 9615055"/>
                <a:gd name="connsiteY4" fmla="*/ 1063876 h 1884218"/>
                <a:gd name="connsiteX5" fmla="*/ 1856509 w 9615055"/>
                <a:gd name="connsiteY5" fmla="*/ 1066799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833928 w 9615055"/>
                <a:gd name="connsiteY4" fmla="*/ 1063876 h 1884218"/>
                <a:gd name="connsiteX5" fmla="*/ 1856509 w 9615055"/>
                <a:gd name="connsiteY5" fmla="*/ 1066799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88397 w 9615055"/>
                <a:gd name="connsiteY4" fmla="*/ 1063876 h 1884218"/>
                <a:gd name="connsiteX5" fmla="*/ 1856509 w 9615055"/>
                <a:gd name="connsiteY5" fmla="*/ 1066799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92191 w 9615055"/>
                <a:gd name="connsiteY4" fmla="*/ 1060082 h 1884218"/>
                <a:gd name="connsiteX5" fmla="*/ 1856509 w 9615055"/>
                <a:gd name="connsiteY5" fmla="*/ 1066799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92191 w 9615055"/>
                <a:gd name="connsiteY4" fmla="*/ 1060082 h 1884218"/>
                <a:gd name="connsiteX5" fmla="*/ 1829949 w 9615055"/>
                <a:gd name="connsiteY5" fmla="*/ 1063004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92191 w 9615055"/>
                <a:gd name="connsiteY4" fmla="*/ 1060082 h 1884218"/>
                <a:gd name="connsiteX5" fmla="*/ 1829949 w 9615055"/>
                <a:gd name="connsiteY5" fmla="*/ 1063004 h 1884218"/>
                <a:gd name="connsiteX6" fmla="*/ 1837712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92191 w 9615055"/>
                <a:gd name="connsiteY4" fmla="*/ 1060082 h 1884218"/>
                <a:gd name="connsiteX5" fmla="*/ 1829949 w 9615055"/>
                <a:gd name="connsiteY5" fmla="*/ 1063004 h 1884218"/>
                <a:gd name="connsiteX6" fmla="*/ 1826330 w 9615055"/>
                <a:gd name="connsiteY6" fmla="*/ 1818740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92191 w 9615055"/>
                <a:gd name="connsiteY4" fmla="*/ 1060082 h 1884218"/>
                <a:gd name="connsiteX5" fmla="*/ 1829949 w 9615055"/>
                <a:gd name="connsiteY5" fmla="*/ 1063004 h 1884218"/>
                <a:gd name="connsiteX6" fmla="*/ 1826330 w 9615055"/>
                <a:gd name="connsiteY6" fmla="*/ 1818740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5055" h="1884218">
                  <a:moveTo>
                    <a:pt x="96983" y="0"/>
                  </a:moveTo>
                  <a:lnTo>
                    <a:pt x="9615055" y="13854"/>
                  </a:lnTo>
                  <a:lnTo>
                    <a:pt x="9545783" y="1510146"/>
                  </a:lnTo>
                  <a:lnTo>
                    <a:pt x="5787719" y="1504503"/>
                  </a:lnTo>
                  <a:cubicBezTo>
                    <a:pt x="5789210" y="1356363"/>
                    <a:pt x="5790700" y="1208222"/>
                    <a:pt x="5792191" y="1060082"/>
                  </a:cubicBezTo>
                  <a:lnTo>
                    <a:pt x="1829949" y="1063004"/>
                  </a:lnTo>
                  <a:cubicBezTo>
                    <a:pt x="1832537" y="1313651"/>
                    <a:pt x="1835125" y="1571887"/>
                    <a:pt x="1826330" y="1818740"/>
                  </a:cubicBezTo>
                  <a:lnTo>
                    <a:pt x="0" y="1884218"/>
                  </a:lnTo>
                  <a:lnTo>
                    <a:pt x="96983" y="0"/>
                  </a:ln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0E4B3-DFDA-4D4A-93DD-AEAF7A1D9F63}"/>
                </a:ext>
              </a:extLst>
            </p:cNvPr>
            <p:cNvSpPr/>
            <p:nvPr/>
          </p:nvSpPr>
          <p:spPr>
            <a:xfrm>
              <a:off x="2299855" y="4764472"/>
              <a:ext cx="8118764" cy="1343892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A85C68C-577E-304A-9FB5-077E1B7756F7}"/>
                </a:ext>
              </a:extLst>
            </p:cNvPr>
            <p:cNvSpPr/>
            <p:nvPr/>
          </p:nvSpPr>
          <p:spPr>
            <a:xfrm flipV="1">
              <a:off x="900546" y="5915892"/>
              <a:ext cx="9531927" cy="942108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17128 w 9628909"/>
                <a:gd name="connsiteY4" fmla="*/ 6650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17127 w 9628909"/>
                <a:gd name="connsiteY3" fmla="*/ 692728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665018 h 1122218"/>
                <a:gd name="connsiteX3" fmla="*/ 5417127 w 9628909"/>
                <a:gd name="connsiteY3" fmla="*/ 692728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080654"/>
                <a:gd name="connsiteX1" fmla="*/ 9628909 w 9628909"/>
                <a:gd name="connsiteY1" fmla="*/ 13854 h 1080654"/>
                <a:gd name="connsiteX2" fmla="*/ 9628909 w 9628909"/>
                <a:gd name="connsiteY2" fmla="*/ 665018 h 1080654"/>
                <a:gd name="connsiteX3" fmla="*/ 5417127 w 9628909"/>
                <a:gd name="connsiteY3" fmla="*/ 692728 h 1080654"/>
                <a:gd name="connsiteX4" fmla="*/ 5430982 w 9628909"/>
                <a:gd name="connsiteY4" fmla="*/ 207817 h 1080654"/>
                <a:gd name="connsiteX5" fmla="*/ 1884218 w 9628909"/>
                <a:gd name="connsiteY5" fmla="*/ 138545 h 1080654"/>
                <a:gd name="connsiteX6" fmla="*/ 1884219 w 9628909"/>
                <a:gd name="connsiteY6" fmla="*/ 665018 h 1080654"/>
                <a:gd name="connsiteX7" fmla="*/ 0 w 9628909"/>
                <a:gd name="connsiteY7" fmla="*/ 1080654 h 1080654"/>
                <a:gd name="connsiteX8" fmla="*/ 110837 w 9628909"/>
                <a:gd name="connsiteY8" fmla="*/ 0 h 1080654"/>
                <a:gd name="connsiteX0" fmla="*/ 69274 w 9587346"/>
                <a:gd name="connsiteY0" fmla="*/ 0 h 692728"/>
                <a:gd name="connsiteX1" fmla="*/ 9587346 w 9587346"/>
                <a:gd name="connsiteY1" fmla="*/ 13854 h 692728"/>
                <a:gd name="connsiteX2" fmla="*/ 9587346 w 9587346"/>
                <a:gd name="connsiteY2" fmla="*/ 665018 h 692728"/>
                <a:gd name="connsiteX3" fmla="*/ 5375564 w 9587346"/>
                <a:gd name="connsiteY3" fmla="*/ 692728 h 692728"/>
                <a:gd name="connsiteX4" fmla="*/ 5389419 w 9587346"/>
                <a:gd name="connsiteY4" fmla="*/ 207817 h 692728"/>
                <a:gd name="connsiteX5" fmla="*/ 1842655 w 9587346"/>
                <a:gd name="connsiteY5" fmla="*/ 138545 h 692728"/>
                <a:gd name="connsiteX6" fmla="*/ 1842656 w 9587346"/>
                <a:gd name="connsiteY6" fmla="*/ 665018 h 692728"/>
                <a:gd name="connsiteX7" fmla="*/ 0 w 9587346"/>
                <a:gd name="connsiteY7" fmla="*/ 526472 h 692728"/>
                <a:gd name="connsiteX8" fmla="*/ 69274 w 9587346"/>
                <a:gd name="connsiteY8" fmla="*/ 0 h 69272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87237 w 9531927"/>
                <a:gd name="connsiteY6" fmla="*/ 665018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59528 w 9531927"/>
                <a:gd name="connsiteY6" fmla="*/ 748145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289224 w 9531927"/>
                <a:gd name="connsiteY3" fmla="*/ 652972 h 942108"/>
                <a:gd name="connsiteX4" fmla="*/ 5334000 w 9531927"/>
                <a:gd name="connsiteY4" fmla="*/ 207817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289224 w 9531927"/>
                <a:gd name="connsiteY3" fmla="*/ 652972 h 942108"/>
                <a:gd name="connsiteX4" fmla="*/ 5298661 w 9531927"/>
                <a:gd name="connsiteY4" fmla="*/ 198982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289224 w 9531927"/>
                <a:gd name="connsiteY3" fmla="*/ 652972 h 942108"/>
                <a:gd name="connsiteX4" fmla="*/ 5728152 w 9531927"/>
                <a:gd name="connsiteY4" fmla="*/ 185128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760279 w 9531927"/>
                <a:gd name="connsiteY3" fmla="*/ 625263 h 942108"/>
                <a:gd name="connsiteX4" fmla="*/ 5728152 w 9531927"/>
                <a:gd name="connsiteY4" fmla="*/ 185128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1927" h="942108">
                  <a:moveTo>
                    <a:pt x="13855" y="0"/>
                  </a:moveTo>
                  <a:lnTo>
                    <a:pt x="9531927" y="13854"/>
                  </a:lnTo>
                  <a:lnTo>
                    <a:pt x="9531927" y="665018"/>
                  </a:lnTo>
                  <a:lnTo>
                    <a:pt x="5760279" y="625263"/>
                  </a:lnTo>
                  <a:lnTo>
                    <a:pt x="5728152" y="185128"/>
                  </a:lnTo>
                  <a:lnTo>
                    <a:pt x="1717964" y="221672"/>
                  </a:lnTo>
                  <a:cubicBezTo>
                    <a:pt x="1717964" y="397163"/>
                    <a:pt x="1759528" y="711200"/>
                    <a:pt x="1759528" y="886691"/>
                  </a:cubicBezTo>
                  <a:lnTo>
                    <a:pt x="0" y="942108"/>
                  </a:lnTo>
                  <a:lnTo>
                    <a:pt x="13855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1ECD7F-5BE0-CD47-B7BE-F200416FECED}"/>
              </a:ext>
            </a:extLst>
          </p:cNvPr>
          <p:cNvGrpSpPr/>
          <p:nvPr/>
        </p:nvGrpSpPr>
        <p:grpSpPr>
          <a:xfrm>
            <a:off x="2701635" y="4388439"/>
            <a:ext cx="3934692" cy="2261743"/>
            <a:chOff x="2701635" y="3903517"/>
            <a:chExt cx="3934692" cy="22617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0BC283-76C4-1340-944F-7C4D353D8FFC}"/>
                </a:ext>
              </a:extLst>
            </p:cNvPr>
            <p:cNvSpPr/>
            <p:nvPr/>
          </p:nvSpPr>
          <p:spPr>
            <a:xfrm>
              <a:off x="2701635" y="5791200"/>
              <a:ext cx="3934691" cy="3740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A5FFD1-43DB-9B46-9554-CAB7DAD58DCA}"/>
                </a:ext>
              </a:extLst>
            </p:cNvPr>
            <p:cNvSpPr/>
            <p:nvPr/>
          </p:nvSpPr>
          <p:spPr>
            <a:xfrm>
              <a:off x="2715489" y="3903517"/>
              <a:ext cx="3920838" cy="34981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2823C07-49B0-9845-9B7A-6F370B443BE1}"/>
                </a:ext>
              </a:extLst>
            </p:cNvPr>
            <p:cNvSpPr/>
            <p:nvPr/>
          </p:nvSpPr>
          <p:spPr>
            <a:xfrm>
              <a:off x="4419600" y="4294897"/>
              <a:ext cx="346364" cy="1482448"/>
            </a:xfrm>
            <a:prstGeom prst="up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05B53A-AC28-8740-95E3-3E5959F5B0CD}"/>
                </a:ext>
              </a:extLst>
            </p:cNvPr>
            <p:cNvSpPr txBox="1"/>
            <p:nvPr/>
          </p:nvSpPr>
          <p:spPr>
            <a:xfrm>
              <a:off x="4045528" y="4807539"/>
              <a:ext cx="10660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match!</a:t>
              </a:r>
            </a:p>
          </p:txBody>
        </p:sp>
      </p:grp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448BDD4C-3288-5747-9BB3-0F1BB4D25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7338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we’ll see</a:t>
            </a:r>
            <a:r>
              <a:rPr lang="en-US" altLang="en-US" sz="3200" i="1" dirty="0">
                <a:solidFill>
                  <a:srgbClr val="00009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why </a:t>
            </a: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longest prefix matching is used shortly, when we study addressing</a:t>
            </a:r>
          </a:p>
          <a:p>
            <a:pPr indent="-287338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longest prefix matching: often performed using ternary content addressable memories (TCAMs)</a:t>
            </a:r>
          </a:p>
          <a:p>
            <a:pPr lvl="1"/>
            <a:r>
              <a:rPr lang="en-US" altLang="en-US" sz="2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content addressable: </a:t>
            </a:r>
            <a:r>
              <a:rPr lang="en-US" altLang="en-US" sz="2800" dirty="0">
                <a:ea typeface="ＭＳ Ｐゴシック" panose="020B0600070205080204" pitchFamily="34" charset="-128"/>
              </a:rPr>
              <a:t>present address to TCAM: retrieve address in one clock cycle, regardless of table size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Cisco Catalyst:  ~1M routing table entries in TCAM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Longest prefix matching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FF29919-E30C-C848-A2A0-2376EB62D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1379472"/>
            <a:ext cx="11035748" cy="634860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 dirty="0"/>
              <a:t>transfer packet from input link to appropriate output link</a:t>
            </a:r>
          </a:p>
          <a:p>
            <a:pPr indent="-287338">
              <a:buFont typeface="Wingdings" charset="2"/>
              <a:buChar char="§"/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Switching fabrics</a:t>
            </a:r>
            <a:endParaRPr lang="en-US" sz="4800" dirty="0"/>
          </a:p>
        </p:txBody>
      </p:sp>
      <p:grpSp>
        <p:nvGrpSpPr>
          <p:cNvPr id="140" name="Group 60">
            <a:extLst>
              <a:ext uri="{FF2B5EF4-FFF2-40B4-BE49-F238E27FC236}">
                <a16:creationId xmlns:a16="http://schemas.microsoft.com/office/drawing/2014/main" id="{E16CE5B6-2BB1-8843-9C94-E2F2D5BE7F75}"/>
              </a:ext>
            </a:extLst>
          </p:cNvPr>
          <p:cNvGrpSpPr>
            <a:grpSpLocks/>
          </p:cNvGrpSpPr>
          <p:nvPr/>
        </p:nvGrpSpPr>
        <p:grpSpPr bwMode="auto">
          <a:xfrm>
            <a:off x="4510432" y="3943350"/>
            <a:ext cx="1609725" cy="2343150"/>
            <a:chOff x="2418" y="1882"/>
            <a:chExt cx="1014" cy="1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Rectangle 45">
              <a:extLst>
                <a:ext uri="{FF2B5EF4-FFF2-40B4-BE49-F238E27FC236}">
                  <a16:creationId xmlns:a16="http://schemas.microsoft.com/office/drawing/2014/main" id="{F26101B5-1F43-6C44-B633-4C17C2A3D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48">
              <a:extLst>
                <a:ext uri="{FF2B5EF4-FFF2-40B4-BE49-F238E27FC236}">
                  <a16:creationId xmlns:a16="http://schemas.microsoft.com/office/drawing/2014/main" id="{1E1E4579-D30C-D245-B0D4-E5A2AEC25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2418"/>
              <a:ext cx="87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high-speed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</p:grpSp>
      <p:sp>
        <p:nvSpPr>
          <p:cNvPr id="160" name="Text Box 57">
            <a:extLst>
              <a:ext uri="{FF2B5EF4-FFF2-40B4-BE49-F238E27FC236}">
                <a16:creationId xmlns:a16="http://schemas.microsoft.com/office/drawing/2014/main" id="{F1679189-37C6-6D40-A05F-4B13D87D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772" y="4857819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 input ports</a:t>
            </a:r>
          </a:p>
        </p:txBody>
      </p:sp>
      <p:grpSp>
        <p:nvGrpSpPr>
          <p:cNvPr id="168" name="Group 38">
            <a:extLst>
              <a:ext uri="{FF2B5EF4-FFF2-40B4-BE49-F238E27FC236}">
                <a16:creationId xmlns:a16="http://schemas.microsoft.com/office/drawing/2014/main" id="{8AC17FBD-D822-CD43-929D-2CC812BF0667}"/>
              </a:ext>
            </a:extLst>
          </p:cNvPr>
          <p:cNvGrpSpPr>
            <a:grpSpLocks/>
          </p:cNvGrpSpPr>
          <p:nvPr/>
        </p:nvGrpSpPr>
        <p:grpSpPr bwMode="auto">
          <a:xfrm>
            <a:off x="6149007" y="5709203"/>
            <a:ext cx="1472095" cy="386798"/>
            <a:chOff x="-51" y="2454"/>
            <a:chExt cx="1482" cy="357"/>
          </a:xfrm>
        </p:grpSpPr>
        <p:grpSp>
          <p:nvGrpSpPr>
            <p:cNvPr id="169" name="Group 39">
              <a:extLst>
                <a:ext uri="{FF2B5EF4-FFF2-40B4-BE49-F238E27FC236}">
                  <a16:creationId xmlns:a16="http://schemas.microsoft.com/office/drawing/2014/main" id="{0892708C-B62F-1443-A450-88C550BC04B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171" name="Rectangle 40">
                <a:extLst>
                  <a:ext uri="{FF2B5EF4-FFF2-40B4-BE49-F238E27FC236}">
                    <a16:creationId xmlns:a16="http://schemas.microsoft.com/office/drawing/2014/main" id="{646AD0B4-3035-904E-BC08-F1F7B9E66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2" name="Rectangle 41">
                <a:extLst>
                  <a:ext uri="{FF2B5EF4-FFF2-40B4-BE49-F238E27FC236}">
                    <a16:creationId xmlns:a16="http://schemas.microsoft.com/office/drawing/2014/main" id="{C11D294C-080E-E146-92DD-4E0970AA1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3" name="Rectangle 42">
                <a:extLst>
                  <a:ext uri="{FF2B5EF4-FFF2-40B4-BE49-F238E27FC236}">
                    <a16:creationId xmlns:a16="http://schemas.microsoft.com/office/drawing/2014/main" id="{AEC771A2-E626-8246-BD5D-885A3F232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4" name="Rectangle 43">
                <a:extLst>
                  <a:ext uri="{FF2B5EF4-FFF2-40B4-BE49-F238E27FC236}">
                    <a16:creationId xmlns:a16="http://schemas.microsoft.com/office/drawing/2014/main" id="{D9ACADB5-CB99-0C44-953C-36D248E85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70" name="Line 44">
              <a:extLst>
                <a:ext uri="{FF2B5EF4-FFF2-40B4-BE49-F238E27FC236}">
                  <a16:creationId xmlns:a16="http://schemas.microsoft.com/office/drawing/2014/main" id="{0B5CB4ED-80BB-FD4A-8E51-691C12DA6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1" name="Text Box 57">
            <a:extLst>
              <a:ext uri="{FF2B5EF4-FFF2-40B4-BE49-F238E27FC236}">
                <a16:creationId xmlns:a16="http://schemas.microsoft.com/office/drawing/2014/main" id="{7B04503A-E5E8-3F47-B2CA-2C4493C55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378" y="4864446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 output ports</a:t>
            </a:r>
          </a:p>
        </p:txBody>
      </p:sp>
      <p:grpSp>
        <p:nvGrpSpPr>
          <p:cNvPr id="182" name="Group 38">
            <a:extLst>
              <a:ext uri="{FF2B5EF4-FFF2-40B4-BE49-F238E27FC236}">
                <a16:creationId xmlns:a16="http://schemas.microsoft.com/office/drawing/2014/main" id="{0D66BD80-759C-4845-8712-8D0B4AF84EF1}"/>
              </a:ext>
            </a:extLst>
          </p:cNvPr>
          <p:cNvGrpSpPr>
            <a:grpSpLocks/>
          </p:cNvGrpSpPr>
          <p:nvPr/>
        </p:nvGrpSpPr>
        <p:grpSpPr bwMode="auto">
          <a:xfrm>
            <a:off x="6155633" y="4072559"/>
            <a:ext cx="1472095" cy="386798"/>
            <a:chOff x="-51" y="2454"/>
            <a:chExt cx="1482" cy="357"/>
          </a:xfrm>
        </p:grpSpPr>
        <p:grpSp>
          <p:nvGrpSpPr>
            <p:cNvPr id="183" name="Group 39">
              <a:extLst>
                <a:ext uri="{FF2B5EF4-FFF2-40B4-BE49-F238E27FC236}">
                  <a16:creationId xmlns:a16="http://schemas.microsoft.com/office/drawing/2014/main" id="{5C936A85-45B9-074E-B843-773AFF5135C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185" name="Rectangle 40">
                <a:extLst>
                  <a:ext uri="{FF2B5EF4-FFF2-40B4-BE49-F238E27FC236}">
                    <a16:creationId xmlns:a16="http://schemas.microsoft.com/office/drawing/2014/main" id="{B622FEB5-7929-1240-B7D5-15643E719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Rectangle 41">
                <a:extLst>
                  <a:ext uri="{FF2B5EF4-FFF2-40B4-BE49-F238E27FC236}">
                    <a16:creationId xmlns:a16="http://schemas.microsoft.com/office/drawing/2014/main" id="{9EC76602-1084-F84D-AD9A-D96EB15A8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7" name="Rectangle 42">
                <a:extLst>
                  <a:ext uri="{FF2B5EF4-FFF2-40B4-BE49-F238E27FC236}">
                    <a16:creationId xmlns:a16="http://schemas.microsoft.com/office/drawing/2014/main" id="{DD155316-70EC-7F4D-B61B-21231E854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8" name="Rectangle 43">
                <a:extLst>
                  <a:ext uri="{FF2B5EF4-FFF2-40B4-BE49-F238E27FC236}">
                    <a16:creationId xmlns:a16="http://schemas.microsoft.com/office/drawing/2014/main" id="{BFE2402A-9D06-854F-8BB0-978456C98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84" name="Line 44">
              <a:extLst>
                <a:ext uri="{FF2B5EF4-FFF2-40B4-BE49-F238E27FC236}">
                  <a16:creationId xmlns:a16="http://schemas.microsoft.com/office/drawing/2014/main" id="{D7FF759B-D504-9D47-8A31-C0C49E47A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7B67A3-971A-E044-9E63-6007998B6291}"/>
              </a:ext>
            </a:extLst>
          </p:cNvPr>
          <p:cNvSpPr txBox="1"/>
          <p:nvPr/>
        </p:nvSpPr>
        <p:spPr>
          <a:xfrm rot="5400000">
            <a:off x="6248400" y="4708389"/>
            <a:ext cx="92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0C8DE0E-9EEF-204C-9448-24E1458DC419}"/>
              </a:ext>
            </a:extLst>
          </p:cNvPr>
          <p:cNvSpPr txBox="1"/>
          <p:nvPr/>
        </p:nvSpPr>
        <p:spPr>
          <a:xfrm rot="5400000">
            <a:off x="3472070" y="4715016"/>
            <a:ext cx="92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</a:t>
            </a:r>
          </a:p>
        </p:txBody>
      </p:sp>
      <p:grpSp>
        <p:nvGrpSpPr>
          <p:cNvPr id="192" name="Group 39">
            <a:extLst>
              <a:ext uri="{FF2B5EF4-FFF2-40B4-BE49-F238E27FC236}">
                <a16:creationId xmlns:a16="http://schemas.microsoft.com/office/drawing/2014/main" id="{43EE5875-DB50-8F42-9E84-EBF455D6C7E5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2010" y="4065933"/>
            <a:ext cx="1078742" cy="386798"/>
            <a:chOff x="171" y="2454"/>
            <a:chExt cx="1086" cy="357"/>
          </a:xfrm>
        </p:grpSpPr>
        <p:sp>
          <p:nvSpPr>
            <p:cNvPr id="194" name="Rectangle 40">
              <a:extLst>
                <a:ext uri="{FF2B5EF4-FFF2-40B4-BE49-F238E27FC236}">
                  <a16:creationId xmlns:a16="http://schemas.microsoft.com/office/drawing/2014/main" id="{906CC695-2DD1-2E42-A750-72D294151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" y="2454"/>
              <a:ext cx="1084" cy="3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5" name="Rectangle 41">
              <a:extLst>
                <a:ext uri="{FF2B5EF4-FFF2-40B4-BE49-F238E27FC236}">
                  <a16:creationId xmlns:a16="http://schemas.microsoft.com/office/drawing/2014/main" id="{99D0D5A4-1E5B-0B43-A1B7-FD7BC835D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2554"/>
              <a:ext cx="337" cy="1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6" name="Rectangle 42">
              <a:extLst>
                <a:ext uri="{FF2B5EF4-FFF2-40B4-BE49-F238E27FC236}">
                  <a16:creationId xmlns:a16="http://schemas.microsoft.com/office/drawing/2014/main" id="{6140224D-DBC1-EB40-AFE8-D6D0132B5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490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7" name="Rectangle 43">
              <a:extLst>
                <a:ext uri="{FF2B5EF4-FFF2-40B4-BE49-F238E27FC236}">
                  <a16:creationId xmlns:a16="http://schemas.microsoft.com/office/drawing/2014/main" id="{0A00DDFA-F665-324F-A415-D0B5E35A5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488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3" name="Line 44">
            <a:extLst>
              <a:ext uri="{FF2B5EF4-FFF2-40B4-BE49-F238E27FC236}">
                <a16:creationId xmlns:a16="http://schemas.microsoft.com/office/drawing/2014/main" id="{A888E476-EAD9-6C4A-A7A3-DDB9C8C3A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494" y="4260957"/>
            <a:ext cx="14720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9" name="Group 39">
            <a:extLst>
              <a:ext uri="{FF2B5EF4-FFF2-40B4-BE49-F238E27FC236}">
                <a16:creationId xmlns:a16="http://schemas.microsoft.com/office/drawing/2014/main" id="{861F8D20-AD91-3246-9499-A09CBEB79CED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8636" y="5729080"/>
            <a:ext cx="1078742" cy="386798"/>
            <a:chOff x="171" y="2454"/>
            <a:chExt cx="1086" cy="357"/>
          </a:xfrm>
        </p:grpSpPr>
        <p:sp>
          <p:nvSpPr>
            <p:cNvPr id="201" name="Rectangle 40">
              <a:extLst>
                <a:ext uri="{FF2B5EF4-FFF2-40B4-BE49-F238E27FC236}">
                  <a16:creationId xmlns:a16="http://schemas.microsoft.com/office/drawing/2014/main" id="{C04E48EB-4A34-004B-84AD-61BC56BA5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" y="2454"/>
              <a:ext cx="1084" cy="3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2" name="Rectangle 41">
              <a:extLst>
                <a:ext uri="{FF2B5EF4-FFF2-40B4-BE49-F238E27FC236}">
                  <a16:creationId xmlns:a16="http://schemas.microsoft.com/office/drawing/2014/main" id="{D0C6BD53-6130-A748-BC48-3FA658887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2554"/>
              <a:ext cx="337" cy="1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42">
              <a:extLst>
                <a:ext uri="{FF2B5EF4-FFF2-40B4-BE49-F238E27FC236}">
                  <a16:creationId xmlns:a16="http://schemas.microsoft.com/office/drawing/2014/main" id="{19984A44-E408-0A4C-A437-40EAEAA84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490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Rectangle 43">
              <a:extLst>
                <a:ext uri="{FF2B5EF4-FFF2-40B4-BE49-F238E27FC236}">
                  <a16:creationId xmlns:a16="http://schemas.microsoft.com/office/drawing/2014/main" id="{30660A84-3620-0541-9A93-C5E1D76F1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488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0" name="Line 44">
            <a:extLst>
              <a:ext uri="{FF2B5EF4-FFF2-40B4-BE49-F238E27FC236}">
                <a16:creationId xmlns:a16="http://schemas.microsoft.com/office/drawing/2014/main" id="{975E947C-3697-5947-8DC9-3EF33B31B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120" y="5924104"/>
            <a:ext cx="14720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Content Placeholder 2">
            <a:extLst>
              <a:ext uri="{FF2B5EF4-FFF2-40B4-BE49-F238E27FC236}">
                <a16:creationId xmlns:a16="http://schemas.microsoft.com/office/drawing/2014/main" id="{DC2E6EA4-0C86-5F4C-BB3E-C92E5B769FC5}"/>
              </a:ext>
            </a:extLst>
          </p:cNvPr>
          <p:cNvSpPr txBox="1">
            <a:spLocks/>
          </p:cNvSpPr>
          <p:nvPr/>
        </p:nvSpPr>
        <p:spPr>
          <a:xfrm>
            <a:off x="805070" y="1889680"/>
            <a:ext cx="11035748" cy="231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switching rate: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 at which packets can be transfer from inputs to outputs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measured as multiple of input/output line rate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inputs: switching rate N times line rate desirable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77334-DD7E-1B48-8BC7-370BDB02F09A}"/>
              </a:ext>
            </a:extLst>
          </p:cNvPr>
          <p:cNvSpPr txBox="1"/>
          <p:nvPr/>
        </p:nvSpPr>
        <p:spPr>
          <a:xfrm>
            <a:off x="2756452" y="408167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8F21D3F-8391-534C-9242-3758758C301A}"/>
              </a:ext>
            </a:extLst>
          </p:cNvPr>
          <p:cNvSpPr txBox="1"/>
          <p:nvPr/>
        </p:nvSpPr>
        <p:spPr>
          <a:xfrm>
            <a:off x="2749826" y="57183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8A4E43E-89E0-E547-8C85-19EA30836952}"/>
              </a:ext>
            </a:extLst>
          </p:cNvPr>
          <p:cNvSpPr txBox="1"/>
          <p:nvPr/>
        </p:nvSpPr>
        <p:spPr>
          <a:xfrm>
            <a:off x="7593495" y="408167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94AA5E3-B3F2-B445-8CEF-84D33DC4565C}"/>
              </a:ext>
            </a:extLst>
          </p:cNvPr>
          <p:cNvSpPr txBox="1"/>
          <p:nvPr/>
        </p:nvSpPr>
        <p:spPr>
          <a:xfrm>
            <a:off x="7586868" y="571831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02FF0-F045-2443-B110-8EA634D57D8A}"/>
              </a:ext>
            </a:extLst>
          </p:cNvPr>
          <p:cNvSpPr txBox="1"/>
          <p:nvPr/>
        </p:nvSpPr>
        <p:spPr>
          <a:xfrm>
            <a:off x="4611758" y="4094922"/>
            <a:ext cx="13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(rate: NR, ideally)</a:t>
            </a: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1006AEB9-8E30-BF47-8218-D88E2916A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Switching fabrics</a:t>
            </a:r>
            <a:endParaRPr lang="en-US" sz="4800" dirty="0"/>
          </a:p>
        </p:txBody>
      </p:sp>
      <p:grpSp>
        <p:nvGrpSpPr>
          <p:cNvPr id="311" name="Group 80">
            <a:extLst>
              <a:ext uri="{FF2B5EF4-FFF2-40B4-BE49-F238E27FC236}">
                <a16:creationId xmlns:a16="http://schemas.microsoft.com/office/drawing/2014/main" id="{3ECBEF50-5AB0-494A-8A71-7779C83BEB48}"/>
              </a:ext>
            </a:extLst>
          </p:cNvPr>
          <p:cNvGrpSpPr>
            <a:grpSpLocks/>
          </p:cNvGrpSpPr>
          <p:nvPr/>
        </p:nvGrpSpPr>
        <p:grpSpPr bwMode="auto">
          <a:xfrm>
            <a:off x="4769281" y="4484392"/>
            <a:ext cx="1093120" cy="215900"/>
            <a:chOff x="876" y="2800"/>
            <a:chExt cx="788" cy="175"/>
          </a:xfrm>
        </p:grpSpPr>
        <p:sp>
          <p:nvSpPr>
            <p:cNvPr id="312" name="Rectangle 81">
              <a:extLst>
                <a:ext uri="{FF2B5EF4-FFF2-40B4-BE49-F238E27FC236}">
                  <a16:creationId xmlns:a16="http://schemas.microsoft.com/office/drawing/2014/main" id="{37D52850-F316-4144-A0B4-19C304D68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3" name="Rectangle 82">
              <a:extLst>
                <a:ext uri="{FF2B5EF4-FFF2-40B4-BE49-F238E27FC236}">
                  <a16:creationId xmlns:a16="http://schemas.microsoft.com/office/drawing/2014/main" id="{69439B26-261D-744E-9369-27374726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4" name="Rectangle 83">
              <a:extLst>
                <a:ext uri="{FF2B5EF4-FFF2-40B4-BE49-F238E27FC236}">
                  <a16:creationId xmlns:a16="http://schemas.microsoft.com/office/drawing/2014/main" id="{1B510572-6B31-7748-A75A-BF9B27F84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Rectangle 84">
              <a:extLst>
                <a:ext uri="{FF2B5EF4-FFF2-40B4-BE49-F238E27FC236}">
                  <a16:creationId xmlns:a16="http://schemas.microsoft.com/office/drawing/2014/main" id="{09923AAC-D18D-164E-B81F-A06E6E3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Line 85">
              <a:extLst>
                <a:ext uri="{FF2B5EF4-FFF2-40B4-BE49-F238E27FC236}">
                  <a16:creationId xmlns:a16="http://schemas.microsoft.com/office/drawing/2014/main" id="{7260ED2A-03CA-CD4D-ADAC-6C8DFBED0D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7"/>
              <a:ext cx="7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7" name="Group 86">
            <a:extLst>
              <a:ext uri="{FF2B5EF4-FFF2-40B4-BE49-F238E27FC236}">
                <a16:creationId xmlns:a16="http://schemas.microsoft.com/office/drawing/2014/main" id="{BE86221D-4C38-2645-B32F-F1F6D4B5168D}"/>
              </a:ext>
            </a:extLst>
          </p:cNvPr>
          <p:cNvGrpSpPr>
            <a:grpSpLocks/>
          </p:cNvGrpSpPr>
          <p:nvPr/>
        </p:nvGrpSpPr>
        <p:grpSpPr bwMode="auto">
          <a:xfrm>
            <a:off x="4767694" y="4879680"/>
            <a:ext cx="1094506" cy="215900"/>
            <a:chOff x="876" y="2800"/>
            <a:chExt cx="789" cy="175"/>
          </a:xfrm>
        </p:grpSpPr>
        <p:sp>
          <p:nvSpPr>
            <p:cNvPr id="318" name="Rectangle 87">
              <a:extLst>
                <a:ext uri="{FF2B5EF4-FFF2-40B4-BE49-F238E27FC236}">
                  <a16:creationId xmlns:a16="http://schemas.microsoft.com/office/drawing/2014/main" id="{996C6DCD-B0C9-FD49-B834-5736A5B7D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Rectangle 88">
              <a:extLst>
                <a:ext uri="{FF2B5EF4-FFF2-40B4-BE49-F238E27FC236}">
                  <a16:creationId xmlns:a16="http://schemas.microsoft.com/office/drawing/2014/main" id="{4C49FD79-8AA8-374F-9E0F-16366ADC4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Rectangle 89">
              <a:extLst>
                <a:ext uri="{FF2B5EF4-FFF2-40B4-BE49-F238E27FC236}">
                  <a16:creationId xmlns:a16="http://schemas.microsoft.com/office/drawing/2014/main" id="{30AA73C6-743D-744D-8076-CEB84412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Rectangle 90">
              <a:extLst>
                <a:ext uri="{FF2B5EF4-FFF2-40B4-BE49-F238E27FC236}">
                  <a16:creationId xmlns:a16="http://schemas.microsoft.com/office/drawing/2014/main" id="{4090BF92-DB22-2543-BF40-68E82A14D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Line 91">
              <a:extLst>
                <a:ext uri="{FF2B5EF4-FFF2-40B4-BE49-F238E27FC236}">
                  <a16:creationId xmlns:a16="http://schemas.microsoft.com/office/drawing/2014/main" id="{A9CC5C11-4FA7-CD4B-974B-BE7F20975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7"/>
              <a:ext cx="7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23" name="Group 92">
            <a:extLst>
              <a:ext uri="{FF2B5EF4-FFF2-40B4-BE49-F238E27FC236}">
                <a16:creationId xmlns:a16="http://schemas.microsoft.com/office/drawing/2014/main" id="{7F0C30F0-93C0-7B41-A148-F2583C432712}"/>
              </a:ext>
            </a:extLst>
          </p:cNvPr>
          <p:cNvGrpSpPr>
            <a:grpSpLocks/>
          </p:cNvGrpSpPr>
          <p:nvPr/>
        </p:nvGrpSpPr>
        <p:grpSpPr bwMode="auto">
          <a:xfrm>
            <a:off x="4762932" y="5306717"/>
            <a:ext cx="1079248" cy="215900"/>
            <a:chOff x="876" y="2800"/>
            <a:chExt cx="778" cy="175"/>
          </a:xfrm>
        </p:grpSpPr>
        <p:sp>
          <p:nvSpPr>
            <p:cNvPr id="324" name="Rectangle 93">
              <a:extLst>
                <a:ext uri="{FF2B5EF4-FFF2-40B4-BE49-F238E27FC236}">
                  <a16:creationId xmlns:a16="http://schemas.microsoft.com/office/drawing/2014/main" id="{FE2D31CC-2899-6644-8262-069C836FE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5" name="Rectangle 94">
              <a:extLst>
                <a:ext uri="{FF2B5EF4-FFF2-40B4-BE49-F238E27FC236}">
                  <a16:creationId xmlns:a16="http://schemas.microsoft.com/office/drawing/2014/main" id="{E084BCAF-AF68-F044-95BA-E9DD3AB8A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6" name="Rectangle 95">
              <a:extLst>
                <a:ext uri="{FF2B5EF4-FFF2-40B4-BE49-F238E27FC236}">
                  <a16:creationId xmlns:a16="http://schemas.microsoft.com/office/drawing/2014/main" id="{21E8CE31-B88B-E249-802C-CD6E7DB90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7" name="Rectangle 96">
              <a:extLst>
                <a:ext uri="{FF2B5EF4-FFF2-40B4-BE49-F238E27FC236}">
                  <a16:creationId xmlns:a16="http://schemas.microsoft.com/office/drawing/2014/main" id="{1D496C77-4D8A-4B49-BD5B-56233FC90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8" name="Line 97">
              <a:extLst>
                <a:ext uri="{FF2B5EF4-FFF2-40B4-BE49-F238E27FC236}">
                  <a16:creationId xmlns:a16="http://schemas.microsoft.com/office/drawing/2014/main" id="{A04C69F2-C1EE-854B-B285-27D90EB90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7"/>
              <a:ext cx="77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29" name="Line 98">
            <a:extLst>
              <a:ext uri="{FF2B5EF4-FFF2-40B4-BE49-F238E27FC236}">
                <a16:creationId xmlns:a16="http://schemas.microsoft.com/office/drawing/2014/main" id="{C1BD91B1-20FC-3B4C-8D6A-F8B58DCC0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8461" y="4492509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30" name="Group 99">
            <a:extLst>
              <a:ext uri="{FF2B5EF4-FFF2-40B4-BE49-F238E27FC236}">
                <a16:creationId xmlns:a16="http://schemas.microsoft.com/office/drawing/2014/main" id="{81F4A5FC-EF4D-2A48-8784-1750FC54BE25}"/>
              </a:ext>
            </a:extLst>
          </p:cNvPr>
          <p:cNvGrpSpPr>
            <a:grpSpLocks/>
          </p:cNvGrpSpPr>
          <p:nvPr/>
        </p:nvGrpSpPr>
        <p:grpSpPr bwMode="auto">
          <a:xfrm>
            <a:off x="5956300" y="4501349"/>
            <a:ext cx="1030288" cy="215900"/>
            <a:chOff x="367" y="3463"/>
            <a:chExt cx="649" cy="136"/>
          </a:xfrm>
        </p:grpSpPr>
        <p:sp>
          <p:nvSpPr>
            <p:cNvPr id="331" name="Rectangle 100">
              <a:extLst>
                <a:ext uri="{FF2B5EF4-FFF2-40B4-BE49-F238E27FC236}">
                  <a16:creationId xmlns:a16="http://schemas.microsoft.com/office/drawing/2014/main" id="{2FA335FE-AECE-F547-B1ED-C257408C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2" name="Rectangle 101">
              <a:extLst>
                <a:ext uri="{FF2B5EF4-FFF2-40B4-BE49-F238E27FC236}">
                  <a16:creationId xmlns:a16="http://schemas.microsoft.com/office/drawing/2014/main" id="{5F80436E-3841-8349-8966-AB341E01A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3" name="Rectangle 102">
              <a:extLst>
                <a:ext uri="{FF2B5EF4-FFF2-40B4-BE49-F238E27FC236}">
                  <a16:creationId xmlns:a16="http://schemas.microsoft.com/office/drawing/2014/main" id="{36262B26-2B10-664E-B485-2B0BF6B95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4" name="Rectangle 103">
              <a:extLst>
                <a:ext uri="{FF2B5EF4-FFF2-40B4-BE49-F238E27FC236}">
                  <a16:creationId xmlns:a16="http://schemas.microsoft.com/office/drawing/2014/main" id="{B2511842-B5CE-E242-9E79-819A629F7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5" name="Line 104">
              <a:extLst>
                <a:ext uri="{FF2B5EF4-FFF2-40B4-BE49-F238E27FC236}">
                  <a16:creationId xmlns:a16="http://schemas.microsoft.com/office/drawing/2014/main" id="{CAAFBF8F-0301-0F4D-9DF5-B3DD1EC8C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" y="3527"/>
              <a:ext cx="6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6" name="Group 105">
            <a:extLst>
              <a:ext uri="{FF2B5EF4-FFF2-40B4-BE49-F238E27FC236}">
                <a16:creationId xmlns:a16="http://schemas.microsoft.com/office/drawing/2014/main" id="{7BFAB449-E2DA-3147-849E-09A6366B098F}"/>
              </a:ext>
            </a:extLst>
          </p:cNvPr>
          <p:cNvGrpSpPr>
            <a:grpSpLocks/>
          </p:cNvGrpSpPr>
          <p:nvPr/>
        </p:nvGrpSpPr>
        <p:grpSpPr bwMode="auto">
          <a:xfrm>
            <a:off x="5946775" y="4893462"/>
            <a:ext cx="1044574" cy="215900"/>
            <a:chOff x="358" y="3463"/>
            <a:chExt cx="658" cy="136"/>
          </a:xfrm>
        </p:grpSpPr>
        <p:sp>
          <p:nvSpPr>
            <p:cNvPr id="337" name="Rectangle 106">
              <a:extLst>
                <a:ext uri="{FF2B5EF4-FFF2-40B4-BE49-F238E27FC236}">
                  <a16:creationId xmlns:a16="http://schemas.microsoft.com/office/drawing/2014/main" id="{9C435B71-B7F9-FB4C-83FD-6F3745D7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8" name="Rectangle 107">
              <a:extLst>
                <a:ext uri="{FF2B5EF4-FFF2-40B4-BE49-F238E27FC236}">
                  <a16:creationId xmlns:a16="http://schemas.microsoft.com/office/drawing/2014/main" id="{09CF7D3E-B128-CD40-817F-B76520EE2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9" name="Rectangle 108">
              <a:extLst>
                <a:ext uri="{FF2B5EF4-FFF2-40B4-BE49-F238E27FC236}">
                  <a16:creationId xmlns:a16="http://schemas.microsoft.com/office/drawing/2014/main" id="{86FC5905-2FC0-E848-B8C8-C68F4ACE3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0" name="Rectangle 109">
              <a:extLst>
                <a:ext uri="{FF2B5EF4-FFF2-40B4-BE49-F238E27FC236}">
                  <a16:creationId xmlns:a16="http://schemas.microsoft.com/office/drawing/2014/main" id="{D25B9F48-5027-6E4E-BF5B-3A43EB204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1" name="Line 110">
              <a:extLst>
                <a:ext uri="{FF2B5EF4-FFF2-40B4-BE49-F238E27FC236}">
                  <a16:creationId xmlns:a16="http://schemas.microsoft.com/office/drawing/2014/main" id="{9C3B50DE-BC7E-DC41-A996-2C8F99ABF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" y="3527"/>
              <a:ext cx="6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42" name="Group 111">
            <a:extLst>
              <a:ext uri="{FF2B5EF4-FFF2-40B4-BE49-F238E27FC236}">
                <a16:creationId xmlns:a16="http://schemas.microsoft.com/office/drawing/2014/main" id="{7DF99D71-DDE6-BB4A-B28F-8F67E7B81B51}"/>
              </a:ext>
            </a:extLst>
          </p:cNvPr>
          <p:cNvGrpSpPr>
            <a:grpSpLocks/>
          </p:cNvGrpSpPr>
          <p:nvPr/>
        </p:nvGrpSpPr>
        <p:grpSpPr bwMode="auto">
          <a:xfrm>
            <a:off x="5945368" y="5315556"/>
            <a:ext cx="1046163" cy="215900"/>
            <a:chOff x="357" y="3463"/>
            <a:chExt cx="659" cy="136"/>
          </a:xfrm>
        </p:grpSpPr>
        <p:sp>
          <p:nvSpPr>
            <p:cNvPr id="343" name="Rectangle 112">
              <a:extLst>
                <a:ext uri="{FF2B5EF4-FFF2-40B4-BE49-F238E27FC236}">
                  <a16:creationId xmlns:a16="http://schemas.microsoft.com/office/drawing/2014/main" id="{DADCADDA-AA8E-4A44-881D-9DC078380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4" name="Rectangle 113">
              <a:extLst>
                <a:ext uri="{FF2B5EF4-FFF2-40B4-BE49-F238E27FC236}">
                  <a16:creationId xmlns:a16="http://schemas.microsoft.com/office/drawing/2014/main" id="{7B071F8D-7A94-0545-B654-6656D361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5" name="Rectangle 114">
              <a:extLst>
                <a:ext uri="{FF2B5EF4-FFF2-40B4-BE49-F238E27FC236}">
                  <a16:creationId xmlns:a16="http://schemas.microsoft.com/office/drawing/2014/main" id="{030036A2-20DE-2444-AEBC-ED30EF2E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6" name="Rectangle 115">
              <a:extLst>
                <a:ext uri="{FF2B5EF4-FFF2-40B4-BE49-F238E27FC236}">
                  <a16:creationId xmlns:a16="http://schemas.microsoft.com/office/drawing/2014/main" id="{618626AC-F6A7-144F-9ECD-C4110EE9D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7" name="Line 116">
              <a:extLst>
                <a:ext uri="{FF2B5EF4-FFF2-40B4-BE49-F238E27FC236}">
                  <a16:creationId xmlns:a16="http://schemas.microsoft.com/office/drawing/2014/main" id="{75B1015E-550F-F445-8AAB-4865BC07F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" y="3527"/>
              <a:ext cx="6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48" name="Text Box 117">
            <a:extLst>
              <a:ext uri="{FF2B5EF4-FFF2-40B4-BE49-F238E27FC236}">
                <a16:creationId xmlns:a16="http://schemas.microsoft.com/office/drawing/2014/main" id="{65D98CB2-870D-B84B-9B0C-A2C174F4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477" y="5835029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7B28A1-7CC4-EC46-9F15-0A766D5FA67A}"/>
              </a:ext>
            </a:extLst>
          </p:cNvPr>
          <p:cNvGrpSpPr/>
          <p:nvPr/>
        </p:nvGrpSpPr>
        <p:grpSpPr>
          <a:xfrm>
            <a:off x="1186899" y="4439064"/>
            <a:ext cx="2798763" cy="1752600"/>
            <a:chOff x="1968777" y="4452316"/>
            <a:chExt cx="2798763" cy="1752600"/>
          </a:xfrm>
        </p:grpSpPr>
        <p:grpSp>
          <p:nvGrpSpPr>
            <p:cNvPr id="272" name="Group 30">
              <a:extLst>
                <a:ext uri="{FF2B5EF4-FFF2-40B4-BE49-F238E27FC236}">
                  <a16:creationId xmlns:a16="http://schemas.microsoft.com/office/drawing/2014/main" id="{3C7C2E39-B8FC-2E4E-8EA7-9980DBE08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1177" y="4534866"/>
              <a:ext cx="890588" cy="215900"/>
              <a:chOff x="876" y="2800"/>
              <a:chExt cx="642" cy="175"/>
            </a:xfrm>
          </p:grpSpPr>
          <p:sp>
            <p:nvSpPr>
              <p:cNvPr id="273" name="Rectangle 7">
                <a:extLst>
                  <a:ext uri="{FF2B5EF4-FFF2-40B4-BE49-F238E27FC236}">
                    <a16:creationId xmlns:a16="http://schemas.microsoft.com/office/drawing/2014/main" id="{1C7F0720-4AD3-7241-A18F-1322594DD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4" name="Rectangle 8">
                <a:extLst>
                  <a:ext uri="{FF2B5EF4-FFF2-40B4-BE49-F238E27FC236}">
                    <a16:creationId xmlns:a16="http://schemas.microsoft.com/office/drawing/2014/main" id="{6355CF5C-E1D3-BA4C-9C14-531EDEA37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5" name="Rectangle 9">
                <a:extLst>
                  <a:ext uri="{FF2B5EF4-FFF2-40B4-BE49-F238E27FC236}">
                    <a16:creationId xmlns:a16="http://schemas.microsoft.com/office/drawing/2014/main" id="{41497BCF-AE4C-5744-A422-5C5FDE760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6" name="Rectangle 10">
                <a:extLst>
                  <a:ext uri="{FF2B5EF4-FFF2-40B4-BE49-F238E27FC236}">
                    <a16:creationId xmlns:a16="http://schemas.microsoft.com/office/drawing/2014/main" id="{BC5034A8-3C30-BA4E-9BC2-0F43C7DAE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7" name="Line 11">
                <a:extLst>
                  <a:ext uri="{FF2B5EF4-FFF2-40B4-BE49-F238E27FC236}">
                    <a16:creationId xmlns:a16="http://schemas.microsoft.com/office/drawing/2014/main" id="{B5DB05AA-F635-D242-8616-F8A3AA123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78" name="Group 45">
              <a:extLst>
                <a:ext uri="{FF2B5EF4-FFF2-40B4-BE49-F238E27FC236}">
                  <a16:creationId xmlns:a16="http://schemas.microsoft.com/office/drawing/2014/main" id="{8F35E416-2B65-1B4A-A2ED-DF0FCBEF8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7365" y="4930154"/>
              <a:ext cx="890587" cy="215900"/>
              <a:chOff x="876" y="2800"/>
              <a:chExt cx="642" cy="175"/>
            </a:xfrm>
          </p:grpSpPr>
          <p:sp>
            <p:nvSpPr>
              <p:cNvPr id="279" name="Rectangle 46">
                <a:extLst>
                  <a:ext uri="{FF2B5EF4-FFF2-40B4-BE49-F238E27FC236}">
                    <a16:creationId xmlns:a16="http://schemas.microsoft.com/office/drawing/2014/main" id="{38918ABB-CEF1-BE45-AEE3-24901AE83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0" name="Rectangle 47">
                <a:extLst>
                  <a:ext uri="{FF2B5EF4-FFF2-40B4-BE49-F238E27FC236}">
                    <a16:creationId xmlns:a16="http://schemas.microsoft.com/office/drawing/2014/main" id="{FA6EFB7D-6BC0-FB42-BB60-753DA2C2F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1" name="Rectangle 48">
                <a:extLst>
                  <a:ext uri="{FF2B5EF4-FFF2-40B4-BE49-F238E27FC236}">
                    <a16:creationId xmlns:a16="http://schemas.microsoft.com/office/drawing/2014/main" id="{E6160B5F-9E39-C440-A991-AFCD9768C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2" name="Rectangle 49">
                <a:extLst>
                  <a:ext uri="{FF2B5EF4-FFF2-40B4-BE49-F238E27FC236}">
                    <a16:creationId xmlns:a16="http://schemas.microsoft.com/office/drawing/2014/main" id="{732D2AFE-3597-644A-97A1-28DD2F90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3" name="Line 50">
                <a:extLst>
                  <a:ext uri="{FF2B5EF4-FFF2-40B4-BE49-F238E27FC236}">
                    <a16:creationId xmlns:a16="http://schemas.microsoft.com/office/drawing/2014/main" id="{F3A2C82B-D735-2341-9B29-100DEE8F8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84" name="Group 51">
              <a:extLst>
                <a:ext uri="{FF2B5EF4-FFF2-40B4-BE49-F238E27FC236}">
                  <a16:creationId xmlns:a16="http://schemas.microsoft.com/office/drawing/2014/main" id="{6BA36712-4E6B-3D4E-ABC4-0CE286CF5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2602" y="5357191"/>
              <a:ext cx="890588" cy="215900"/>
              <a:chOff x="876" y="2800"/>
              <a:chExt cx="642" cy="175"/>
            </a:xfrm>
          </p:grpSpPr>
          <p:sp>
            <p:nvSpPr>
              <p:cNvPr id="285" name="Rectangle 52">
                <a:extLst>
                  <a:ext uri="{FF2B5EF4-FFF2-40B4-BE49-F238E27FC236}">
                    <a16:creationId xmlns:a16="http://schemas.microsoft.com/office/drawing/2014/main" id="{129DC514-3311-A645-A11D-4FF6C0B87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6" name="Rectangle 53">
                <a:extLst>
                  <a:ext uri="{FF2B5EF4-FFF2-40B4-BE49-F238E27FC236}">
                    <a16:creationId xmlns:a16="http://schemas.microsoft.com/office/drawing/2014/main" id="{E067EF7E-DADF-0B4B-A13F-44B8E3407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7" name="Rectangle 54">
                <a:extLst>
                  <a:ext uri="{FF2B5EF4-FFF2-40B4-BE49-F238E27FC236}">
                    <a16:creationId xmlns:a16="http://schemas.microsoft.com/office/drawing/2014/main" id="{9301E58F-0697-8D42-8D86-7240128C5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8" name="Rectangle 55">
                <a:extLst>
                  <a:ext uri="{FF2B5EF4-FFF2-40B4-BE49-F238E27FC236}">
                    <a16:creationId xmlns:a16="http://schemas.microsoft.com/office/drawing/2014/main" id="{91AC650D-8A42-5745-8F86-B02FF0476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9" name="Line 56">
                <a:extLst>
                  <a:ext uri="{FF2B5EF4-FFF2-40B4-BE49-F238E27FC236}">
                    <a16:creationId xmlns:a16="http://schemas.microsoft.com/office/drawing/2014/main" id="{F9808253-1247-4A4E-96D0-B5614778E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90" name="Rectangle 57">
              <a:extLst>
                <a:ext uri="{FF2B5EF4-FFF2-40B4-BE49-F238E27FC236}">
                  <a16:creationId xmlns:a16="http://schemas.microsoft.com/office/drawing/2014/main" id="{41269D84-F7BD-3F4B-9EE9-23A8785FC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015" y="4452316"/>
              <a:ext cx="704850" cy="11763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91" name="Group 64">
              <a:extLst>
                <a:ext uri="{FF2B5EF4-FFF2-40B4-BE49-F238E27FC236}">
                  <a16:creationId xmlns:a16="http://schemas.microsoft.com/office/drawing/2014/main" id="{F48BF83F-9F4E-FD44-89AF-AD40F44A1B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9627" y="4533279"/>
              <a:ext cx="890588" cy="215900"/>
              <a:chOff x="455" y="3463"/>
              <a:chExt cx="561" cy="136"/>
            </a:xfrm>
          </p:grpSpPr>
          <p:sp>
            <p:nvSpPr>
              <p:cNvPr id="292" name="Rectangle 59">
                <a:extLst>
                  <a:ext uri="{FF2B5EF4-FFF2-40B4-BE49-F238E27FC236}">
                    <a16:creationId xmlns:a16="http://schemas.microsoft.com/office/drawing/2014/main" id="{4E120DDC-4D03-F842-94AF-27555EDB5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Rectangle 60">
                <a:extLst>
                  <a:ext uri="{FF2B5EF4-FFF2-40B4-BE49-F238E27FC236}">
                    <a16:creationId xmlns:a16="http://schemas.microsoft.com/office/drawing/2014/main" id="{3E424F24-DEF2-7747-8B32-D2D41DCCB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4" name="Rectangle 61">
                <a:extLst>
                  <a:ext uri="{FF2B5EF4-FFF2-40B4-BE49-F238E27FC236}">
                    <a16:creationId xmlns:a16="http://schemas.microsoft.com/office/drawing/2014/main" id="{FCB1CF36-46B1-EA41-94AF-564D1A453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Rectangle 62">
                <a:extLst>
                  <a:ext uri="{FF2B5EF4-FFF2-40B4-BE49-F238E27FC236}">
                    <a16:creationId xmlns:a16="http://schemas.microsoft.com/office/drawing/2014/main" id="{1B49B267-612F-D84F-B02E-C419C0367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6" name="Line 63">
                <a:extLst>
                  <a:ext uri="{FF2B5EF4-FFF2-40B4-BE49-F238E27FC236}">
                    <a16:creationId xmlns:a16="http://schemas.microsoft.com/office/drawing/2014/main" id="{DCB1F4FA-6E22-F34F-B286-A108C325D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3527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97" name="Group 65">
              <a:extLst>
                <a:ext uri="{FF2B5EF4-FFF2-40B4-BE49-F238E27FC236}">
                  <a16:creationId xmlns:a16="http://schemas.microsoft.com/office/drawing/2014/main" id="{719D39D4-FB51-7642-A36C-2BA36F1698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4390" y="4925391"/>
              <a:ext cx="890587" cy="215900"/>
              <a:chOff x="455" y="3463"/>
              <a:chExt cx="561" cy="136"/>
            </a:xfrm>
          </p:grpSpPr>
          <p:sp>
            <p:nvSpPr>
              <p:cNvPr id="298" name="Rectangle 66">
                <a:extLst>
                  <a:ext uri="{FF2B5EF4-FFF2-40B4-BE49-F238E27FC236}">
                    <a16:creationId xmlns:a16="http://schemas.microsoft.com/office/drawing/2014/main" id="{95FB090C-CEEB-C642-B6E3-796C33946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Rectangle 67">
                <a:extLst>
                  <a:ext uri="{FF2B5EF4-FFF2-40B4-BE49-F238E27FC236}">
                    <a16:creationId xmlns:a16="http://schemas.microsoft.com/office/drawing/2014/main" id="{90EE24D2-2A23-8A4B-AA6C-77A540AF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0" name="Rectangle 68">
                <a:extLst>
                  <a:ext uri="{FF2B5EF4-FFF2-40B4-BE49-F238E27FC236}">
                    <a16:creationId xmlns:a16="http://schemas.microsoft.com/office/drawing/2014/main" id="{0EE5C8FE-A545-1047-B033-D000FCC81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1" name="Rectangle 69">
                <a:extLst>
                  <a:ext uri="{FF2B5EF4-FFF2-40B4-BE49-F238E27FC236}">
                    <a16:creationId xmlns:a16="http://schemas.microsoft.com/office/drawing/2014/main" id="{4875E736-57B1-E048-9DED-51F8EBE44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2" name="Line 70">
                <a:extLst>
                  <a:ext uri="{FF2B5EF4-FFF2-40B4-BE49-F238E27FC236}">
                    <a16:creationId xmlns:a16="http://schemas.microsoft.com/office/drawing/2014/main" id="{F1131A5F-4FDC-6741-B569-1128DD469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3527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03" name="Group 71">
              <a:extLst>
                <a:ext uri="{FF2B5EF4-FFF2-40B4-BE49-F238E27FC236}">
                  <a16:creationId xmlns:a16="http://schemas.microsoft.com/office/drawing/2014/main" id="{563249F4-CC55-FB4F-A620-0484EEFEF1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9627" y="5352429"/>
              <a:ext cx="890588" cy="215900"/>
              <a:chOff x="455" y="3463"/>
              <a:chExt cx="561" cy="136"/>
            </a:xfrm>
          </p:grpSpPr>
          <p:sp>
            <p:nvSpPr>
              <p:cNvPr id="304" name="Rectangle 72">
                <a:extLst>
                  <a:ext uri="{FF2B5EF4-FFF2-40B4-BE49-F238E27FC236}">
                    <a16:creationId xmlns:a16="http://schemas.microsoft.com/office/drawing/2014/main" id="{C3C1DBA4-7D91-0449-AD0B-AD923E348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5" name="Rectangle 73">
                <a:extLst>
                  <a:ext uri="{FF2B5EF4-FFF2-40B4-BE49-F238E27FC236}">
                    <a16:creationId xmlns:a16="http://schemas.microsoft.com/office/drawing/2014/main" id="{0745B999-1569-3C4A-B569-9ACA75633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6" name="Rectangle 74">
                <a:extLst>
                  <a:ext uri="{FF2B5EF4-FFF2-40B4-BE49-F238E27FC236}">
                    <a16:creationId xmlns:a16="http://schemas.microsoft.com/office/drawing/2014/main" id="{521FB59F-393E-8043-969B-F33591006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7" name="Rectangle 75">
                <a:extLst>
                  <a:ext uri="{FF2B5EF4-FFF2-40B4-BE49-F238E27FC236}">
                    <a16:creationId xmlns:a16="http://schemas.microsoft.com/office/drawing/2014/main" id="{8BDC1A78-9913-4044-AD8A-150F04126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8" name="Line 76">
                <a:extLst>
                  <a:ext uri="{FF2B5EF4-FFF2-40B4-BE49-F238E27FC236}">
                    <a16:creationId xmlns:a16="http://schemas.microsoft.com/office/drawing/2014/main" id="{7CD69A6B-8BD5-4A41-B066-4747BB61C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3527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Text Box 78">
              <a:extLst>
                <a:ext uri="{FF2B5EF4-FFF2-40B4-BE49-F238E27FC236}">
                  <a16:creationId xmlns:a16="http://schemas.microsoft.com/office/drawing/2014/main" id="{DA6CCE94-715B-FE44-98B3-B5292404E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327" y="5838204"/>
              <a:ext cx="1009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memory</a:t>
              </a:r>
            </a:p>
          </p:txBody>
        </p:sp>
        <p:sp>
          <p:nvSpPr>
            <p:cNvPr id="310" name="Text Box 79">
              <a:extLst>
                <a:ext uri="{FF2B5EF4-FFF2-40B4-BE49-F238E27FC236}">
                  <a16:creationId xmlns:a16="http://schemas.microsoft.com/office/drawing/2014/main" id="{021CED6C-C2DB-174F-9D8D-6ABDA5614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1752" y="4769816"/>
              <a:ext cx="8239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memory</a:t>
              </a:r>
            </a:p>
          </p:txBody>
        </p:sp>
        <p:sp>
          <p:nvSpPr>
            <p:cNvPr id="402" name="Freeform 171">
              <a:extLst>
                <a:ext uri="{FF2B5EF4-FFF2-40B4-BE49-F238E27FC236}">
                  <a16:creationId xmlns:a16="http://schemas.microsoft.com/office/drawing/2014/main" id="{7EB6C5B2-8711-C447-BA49-C9D20140F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777" y="4577729"/>
              <a:ext cx="2798763" cy="412750"/>
            </a:xfrm>
            <a:custGeom>
              <a:avLst/>
              <a:gdLst>
                <a:gd name="T0" fmla="*/ 0 w 1763"/>
                <a:gd name="T1" fmla="*/ 0 h 260"/>
                <a:gd name="T2" fmla="*/ 2147483647 w 1763"/>
                <a:gd name="T3" fmla="*/ 0 h 260"/>
                <a:gd name="T4" fmla="*/ 2147483647 w 1763"/>
                <a:gd name="T5" fmla="*/ 2147483647 h 260"/>
                <a:gd name="T6" fmla="*/ 2147483647 w 1763"/>
                <a:gd name="T7" fmla="*/ 2147483647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3"/>
                <a:gd name="T13" fmla="*/ 0 h 260"/>
                <a:gd name="T14" fmla="*/ 1763 w 1763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3" h="260">
                  <a:moveTo>
                    <a:pt x="0" y="0"/>
                  </a:moveTo>
                  <a:lnTo>
                    <a:pt x="689" y="0"/>
                  </a:lnTo>
                  <a:lnTo>
                    <a:pt x="1054" y="260"/>
                  </a:lnTo>
                  <a:lnTo>
                    <a:pt x="1763" y="26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03" name="Freeform 172">
            <a:extLst>
              <a:ext uri="{FF2B5EF4-FFF2-40B4-BE49-F238E27FC236}">
                <a16:creationId xmlns:a16="http://schemas.microsoft.com/office/drawing/2014/main" id="{FCB8CAB7-7CE5-7648-B2F4-FF9B29F4C17A}"/>
              </a:ext>
            </a:extLst>
          </p:cNvPr>
          <p:cNvSpPr>
            <a:spLocks/>
          </p:cNvSpPr>
          <p:nvPr/>
        </p:nvSpPr>
        <p:spPr bwMode="auto">
          <a:xfrm>
            <a:off x="5019952" y="4547566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1E24DDED-AAB8-1742-BEAA-647483FFA1F1}"/>
              </a:ext>
            </a:extLst>
          </p:cNvPr>
          <p:cNvGrpSpPr/>
          <p:nvPr/>
        </p:nvGrpSpPr>
        <p:grpSpPr>
          <a:xfrm>
            <a:off x="7258217" y="4512159"/>
            <a:ext cx="2854919" cy="2066925"/>
            <a:chOff x="6675121" y="4485654"/>
            <a:chExt cx="2854919" cy="2066925"/>
          </a:xfrm>
        </p:grpSpPr>
        <p:grpSp>
          <p:nvGrpSpPr>
            <p:cNvPr id="349" name="Group 118">
              <a:extLst>
                <a:ext uri="{FF2B5EF4-FFF2-40B4-BE49-F238E27FC236}">
                  <a16:creationId xmlns:a16="http://schemas.microsoft.com/office/drawing/2014/main" id="{2404D93A-580B-0343-A0B1-94D96A295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9465" y="4485654"/>
              <a:ext cx="890587" cy="215900"/>
              <a:chOff x="876" y="2800"/>
              <a:chExt cx="642" cy="175"/>
            </a:xfrm>
          </p:grpSpPr>
          <p:sp>
            <p:nvSpPr>
              <p:cNvPr id="350" name="Rectangle 119">
                <a:extLst>
                  <a:ext uri="{FF2B5EF4-FFF2-40B4-BE49-F238E27FC236}">
                    <a16:creationId xmlns:a16="http://schemas.microsoft.com/office/drawing/2014/main" id="{DEAD9689-A93F-3A40-A1F0-D7AE2D9E4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1" name="Rectangle 120">
                <a:extLst>
                  <a:ext uri="{FF2B5EF4-FFF2-40B4-BE49-F238E27FC236}">
                    <a16:creationId xmlns:a16="http://schemas.microsoft.com/office/drawing/2014/main" id="{B3FFEF5C-2CF8-3F48-AA70-FCA4463D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2" name="Rectangle 121">
                <a:extLst>
                  <a:ext uri="{FF2B5EF4-FFF2-40B4-BE49-F238E27FC236}">
                    <a16:creationId xmlns:a16="http://schemas.microsoft.com/office/drawing/2014/main" id="{6DA8F41A-C8D0-E84A-BE1E-E5D24606E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3" name="Rectangle 122">
                <a:extLst>
                  <a:ext uri="{FF2B5EF4-FFF2-40B4-BE49-F238E27FC236}">
                    <a16:creationId xmlns:a16="http://schemas.microsoft.com/office/drawing/2014/main" id="{71D1CE81-6E07-EF41-B20A-E71DD5427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4" name="Line 123">
                <a:extLst>
                  <a:ext uri="{FF2B5EF4-FFF2-40B4-BE49-F238E27FC236}">
                    <a16:creationId xmlns:a16="http://schemas.microsoft.com/office/drawing/2014/main" id="{FDFD10E9-723C-CD4E-9B1E-C974437C0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55" name="Group 124">
              <a:extLst>
                <a:ext uri="{FF2B5EF4-FFF2-40B4-BE49-F238E27FC236}">
                  <a16:creationId xmlns:a16="http://schemas.microsoft.com/office/drawing/2014/main" id="{531A9996-A8C0-EB41-BF87-89DBD438F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5652" y="4880941"/>
              <a:ext cx="890588" cy="215900"/>
              <a:chOff x="876" y="2800"/>
              <a:chExt cx="642" cy="175"/>
            </a:xfrm>
          </p:grpSpPr>
          <p:sp>
            <p:nvSpPr>
              <p:cNvPr id="356" name="Rectangle 125">
                <a:extLst>
                  <a:ext uri="{FF2B5EF4-FFF2-40B4-BE49-F238E27FC236}">
                    <a16:creationId xmlns:a16="http://schemas.microsoft.com/office/drawing/2014/main" id="{2467BB19-E02A-7B43-9CA4-9F0EB6D87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7" name="Rectangle 126">
                <a:extLst>
                  <a:ext uri="{FF2B5EF4-FFF2-40B4-BE49-F238E27FC236}">
                    <a16:creationId xmlns:a16="http://schemas.microsoft.com/office/drawing/2014/main" id="{962D332A-F4A3-2648-892A-BD845A64A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8" name="Rectangle 127">
                <a:extLst>
                  <a:ext uri="{FF2B5EF4-FFF2-40B4-BE49-F238E27FC236}">
                    <a16:creationId xmlns:a16="http://schemas.microsoft.com/office/drawing/2014/main" id="{72283283-9F77-C548-B1DC-7BED275E1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9" name="Rectangle 128">
                <a:extLst>
                  <a:ext uri="{FF2B5EF4-FFF2-40B4-BE49-F238E27FC236}">
                    <a16:creationId xmlns:a16="http://schemas.microsoft.com/office/drawing/2014/main" id="{97305BF1-8C59-FD41-8C7C-DBF2671DC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0" name="Line 129">
                <a:extLst>
                  <a:ext uri="{FF2B5EF4-FFF2-40B4-BE49-F238E27FC236}">
                    <a16:creationId xmlns:a16="http://schemas.microsoft.com/office/drawing/2014/main" id="{EDA7687B-3958-E947-B115-E7E60D777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61" name="Group 130">
              <a:extLst>
                <a:ext uri="{FF2B5EF4-FFF2-40B4-BE49-F238E27FC236}">
                  <a16:creationId xmlns:a16="http://schemas.microsoft.com/office/drawing/2014/main" id="{1D80AFC0-343E-BE4A-A3A1-7940B6D33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0890" y="5307979"/>
              <a:ext cx="890587" cy="215900"/>
              <a:chOff x="876" y="2800"/>
              <a:chExt cx="642" cy="175"/>
            </a:xfrm>
          </p:grpSpPr>
          <p:sp>
            <p:nvSpPr>
              <p:cNvPr id="362" name="Rectangle 131">
                <a:extLst>
                  <a:ext uri="{FF2B5EF4-FFF2-40B4-BE49-F238E27FC236}">
                    <a16:creationId xmlns:a16="http://schemas.microsoft.com/office/drawing/2014/main" id="{41CC58A8-B68E-884F-BD23-08890CD1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3" name="Rectangle 132">
                <a:extLst>
                  <a:ext uri="{FF2B5EF4-FFF2-40B4-BE49-F238E27FC236}">
                    <a16:creationId xmlns:a16="http://schemas.microsoft.com/office/drawing/2014/main" id="{328A28BC-2B66-004E-8A4C-0C3533209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4" name="Rectangle 133">
                <a:extLst>
                  <a:ext uri="{FF2B5EF4-FFF2-40B4-BE49-F238E27FC236}">
                    <a16:creationId xmlns:a16="http://schemas.microsoft.com/office/drawing/2014/main" id="{D3427F60-4900-B545-B8F2-23A9D4F79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5" name="Rectangle 134">
                <a:extLst>
                  <a:ext uri="{FF2B5EF4-FFF2-40B4-BE49-F238E27FC236}">
                    <a16:creationId xmlns:a16="http://schemas.microsoft.com/office/drawing/2014/main" id="{808AFD0A-2342-6644-842D-FE9FD6D74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6" name="Line 135">
                <a:extLst>
                  <a:ext uri="{FF2B5EF4-FFF2-40B4-BE49-F238E27FC236}">
                    <a16:creationId xmlns:a16="http://schemas.microsoft.com/office/drawing/2014/main" id="{AA67B89E-6553-F34F-9540-BB2888CF4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67" name="Group 154">
              <a:extLst>
                <a:ext uri="{FF2B5EF4-FFF2-40B4-BE49-F238E27FC236}">
                  <a16:creationId xmlns:a16="http://schemas.microsoft.com/office/drawing/2014/main" id="{FCB38C9C-3886-1647-B1BB-77C45B97E5F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8564840" y="5504829"/>
              <a:ext cx="895350" cy="1035050"/>
              <a:chOff x="2954" y="2776"/>
              <a:chExt cx="564" cy="652"/>
            </a:xfrm>
          </p:grpSpPr>
          <p:grpSp>
            <p:nvGrpSpPr>
              <p:cNvPr id="368" name="Group 136">
                <a:extLst>
                  <a:ext uri="{FF2B5EF4-FFF2-40B4-BE49-F238E27FC236}">
                    <a16:creationId xmlns:a16="http://schemas.microsoft.com/office/drawing/2014/main" id="{EC3B7F3C-2CB6-0642-A702-4D975C6E96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381" name="Rectangle 137">
                  <a:extLst>
                    <a:ext uri="{FF2B5EF4-FFF2-40B4-BE49-F238E27FC236}">
                      <a16:creationId xmlns:a16="http://schemas.microsoft.com/office/drawing/2014/main" id="{333322CF-B6EA-B147-806E-4AA261E43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2" name="Rectangle 138">
                  <a:extLst>
                    <a:ext uri="{FF2B5EF4-FFF2-40B4-BE49-F238E27FC236}">
                      <a16:creationId xmlns:a16="http://schemas.microsoft.com/office/drawing/2014/main" id="{884DB2A1-6022-954E-B68C-90C304DB2F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3" name="Rectangle 139">
                  <a:extLst>
                    <a:ext uri="{FF2B5EF4-FFF2-40B4-BE49-F238E27FC236}">
                      <a16:creationId xmlns:a16="http://schemas.microsoft.com/office/drawing/2014/main" id="{39F0096A-6580-4B46-9B00-336282120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4" name="Rectangle 140">
                  <a:extLst>
                    <a:ext uri="{FF2B5EF4-FFF2-40B4-BE49-F238E27FC236}">
                      <a16:creationId xmlns:a16="http://schemas.microsoft.com/office/drawing/2014/main" id="{A02D0A4D-FA88-0445-B282-F1BA4FAC9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5" name="Line 141">
                  <a:extLst>
                    <a:ext uri="{FF2B5EF4-FFF2-40B4-BE49-F238E27FC236}">
                      <a16:creationId xmlns:a16="http://schemas.microsoft.com/office/drawing/2014/main" id="{89AD7EED-2D5A-5F4B-82F9-B59964C7D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69" name="Group 142">
                <a:extLst>
                  <a:ext uri="{FF2B5EF4-FFF2-40B4-BE49-F238E27FC236}">
                    <a16:creationId xmlns:a16="http://schemas.microsoft.com/office/drawing/2014/main" id="{971C6EFA-672B-694C-8BB8-27DE8BB10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376" name="Rectangle 143">
                  <a:extLst>
                    <a:ext uri="{FF2B5EF4-FFF2-40B4-BE49-F238E27FC236}">
                      <a16:creationId xmlns:a16="http://schemas.microsoft.com/office/drawing/2014/main" id="{E55A46DF-72A8-7647-876D-A80F15CE8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7" name="Rectangle 144">
                  <a:extLst>
                    <a:ext uri="{FF2B5EF4-FFF2-40B4-BE49-F238E27FC236}">
                      <a16:creationId xmlns:a16="http://schemas.microsoft.com/office/drawing/2014/main" id="{D24335F7-9D53-044A-AB88-2B9DF89C1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8" name="Rectangle 145">
                  <a:extLst>
                    <a:ext uri="{FF2B5EF4-FFF2-40B4-BE49-F238E27FC236}">
                      <a16:creationId xmlns:a16="http://schemas.microsoft.com/office/drawing/2014/main" id="{6AEA3435-AA43-9F49-9087-3A3338DAF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9" name="Rectangle 146">
                  <a:extLst>
                    <a:ext uri="{FF2B5EF4-FFF2-40B4-BE49-F238E27FC236}">
                      <a16:creationId xmlns:a16="http://schemas.microsoft.com/office/drawing/2014/main" id="{177A053B-0BAE-0640-AB44-0E043F06D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0" name="Line 147">
                  <a:extLst>
                    <a:ext uri="{FF2B5EF4-FFF2-40B4-BE49-F238E27FC236}">
                      <a16:creationId xmlns:a16="http://schemas.microsoft.com/office/drawing/2014/main" id="{8AEFB38B-7DDC-9F44-A516-7DAA76A7E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70" name="Group 148">
                <a:extLst>
                  <a:ext uri="{FF2B5EF4-FFF2-40B4-BE49-F238E27FC236}">
                    <a16:creationId xmlns:a16="http://schemas.microsoft.com/office/drawing/2014/main" id="{FD714310-89A4-394D-B783-5EC2CA17AE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371" name="Rectangle 149">
                  <a:extLst>
                    <a:ext uri="{FF2B5EF4-FFF2-40B4-BE49-F238E27FC236}">
                      <a16:creationId xmlns:a16="http://schemas.microsoft.com/office/drawing/2014/main" id="{ADDE511B-C129-9D4B-A35E-5B6716868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Rectangle 150">
                  <a:extLst>
                    <a:ext uri="{FF2B5EF4-FFF2-40B4-BE49-F238E27FC236}">
                      <a16:creationId xmlns:a16="http://schemas.microsoft.com/office/drawing/2014/main" id="{1926829B-5C2B-7B46-AAD2-DCC04D10C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3" name="Rectangle 151">
                  <a:extLst>
                    <a:ext uri="{FF2B5EF4-FFF2-40B4-BE49-F238E27FC236}">
                      <a16:creationId xmlns:a16="http://schemas.microsoft.com/office/drawing/2014/main" id="{5166BAC0-36EC-054B-AEAE-4083E2973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4" name="Rectangle 152">
                  <a:extLst>
                    <a:ext uri="{FF2B5EF4-FFF2-40B4-BE49-F238E27FC236}">
                      <a16:creationId xmlns:a16="http://schemas.microsoft.com/office/drawing/2014/main" id="{B8D687ED-21A3-5844-8144-FC4568CCB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5" name="Line 153">
                  <a:extLst>
                    <a:ext uri="{FF2B5EF4-FFF2-40B4-BE49-F238E27FC236}">
                      <a16:creationId xmlns:a16="http://schemas.microsoft.com/office/drawing/2014/main" id="{B0B99B84-F7F0-474D-9C17-F45572185C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386" name="Line 155">
              <a:extLst>
                <a:ext uri="{FF2B5EF4-FFF2-40B4-BE49-F238E27FC236}">
                  <a16:creationId xmlns:a16="http://schemas.microsoft.com/office/drawing/2014/main" id="{03C8D9EA-BBBC-B346-8BF2-359A0A507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0052" y="4592016"/>
              <a:ext cx="10636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7" name="Line 156">
              <a:extLst>
                <a:ext uri="{FF2B5EF4-FFF2-40B4-BE49-F238E27FC236}">
                  <a16:creationId xmlns:a16="http://schemas.microsoft.com/office/drawing/2014/main" id="{A11B99D5-398C-2B4F-8426-2A7897D267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1952" y="4979366"/>
              <a:ext cx="1111250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8" name="Line 157">
              <a:extLst>
                <a:ext uri="{FF2B5EF4-FFF2-40B4-BE49-F238E27FC236}">
                  <a16:creationId xmlns:a16="http://schemas.microsoft.com/office/drawing/2014/main" id="{E19B9C74-C0F9-9C48-96BC-5083BFA42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1952" y="5411166"/>
              <a:ext cx="11017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9" name="Line 158">
              <a:extLst>
                <a:ext uri="{FF2B5EF4-FFF2-40B4-BE49-F238E27FC236}">
                  <a16:creationId xmlns:a16="http://schemas.microsoft.com/office/drawing/2014/main" id="{972BC1ED-3C65-0D48-80B7-F3828BC10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4527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0" name="Line 159">
              <a:extLst>
                <a:ext uri="{FF2B5EF4-FFF2-40B4-BE49-F238E27FC236}">
                  <a16:creationId xmlns:a16="http://schemas.microsoft.com/office/drawing/2014/main" id="{C423A751-C773-8948-92DB-5C00303B00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6802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1" name="Line 160">
              <a:extLst>
                <a:ext uri="{FF2B5EF4-FFF2-40B4-BE49-F238E27FC236}">
                  <a16:creationId xmlns:a16="http://schemas.microsoft.com/office/drawing/2014/main" id="{2109E4A3-3D73-694A-B332-08F4B9DB2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3677" y="4582491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2" name="Oval 161">
              <a:extLst>
                <a:ext uri="{FF2B5EF4-FFF2-40B4-BE49-F238E27FC236}">
                  <a16:creationId xmlns:a16="http://schemas.microsoft.com/office/drawing/2014/main" id="{560F0CCD-566F-2848-BC28-48AB5BC46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3" name="Oval 162">
              <a:extLst>
                <a:ext uri="{FF2B5EF4-FFF2-40B4-BE49-F238E27FC236}">
                  <a16:creationId xmlns:a16="http://schemas.microsoft.com/office/drawing/2014/main" id="{6B545151-450A-F94D-A4C6-78382BC8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4" name="Oval 163">
              <a:extLst>
                <a:ext uri="{FF2B5EF4-FFF2-40B4-BE49-F238E27FC236}">
                  <a16:creationId xmlns:a16="http://schemas.microsoft.com/office/drawing/2014/main" id="{EA145C17-3847-3E48-8C50-06E7F086C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90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5" name="Oval 164">
              <a:extLst>
                <a:ext uri="{FF2B5EF4-FFF2-40B4-BE49-F238E27FC236}">
                  <a16:creationId xmlns:a16="http://schemas.microsoft.com/office/drawing/2014/main" id="{D583174B-E718-A249-BE75-33AB9B1F6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6" name="Oval 165">
              <a:extLst>
                <a:ext uri="{FF2B5EF4-FFF2-40B4-BE49-F238E27FC236}">
                  <a16:creationId xmlns:a16="http://schemas.microsoft.com/office/drawing/2014/main" id="{FC9B88BE-9FFF-DE40-8BFE-38035460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7" name="Oval 166">
              <a:extLst>
                <a:ext uri="{FF2B5EF4-FFF2-40B4-BE49-F238E27FC236}">
                  <a16:creationId xmlns:a16="http://schemas.microsoft.com/office/drawing/2014/main" id="{6F896AF1-2C34-3149-8329-09390CA6B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35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8" name="Oval 167">
              <a:extLst>
                <a:ext uri="{FF2B5EF4-FFF2-40B4-BE49-F238E27FC236}">
                  <a16:creationId xmlns:a16="http://schemas.microsoft.com/office/drawing/2014/main" id="{54294AED-0555-D244-94AB-1E755BFB4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9" name="Oval 168">
              <a:extLst>
                <a:ext uri="{FF2B5EF4-FFF2-40B4-BE49-F238E27FC236}">
                  <a16:creationId xmlns:a16="http://schemas.microsoft.com/office/drawing/2014/main" id="{89BB0930-936E-2C4A-B203-3AF50935C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0" name="Oval 169">
              <a:extLst>
                <a:ext uri="{FF2B5EF4-FFF2-40B4-BE49-F238E27FC236}">
                  <a16:creationId xmlns:a16="http://schemas.microsoft.com/office/drawing/2014/main" id="{54A896D0-B039-1C43-B23B-699A69438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877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1" name="Text Box 170">
              <a:extLst>
                <a:ext uri="{FF2B5EF4-FFF2-40B4-BE49-F238E27FC236}">
                  <a16:creationId xmlns:a16="http://schemas.microsoft.com/office/drawing/2014/main" id="{D7A7FAC4-A795-2344-B8A6-A06C12033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5121" y="5767934"/>
              <a:ext cx="17491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interconnection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404" name="Freeform 173">
              <a:extLst>
                <a:ext uri="{FF2B5EF4-FFF2-40B4-BE49-F238E27FC236}">
                  <a16:creationId xmlns:a16="http://schemas.microsoft.com/office/drawing/2014/main" id="{7731649A-7A0C-FF4B-AE01-BDFE9F590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077" y="4538041"/>
              <a:ext cx="1543050" cy="2014538"/>
            </a:xfrm>
            <a:custGeom>
              <a:avLst/>
              <a:gdLst>
                <a:gd name="T0" fmla="*/ 0 w 972"/>
                <a:gd name="T1" fmla="*/ 2147483647 h 1266"/>
                <a:gd name="T2" fmla="*/ 2147483647 w 972"/>
                <a:gd name="T3" fmla="*/ 0 h 1266"/>
                <a:gd name="T4" fmla="*/ 2147483647 w 972"/>
                <a:gd name="T5" fmla="*/ 2147483647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06" name="Content Placeholder 2">
            <a:extLst>
              <a:ext uri="{FF2B5EF4-FFF2-40B4-BE49-F238E27FC236}">
                <a16:creationId xmlns:a16="http://schemas.microsoft.com/office/drawing/2014/main" id="{2B7122AF-D615-5F41-945E-7E1D8CD01EF3}"/>
              </a:ext>
            </a:extLst>
          </p:cNvPr>
          <p:cNvSpPr txBox="1">
            <a:spLocks/>
          </p:cNvSpPr>
          <p:nvPr/>
        </p:nvSpPr>
        <p:spPr>
          <a:xfrm>
            <a:off x="818322" y="3691974"/>
            <a:ext cx="11035748" cy="65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major types of switching fabrics:</a:t>
            </a:r>
          </a:p>
        </p:txBody>
      </p:sp>
      <p:sp>
        <p:nvSpPr>
          <p:cNvPr id="412" name="Content Placeholder 2">
            <a:extLst>
              <a:ext uri="{FF2B5EF4-FFF2-40B4-BE49-F238E27FC236}">
                <a16:creationId xmlns:a16="http://schemas.microsoft.com/office/drawing/2014/main" id="{B6082DFD-51BE-9044-ABA0-EB366AEB6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1379472"/>
            <a:ext cx="11035748" cy="634860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 dirty="0"/>
              <a:t>transfer packet from input link to appropriate output link</a:t>
            </a:r>
          </a:p>
          <a:p>
            <a:pPr indent="-287338">
              <a:buFont typeface="Wingdings" charset="2"/>
              <a:buChar char="§"/>
              <a:defRPr/>
            </a:pPr>
            <a:endParaRPr lang="en-US" dirty="0"/>
          </a:p>
        </p:txBody>
      </p:sp>
      <p:sp>
        <p:nvSpPr>
          <p:cNvPr id="413" name="Content Placeholder 2">
            <a:extLst>
              <a:ext uri="{FF2B5EF4-FFF2-40B4-BE49-F238E27FC236}">
                <a16:creationId xmlns:a16="http://schemas.microsoft.com/office/drawing/2014/main" id="{A6F34ABD-FD08-FA48-8F01-C889297B0D8A}"/>
              </a:ext>
            </a:extLst>
          </p:cNvPr>
          <p:cNvSpPr txBox="1">
            <a:spLocks/>
          </p:cNvSpPr>
          <p:nvPr/>
        </p:nvSpPr>
        <p:spPr>
          <a:xfrm>
            <a:off x="805070" y="1889680"/>
            <a:ext cx="11035748" cy="231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switching rate: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 at which packets can be transfer from inputs to outputs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measured as multiple of input/output line rate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inputs: switching rate N times line rate desirable</a:t>
            </a:r>
          </a:p>
        </p:txBody>
      </p:sp>
      <p:sp>
        <p:nvSpPr>
          <p:cNvPr id="141" name="Slide Number Placeholder 4">
            <a:extLst>
              <a:ext uri="{FF2B5EF4-FFF2-40B4-BE49-F238E27FC236}">
                <a16:creationId xmlns:a16="http://schemas.microsoft.com/office/drawing/2014/main" id="{82EC96B9-9A8B-1444-8EB6-680BED473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2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5" y="1472236"/>
            <a:ext cx="11287539" cy="2768460"/>
          </a:xfrm>
        </p:spPr>
        <p:txBody>
          <a:bodyPr>
            <a:normAutofit/>
          </a:bodyPr>
          <a:lstStyle/>
          <a:p>
            <a:pPr marL="234950" indent="-234950">
              <a:buNone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first generation routers:</a:t>
            </a:r>
          </a:p>
          <a:p>
            <a:pPr marL="404813" indent="-287338"/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traditional computers with switching under direct control of CPU</a:t>
            </a:r>
          </a:p>
          <a:p>
            <a:pPr marL="404813" indent="-287338"/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copied to system’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memory</a:t>
            </a:r>
          </a:p>
          <a:p>
            <a:pPr marL="404813" indent="-287338"/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speed limited by memory bandwidth (2 bus crossings per datagram)</a:t>
            </a:r>
            <a:endParaRPr lang="en-US" altLang="en-US" sz="20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Switching via memory</a:t>
            </a:r>
            <a:endParaRPr lang="en-US" sz="4800" dirty="0"/>
          </a:p>
        </p:txBody>
      </p:sp>
      <p:grpSp>
        <p:nvGrpSpPr>
          <p:cNvPr id="172" name="Group 42">
            <a:extLst>
              <a:ext uri="{FF2B5EF4-FFF2-40B4-BE49-F238E27FC236}">
                <a16:creationId xmlns:a16="http://schemas.microsoft.com/office/drawing/2014/main" id="{F2B5464E-F88B-A642-84D4-5094AFD5B16B}"/>
              </a:ext>
            </a:extLst>
          </p:cNvPr>
          <p:cNvGrpSpPr>
            <a:grpSpLocks/>
          </p:cNvGrpSpPr>
          <p:nvPr/>
        </p:nvGrpSpPr>
        <p:grpSpPr bwMode="auto">
          <a:xfrm>
            <a:off x="2991749" y="4058753"/>
            <a:ext cx="6611937" cy="1787525"/>
            <a:chOff x="983" y="2540"/>
            <a:chExt cx="4165" cy="1126"/>
          </a:xfrm>
        </p:grpSpPr>
        <p:sp>
          <p:nvSpPr>
            <p:cNvPr id="173" name="Rectangle 30">
              <a:extLst>
                <a:ext uri="{FF2B5EF4-FFF2-40B4-BE49-F238E27FC236}">
                  <a16:creationId xmlns:a16="http://schemas.microsoft.com/office/drawing/2014/main" id="{45BBBE01-E2E8-274B-8035-4961E1D9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Text Box 31">
              <a:extLst>
                <a:ext uri="{FF2B5EF4-FFF2-40B4-BE49-F238E27FC236}">
                  <a16:creationId xmlns:a16="http://schemas.microsoft.com/office/drawing/2014/main" id="{FFED6ECD-74D4-9944-B695-F1E1E045E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input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Ethernet)</a:t>
              </a:r>
            </a:p>
          </p:txBody>
        </p:sp>
        <p:sp>
          <p:nvSpPr>
            <p:cNvPr id="175" name="Text Box 32">
              <a:extLst>
                <a:ext uri="{FF2B5EF4-FFF2-40B4-BE49-F238E27FC236}">
                  <a16:creationId xmlns:a16="http://schemas.microsoft.com/office/drawing/2014/main" id="{20392B0C-5AA1-5D4A-8C31-19BC5047B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memory</a:t>
              </a:r>
            </a:p>
          </p:txBody>
        </p:sp>
        <p:sp>
          <p:nvSpPr>
            <p:cNvPr id="176" name="Rectangle 34">
              <a:extLst>
                <a:ext uri="{FF2B5EF4-FFF2-40B4-BE49-F238E27FC236}">
                  <a16:creationId xmlns:a16="http://schemas.microsoft.com/office/drawing/2014/main" id="{EA86606E-2DCD-924C-A723-41E2CA4CD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Rectangle 35">
              <a:extLst>
                <a:ext uri="{FF2B5EF4-FFF2-40B4-BE49-F238E27FC236}">
                  <a16:creationId xmlns:a16="http://schemas.microsoft.com/office/drawing/2014/main" id="{24885012-DDCB-5048-A51F-1CDF934C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8" name="Text Box 36">
              <a:extLst>
                <a:ext uri="{FF2B5EF4-FFF2-40B4-BE49-F238E27FC236}">
                  <a16:creationId xmlns:a16="http://schemas.microsoft.com/office/drawing/2014/main" id="{14386179-C33A-9940-94C2-AA092DA42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output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Ethernet)</a:t>
              </a:r>
            </a:p>
          </p:txBody>
        </p:sp>
        <p:sp>
          <p:nvSpPr>
            <p:cNvPr id="179" name="Line 37">
              <a:extLst>
                <a:ext uri="{FF2B5EF4-FFF2-40B4-BE49-F238E27FC236}">
                  <a16:creationId xmlns:a16="http://schemas.microsoft.com/office/drawing/2014/main" id="{65666B6A-D931-D542-B3CE-2E1BC9433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0" name="Line 38">
              <a:extLst>
                <a:ext uri="{FF2B5EF4-FFF2-40B4-BE49-F238E27FC236}">
                  <a16:creationId xmlns:a16="http://schemas.microsoft.com/office/drawing/2014/main" id="{60D852FF-88FA-2B42-8C46-DCE293525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1" name="Line 39">
              <a:extLst>
                <a:ext uri="{FF2B5EF4-FFF2-40B4-BE49-F238E27FC236}">
                  <a16:creationId xmlns:a16="http://schemas.microsoft.com/office/drawing/2014/main" id="{6E64FFE5-A2FF-0849-879D-A0AA8D057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Line 40">
              <a:extLst>
                <a:ext uri="{FF2B5EF4-FFF2-40B4-BE49-F238E27FC236}">
                  <a16:creationId xmlns:a16="http://schemas.microsoft.com/office/drawing/2014/main" id="{CA89C20C-F9FF-C845-B7D8-9DEA22C14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Text Box 41">
              <a:extLst>
                <a:ext uri="{FF2B5EF4-FFF2-40B4-BE49-F238E27FC236}">
                  <a16:creationId xmlns:a16="http://schemas.microsoft.com/office/drawing/2014/main" id="{2EA1FDDA-9659-AC45-86D4-9A5051345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system bus</a:t>
              </a:r>
            </a:p>
          </p:txBody>
        </p:sp>
      </p:grpSp>
      <p:pic>
        <p:nvPicPr>
          <p:cNvPr id="184" name="Picture 43">
            <a:extLst>
              <a:ext uri="{FF2B5EF4-FFF2-40B4-BE49-F238E27FC236}">
                <a16:creationId xmlns:a16="http://schemas.microsoft.com/office/drawing/2014/main" id="{934DBF87-BC52-A04F-9252-6C0BA3F1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74" y="4252428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44">
            <a:extLst>
              <a:ext uri="{FF2B5EF4-FFF2-40B4-BE49-F238E27FC236}">
                <a16:creationId xmlns:a16="http://schemas.microsoft.com/office/drawing/2014/main" id="{F4E5056C-1E65-BD48-BC26-3C48FF56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74" y="4215916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Rectangle 45">
            <a:extLst>
              <a:ext uri="{FF2B5EF4-FFF2-40B4-BE49-F238E27FC236}">
                <a16:creationId xmlns:a16="http://schemas.microsoft.com/office/drawing/2014/main" id="{8A994D05-53E3-B047-9E60-A9448B35F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061" y="4487378"/>
            <a:ext cx="434975" cy="2222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Rectangle 46">
            <a:extLst>
              <a:ext uri="{FF2B5EF4-FFF2-40B4-BE49-F238E27FC236}">
                <a16:creationId xmlns:a16="http://schemas.microsoft.com/office/drawing/2014/main" id="{14B41E01-8B4F-2643-84CF-7D3D707C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761" y="4496903"/>
            <a:ext cx="446088" cy="2127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E873C787-12AC-6546-8188-86FCEB09A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0162 L 0.11159 -0.00162 L 0.11497 0.13334 L 0.26849 0.13334 L 0.26849 0.0391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487 3.7037E-6 L 0.15195 0.13819 L 0.31055 0.13588 L 0.30924 0.03842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49 0.03912 L 0.28151 0.03912 L 0.28151 0.12685 L 0.44622 0.12199 L 0.44713 -0.00324 L 0.58046 -0.00324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animBg="1"/>
      <p:bldP spid="186" grpId="2" animBg="1"/>
      <p:bldP spid="187" grpId="0" animBg="1"/>
      <p:bldP spid="18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40" y="1405975"/>
            <a:ext cx="10574934" cy="27684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 sz="3200" dirty="0"/>
              <a:t>datagram from input port memory to output port memory via a shared bus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 i="1" dirty="0">
                <a:solidFill>
                  <a:srgbClr val="CC0000"/>
                </a:solidFill>
              </a:rPr>
              <a:t>bus contention:</a:t>
            </a:r>
            <a:r>
              <a:rPr lang="en-US" sz="3200" dirty="0"/>
              <a:t>  switching speed limited by bus bandwidth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 dirty="0"/>
              <a:t>32 Gbps bus, Cisco 5600: sufficient speed for access routers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Switching via a bus</a:t>
            </a:r>
            <a:endParaRPr lang="en-US" sz="4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8CD304-8CB5-AA4B-A0E8-C0ADE3BF0764}"/>
              </a:ext>
            </a:extLst>
          </p:cNvPr>
          <p:cNvGrpSpPr/>
          <p:nvPr/>
        </p:nvGrpSpPr>
        <p:grpSpPr>
          <a:xfrm>
            <a:off x="4078698" y="4298863"/>
            <a:ext cx="5296665" cy="1766337"/>
            <a:chOff x="4336991" y="4484392"/>
            <a:chExt cx="2903568" cy="1047064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id="{6528F6A7-EDEC-9C4B-9732-5C83E48F2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9281" y="4484392"/>
              <a:ext cx="1093120" cy="215900"/>
              <a:chOff x="876" y="2800"/>
              <a:chExt cx="788" cy="175"/>
            </a:xfrm>
          </p:grpSpPr>
          <p:sp>
            <p:nvSpPr>
              <p:cNvPr id="22" name="Rectangle 81">
                <a:extLst>
                  <a:ext uri="{FF2B5EF4-FFF2-40B4-BE49-F238E27FC236}">
                    <a16:creationId xmlns:a16="http://schemas.microsoft.com/office/drawing/2014/main" id="{DFDBF7BA-06E4-494D-8F9D-FFA33A3BF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" name="Rectangle 82">
                <a:extLst>
                  <a:ext uri="{FF2B5EF4-FFF2-40B4-BE49-F238E27FC236}">
                    <a16:creationId xmlns:a16="http://schemas.microsoft.com/office/drawing/2014/main" id="{2C9A0A09-54EF-D24E-84A4-0E4BF0FA6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" name="Rectangle 83">
                <a:extLst>
                  <a:ext uri="{FF2B5EF4-FFF2-40B4-BE49-F238E27FC236}">
                    <a16:creationId xmlns:a16="http://schemas.microsoft.com/office/drawing/2014/main" id="{AF1F9C4D-1234-2343-9758-A7BC801F6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" name="Rectangle 84">
                <a:extLst>
                  <a:ext uri="{FF2B5EF4-FFF2-40B4-BE49-F238E27FC236}">
                    <a16:creationId xmlns:a16="http://schemas.microsoft.com/office/drawing/2014/main" id="{FFA1C2EC-B4A7-7945-BE6D-F41404063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" name="Line 85">
                <a:extLst>
                  <a:ext uri="{FF2B5EF4-FFF2-40B4-BE49-F238E27FC236}">
                    <a16:creationId xmlns:a16="http://schemas.microsoft.com/office/drawing/2014/main" id="{BB9C01BB-870F-9B4A-8484-B8328825B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7"/>
                <a:ext cx="7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7" name="Group 86">
              <a:extLst>
                <a:ext uri="{FF2B5EF4-FFF2-40B4-BE49-F238E27FC236}">
                  <a16:creationId xmlns:a16="http://schemas.microsoft.com/office/drawing/2014/main" id="{0507AB92-4047-F447-8DD5-6B9DDD713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7694" y="4879680"/>
              <a:ext cx="1094506" cy="215900"/>
              <a:chOff x="876" y="2800"/>
              <a:chExt cx="789" cy="175"/>
            </a:xfrm>
          </p:grpSpPr>
          <p:sp>
            <p:nvSpPr>
              <p:cNvPr id="28" name="Rectangle 87">
                <a:extLst>
                  <a:ext uri="{FF2B5EF4-FFF2-40B4-BE49-F238E27FC236}">
                    <a16:creationId xmlns:a16="http://schemas.microsoft.com/office/drawing/2014/main" id="{1F3E0863-B0C8-C846-9E3A-94CA2AB7D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" name="Rectangle 88">
                <a:extLst>
                  <a:ext uri="{FF2B5EF4-FFF2-40B4-BE49-F238E27FC236}">
                    <a16:creationId xmlns:a16="http://schemas.microsoft.com/office/drawing/2014/main" id="{E1208338-3967-594A-A93C-06C80B2EF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" name="Rectangle 89">
                <a:extLst>
                  <a:ext uri="{FF2B5EF4-FFF2-40B4-BE49-F238E27FC236}">
                    <a16:creationId xmlns:a16="http://schemas.microsoft.com/office/drawing/2014/main" id="{AD425D1B-FA67-5D49-809C-40473A853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Rectangle 90">
                <a:extLst>
                  <a:ext uri="{FF2B5EF4-FFF2-40B4-BE49-F238E27FC236}">
                    <a16:creationId xmlns:a16="http://schemas.microsoft.com/office/drawing/2014/main" id="{C12121D2-ED33-1E48-B66D-BB7E33554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" name="Line 91">
                <a:extLst>
                  <a:ext uri="{FF2B5EF4-FFF2-40B4-BE49-F238E27FC236}">
                    <a16:creationId xmlns:a16="http://schemas.microsoft.com/office/drawing/2014/main" id="{29B1EBEE-9DC3-F248-883E-3C7EBBC5D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7"/>
                <a:ext cx="78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3" name="Group 92">
              <a:extLst>
                <a:ext uri="{FF2B5EF4-FFF2-40B4-BE49-F238E27FC236}">
                  <a16:creationId xmlns:a16="http://schemas.microsoft.com/office/drawing/2014/main" id="{15849422-916A-D541-89DB-EDF9C76CA0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932" y="5306717"/>
              <a:ext cx="1079248" cy="215900"/>
              <a:chOff x="876" y="2800"/>
              <a:chExt cx="778" cy="175"/>
            </a:xfrm>
          </p:grpSpPr>
          <p:sp>
            <p:nvSpPr>
              <p:cNvPr id="34" name="Rectangle 93">
                <a:extLst>
                  <a:ext uri="{FF2B5EF4-FFF2-40B4-BE49-F238E27FC236}">
                    <a16:creationId xmlns:a16="http://schemas.microsoft.com/office/drawing/2014/main" id="{6837A002-1AB6-B746-AB5C-86F943C2E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" name="Rectangle 94">
                <a:extLst>
                  <a:ext uri="{FF2B5EF4-FFF2-40B4-BE49-F238E27FC236}">
                    <a16:creationId xmlns:a16="http://schemas.microsoft.com/office/drawing/2014/main" id="{3B8F334D-4C97-7143-9AC3-AC7B3FE5F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" name="Rectangle 95">
                <a:extLst>
                  <a:ext uri="{FF2B5EF4-FFF2-40B4-BE49-F238E27FC236}">
                    <a16:creationId xmlns:a16="http://schemas.microsoft.com/office/drawing/2014/main" id="{4D921AF2-17CB-8E49-8671-3EAA4877D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" name="Rectangle 96">
                <a:extLst>
                  <a:ext uri="{FF2B5EF4-FFF2-40B4-BE49-F238E27FC236}">
                    <a16:creationId xmlns:a16="http://schemas.microsoft.com/office/drawing/2014/main" id="{B87CC2E9-EF90-8543-8B83-B8D8ADCE2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Line 97">
                <a:extLst>
                  <a:ext uri="{FF2B5EF4-FFF2-40B4-BE49-F238E27FC236}">
                    <a16:creationId xmlns:a16="http://schemas.microsoft.com/office/drawing/2014/main" id="{B30FD0D3-0C14-504C-BBDC-CDFB3AC05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7"/>
                <a:ext cx="7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9" name="Line 98">
              <a:extLst>
                <a:ext uri="{FF2B5EF4-FFF2-40B4-BE49-F238E27FC236}">
                  <a16:creationId xmlns:a16="http://schemas.microsoft.com/office/drawing/2014/main" id="{DE23C0B3-C20C-6E4B-83D9-8205BD88B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8461" y="4492509"/>
              <a:ext cx="0" cy="10033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0" name="Group 99">
              <a:extLst>
                <a:ext uri="{FF2B5EF4-FFF2-40B4-BE49-F238E27FC236}">
                  <a16:creationId xmlns:a16="http://schemas.microsoft.com/office/drawing/2014/main" id="{B057B153-5339-C940-9B95-E3A19199C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6300" y="4501349"/>
              <a:ext cx="1030288" cy="215900"/>
              <a:chOff x="367" y="3463"/>
              <a:chExt cx="649" cy="136"/>
            </a:xfrm>
          </p:grpSpPr>
          <p:sp>
            <p:nvSpPr>
              <p:cNvPr id="41" name="Rectangle 100">
                <a:extLst>
                  <a:ext uri="{FF2B5EF4-FFF2-40B4-BE49-F238E27FC236}">
                    <a16:creationId xmlns:a16="http://schemas.microsoft.com/office/drawing/2014/main" id="{8DEBF029-6DFE-F347-BF75-F0FE46DE4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2" name="Rectangle 101">
                <a:extLst>
                  <a:ext uri="{FF2B5EF4-FFF2-40B4-BE49-F238E27FC236}">
                    <a16:creationId xmlns:a16="http://schemas.microsoft.com/office/drawing/2014/main" id="{30E34A5E-46CF-1448-8180-33029F585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" name="Rectangle 102">
                <a:extLst>
                  <a:ext uri="{FF2B5EF4-FFF2-40B4-BE49-F238E27FC236}">
                    <a16:creationId xmlns:a16="http://schemas.microsoft.com/office/drawing/2014/main" id="{644A9EC6-2179-E746-B3EC-49E5DC46F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4" name="Rectangle 103">
                <a:extLst>
                  <a:ext uri="{FF2B5EF4-FFF2-40B4-BE49-F238E27FC236}">
                    <a16:creationId xmlns:a16="http://schemas.microsoft.com/office/drawing/2014/main" id="{ADA4A993-AB6B-9847-94AF-6B5ABC32A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" name="Line 104">
                <a:extLst>
                  <a:ext uri="{FF2B5EF4-FFF2-40B4-BE49-F238E27FC236}">
                    <a16:creationId xmlns:a16="http://schemas.microsoft.com/office/drawing/2014/main" id="{7F7B93B6-8CCC-4246-80FD-A0BC1C0DE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" y="3527"/>
                <a:ext cx="6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6" name="Group 105">
              <a:extLst>
                <a:ext uri="{FF2B5EF4-FFF2-40B4-BE49-F238E27FC236}">
                  <a16:creationId xmlns:a16="http://schemas.microsoft.com/office/drawing/2014/main" id="{253A7FA6-AF01-EE46-AEBD-180DFBBE2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6775" y="4893462"/>
              <a:ext cx="1044574" cy="215900"/>
              <a:chOff x="358" y="3463"/>
              <a:chExt cx="658" cy="136"/>
            </a:xfrm>
          </p:grpSpPr>
          <p:sp>
            <p:nvSpPr>
              <p:cNvPr id="47" name="Rectangle 106">
                <a:extLst>
                  <a:ext uri="{FF2B5EF4-FFF2-40B4-BE49-F238E27FC236}">
                    <a16:creationId xmlns:a16="http://schemas.microsoft.com/office/drawing/2014/main" id="{4CB26F35-0AB7-6C45-9E02-E33340F14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ectangle 107">
                <a:extLst>
                  <a:ext uri="{FF2B5EF4-FFF2-40B4-BE49-F238E27FC236}">
                    <a16:creationId xmlns:a16="http://schemas.microsoft.com/office/drawing/2014/main" id="{67BE3DEA-07EB-2B43-8B04-C28F82821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Rectangle 108">
                <a:extLst>
                  <a:ext uri="{FF2B5EF4-FFF2-40B4-BE49-F238E27FC236}">
                    <a16:creationId xmlns:a16="http://schemas.microsoft.com/office/drawing/2014/main" id="{B51ABD53-CAD7-F74A-89E0-FCB3F00B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Rectangle 109">
                <a:extLst>
                  <a:ext uri="{FF2B5EF4-FFF2-40B4-BE49-F238E27FC236}">
                    <a16:creationId xmlns:a16="http://schemas.microsoft.com/office/drawing/2014/main" id="{3F2D9755-73A8-9948-95A4-E712A4BDF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110">
                <a:extLst>
                  <a:ext uri="{FF2B5EF4-FFF2-40B4-BE49-F238E27FC236}">
                    <a16:creationId xmlns:a16="http://schemas.microsoft.com/office/drawing/2014/main" id="{D7F71280-BF9B-274A-A19D-8AD6340BC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" y="3527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52" name="Group 111">
              <a:extLst>
                <a:ext uri="{FF2B5EF4-FFF2-40B4-BE49-F238E27FC236}">
                  <a16:creationId xmlns:a16="http://schemas.microsoft.com/office/drawing/2014/main" id="{AEA606A1-09BC-9842-A76E-4118C48EB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5368" y="5315556"/>
              <a:ext cx="1046163" cy="215900"/>
              <a:chOff x="357" y="3463"/>
              <a:chExt cx="659" cy="136"/>
            </a:xfrm>
          </p:grpSpPr>
          <p:sp>
            <p:nvSpPr>
              <p:cNvPr id="53" name="Rectangle 112">
                <a:extLst>
                  <a:ext uri="{FF2B5EF4-FFF2-40B4-BE49-F238E27FC236}">
                    <a16:creationId xmlns:a16="http://schemas.microsoft.com/office/drawing/2014/main" id="{0AEBF59D-138D-7B49-A052-A32BEC687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Rectangle 113">
                <a:extLst>
                  <a:ext uri="{FF2B5EF4-FFF2-40B4-BE49-F238E27FC236}">
                    <a16:creationId xmlns:a16="http://schemas.microsoft.com/office/drawing/2014/main" id="{3A86422E-A2BC-1241-A314-C1DCEDCA5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Rectangle 114">
                <a:extLst>
                  <a:ext uri="{FF2B5EF4-FFF2-40B4-BE49-F238E27FC236}">
                    <a16:creationId xmlns:a16="http://schemas.microsoft.com/office/drawing/2014/main" id="{2BDFF28F-4422-D64B-8B07-E2807D44A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" name="Rectangle 115">
                <a:extLst>
                  <a:ext uri="{FF2B5EF4-FFF2-40B4-BE49-F238E27FC236}">
                    <a16:creationId xmlns:a16="http://schemas.microsoft.com/office/drawing/2014/main" id="{0A511C67-6757-134F-8367-4F223A211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Line 116">
                <a:extLst>
                  <a:ext uri="{FF2B5EF4-FFF2-40B4-BE49-F238E27FC236}">
                    <a16:creationId xmlns:a16="http://schemas.microsoft.com/office/drawing/2014/main" id="{761AAC06-8D58-1442-B04E-57C0C45D5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" y="3527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9" name="Freeform 172">
              <a:extLst>
                <a:ext uri="{FF2B5EF4-FFF2-40B4-BE49-F238E27FC236}">
                  <a16:creationId xmlns:a16="http://schemas.microsoft.com/office/drawing/2014/main" id="{B11B5CDC-2A64-4848-B87A-BC58BA35A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991" y="4553666"/>
              <a:ext cx="2903568" cy="396590"/>
            </a:xfrm>
            <a:custGeom>
              <a:avLst/>
              <a:gdLst>
                <a:gd name="T0" fmla="*/ 0 w 1264"/>
                <a:gd name="T1" fmla="*/ 2147483647 h 252"/>
                <a:gd name="T2" fmla="*/ 2147483647 w 1264"/>
                <a:gd name="T3" fmla="*/ 0 h 252"/>
                <a:gd name="T4" fmla="*/ 2147483647 w 1264"/>
                <a:gd name="T5" fmla="*/ 2147483647 h 252"/>
                <a:gd name="T6" fmla="*/ 2147483647 w 1264"/>
                <a:gd name="T7" fmla="*/ 2147483647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4"/>
                <a:gd name="T13" fmla="*/ 0 h 252"/>
                <a:gd name="T14" fmla="*/ 1264 w 1264"/>
                <a:gd name="T15" fmla="*/ 252 h 252"/>
                <a:gd name="connsiteX0" fmla="*/ 0 w 12819"/>
                <a:gd name="connsiteY0" fmla="*/ 155 h 10000"/>
                <a:gd name="connsiteX1" fmla="*/ 7740 w 12819"/>
                <a:gd name="connsiteY1" fmla="*/ 0 h 10000"/>
                <a:gd name="connsiteX2" fmla="*/ 7692 w 12819"/>
                <a:gd name="connsiteY2" fmla="*/ 9762 h 10000"/>
                <a:gd name="connsiteX3" fmla="*/ 12819 w 12819"/>
                <a:gd name="connsiteY3" fmla="*/ 10000 h 10000"/>
                <a:gd name="connsiteX0" fmla="*/ 0 w 12819"/>
                <a:gd name="connsiteY0" fmla="*/ 155 h 10000"/>
                <a:gd name="connsiteX1" fmla="*/ 7740 w 12819"/>
                <a:gd name="connsiteY1" fmla="*/ 0 h 10000"/>
                <a:gd name="connsiteX2" fmla="*/ 7773 w 12819"/>
                <a:gd name="connsiteY2" fmla="*/ 9838 h 10000"/>
                <a:gd name="connsiteX3" fmla="*/ 12819 w 12819"/>
                <a:gd name="connsiteY3" fmla="*/ 10000 h 10000"/>
                <a:gd name="connsiteX0" fmla="*/ 0 w 13839"/>
                <a:gd name="connsiteY0" fmla="*/ 155 h 9838"/>
                <a:gd name="connsiteX1" fmla="*/ 7740 w 13839"/>
                <a:gd name="connsiteY1" fmla="*/ 0 h 9838"/>
                <a:gd name="connsiteX2" fmla="*/ 7773 w 13839"/>
                <a:gd name="connsiteY2" fmla="*/ 9838 h 9838"/>
                <a:gd name="connsiteX3" fmla="*/ 13839 w 13839"/>
                <a:gd name="connsiteY3" fmla="*/ 9696 h 9838"/>
                <a:gd name="connsiteX0" fmla="*/ 0 w 10000"/>
                <a:gd name="connsiteY0" fmla="*/ 158 h 10077"/>
                <a:gd name="connsiteX1" fmla="*/ 5593 w 10000"/>
                <a:gd name="connsiteY1" fmla="*/ 0 h 10077"/>
                <a:gd name="connsiteX2" fmla="*/ 5375 w 10000"/>
                <a:gd name="connsiteY2" fmla="*/ 10077 h 10077"/>
                <a:gd name="connsiteX3" fmla="*/ 10000 w 10000"/>
                <a:gd name="connsiteY3" fmla="*/ 9856 h 10077"/>
                <a:gd name="connsiteX0" fmla="*/ 0 w 10000"/>
                <a:gd name="connsiteY0" fmla="*/ 3 h 9922"/>
                <a:gd name="connsiteX1" fmla="*/ 5351 w 10000"/>
                <a:gd name="connsiteY1" fmla="*/ 0 h 9922"/>
                <a:gd name="connsiteX2" fmla="*/ 5375 w 10000"/>
                <a:gd name="connsiteY2" fmla="*/ 9922 h 9922"/>
                <a:gd name="connsiteX3" fmla="*/ 10000 w 10000"/>
                <a:gd name="connsiteY3" fmla="*/ 9701 h 9922"/>
                <a:gd name="connsiteX0" fmla="*/ 0 w 10000"/>
                <a:gd name="connsiteY0" fmla="*/ 3 h 10078"/>
                <a:gd name="connsiteX1" fmla="*/ 5351 w 10000"/>
                <a:gd name="connsiteY1" fmla="*/ 0 h 10078"/>
                <a:gd name="connsiteX2" fmla="*/ 5346 w 10000"/>
                <a:gd name="connsiteY2" fmla="*/ 10078 h 10078"/>
                <a:gd name="connsiteX3" fmla="*/ 10000 w 10000"/>
                <a:gd name="connsiteY3" fmla="*/ 9777 h 10078"/>
                <a:gd name="connsiteX0" fmla="*/ 0 w 10000"/>
                <a:gd name="connsiteY0" fmla="*/ 3 h 10156"/>
                <a:gd name="connsiteX1" fmla="*/ 5351 w 10000"/>
                <a:gd name="connsiteY1" fmla="*/ 0 h 10156"/>
                <a:gd name="connsiteX2" fmla="*/ 5365 w 10000"/>
                <a:gd name="connsiteY2" fmla="*/ 10156 h 10156"/>
                <a:gd name="connsiteX3" fmla="*/ 10000 w 10000"/>
                <a:gd name="connsiteY3" fmla="*/ 9777 h 1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56">
                  <a:moveTo>
                    <a:pt x="0" y="3"/>
                  </a:moveTo>
                  <a:lnTo>
                    <a:pt x="5351" y="0"/>
                  </a:lnTo>
                  <a:cubicBezTo>
                    <a:pt x="5359" y="3359"/>
                    <a:pt x="5357" y="6797"/>
                    <a:pt x="5365" y="10156"/>
                  </a:cubicBezTo>
                  <a:lnTo>
                    <a:pt x="10000" y="9777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804CF0B2-B0FB-2D4A-9DE1-131005920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7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40" y="1405975"/>
            <a:ext cx="6477000" cy="5100842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 dirty="0"/>
              <a:t>Crossbar, Clos networks, other interconnection nets initially developed to connect processors in multiprocessor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Switching via interconnection network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3BC25E0-E8D5-F049-83E9-F0682565AF56}"/>
              </a:ext>
            </a:extLst>
          </p:cNvPr>
          <p:cNvGrpSpPr/>
          <p:nvPr/>
        </p:nvGrpSpPr>
        <p:grpSpPr>
          <a:xfrm>
            <a:off x="8083826" y="1590262"/>
            <a:ext cx="2319130" cy="1855304"/>
            <a:chOff x="7417077" y="4485654"/>
            <a:chExt cx="2112963" cy="2066925"/>
          </a:xfrm>
        </p:grpSpPr>
        <p:grpSp>
          <p:nvGrpSpPr>
            <p:cNvPr id="60" name="Group 118">
              <a:extLst>
                <a:ext uri="{FF2B5EF4-FFF2-40B4-BE49-F238E27FC236}">
                  <a16:creationId xmlns:a16="http://schemas.microsoft.com/office/drawing/2014/main" id="{BDFB8215-3D56-2D42-B36A-269A0DF68C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9465" y="4485654"/>
              <a:ext cx="890587" cy="215900"/>
              <a:chOff x="876" y="2800"/>
              <a:chExt cx="642" cy="175"/>
            </a:xfrm>
          </p:grpSpPr>
          <p:sp>
            <p:nvSpPr>
              <p:cNvPr id="109" name="Rectangle 119">
                <a:extLst>
                  <a:ext uri="{FF2B5EF4-FFF2-40B4-BE49-F238E27FC236}">
                    <a16:creationId xmlns:a16="http://schemas.microsoft.com/office/drawing/2014/main" id="{EF4B7892-A69C-B64C-8510-14C1B274D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" name="Rectangle 120">
                <a:extLst>
                  <a:ext uri="{FF2B5EF4-FFF2-40B4-BE49-F238E27FC236}">
                    <a16:creationId xmlns:a16="http://schemas.microsoft.com/office/drawing/2014/main" id="{FE2EA6C0-E7DC-1842-B380-66BD448F4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1" name="Rectangle 121">
                <a:extLst>
                  <a:ext uri="{FF2B5EF4-FFF2-40B4-BE49-F238E27FC236}">
                    <a16:creationId xmlns:a16="http://schemas.microsoft.com/office/drawing/2014/main" id="{7E0CFCBF-4656-A846-BB21-6FD14CE46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2" name="Rectangle 122">
                <a:extLst>
                  <a:ext uri="{FF2B5EF4-FFF2-40B4-BE49-F238E27FC236}">
                    <a16:creationId xmlns:a16="http://schemas.microsoft.com/office/drawing/2014/main" id="{92F45F15-8114-484B-BB16-CBD68760A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Line 123">
                <a:extLst>
                  <a:ext uri="{FF2B5EF4-FFF2-40B4-BE49-F238E27FC236}">
                    <a16:creationId xmlns:a16="http://schemas.microsoft.com/office/drawing/2014/main" id="{2D95AFB2-02C8-3D4A-87D0-AE121B456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1" name="Group 124">
              <a:extLst>
                <a:ext uri="{FF2B5EF4-FFF2-40B4-BE49-F238E27FC236}">
                  <a16:creationId xmlns:a16="http://schemas.microsoft.com/office/drawing/2014/main" id="{93E2D3F6-A7EF-6542-84C8-21B44C9CE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5652" y="4880941"/>
              <a:ext cx="890588" cy="215900"/>
              <a:chOff x="876" y="2800"/>
              <a:chExt cx="642" cy="175"/>
            </a:xfrm>
          </p:grpSpPr>
          <p:sp>
            <p:nvSpPr>
              <p:cNvPr id="104" name="Rectangle 125">
                <a:extLst>
                  <a:ext uri="{FF2B5EF4-FFF2-40B4-BE49-F238E27FC236}">
                    <a16:creationId xmlns:a16="http://schemas.microsoft.com/office/drawing/2014/main" id="{41418EC7-91D0-5544-BCA0-2A1CC3DFC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5" name="Rectangle 126">
                <a:extLst>
                  <a:ext uri="{FF2B5EF4-FFF2-40B4-BE49-F238E27FC236}">
                    <a16:creationId xmlns:a16="http://schemas.microsoft.com/office/drawing/2014/main" id="{D8E3B2A9-3D82-AD48-A93B-71583BCE3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6" name="Rectangle 127">
                <a:extLst>
                  <a:ext uri="{FF2B5EF4-FFF2-40B4-BE49-F238E27FC236}">
                    <a16:creationId xmlns:a16="http://schemas.microsoft.com/office/drawing/2014/main" id="{C0867EE3-2BC5-874A-814C-A4B0DAF95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" name="Rectangle 128">
                <a:extLst>
                  <a:ext uri="{FF2B5EF4-FFF2-40B4-BE49-F238E27FC236}">
                    <a16:creationId xmlns:a16="http://schemas.microsoft.com/office/drawing/2014/main" id="{75944114-E888-5043-A7C2-56BC12040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" name="Line 129">
                <a:extLst>
                  <a:ext uri="{FF2B5EF4-FFF2-40B4-BE49-F238E27FC236}">
                    <a16:creationId xmlns:a16="http://schemas.microsoft.com/office/drawing/2014/main" id="{26320DB4-394D-0A43-A8A6-C99E5CC0B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2" name="Group 130">
              <a:extLst>
                <a:ext uri="{FF2B5EF4-FFF2-40B4-BE49-F238E27FC236}">
                  <a16:creationId xmlns:a16="http://schemas.microsoft.com/office/drawing/2014/main" id="{DD7E937A-F922-3B49-B727-489978FC6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0890" y="5307979"/>
              <a:ext cx="890587" cy="215900"/>
              <a:chOff x="876" y="2800"/>
              <a:chExt cx="642" cy="175"/>
            </a:xfrm>
          </p:grpSpPr>
          <p:sp>
            <p:nvSpPr>
              <p:cNvPr id="99" name="Rectangle 131">
                <a:extLst>
                  <a:ext uri="{FF2B5EF4-FFF2-40B4-BE49-F238E27FC236}">
                    <a16:creationId xmlns:a16="http://schemas.microsoft.com/office/drawing/2014/main" id="{A0A7DC16-AAF0-0543-B181-2D0657967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0" name="Rectangle 132">
                <a:extLst>
                  <a:ext uri="{FF2B5EF4-FFF2-40B4-BE49-F238E27FC236}">
                    <a16:creationId xmlns:a16="http://schemas.microsoft.com/office/drawing/2014/main" id="{4888429E-949E-5C46-B8C3-47C65F62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1" name="Rectangle 133">
                <a:extLst>
                  <a:ext uri="{FF2B5EF4-FFF2-40B4-BE49-F238E27FC236}">
                    <a16:creationId xmlns:a16="http://schemas.microsoft.com/office/drawing/2014/main" id="{B17D677C-7F64-6F43-82D8-FCC88D2C0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2" name="Rectangle 134">
                <a:extLst>
                  <a:ext uri="{FF2B5EF4-FFF2-40B4-BE49-F238E27FC236}">
                    <a16:creationId xmlns:a16="http://schemas.microsoft.com/office/drawing/2014/main" id="{E19D732E-85B6-E34A-9661-7644732E7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3" name="Line 135">
                <a:extLst>
                  <a:ext uri="{FF2B5EF4-FFF2-40B4-BE49-F238E27FC236}">
                    <a16:creationId xmlns:a16="http://schemas.microsoft.com/office/drawing/2014/main" id="{9E926801-1D95-B942-965D-EC34909B2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3" name="Group 154">
              <a:extLst>
                <a:ext uri="{FF2B5EF4-FFF2-40B4-BE49-F238E27FC236}">
                  <a16:creationId xmlns:a16="http://schemas.microsoft.com/office/drawing/2014/main" id="{5D801805-22E9-3342-9E61-4013BDBDBF0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8564840" y="5504829"/>
              <a:ext cx="895350" cy="1035050"/>
              <a:chOff x="2954" y="2776"/>
              <a:chExt cx="564" cy="652"/>
            </a:xfrm>
          </p:grpSpPr>
          <p:grpSp>
            <p:nvGrpSpPr>
              <p:cNvPr id="81" name="Group 136">
                <a:extLst>
                  <a:ext uri="{FF2B5EF4-FFF2-40B4-BE49-F238E27FC236}">
                    <a16:creationId xmlns:a16="http://schemas.microsoft.com/office/drawing/2014/main" id="{DC4ACDF3-3A37-974C-9F24-96752CB4F9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94" name="Rectangle 137">
                  <a:extLst>
                    <a:ext uri="{FF2B5EF4-FFF2-40B4-BE49-F238E27FC236}">
                      <a16:creationId xmlns:a16="http://schemas.microsoft.com/office/drawing/2014/main" id="{5140BCA1-AB6C-7246-9D38-40A1E491AA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5" name="Rectangle 138">
                  <a:extLst>
                    <a:ext uri="{FF2B5EF4-FFF2-40B4-BE49-F238E27FC236}">
                      <a16:creationId xmlns:a16="http://schemas.microsoft.com/office/drawing/2014/main" id="{C37AD059-391A-BD44-8F54-18B650B06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" name="Rectangle 139">
                  <a:extLst>
                    <a:ext uri="{FF2B5EF4-FFF2-40B4-BE49-F238E27FC236}">
                      <a16:creationId xmlns:a16="http://schemas.microsoft.com/office/drawing/2014/main" id="{EE27F0FF-5EF9-D843-929A-3953523A9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7" name="Rectangle 140">
                  <a:extLst>
                    <a:ext uri="{FF2B5EF4-FFF2-40B4-BE49-F238E27FC236}">
                      <a16:creationId xmlns:a16="http://schemas.microsoft.com/office/drawing/2014/main" id="{09C2F96D-9977-7F48-B003-05EE8C417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" name="Line 141">
                  <a:extLst>
                    <a:ext uri="{FF2B5EF4-FFF2-40B4-BE49-F238E27FC236}">
                      <a16:creationId xmlns:a16="http://schemas.microsoft.com/office/drawing/2014/main" id="{B0A2C267-A8F8-5343-BBA6-24283D0BE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82" name="Group 142">
                <a:extLst>
                  <a:ext uri="{FF2B5EF4-FFF2-40B4-BE49-F238E27FC236}">
                    <a16:creationId xmlns:a16="http://schemas.microsoft.com/office/drawing/2014/main" id="{73020812-FECA-6246-AAD6-7B05930AC0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89" name="Rectangle 143">
                  <a:extLst>
                    <a:ext uri="{FF2B5EF4-FFF2-40B4-BE49-F238E27FC236}">
                      <a16:creationId xmlns:a16="http://schemas.microsoft.com/office/drawing/2014/main" id="{D6FCD1B7-B959-994C-B29E-A9A5B76E3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0" name="Rectangle 144">
                  <a:extLst>
                    <a:ext uri="{FF2B5EF4-FFF2-40B4-BE49-F238E27FC236}">
                      <a16:creationId xmlns:a16="http://schemas.microsoft.com/office/drawing/2014/main" id="{593F7969-8E89-2D47-BDE5-5210EAEE6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1" name="Rectangle 145">
                  <a:extLst>
                    <a:ext uri="{FF2B5EF4-FFF2-40B4-BE49-F238E27FC236}">
                      <a16:creationId xmlns:a16="http://schemas.microsoft.com/office/drawing/2014/main" id="{C1482B84-B84B-7E4B-AF00-6AA234492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2" name="Rectangle 146">
                  <a:extLst>
                    <a:ext uri="{FF2B5EF4-FFF2-40B4-BE49-F238E27FC236}">
                      <a16:creationId xmlns:a16="http://schemas.microsoft.com/office/drawing/2014/main" id="{73FD5F69-21CF-0346-B2CA-EDA9FF6EFD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Line 147">
                  <a:extLst>
                    <a:ext uri="{FF2B5EF4-FFF2-40B4-BE49-F238E27FC236}">
                      <a16:creationId xmlns:a16="http://schemas.microsoft.com/office/drawing/2014/main" id="{31A2A149-6C13-3640-A322-7E1A5ED0B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83" name="Group 148">
                <a:extLst>
                  <a:ext uri="{FF2B5EF4-FFF2-40B4-BE49-F238E27FC236}">
                    <a16:creationId xmlns:a16="http://schemas.microsoft.com/office/drawing/2014/main" id="{6C1D3A5F-381C-864A-88EB-B04049849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84" name="Rectangle 149">
                  <a:extLst>
                    <a:ext uri="{FF2B5EF4-FFF2-40B4-BE49-F238E27FC236}">
                      <a16:creationId xmlns:a16="http://schemas.microsoft.com/office/drawing/2014/main" id="{14AD2249-2359-6A4A-A176-400052377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" name="Rectangle 150">
                  <a:extLst>
                    <a:ext uri="{FF2B5EF4-FFF2-40B4-BE49-F238E27FC236}">
                      <a16:creationId xmlns:a16="http://schemas.microsoft.com/office/drawing/2014/main" id="{04B515EF-281D-F94C-AED4-8ED9BEAE7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Rectangle 151">
                  <a:extLst>
                    <a:ext uri="{FF2B5EF4-FFF2-40B4-BE49-F238E27FC236}">
                      <a16:creationId xmlns:a16="http://schemas.microsoft.com/office/drawing/2014/main" id="{C272AC2F-2576-1447-A246-09AEE63AF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7" name="Rectangle 152">
                  <a:extLst>
                    <a:ext uri="{FF2B5EF4-FFF2-40B4-BE49-F238E27FC236}">
                      <a16:creationId xmlns:a16="http://schemas.microsoft.com/office/drawing/2014/main" id="{7806C0E0-4DAD-EB43-94FA-6C7BFC6D4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" name="Line 153">
                  <a:extLst>
                    <a:ext uri="{FF2B5EF4-FFF2-40B4-BE49-F238E27FC236}">
                      <a16:creationId xmlns:a16="http://schemas.microsoft.com/office/drawing/2014/main" id="{3BF9883C-66A0-5947-BC28-BF02D827A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64" name="Line 155">
              <a:extLst>
                <a:ext uri="{FF2B5EF4-FFF2-40B4-BE49-F238E27FC236}">
                  <a16:creationId xmlns:a16="http://schemas.microsoft.com/office/drawing/2014/main" id="{A0B12453-ABAF-784E-9587-2EDADB3CE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0052" y="4592016"/>
              <a:ext cx="10636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Line 156">
              <a:extLst>
                <a:ext uri="{FF2B5EF4-FFF2-40B4-BE49-F238E27FC236}">
                  <a16:creationId xmlns:a16="http://schemas.microsoft.com/office/drawing/2014/main" id="{3BA7B7A3-5901-8B41-AF4B-8AD856BE2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1952" y="4979366"/>
              <a:ext cx="1111250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Line 157">
              <a:extLst>
                <a:ext uri="{FF2B5EF4-FFF2-40B4-BE49-F238E27FC236}">
                  <a16:creationId xmlns:a16="http://schemas.microsoft.com/office/drawing/2014/main" id="{F69E1FCD-BBAA-9E43-BED9-EE235364E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1952" y="5411166"/>
              <a:ext cx="11017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Line 158">
              <a:extLst>
                <a:ext uri="{FF2B5EF4-FFF2-40B4-BE49-F238E27FC236}">
                  <a16:creationId xmlns:a16="http://schemas.microsoft.com/office/drawing/2014/main" id="{4DEB4277-4967-454A-9807-61DFB43FB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4527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Line 159">
              <a:extLst>
                <a:ext uri="{FF2B5EF4-FFF2-40B4-BE49-F238E27FC236}">
                  <a16:creationId xmlns:a16="http://schemas.microsoft.com/office/drawing/2014/main" id="{32ED3CA0-6B4A-9940-A7FF-2B4B1FD49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6802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" name="Line 160">
              <a:extLst>
                <a:ext uri="{FF2B5EF4-FFF2-40B4-BE49-F238E27FC236}">
                  <a16:creationId xmlns:a16="http://schemas.microsoft.com/office/drawing/2014/main" id="{D6336297-B3DB-A64E-8187-6A52BB96D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3677" y="4582491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" name="Oval 161">
              <a:extLst>
                <a:ext uri="{FF2B5EF4-FFF2-40B4-BE49-F238E27FC236}">
                  <a16:creationId xmlns:a16="http://schemas.microsoft.com/office/drawing/2014/main" id="{14FD0237-6962-7D4D-A26A-99F549DF7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1" name="Oval 162">
              <a:extLst>
                <a:ext uri="{FF2B5EF4-FFF2-40B4-BE49-F238E27FC236}">
                  <a16:creationId xmlns:a16="http://schemas.microsoft.com/office/drawing/2014/main" id="{2384493A-323F-B14C-9F98-CA6218402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2" name="Oval 163">
              <a:extLst>
                <a:ext uri="{FF2B5EF4-FFF2-40B4-BE49-F238E27FC236}">
                  <a16:creationId xmlns:a16="http://schemas.microsoft.com/office/drawing/2014/main" id="{32E7692D-5C12-B442-80FF-C7B249514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90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3" name="Oval 164">
              <a:extLst>
                <a:ext uri="{FF2B5EF4-FFF2-40B4-BE49-F238E27FC236}">
                  <a16:creationId xmlns:a16="http://schemas.microsoft.com/office/drawing/2014/main" id="{0DDA2FFE-E5BA-0C4F-8A0B-F1CA4A5E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Oval 165">
              <a:extLst>
                <a:ext uri="{FF2B5EF4-FFF2-40B4-BE49-F238E27FC236}">
                  <a16:creationId xmlns:a16="http://schemas.microsoft.com/office/drawing/2014/main" id="{9CF681B8-BF04-5441-BEE3-A16AEEDE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5" name="Oval 166">
              <a:extLst>
                <a:ext uri="{FF2B5EF4-FFF2-40B4-BE49-F238E27FC236}">
                  <a16:creationId xmlns:a16="http://schemas.microsoft.com/office/drawing/2014/main" id="{F756BE03-9919-5149-B8C1-27AA85376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35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6" name="Oval 167">
              <a:extLst>
                <a:ext uri="{FF2B5EF4-FFF2-40B4-BE49-F238E27FC236}">
                  <a16:creationId xmlns:a16="http://schemas.microsoft.com/office/drawing/2014/main" id="{ACBB363A-E96A-164C-982D-673D5C98F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Oval 168">
              <a:extLst>
                <a:ext uri="{FF2B5EF4-FFF2-40B4-BE49-F238E27FC236}">
                  <a16:creationId xmlns:a16="http://schemas.microsoft.com/office/drawing/2014/main" id="{6B3D6E0C-831F-1C4C-A193-5B2FD8811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Oval 169">
              <a:extLst>
                <a:ext uri="{FF2B5EF4-FFF2-40B4-BE49-F238E27FC236}">
                  <a16:creationId xmlns:a16="http://schemas.microsoft.com/office/drawing/2014/main" id="{9A7D3398-0377-0B4F-823A-F463BA7F4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877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Freeform 173">
              <a:extLst>
                <a:ext uri="{FF2B5EF4-FFF2-40B4-BE49-F238E27FC236}">
                  <a16:creationId xmlns:a16="http://schemas.microsoft.com/office/drawing/2014/main" id="{030444B6-CE0A-BD47-AC76-37A98FE8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077" y="4538041"/>
              <a:ext cx="1543050" cy="2014538"/>
            </a:xfrm>
            <a:custGeom>
              <a:avLst/>
              <a:gdLst>
                <a:gd name="T0" fmla="*/ 0 w 972"/>
                <a:gd name="T1" fmla="*/ 2147483647 h 1266"/>
                <a:gd name="T2" fmla="*/ 2147483647 w 972"/>
                <a:gd name="T3" fmla="*/ 0 h 1266"/>
                <a:gd name="T4" fmla="*/ 2147483647 w 972"/>
                <a:gd name="T5" fmla="*/ 2147483647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4BCC10-D7E9-614B-926D-56BBE41D093E}"/>
              </a:ext>
            </a:extLst>
          </p:cNvPr>
          <p:cNvGrpSpPr/>
          <p:nvPr/>
        </p:nvGrpSpPr>
        <p:grpSpPr>
          <a:xfrm>
            <a:off x="8097079" y="4019964"/>
            <a:ext cx="3244414" cy="2535302"/>
            <a:chOff x="8097079" y="4019964"/>
            <a:chExt cx="3244414" cy="2535302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F8CD2492-ABC8-0B42-8CF0-E5637A87FB48}"/>
                </a:ext>
              </a:extLst>
            </p:cNvPr>
            <p:cNvGrpSpPr/>
            <p:nvPr/>
          </p:nvGrpSpPr>
          <p:grpSpPr>
            <a:xfrm>
              <a:off x="8169965" y="4019964"/>
              <a:ext cx="2682875" cy="1949450"/>
              <a:chOff x="7772400" y="4086225"/>
              <a:chExt cx="2682875" cy="1949450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6D34F9C0-29A9-D84A-A418-F4116A1040B0}"/>
                  </a:ext>
                </a:extLst>
              </p:cNvPr>
              <p:cNvSpPr/>
              <p:nvPr/>
            </p:nvSpPr>
            <p:spPr>
              <a:xfrm>
                <a:off x="7778750" y="4194175"/>
                <a:ext cx="2676525" cy="479425"/>
              </a:xfrm>
              <a:custGeom>
                <a:avLst/>
                <a:gdLst>
                  <a:gd name="connsiteX0" fmla="*/ 0 w 2676525"/>
                  <a:gd name="connsiteY0" fmla="*/ 476250 h 479425"/>
                  <a:gd name="connsiteX1" fmla="*/ 622300 w 2676525"/>
                  <a:gd name="connsiteY1" fmla="*/ 479425 h 479425"/>
                  <a:gd name="connsiteX2" fmla="*/ 1028700 w 2676525"/>
                  <a:gd name="connsiteY2" fmla="*/ 0 h 479425"/>
                  <a:gd name="connsiteX3" fmla="*/ 1644650 w 2676525"/>
                  <a:gd name="connsiteY3" fmla="*/ 0 h 479425"/>
                  <a:gd name="connsiteX4" fmla="*/ 2054225 w 2676525"/>
                  <a:gd name="connsiteY4" fmla="*/ 469900 h 479425"/>
                  <a:gd name="connsiteX5" fmla="*/ 2676525 w 2676525"/>
                  <a:gd name="connsiteY5" fmla="*/ 466725 h 4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525" h="479425">
                    <a:moveTo>
                      <a:pt x="0" y="476250"/>
                    </a:moveTo>
                    <a:lnTo>
                      <a:pt x="622300" y="479425"/>
                    </a:lnTo>
                    <a:lnTo>
                      <a:pt x="1028700" y="0"/>
                    </a:lnTo>
                    <a:lnTo>
                      <a:pt x="1644650" y="0"/>
                    </a:lnTo>
                    <a:lnTo>
                      <a:pt x="2054225" y="469900"/>
                    </a:lnTo>
                    <a:lnTo>
                      <a:pt x="2676525" y="4667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00F4ED56-6913-1F47-AFAA-EA8139FE3A6A}"/>
                  </a:ext>
                </a:extLst>
              </p:cNvPr>
              <p:cNvSpPr/>
              <p:nvPr/>
            </p:nvSpPr>
            <p:spPr>
              <a:xfrm flipV="1">
                <a:off x="7775575" y="5454650"/>
                <a:ext cx="2676525" cy="479425"/>
              </a:xfrm>
              <a:custGeom>
                <a:avLst/>
                <a:gdLst>
                  <a:gd name="connsiteX0" fmla="*/ 0 w 2676525"/>
                  <a:gd name="connsiteY0" fmla="*/ 476250 h 479425"/>
                  <a:gd name="connsiteX1" fmla="*/ 622300 w 2676525"/>
                  <a:gd name="connsiteY1" fmla="*/ 479425 h 479425"/>
                  <a:gd name="connsiteX2" fmla="*/ 1028700 w 2676525"/>
                  <a:gd name="connsiteY2" fmla="*/ 0 h 479425"/>
                  <a:gd name="connsiteX3" fmla="*/ 1644650 w 2676525"/>
                  <a:gd name="connsiteY3" fmla="*/ 0 h 479425"/>
                  <a:gd name="connsiteX4" fmla="*/ 2054225 w 2676525"/>
                  <a:gd name="connsiteY4" fmla="*/ 469900 h 479425"/>
                  <a:gd name="connsiteX5" fmla="*/ 2676525 w 2676525"/>
                  <a:gd name="connsiteY5" fmla="*/ 466725 h 4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525" h="479425">
                    <a:moveTo>
                      <a:pt x="0" y="476250"/>
                    </a:moveTo>
                    <a:lnTo>
                      <a:pt x="622300" y="479425"/>
                    </a:lnTo>
                    <a:lnTo>
                      <a:pt x="1028700" y="0"/>
                    </a:lnTo>
                    <a:lnTo>
                      <a:pt x="1644650" y="0"/>
                    </a:lnTo>
                    <a:lnTo>
                      <a:pt x="2054225" y="469900"/>
                    </a:lnTo>
                    <a:lnTo>
                      <a:pt x="2676525" y="4667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D040CEC2-BCD9-CC4A-9B8C-BA4CBF9256D1}"/>
                  </a:ext>
                </a:extLst>
              </p:cNvPr>
              <p:cNvSpPr/>
              <p:nvPr/>
            </p:nvSpPr>
            <p:spPr>
              <a:xfrm>
                <a:off x="7781925" y="4699000"/>
                <a:ext cx="2673350" cy="57150"/>
              </a:xfrm>
              <a:custGeom>
                <a:avLst/>
                <a:gdLst>
                  <a:gd name="connsiteX0" fmla="*/ 0 w 2673350"/>
                  <a:gd name="connsiteY0" fmla="*/ 57150 h 57150"/>
                  <a:gd name="connsiteX1" fmla="*/ 619125 w 2673350"/>
                  <a:gd name="connsiteY1" fmla="*/ 57150 h 57150"/>
                  <a:gd name="connsiteX2" fmla="*/ 1025525 w 2673350"/>
                  <a:gd name="connsiteY2" fmla="*/ 0 h 57150"/>
                  <a:gd name="connsiteX3" fmla="*/ 1638300 w 2673350"/>
                  <a:gd name="connsiteY3" fmla="*/ 3175 h 57150"/>
                  <a:gd name="connsiteX4" fmla="*/ 2047875 w 2673350"/>
                  <a:gd name="connsiteY4" fmla="*/ 47625 h 57150"/>
                  <a:gd name="connsiteX5" fmla="*/ 2673350 w 2673350"/>
                  <a:gd name="connsiteY5" fmla="*/ 476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3350" h="57150">
                    <a:moveTo>
                      <a:pt x="0" y="57150"/>
                    </a:moveTo>
                    <a:lnTo>
                      <a:pt x="619125" y="57150"/>
                    </a:lnTo>
                    <a:lnTo>
                      <a:pt x="1025525" y="0"/>
                    </a:lnTo>
                    <a:lnTo>
                      <a:pt x="1638300" y="3175"/>
                    </a:lnTo>
                    <a:lnTo>
                      <a:pt x="2047875" y="47625"/>
                    </a:lnTo>
                    <a:lnTo>
                      <a:pt x="2673350" y="476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1A2CDA45-208E-9946-A2AD-822647EFEDFA}"/>
                  </a:ext>
                </a:extLst>
              </p:cNvPr>
              <p:cNvSpPr/>
              <p:nvPr/>
            </p:nvSpPr>
            <p:spPr>
              <a:xfrm flipV="1">
                <a:off x="7772400" y="5381625"/>
                <a:ext cx="2673350" cy="57150"/>
              </a:xfrm>
              <a:custGeom>
                <a:avLst/>
                <a:gdLst>
                  <a:gd name="connsiteX0" fmla="*/ 0 w 2673350"/>
                  <a:gd name="connsiteY0" fmla="*/ 57150 h 57150"/>
                  <a:gd name="connsiteX1" fmla="*/ 619125 w 2673350"/>
                  <a:gd name="connsiteY1" fmla="*/ 57150 h 57150"/>
                  <a:gd name="connsiteX2" fmla="*/ 1025525 w 2673350"/>
                  <a:gd name="connsiteY2" fmla="*/ 0 h 57150"/>
                  <a:gd name="connsiteX3" fmla="*/ 1638300 w 2673350"/>
                  <a:gd name="connsiteY3" fmla="*/ 3175 h 57150"/>
                  <a:gd name="connsiteX4" fmla="*/ 2047875 w 2673350"/>
                  <a:gd name="connsiteY4" fmla="*/ 47625 h 57150"/>
                  <a:gd name="connsiteX5" fmla="*/ 2673350 w 2673350"/>
                  <a:gd name="connsiteY5" fmla="*/ 476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3350" h="57150">
                    <a:moveTo>
                      <a:pt x="0" y="57150"/>
                    </a:moveTo>
                    <a:lnTo>
                      <a:pt x="619125" y="57150"/>
                    </a:lnTo>
                    <a:lnTo>
                      <a:pt x="1025525" y="0"/>
                    </a:lnTo>
                    <a:lnTo>
                      <a:pt x="1638300" y="3175"/>
                    </a:lnTo>
                    <a:lnTo>
                      <a:pt x="2047875" y="47625"/>
                    </a:lnTo>
                    <a:lnTo>
                      <a:pt x="2673350" y="476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FE54A13B-3416-FF4A-B70D-7C6B5BAF587B}"/>
                  </a:ext>
                </a:extLst>
              </p:cNvPr>
              <p:cNvSpPr/>
              <p:nvPr/>
            </p:nvSpPr>
            <p:spPr>
              <a:xfrm>
                <a:off x="7781925" y="4832350"/>
                <a:ext cx="2670175" cy="431800"/>
              </a:xfrm>
              <a:custGeom>
                <a:avLst/>
                <a:gdLst>
                  <a:gd name="connsiteX0" fmla="*/ 0 w 2670175"/>
                  <a:gd name="connsiteY0" fmla="*/ 9525 h 431800"/>
                  <a:gd name="connsiteX1" fmla="*/ 619125 w 2670175"/>
                  <a:gd name="connsiteY1" fmla="*/ 12700 h 431800"/>
                  <a:gd name="connsiteX2" fmla="*/ 1028700 w 2670175"/>
                  <a:gd name="connsiteY2" fmla="*/ 431800 h 431800"/>
                  <a:gd name="connsiteX3" fmla="*/ 1647825 w 2670175"/>
                  <a:gd name="connsiteY3" fmla="*/ 431800 h 431800"/>
                  <a:gd name="connsiteX4" fmla="*/ 2047875 w 2670175"/>
                  <a:gd name="connsiteY4" fmla="*/ 0 h 431800"/>
                  <a:gd name="connsiteX5" fmla="*/ 2670175 w 2670175"/>
                  <a:gd name="connsiteY5" fmla="*/ 0 h 431800"/>
                  <a:gd name="connsiteX6" fmla="*/ 2670175 w 2670175"/>
                  <a:gd name="connsiteY6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175" h="431800">
                    <a:moveTo>
                      <a:pt x="0" y="9525"/>
                    </a:moveTo>
                    <a:lnTo>
                      <a:pt x="619125" y="12700"/>
                    </a:lnTo>
                    <a:lnTo>
                      <a:pt x="1028700" y="431800"/>
                    </a:lnTo>
                    <a:lnTo>
                      <a:pt x="1647825" y="431800"/>
                    </a:lnTo>
                    <a:lnTo>
                      <a:pt x="2047875" y="0"/>
                    </a:lnTo>
                    <a:lnTo>
                      <a:pt x="2670175" y="0"/>
                    </a:lnTo>
                    <a:lnTo>
                      <a:pt x="267017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422C6A4B-723B-9F4A-9C0E-546001CFE567}"/>
                  </a:ext>
                </a:extLst>
              </p:cNvPr>
              <p:cNvSpPr/>
              <p:nvPr/>
            </p:nvSpPr>
            <p:spPr>
              <a:xfrm flipV="1">
                <a:off x="7772400" y="4870450"/>
                <a:ext cx="2670175" cy="431800"/>
              </a:xfrm>
              <a:custGeom>
                <a:avLst/>
                <a:gdLst>
                  <a:gd name="connsiteX0" fmla="*/ 0 w 2670175"/>
                  <a:gd name="connsiteY0" fmla="*/ 9525 h 431800"/>
                  <a:gd name="connsiteX1" fmla="*/ 619125 w 2670175"/>
                  <a:gd name="connsiteY1" fmla="*/ 12700 h 431800"/>
                  <a:gd name="connsiteX2" fmla="*/ 1028700 w 2670175"/>
                  <a:gd name="connsiteY2" fmla="*/ 431800 h 431800"/>
                  <a:gd name="connsiteX3" fmla="*/ 1647825 w 2670175"/>
                  <a:gd name="connsiteY3" fmla="*/ 431800 h 431800"/>
                  <a:gd name="connsiteX4" fmla="*/ 2047875 w 2670175"/>
                  <a:gd name="connsiteY4" fmla="*/ 0 h 431800"/>
                  <a:gd name="connsiteX5" fmla="*/ 2670175 w 2670175"/>
                  <a:gd name="connsiteY5" fmla="*/ 0 h 431800"/>
                  <a:gd name="connsiteX6" fmla="*/ 2670175 w 2670175"/>
                  <a:gd name="connsiteY6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175" h="431800">
                    <a:moveTo>
                      <a:pt x="0" y="9525"/>
                    </a:moveTo>
                    <a:lnTo>
                      <a:pt x="619125" y="12700"/>
                    </a:lnTo>
                    <a:lnTo>
                      <a:pt x="1028700" y="431800"/>
                    </a:lnTo>
                    <a:lnTo>
                      <a:pt x="1647825" y="431800"/>
                    </a:lnTo>
                    <a:lnTo>
                      <a:pt x="2047875" y="0"/>
                    </a:lnTo>
                    <a:lnTo>
                      <a:pt x="2670175" y="0"/>
                    </a:lnTo>
                    <a:lnTo>
                      <a:pt x="267017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E0AF2C1-2620-9E44-97FC-19E9F839C492}"/>
                  </a:ext>
                </a:extLst>
              </p:cNvPr>
              <p:cNvSpPr/>
              <p:nvPr/>
            </p:nvSpPr>
            <p:spPr>
              <a:xfrm>
                <a:off x="7778750" y="4911725"/>
                <a:ext cx="2667000" cy="860425"/>
              </a:xfrm>
              <a:custGeom>
                <a:avLst/>
                <a:gdLst>
                  <a:gd name="connsiteX0" fmla="*/ 0 w 2667000"/>
                  <a:gd name="connsiteY0" fmla="*/ 12700 h 860425"/>
                  <a:gd name="connsiteX1" fmla="*/ 622300 w 2667000"/>
                  <a:gd name="connsiteY1" fmla="*/ 15875 h 860425"/>
                  <a:gd name="connsiteX2" fmla="*/ 1022350 w 2667000"/>
                  <a:gd name="connsiteY2" fmla="*/ 860425 h 860425"/>
                  <a:gd name="connsiteX3" fmla="*/ 1654175 w 2667000"/>
                  <a:gd name="connsiteY3" fmla="*/ 857250 h 860425"/>
                  <a:gd name="connsiteX4" fmla="*/ 2057400 w 2667000"/>
                  <a:gd name="connsiteY4" fmla="*/ 0 h 860425"/>
                  <a:gd name="connsiteX5" fmla="*/ 2667000 w 2667000"/>
                  <a:gd name="connsiteY5" fmla="*/ 3175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0" h="860425">
                    <a:moveTo>
                      <a:pt x="0" y="12700"/>
                    </a:moveTo>
                    <a:lnTo>
                      <a:pt x="622300" y="15875"/>
                    </a:lnTo>
                    <a:lnTo>
                      <a:pt x="1022350" y="860425"/>
                    </a:lnTo>
                    <a:lnTo>
                      <a:pt x="1654175" y="857250"/>
                    </a:lnTo>
                    <a:lnTo>
                      <a:pt x="2057400" y="0"/>
                    </a:lnTo>
                    <a:lnTo>
                      <a:pt x="2667000" y="317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88B69035-8F28-C644-A38A-B94888D6C889}"/>
                  </a:ext>
                </a:extLst>
              </p:cNvPr>
              <p:cNvSpPr/>
              <p:nvPr/>
            </p:nvSpPr>
            <p:spPr>
              <a:xfrm flipV="1">
                <a:off x="7772400" y="4362450"/>
                <a:ext cx="2667000" cy="860425"/>
              </a:xfrm>
              <a:custGeom>
                <a:avLst/>
                <a:gdLst>
                  <a:gd name="connsiteX0" fmla="*/ 0 w 2667000"/>
                  <a:gd name="connsiteY0" fmla="*/ 12700 h 860425"/>
                  <a:gd name="connsiteX1" fmla="*/ 622300 w 2667000"/>
                  <a:gd name="connsiteY1" fmla="*/ 15875 h 860425"/>
                  <a:gd name="connsiteX2" fmla="*/ 1022350 w 2667000"/>
                  <a:gd name="connsiteY2" fmla="*/ 860425 h 860425"/>
                  <a:gd name="connsiteX3" fmla="*/ 1654175 w 2667000"/>
                  <a:gd name="connsiteY3" fmla="*/ 857250 h 860425"/>
                  <a:gd name="connsiteX4" fmla="*/ 2057400 w 2667000"/>
                  <a:gd name="connsiteY4" fmla="*/ 0 h 860425"/>
                  <a:gd name="connsiteX5" fmla="*/ 2667000 w 2667000"/>
                  <a:gd name="connsiteY5" fmla="*/ 3175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0" h="860425">
                    <a:moveTo>
                      <a:pt x="0" y="12700"/>
                    </a:moveTo>
                    <a:lnTo>
                      <a:pt x="622300" y="15875"/>
                    </a:lnTo>
                    <a:lnTo>
                      <a:pt x="1022350" y="860425"/>
                    </a:lnTo>
                    <a:lnTo>
                      <a:pt x="1654175" y="857250"/>
                    </a:lnTo>
                    <a:lnTo>
                      <a:pt x="2057400" y="0"/>
                    </a:lnTo>
                    <a:lnTo>
                      <a:pt x="2667000" y="317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96950FD3-B7F2-234A-A4D7-176DF00FF8F2}"/>
                  </a:ext>
                </a:extLst>
              </p:cNvPr>
              <p:cNvSpPr/>
              <p:nvPr/>
            </p:nvSpPr>
            <p:spPr>
              <a:xfrm>
                <a:off x="7896225" y="46069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668109C4-4800-6341-9708-CD02EDA64090}"/>
                  </a:ext>
                </a:extLst>
              </p:cNvPr>
              <p:cNvSpPr/>
              <p:nvPr/>
            </p:nvSpPr>
            <p:spPr>
              <a:xfrm>
                <a:off x="7893050" y="51530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7252927-5ABB-4143-A0CF-8F27601B552F}"/>
                  </a:ext>
                </a:extLst>
              </p:cNvPr>
              <p:cNvSpPr/>
              <p:nvPr/>
            </p:nvSpPr>
            <p:spPr>
              <a:xfrm>
                <a:off x="8921750" y="40862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6F93DF06-F167-394B-81B1-7291F4CA8475}"/>
                  </a:ext>
                </a:extLst>
              </p:cNvPr>
              <p:cNvSpPr/>
              <p:nvPr/>
            </p:nvSpPr>
            <p:spPr>
              <a:xfrm>
                <a:off x="8912225" y="458787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F079388-6C88-6547-87EC-8A1B75261342}"/>
                  </a:ext>
                </a:extLst>
              </p:cNvPr>
              <p:cNvSpPr/>
              <p:nvPr/>
            </p:nvSpPr>
            <p:spPr>
              <a:xfrm>
                <a:off x="8915400" y="5143500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D123F75-983B-C64D-8690-6077B5C786EC}"/>
                  </a:ext>
                </a:extLst>
              </p:cNvPr>
              <p:cNvSpPr/>
              <p:nvPr/>
            </p:nvSpPr>
            <p:spPr>
              <a:xfrm>
                <a:off x="8921750" y="565467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494C5C3-47A7-E742-A563-34C9D94740D8}"/>
                  </a:ext>
                </a:extLst>
              </p:cNvPr>
              <p:cNvSpPr/>
              <p:nvPr/>
            </p:nvSpPr>
            <p:spPr>
              <a:xfrm>
                <a:off x="9944100" y="51530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00C425D8-A431-8042-B3F0-55970A83C656}"/>
                  </a:ext>
                </a:extLst>
              </p:cNvPr>
              <p:cNvSpPr/>
              <p:nvPr/>
            </p:nvSpPr>
            <p:spPr>
              <a:xfrm>
                <a:off x="9944100" y="458787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3D9B9457-EBBB-0C43-82B6-87717EDBAAEA}"/>
                </a:ext>
              </a:extLst>
            </p:cNvPr>
            <p:cNvSpPr txBox="1"/>
            <p:nvPr/>
          </p:nvSpPr>
          <p:spPr>
            <a:xfrm>
              <a:off x="8097079" y="5989983"/>
              <a:ext cx="3244414" cy="565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8x8 multistage switch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built from smaller-sized switches</a:t>
              </a: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B2396B77-B6FA-2840-BC57-4DD04AF562BD}"/>
              </a:ext>
            </a:extLst>
          </p:cNvPr>
          <p:cNvSpPr txBox="1"/>
          <p:nvPr/>
        </p:nvSpPr>
        <p:spPr>
          <a:xfrm>
            <a:off x="9006580" y="3438940"/>
            <a:ext cx="1359155" cy="329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3x3 crossbar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F80CBFA4-4A18-914C-A713-E4A5E18F64DB}"/>
              </a:ext>
            </a:extLst>
          </p:cNvPr>
          <p:cNvSpPr txBox="1">
            <a:spLocks/>
          </p:cNvSpPr>
          <p:nvPr/>
        </p:nvSpPr>
        <p:spPr>
          <a:xfrm>
            <a:off x="788873" y="3242734"/>
            <a:ext cx="6477000" cy="1093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multistage switch: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nxn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switch from multiple stages of smaller switches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C44BED26-0F25-A14C-A2DE-9DA48DF09A44}"/>
              </a:ext>
            </a:extLst>
          </p:cNvPr>
          <p:cNvSpPr txBox="1">
            <a:spLocks/>
          </p:cNvSpPr>
          <p:nvPr/>
        </p:nvSpPr>
        <p:spPr>
          <a:xfrm>
            <a:off x="775016" y="4281825"/>
            <a:ext cx="6477000" cy="2118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exploiting parallelism: </a:t>
            </a:r>
          </a:p>
          <a:p>
            <a:pPr marL="693738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fragment datagram into fixed length cells on entry</a:t>
            </a:r>
          </a:p>
          <a:p>
            <a:pPr marL="693738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 cells through the fabric, reassemble datagram at exit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ACE683F-C3E3-E542-87F3-26A8CC51B32B}"/>
              </a:ext>
            </a:extLst>
          </p:cNvPr>
          <p:cNvSpPr txBox="1"/>
          <p:nvPr/>
        </p:nvSpPr>
        <p:spPr>
          <a:xfrm>
            <a:off x="9006580" y="3438940"/>
            <a:ext cx="1359155" cy="329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3x3 crossbar</a:t>
            </a:r>
          </a:p>
        </p:txBody>
      </p:sp>
      <p:sp>
        <p:nvSpPr>
          <p:cNvPr id="135" name="Rectangle 46">
            <a:extLst>
              <a:ext uri="{FF2B5EF4-FFF2-40B4-BE49-F238E27FC236}">
                <a16:creationId xmlns:a16="http://schemas.microsoft.com/office/drawing/2014/main" id="{CADDF9A1-F510-0A48-A5C8-B604DC721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457" y="4508938"/>
            <a:ext cx="290819" cy="19018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Rectangle 46">
            <a:extLst>
              <a:ext uri="{FF2B5EF4-FFF2-40B4-BE49-F238E27FC236}">
                <a16:creationId xmlns:a16="http://schemas.microsoft.com/office/drawing/2014/main" id="{EF37199A-A67A-4242-ABE8-2B6C3B2B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262" y="4508366"/>
            <a:ext cx="290819" cy="19018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7" name="Rectangle 46">
            <a:extLst>
              <a:ext uri="{FF2B5EF4-FFF2-40B4-BE49-F238E27FC236}">
                <a16:creationId xmlns:a16="http://schemas.microsoft.com/office/drawing/2014/main" id="{2A43E4D0-9761-694D-909E-DDC6673E3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10" y="4508366"/>
            <a:ext cx="290819" cy="19018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4F8C5248-5115-F748-B1EF-FF98DE1EC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6537 0.00023 L 0.0974 -0.06899 L 0.14805 -0.06899 C 0.15925 -0.0463 0.17018 -0.02385 0.18164 -0.00093 C 0.19596 -0.00186 0.28151 -0.00047 0.29662 -0.00116 " pathEditMode="relative" rAng="0" ptsTypes="AAAAAA">
                                      <p:cBhvr>
                                        <p:cTn id="30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34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L 0.06407 0.00069 C 0.06914 0.00949 0.07409 0.01851 0.07904 0.02731 L 0.08867 0.02592 L 0.12214 0.08842 L 0.17136 0.08842 L 0.20482 0.02453 L 0.22982 0.02453 L 0.23477 -0.00116 C 0.25508 -0.00116 0.28073 -0.0007 0.30104 -0.0007 " pathEditMode="relative" rAng="0" ptsTypes="AAAAAAAAAA">
                                      <p:cBhvr>
                                        <p:cTn id="32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43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685 0.00139 L 0.10339 0.03912 L 0.11342 0.03842 L 0.14688 0.16365 L 0.19649 0.16296 L 0.23073 0.03634 L 0.25339 0.03564 L 0.26029 -0.00116 L 0.30495 -0.00116 " pathEditMode="relative" ptsTypes="AAAAAAAAAA">
                                      <p:cBhvr>
                                        <p:cTn id="34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14" grpId="0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46" y="1287519"/>
            <a:ext cx="10585173" cy="1026189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 dirty="0"/>
              <a:t>scaling, using multiple switching “planes” in parallel: </a:t>
            </a:r>
          </a:p>
          <a:p>
            <a:pPr lvl="1" indent="-287338">
              <a:buFont typeface="Wingdings" charset="2"/>
              <a:buChar char="§"/>
              <a:defRPr/>
            </a:pPr>
            <a:r>
              <a:rPr lang="en-US" sz="2800" dirty="0"/>
              <a:t>speedup, scaleup via parallelism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Switching via interconnection network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ACF90F-291D-A84B-9EA4-A850C531F102}"/>
              </a:ext>
            </a:extLst>
          </p:cNvPr>
          <p:cNvGrpSpPr/>
          <p:nvPr/>
        </p:nvGrpSpPr>
        <p:grpSpPr>
          <a:xfrm>
            <a:off x="5465885" y="2987580"/>
            <a:ext cx="6504470" cy="2842592"/>
            <a:chOff x="2502527" y="2166731"/>
            <a:chExt cx="6504470" cy="2842592"/>
          </a:xfrm>
        </p:grpSpPr>
        <p:grpSp>
          <p:nvGrpSpPr>
            <p:cNvPr id="334" name="Group 118">
              <a:extLst>
                <a:ext uri="{FF2B5EF4-FFF2-40B4-BE49-F238E27FC236}">
                  <a16:creationId xmlns:a16="http://schemas.microsoft.com/office/drawing/2014/main" id="{AF49CF4D-AE10-6E4A-BE27-3F975761A6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1555" y="4446106"/>
              <a:ext cx="977484" cy="193795"/>
              <a:chOff x="876" y="2800"/>
              <a:chExt cx="642" cy="175"/>
            </a:xfrm>
          </p:grpSpPr>
          <p:sp>
            <p:nvSpPr>
              <p:cNvPr id="335" name="Rectangle 119">
                <a:extLst>
                  <a:ext uri="{FF2B5EF4-FFF2-40B4-BE49-F238E27FC236}">
                    <a16:creationId xmlns:a16="http://schemas.microsoft.com/office/drawing/2014/main" id="{4093A69A-1A26-8344-A1EE-EC3CD90B7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6" name="Rectangle 120">
                <a:extLst>
                  <a:ext uri="{FF2B5EF4-FFF2-40B4-BE49-F238E27FC236}">
                    <a16:creationId xmlns:a16="http://schemas.microsoft.com/office/drawing/2014/main" id="{2812FBDC-BDD7-A446-BBAE-BB6C428C7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7" name="Rectangle 121">
                <a:extLst>
                  <a:ext uri="{FF2B5EF4-FFF2-40B4-BE49-F238E27FC236}">
                    <a16:creationId xmlns:a16="http://schemas.microsoft.com/office/drawing/2014/main" id="{F1C83022-DCCD-824D-9EFC-DB58276AF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8" name="Rectangle 122">
                <a:extLst>
                  <a:ext uri="{FF2B5EF4-FFF2-40B4-BE49-F238E27FC236}">
                    <a16:creationId xmlns:a16="http://schemas.microsoft.com/office/drawing/2014/main" id="{7EF3B5CA-CC9D-5D42-9788-BE1DCF3D2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21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9" name="Line 123">
                <a:extLst>
                  <a:ext uri="{FF2B5EF4-FFF2-40B4-BE49-F238E27FC236}">
                    <a16:creationId xmlns:a16="http://schemas.microsoft.com/office/drawing/2014/main" id="{888A3CB1-B901-B84C-9FDC-4A75C0325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28" name="Group 118">
              <a:extLst>
                <a:ext uri="{FF2B5EF4-FFF2-40B4-BE49-F238E27FC236}">
                  <a16:creationId xmlns:a16="http://schemas.microsoft.com/office/drawing/2014/main" id="{424B3156-291C-B04F-8BD2-8D13170A3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5415" y="4611758"/>
              <a:ext cx="977484" cy="193795"/>
              <a:chOff x="876" y="2800"/>
              <a:chExt cx="642" cy="175"/>
            </a:xfrm>
          </p:grpSpPr>
          <p:sp>
            <p:nvSpPr>
              <p:cNvPr id="329" name="Rectangle 119">
                <a:extLst>
                  <a:ext uri="{FF2B5EF4-FFF2-40B4-BE49-F238E27FC236}">
                    <a16:creationId xmlns:a16="http://schemas.microsoft.com/office/drawing/2014/main" id="{B9D5FCED-BF06-4C46-AE44-21C038F85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Rectangle 120">
                <a:extLst>
                  <a:ext uri="{FF2B5EF4-FFF2-40B4-BE49-F238E27FC236}">
                    <a16:creationId xmlns:a16="http://schemas.microsoft.com/office/drawing/2014/main" id="{51E04347-0FE1-6E45-B8AF-9085B6208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1" name="Rectangle 121">
                <a:extLst>
                  <a:ext uri="{FF2B5EF4-FFF2-40B4-BE49-F238E27FC236}">
                    <a16:creationId xmlns:a16="http://schemas.microsoft.com/office/drawing/2014/main" id="{4B3FD1AD-66FF-344E-8B85-CE87F954D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Rectangle 122">
                <a:extLst>
                  <a:ext uri="{FF2B5EF4-FFF2-40B4-BE49-F238E27FC236}">
                    <a16:creationId xmlns:a16="http://schemas.microsoft.com/office/drawing/2014/main" id="{38C47484-37BF-CC4A-8AFC-5633045A3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21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3" name="Line 123">
                <a:extLst>
                  <a:ext uri="{FF2B5EF4-FFF2-40B4-BE49-F238E27FC236}">
                    <a16:creationId xmlns:a16="http://schemas.microsoft.com/office/drawing/2014/main" id="{E9322185-052D-CF4D-9604-30F5852D0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0BA766-6DB9-0342-ACF5-6818F39878BC}"/>
                </a:ext>
              </a:extLst>
            </p:cNvPr>
            <p:cNvGrpSpPr/>
            <p:nvPr/>
          </p:nvGrpSpPr>
          <p:grpSpPr>
            <a:xfrm>
              <a:off x="4623758" y="2166731"/>
              <a:ext cx="2290665" cy="2842592"/>
              <a:chOff x="4199689" y="2922105"/>
              <a:chExt cx="2290665" cy="284259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40760763-7D13-D14C-B004-0516855F8019}"/>
                  </a:ext>
                </a:extLst>
              </p:cNvPr>
              <p:cNvGrpSpPr/>
              <p:nvPr/>
            </p:nvGrpSpPr>
            <p:grpSpPr>
              <a:xfrm>
                <a:off x="4802662" y="2922105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A4E31C51-93A1-5042-9D84-F246E6733681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4626BFC-BC91-AE40-9E2F-1CAF813F24B3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3D5CC8D6-8701-3148-9853-D5C192B7DF31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DFBBFD44-0DFB-B049-98DF-A3EE6FC4071B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E13D79D-4110-5C48-B252-22BF34D55EEE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CF1ED62F-9B31-4E4D-A9A1-B5604E0F379D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2389D36-0494-AF4B-BE1C-E8755716C377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AC930B35-8338-024A-815B-949A85C3DE94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45AFFA33-989B-6A44-AEC9-7FFF15DD3FD7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200970" cy="1311965"/>
                  <a:chOff x="4426226" y="4479235"/>
                  <a:chExt cx="1200970" cy="1311965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7AAD5D40-EBE5-7A46-BA23-4588D31D97BE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A09B1F95-9C4A-5041-A4C5-44BBBB463756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2009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0</a:t>
                    </a:r>
                  </a:p>
                </p:txBody>
              </p:sp>
            </p:grp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61383D0-8600-7145-ABB4-73D8D87E126A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C3A565F3-8853-E54F-91C8-30A8A3BB49DE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ECDB28F-7D58-FC47-90E4-A1884B6DED49}"/>
                  </a:ext>
                </a:extLst>
              </p:cNvPr>
              <p:cNvGrpSpPr/>
              <p:nvPr/>
            </p:nvGrpSpPr>
            <p:grpSpPr>
              <a:xfrm>
                <a:off x="4716523" y="3140766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22B49291-35C1-F646-9151-8D5CAD91152E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E4800AA-0F72-3B48-BF00-140135B900EF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96A1667E-854A-2D44-8A29-88B7998B7DBC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0307BC52-7519-E74E-82F4-7446D94755B4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DFB66F9-2EEA-4F45-9982-AA0ECE4D0705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C5AE7172-0A61-A943-AF6A-AA3B4966318B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AB86A0CA-2BBD-3241-BDD7-CC2EA169186B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DB056F78-A09C-F34E-9087-9576AB942378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6EAD8D3D-6C07-0C47-BC6F-F6E324523699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E1A34E00-2B81-5C43-BD96-BAC50603F9AB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4E8CD73F-1D04-324E-8B5D-52BE9676926D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1</a:t>
                    </a:r>
                  </a:p>
                </p:txBody>
              </p:sp>
            </p:grp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AC67F0E3-96A7-9C40-9453-5DD6D22CDBF7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A1B35328-3A8C-DC49-B311-E8D84E1C8394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63257EE-6514-D14D-BB4B-808C84B0BBED}"/>
                  </a:ext>
                </a:extLst>
              </p:cNvPr>
              <p:cNvGrpSpPr/>
              <p:nvPr/>
            </p:nvGrpSpPr>
            <p:grpSpPr>
              <a:xfrm>
                <a:off x="4630384" y="3359427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625BA914-684C-6F4B-A078-484B0935E6E4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DB5939BD-2E58-F046-B3EB-98CD21C55CFB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4550567-087F-7D4A-ABF2-7F3F4FACFA92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5D893FAE-2400-F144-9821-71CAA7E70A34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7B0FF6F9-EC58-C84A-B28F-451E6C448902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8841956C-2DE9-8B42-95DA-9121FCD6BE5D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3F88C77F-CF8B-2C4D-AD38-8280A026C0C2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EA7D2E27-F9F1-9C4C-9900-89369B77816F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F24FFC69-3FC3-EE40-BEED-9120F9E4723F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86D436C-A2D4-BF4B-8437-C11986C72671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88E4113D-A9CA-8949-8F16-E16EBD61CBD4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2</a:t>
                    </a:r>
                  </a:p>
                </p:txBody>
              </p:sp>
            </p:grp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BE7EBCF1-265E-5742-9AD9-4E6EA8AC8417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2A4BCCF5-BAE8-7B49-93B9-352D63E3BADF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4DCE3833-0A76-C643-A867-84E6834282A7}"/>
                  </a:ext>
                </a:extLst>
              </p:cNvPr>
              <p:cNvGrpSpPr/>
              <p:nvPr/>
            </p:nvGrpSpPr>
            <p:grpSpPr>
              <a:xfrm>
                <a:off x="4544245" y="3578088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47C70EEA-30DB-8C4F-90AC-620FDA2A0138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4FFC5AE1-AA4D-9446-9C71-2CBADB228D10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499BB1B1-8E50-DB42-8699-52C4D6CE4F8F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FEDB77A6-D189-AA46-AEDF-2E616F256A12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91EBC83D-1513-A14A-B855-971436AA892D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539B859B-2C00-EC4B-BB9F-FA2A699D633A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0C304F32-EE17-864A-AE73-180F7283F1C8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F889F01C-0F8B-0B4D-9089-8FA49FB1058C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8C5D3CC4-DD40-464E-81E7-9C5248FEC8AE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5CE93A9B-38A1-BF40-811E-E359099DDBBC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5B2E5208-A895-B14E-8DCB-4EA25D617FA8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3</a:t>
                    </a:r>
                  </a:p>
                </p:txBody>
              </p:sp>
            </p:grp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2C56D9DF-BEBF-9F41-9334-37C8562CF65B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5FB62124-F9A9-B74E-801E-939E6D55F5FC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852B1340-D76B-4E46-856E-F639AB9F1AE8}"/>
                  </a:ext>
                </a:extLst>
              </p:cNvPr>
              <p:cNvGrpSpPr/>
              <p:nvPr/>
            </p:nvGrpSpPr>
            <p:grpSpPr>
              <a:xfrm>
                <a:off x="4458106" y="3796749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F59DED08-18FE-834E-9DA0-0FC95C193D97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4FCA4BD1-13EE-CD49-9555-680BF4FBC4CB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E1EB86E-EDA3-A241-9E9D-72B854D1C38F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D6A935F4-98BE-5444-BD08-78AC8A59CCE5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B9C75665-BA08-3640-BED8-5DDF21BEBB11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59C2AFDA-7A15-AB47-A801-28BE8DB6A7AE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DA760F63-3FCA-1E48-9694-3000FEDFCC64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354AEC58-3B5E-C34C-A4BF-C9CABF071051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1170DB51-8293-234B-B9F1-B0B3101F4AF8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74C76E3E-68EE-114E-B49D-DCEC2C9B222A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A87D0399-6E79-5643-89F0-7906B987D4DB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4</a:t>
                    </a:r>
                  </a:p>
                </p:txBody>
              </p:sp>
            </p:grp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A79B0505-1934-F54D-B44C-8780B6463E57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B0BBB775-1B8E-AF45-9C88-E7B9BFDFBD3A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7A16CD3-F266-6F4E-9433-67344A61D1CD}"/>
                  </a:ext>
                </a:extLst>
              </p:cNvPr>
              <p:cNvGrpSpPr/>
              <p:nvPr/>
            </p:nvGrpSpPr>
            <p:grpSpPr>
              <a:xfrm>
                <a:off x="4371967" y="4015410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242CBD24-8BFA-4F4B-871C-88474723172A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EB9D3DD4-EFAB-BE46-97AE-6C051DD69973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4300FE2E-5CE0-B442-98C0-BC4D3906A2E8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A97E0211-B1F2-6149-9BC1-481F09996CD6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7A3AA3DF-BABF-A94F-856A-2269148C5774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B95EAEAA-4623-7644-9035-CD12D3CEDA0A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9D777CAA-B533-BD47-8D37-FE2DB83393A3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33884B12-0A7D-744B-B331-BAAC393D6F46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6450D750-FD73-664B-A24E-E4A6F25DD06A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4EB2FFEE-D801-434F-811C-4D932D9FD863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6338DC98-C356-5F4C-BDDB-19CFA45B2ADF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5</a:t>
                    </a:r>
                  </a:p>
                </p:txBody>
              </p:sp>
            </p:grp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F03D8B2-18DF-9441-91C6-EDCF41C5DCFE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B1680810-053C-1B44-97E5-1DCD007C9E5C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7D56FDB2-A56A-2049-AAEE-5D25D788A270}"/>
                  </a:ext>
                </a:extLst>
              </p:cNvPr>
              <p:cNvGrpSpPr/>
              <p:nvPr/>
            </p:nvGrpSpPr>
            <p:grpSpPr>
              <a:xfrm>
                <a:off x="4285828" y="4234071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22EAFDB0-6DE3-0E44-9902-0724F0EAB690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08C7048B-F714-F84E-B906-722645E72990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6E4A0C0A-06FA-5F4D-B2FA-1D4BF01B99CB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5E372A1A-E34B-F942-9893-AA5FB31EFB57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A99CA063-1FE2-EE45-84DD-A3F243F39CBA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4621C27B-0228-544D-966D-4F474D033ED9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E54809C9-307B-984C-AA4B-37B74EF60940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534B91EF-1FC6-6947-8ABD-09296A096B07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A3B5CB2A-7E9D-A740-9A3C-4E1E9C4E860E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67652EB3-8E5E-124E-8E46-0E70E5F5EB07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TextBox 218">
                    <a:extLst>
                      <a:ext uri="{FF2B5EF4-FFF2-40B4-BE49-F238E27FC236}">
                        <a16:creationId xmlns:a16="http://schemas.microsoft.com/office/drawing/2014/main" id="{1C717108-F21C-404D-BC48-34D7D27FDE9C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6</a:t>
                    </a:r>
                  </a:p>
                </p:txBody>
              </p:sp>
            </p:grp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B69D0A55-0506-A841-9161-089AD1E68DB7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A0CCAB8F-FD60-2243-B1B8-FF0A635D71D1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EBE05E73-D99E-C147-9716-828223599C40}"/>
                  </a:ext>
                </a:extLst>
              </p:cNvPr>
              <p:cNvGrpSpPr/>
              <p:nvPr/>
            </p:nvGrpSpPr>
            <p:grpSpPr>
              <a:xfrm>
                <a:off x="4199689" y="4452732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BD2E3933-9FCB-D54C-9E07-9014FBA4EECE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50DDC4D9-1AE1-124C-B7D3-5CBC537D97AC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90194CF0-8839-CC4F-99D8-3F3A37783E56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352B5416-5AAB-2D46-9B0E-CE3CA11D2ED9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2E2826A0-6585-5742-B3D7-72AC0D8B5703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85CEE96-F86A-3F45-A843-174A5CE01AEE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16F9E714-0E70-3C4B-995B-BA09A4319E0E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99A2B0DD-2B68-0345-8098-716D1C4E5C05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E207C60C-2027-014E-ACA1-A8C5FECF1B84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200970" cy="1311965"/>
                  <a:chOff x="4426226" y="4479235"/>
                  <a:chExt cx="1200970" cy="1311965"/>
                </a:xfrm>
              </p:grpSpPr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08D55DB1-B076-A04E-8054-6804391003C5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TextBox 251">
                    <a:extLst>
                      <a:ext uri="{FF2B5EF4-FFF2-40B4-BE49-F238E27FC236}">
                        <a16:creationId xmlns:a16="http://schemas.microsoft.com/office/drawing/2014/main" id="{03F187CE-BFD2-954F-B4CF-08652524520B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2009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7</a:t>
                    </a:r>
                  </a:p>
                </p:txBody>
              </p:sp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B8F709DD-A4C9-964E-9369-DC9024B01328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0CB27A1C-1B33-8D47-A809-2A64EA9496C4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</p:grpSp>
        <p:grpSp>
          <p:nvGrpSpPr>
            <p:cNvPr id="276" name="Group 148">
              <a:extLst>
                <a:ext uri="{FF2B5EF4-FFF2-40B4-BE49-F238E27FC236}">
                  <a16:creationId xmlns:a16="http://schemas.microsoft.com/office/drawing/2014/main" id="{2E570F32-B5FE-CB40-B069-AF1FD1544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8844" y="4535520"/>
              <a:ext cx="799405" cy="236966"/>
              <a:chOff x="453" y="3465"/>
              <a:chExt cx="561" cy="136"/>
            </a:xfrm>
          </p:grpSpPr>
          <p:sp>
            <p:nvSpPr>
              <p:cNvPr id="277" name="Rectangle 149">
                <a:extLst>
                  <a:ext uri="{FF2B5EF4-FFF2-40B4-BE49-F238E27FC236}">
                    <a16:creationId xmlns:a16="http://schemas.microsoft.com/office/drawing/2014/main" id="{FEA32228-96F7-134B-A34B-AB5502318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8" name="Rectangle 150">
                <a:extLst>
                  <a:ext uri="{FF2B5EF4-FFF2-40B4-BE49-F238E27FC236}">
                    <a16:creationId xmlns:a16="http://schemas.microsoft.com/office/drawing/2014/main" id="{2365A856-1D41-F642-858D-16C20FD01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9" name="Rectangle 151">
                <a:extLst>
                  <a:ext uri="{FF2B5EF4-FFF2-40B4-BE49-F238E27FC236}">
                    <a16:creationId xmlns:a16="http://schemas.microsoft.com/office/drawing/2014/main" id="{0B0BE8CF-B7C0-7947-BE53-3B146B8EC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" y="3481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0" name="Rectangle 152">
                <a:extLst>
                  <a:ext uri="{FF2B5EF4-FFF2-40B4-BE49-F238E27FC236}">
                    <a16:creationId xmlns:a16="http://schemas.microsoft.com/office/drawing/2014/main" id="{868D8C31-ED5A-E24D-8D93-00655F638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" y="3478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1" name="Line 153">
                <a:extLst>
                  <a:ext uri="{FF2B5EF4-FFF2-40B4-BE49-F238E27FC236}">
                    <a16:creationId xmlns:a16="http://schemas.microsoft.com/office/drawing/2014/main" id="{65D89C0F-33F9-8F40-A576-039AE5F23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5C06A7-CC33-B147-8CF7-72174E9EF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4532" y="2250005"/>
              <a:ext cx="1064231" cy="29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8E278EB-F529-0245-8909-19F0275C51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613" y="2473015"/>
              <a:ext cx="975008" cy="70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52CBCAC-3051-6E4F-BE6E-0E188B5230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4532" y="2542460"/>
              <a:ext cx="887706" cy="145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A1AA8BB-3481-5D4C-8AE1-96BF35A119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3143" y="2539506"/>
              <a:ext cx="803404" cy="366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8EE266F-7F85-D745-9E59-EFAAD0684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4532" y="2542460"/>
              <a:ext cx="721772" cy="582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A93283C-0C9E-8543-AF5F-81C9EADB1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9613" y="2543036"/>
              <a:ext cx="630409" cy="796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D9651E7-198A-4540-9EAA-6C1B85AACA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4532" y="2542460"/>
              <a:ext cx="554878" cy="1023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2B32D18-45B7-A544-93F3-482D031376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4532" y="2542460"/>
              <a:ext cx="463674" cy="1239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60B2CCF9-7FBB-EB49-9BF3-CFE052378D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4697" y="3196191"/>
              <a:ext cx="643514" cy="14580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F5AB2FF7-2FB7-E24A-9C38-598523278059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730554" y="3415671"/>
              <a:ext cx="728290" cy="1238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8A0880C7-A15A-534A-90E6-FBF859429BDA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653472" y="3638681"/>
              <a:ext cx="805372" cy="1015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3E017690-EC6F-FB4F-A1FF-CAE71BABDE52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569330" y="3858161"/>
              <a:ext cx="889514" cy="795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8412F5B1-1BE1-734A-B9C4-7E61DAACE56E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478128" y="4074111"/>
              <a:ext cx="980716" cy="5798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B2D8881F-1594-4149-9DD1-52BC68531279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390458" y="4290061"/>
              <a:ext cx="1068386" cy="363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FB912C47-FFD4-2740-8D44-D2C1F2E1EFA0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299258" y="4509543"/>
              <a:ext cx="1159586" cy="144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9F4EF984-B0C2-4946-A8C1-37C7146F8B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8650" y="4657807"/>
              <a:ext cx="1228969" cy="782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2" name="Group 118">
              <a:extLst>
                <a:ext uri="{FF2B5EF4-FFF2-40B4-BE49-F238E27FC236}">
                  <a16:creationId xmlns:a16="http://schemas.microsoft.com/office/drawing/2014/main" id="{8531BEC6-8E48-1745-9FD6-6DA75DC1C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2527" y="4777410"/>
              <a:ext cx="977484" cy="193795"/>
              <a:chOff x="876" y="2800"/>
              <a:chExt cx="642" cy="175"/>
            </a:xfrm>
          </p:grpSpPr>
          <p:sp>
            <p:nvSpPr>
              <p:cNvPr id="323" name="Rectangle 119">
                <a:extLst>
                  <a:ext uri="{FF2B5EF4-FFF2-40B4-BE49-F238E27FC236}">
                    <a16:creationId xmlns:a16="http://schemas.microsoft.com/office/drawing/2014/main" id="{AD85F25B-088A-FF43-8996-713EAF236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4" name="Rectangle 120">
                <a:extLst>
                  <a:ext uri="{FF2B5EF4-FFF2-40B4-BE49-F238E27FC236}">
                    <a16:creationId xmlns:a16="http://schemas.microsoft.com/office/drawing/2014/main" id="{881293D1-125C-CE4E-BDAC-ED5BE197B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5" name="Rectangle 121">
                <a:extLst>
                  <a:ext uri="{FF2B5EF4-FFF2-40B4-BE49-F238E27FC236}">
                    <a16:creationId xmlns:a16="http://schemas.microsoft.com/office/drawing/2014/main" id="{512AFAA5-EC34-A742-993A-F06E45DC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21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Rectangle 122">
                <a:extLst>
                  <a:ext uri="{FF2B5EF4-FFF2-40B4-BE49-F238E27FC236}">
                    <a16:creationId xmlns:a16="http://schemas.microsoft.com/office/drawing/2014/main" id="{E5A9B695-D6BC-E646-8F7D-BABEDDBA0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21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7" name="Line 123">
                <a:extLst>
                  <a:ext uri="{FF2B5EF4-FFF2-40B4-BE49-F238E27FC236}">
                    <a16:creationId xmlns:a16="http://schemas.microsoft.com/office/drawing/2014/main" id="{E65D8F28-EA0F-2244-AA7B-70C137E80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10B165-77EB-1340-AB6E-272C262E9452}"/>
                </a:ext>
              </a:extLst>
            </p:cNvPr>
            <p:cNvGrpSpPr/>
            <p:nvPr/>
          </p:nvGrpSpPr>
          <p:grpSpPr>
            <a:xfrm>
              <a:off x="3507269" y="2955235"/>
              <a:ext cx="216590" cy="413440"/>
              <a:chOff x="3507269" y="2955235"/>
              <a:chExt cx="216590" cy="41344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C1FC9A4-61A1-B14D-939C-A6CF2C62ABA5}"/>
                  </a:ext>
                </a:extLst>
              </p:cNvPr>
              <p:cNvSpPr/>
              <p:nvPr/>
            </p:nvSpPr>
            <p:spPr>
              <a:xfrm>
                <a:off x="3631094" y="2955235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AC8158DD-C79C-C24C-AD83-DDBAB99ED80C}"/>
                  </a:ext>
                </a:extLst>
              </p:cNvPr>
              <p:cNvSpPr/>
              <p:nvPr/>
            </p:nvSpPr>
            <p:spPr>
              <a:xfrm>
                <a:off x="3570769" y="311716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8FF7AB88-E320-7840-9DA7-5197F446D998}"/>
                  </a:ext>
                </a:extLst>
              </p:cNvPr>
              <p:cNvSpPr/>
              <p:nvPr/>
            </p:nvSpPr>
            <p:spPr>
              <a:xfrm>
                <a:off x="3507269" y="327591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799C3A75-BFC9-2E48-85C8-5B7EC7CCDAB9}"/>
                </a:ext>
              </a:extLst>
            </p:cNvPr>
            <p:cNvGrpSpPr/>
            <p:nvPr/>
          </p:nvGrpSpPr>
          <p:grpSpPr>
            <a:xfrm>
              <a:off x="3177069" y="3850585"/>
              <a:ext cx="216590" cy="413440"/>
              <a:chOff x="3507269" y="2955235"/>
              <a:chExt cx="216590" cy="413440"/>
            </a:xfrm>
          </p:grpSpPr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72ABB4E7-CCDD-1048-8C9B-331093124F08}"/>
                  </a:ext>
                </a:extLst>
              </p:cNvPr>
              <p:cNvSpPr/>
              <p:nvPr/>
            </p:nvSpPr>
            <p:spPr>
              <a:xfrm>
                <a:off x="3631094" y="2955235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788BF5C4-FCBC-234C-A3AA-4A94BEC19621}"/>
                  </a:ext>
                </a:extLst>
              </p:cNvPr>
              <p:cNvSpPr/>
              <p:nvPr/>
            </p:nvSpPr>
            <p:spPr>
              <a:xfrm>
                <a:off x="3570769" y="311716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81E03BF8-40AA-A14E-A442-E2FE179942C4}"/>
                  </a:ext>
                </a:extLst>
              </p:cNvPr>
              <p:cNvSpPr/>
              <p:nvPr/>
            </p:nvSpPr>
            <p:spPr>
              <a:xfrm>
                <a:off x="3507269" y="327591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roup 118">
              <a:extLst>
                <a:ext uri="{FF2B5EF4-FFF2-40B4-BE49-F238E27FC236}">
                  <a16:creationId xmlns:a16="http://schemas.microsoft.com/office/drawing/2014/main" id="{09A94EFC-0C6E-AB46-BB6D-B8EDD8753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9128" y="2453587"/>
              <a:ext cx="977484" cy="193795"/>
              <a:chOff x="876" y="2800"/>
              <a:chExt cx="642" cy="175"/>
            </a:xfrm>
          </p:grpSpPr>
          <p:sp>
            <p:nvSpPr>
              <p:cNvPr id="347" name="Rectangle 119">
                <a:extLst>
                  <a:ext uri="{FF2B5EF4-FFF2-40B4-BE49-F238E27FC236}">
                    <a16:creationId xmlns:a16="http://schemas.microsoft.com/office/drawing/2014/main" id="{95557478-C808-0A49-99F3-AB762999C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8" name="Rectangle 120">
                <a:extLst>
                  <a:ext uri="{FF2B5EF4-FFF2-40B4-BE49-F238E27FC236}">
                    <a16:creationId xmlns:a16="http://schemas.microsoft.com/office/drawing/2014/main" id="{57DD8E6C-AE44-C246-A617-6D3940612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9" name="Rectangle 121">
                <a:extLst>
                  <a:ext uri="{FF2B5EF4-FFF2-40B4-BE49-F238E27FC236}">
                    <a16:creationId xmlns:a16="http://schemas.microsoft.com/office/drawing/2014/main" id="{EC25F33B-A2F2-E441-9E7F-31DC2E7A8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21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0" name="Rectangle 122">
                <a:extLst>
                  <a:ext uri="{FF2B5EF4-FFF2-40B4-BE49-F238E27FC236}">
                    <a16:creationId xmlns:a16="http://schemas.microsoft.com/office/drawing/2014/main" id="{43EDE764-1035-AE47-96B5-71878F878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21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1" name="Line 123">
                <a:extLst>
                  <a:ext uri="{FF2B5EF4-FFF2-40B4-BE49-F238E27FC236}">
                    <a16:creationId xmlns:a16="http://schemas.microsoft.com/office/drawing/2014/main" id="{6F7EBE29-77D5-1443-A62A-0BCECCF4B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190EAB13-BC95-254B-8BB7-4ECCA50E13F0}"/>
                </a:ext>
              </a:extLst>
            </p:cNvPr>
            <p:cNvGrpSpPr/>
            <p:nvPr/>
          </p:nvGrpSpPr>
          <p:grpSpPr>
            <a:xfrm>
              <a:off x="8205165" y="3160644"/>
              <a:ext cx="216590" cy="413440"/>
              <a:chOff x="3507269" y="2955235"/>
              <a:chExt cx="216590" cy="413440"/>
            </a:xfrm>
          </p:grpSpPr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804BF0A2-3072-234A-8050-8FB74487C8DA}"/>
                  </a:ext>
                </a:extLst>
              </p:cNvPr>
              <p:cNvSpPr/>
              <p:nvPr/>
            </p:nvSpPr>
            <p:spPr>
              <a:xfrm>
                <a:off x="3631094" y="2955235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C413300F-0BEB-F24C-821D-DC72C49D43A3}"/>
                  </a:ext>
                </a:extLst>
              </p:cNvPr>
              <p:cNvSpPr/>
              <p:nvPr/>
            </p:nvSpPr>
            <p:spPr>
              <a:xfrm>
                <a:off x="3570769" y="311716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31EB8237-FBF1-B04A-AB23-73699C8FBA07}"/>
                  </a:ext>
                </a:extLst>
              </p:cNvPr>
              <p:cNvSpPr/>
              <p:nvPr/>
            </p:nvSpPr>
            <p:spPr>
              <a:xfrm>
                <a:off x="3507269" y="327591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96152ADC-604E-D743-A986-EE1E09F3192C}"/>
                </a:ext>
              </a:extLst>
            </p:cNvPr>
            <p:cNvGrpSpPr/>
            <p:nvPr/>
          </p:nvGrpSpPr>
          <p:grpSpPr>
            <a:xfrm>
              <a:off x="7874965" y="4055994"/>
              <a:ext cx="216590" cy="413440"/>
              <a:chOff x="3507269" y="2955235"/>
              <a:chExt cx="216590" cy="413440"/>
            </a:xfrm>
          </p:grpSpPr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AD2413A3-D610-3A44-A8C9-D33C8445F06C}"/>
                  </a:ext>
                </a:extLst>
              </p:cNvPr>
              <p:cNvSpPr/>
              <p:nvPr/>
            </p:nvSpPr>
            <p:spPr>
              <a:xfrm>
                <a:off x="3631094" y="2955235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A236988D-798F-384E-8DDE-1AC0A77B3151}"/>
                  </a:ext>
                </a:extLst>
              </p:cNvPr>
              <p:cNvSpPr/>
              <p:nvPr/>
            </p:nvSpPr>
            <p:spPr>
              <a:xfrm>
                <a:off x="3570769" y="311716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C4C673DD-75A7-5844-A4F5-64B9BEA27A98}"/>
                  </a:ext>
                </a:extLst>
              </p:cNvPr>
              <p:cNvSpPr/>
              <p:nvPr/>
            </p:nvSpPr>
            <p:spPr>
              <a:xfrm>
                <a:off x="3507269" y="327591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6" name="Group 148">
              <a:extLst>
                <a:ext uri="{FF2B5EF4-FFF2-40B4-BE49-F238E27FC236}">
                  <a16:creationId xmlns:a16="http://schemas.microsoft.com/office/drawing/2014/main" id="{F021FAE4-32E0-2144-BFDD-D6EFA8B27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7592" y="2673589"/>
              <a:ext cx="799405" cy="236966"/>
              <a:chOff x="453" y="3465"/>
              <a:chExt cx="561" cy="136"/>
            </a:xfrm>
          </p:grpSpPr>
          <p:sp>
            <p:nvSpPr>
              <p:cNvPr id="367" name="Rectangle 149">
                <a:extLst>
                  <a:ext uri="{FF2B5EF4-FFF2-40B4-BE49-F238E27FC236}">
                    <a16:creationId xmlns:a16="http://schemas.microsoft.com/office/drawing/2014/main" id="{93B37654-0763-114F-AA2F-3A9E07388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" name="Rectangle 150">
                <a:extLst>
                  <a:ext uri="{FF2B5EF4-FFF2-40B4-BE49-F238E27FC236}">
                    <a16:creationId xmlns:a16="http://schemas.microsoft.com/office/drawing/2014/main" id="{AABF2D8B-7487-0742-BA35-023E04B67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9" name="Rectangle 151">
                <a:extLst>
                  <a:ext uri="{FF2B5EF4-FFF2-40B4-BE49-F238E27FC236}">
                    <a16:creationId xmlns:a16="http://schemas.microsoft.com/office/drawing/2014/main" id="{D6D3CB67-9339-734B-AB0F-9E44535D5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" y="3481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0" name="Rectangle 152">
                <a:extLst>
                  <a:ext uri="{FF2B5EF4-FFF2-40B4-BE49-F238E27FC236}">
                    <a16:creationId xmlns:a16="http://schemas.microsoft.com/office/drawing/2014/main" id="{D8AB43B3-3B77-B646-A401-FABAFFFA1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" y="3478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1" name="Line 153">
                <a:extLst>
                  <a:ext uri="{FF2B5EF4-FFF2-40B4-BE49-F238E27FC236}">
                    <a16:creationId xmlns:a16="http://schemas.microsoft.com/office/drawing/2014/main" id="{E6B2B676-EED8-CB4D-921C-F264E4A9D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372" name="Content Placeholder 2">
            <a:extLst>
              <a:ext uri="{FF2B5EF4-FFF2-40B4-BE49-F238E27FC236}">
                <a16:creationId xmlns:a16="http://schemas.microsoft.com/office/drawing/2014/main" id="{79568C0E-EF16-3C4B-8D37-DECD1B4863BB}"/>
              </a:ext>
            </a:extLst>
          </p:cNvPr>
          <p:cNvSpPr txBox="1">
            <a:spLocks/>
          </p:cNvSpPr>
          <p:nvPr/>
        </p:nvSpPr>
        <p:spPr>
          <a:xfrm>
            <a:off x="942537" y="2612461"/>
            <a:ext cx="4009292" cy="3568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Cisco CRS router:</a:t>
            </a:r>
          </a:p>
          <a:p>
            <a:pPr marL="69532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 unit: 8 switching planes</a:t>
            </a:r>
          </a:p>
          <a:p>
            <a:pPr marL="69532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plane: 3-stage interconnection network</a:t>
            </a:r>
          </a:p>
          <a:p>
            <a:pPr marL="69532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100’s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Tbps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switching capacity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52103-AEE1-3D43-8707-045D6028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909" y="4890993"/>
            <a:ext cx="937683" cy="733606"/>
          </a:xfrm>
          <a:prstGeom prst="rect">
            <a:avLst/>
          </a:prstGeom>
        </p:spPr>
      </p:pic>
      <p:sp>
        <p:nvSpPr>
          <p:cNvPr id="223" name="Slide Number Placeholder 4">
            <a:extLst>
              <a:ext uri="{FF2B5EF4-FFF2-40B4-BE49-F238E27FC236}">
                <a16:creationId xmlns:a16="http://schemas.microsoft.com/office/drawing/2014/main" id="{E7A4998C-0527-1B40-A7CD-C664065D2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67" y="1386402"/>
            <a:ext cx="10515600" cy="135679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If switch fabric slower than input ports combined -&gt; queueing may occur at input queues 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queueing delay and loss due to input buffer overflow!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Input port queuing</a:t>
            </a:r>
            <a:endParaRPr lang="en-US" dirty="0"/>
          </a:p>
        </p:txBody>
      </p:sp>
      <p:sp>
        <p:nvSpPr>
          <p:cNvPr id="104" name="Text Box 62">
            <a:extLst>
              <a:ext uri="{FF2B5EF4-FFF2-40B4-BE49-F238E27FC236}">
                <a16:creationId xmlns:a16="http://schemas.microsoft.com/office/drawing/2014/main" id="{A61D6C7D-A6A0-2949-A958-E9C2A14B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666" y="5728188"/>
            <a:ext cx="44594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output port contention: only one red datagram can be transferred. lower red packet is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blocked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8B7A346-0262-A945-984D-C0F97E764874}"/>
              </a:ext>
            </a:extLst>
          </p:cNvPr>
          <p:cNvGrpSpPr/>
          <p:nvPr/>
        </p:nvGrpSpPr>
        <p:grpSpPr>
          <a:xfrm>
            <a:off x="2528548" y="3841801"/>
            <a:ext cx="3027362" cy="1817687"/>
            <a:chOff x="2908374" y="3743325"/>
            <a:chExt cx="3027362" cy="1817687"/>
          </a:xfrm>
        </p:grpSpPr>
        <p:grpSp>
          <p:nvGrpSpPr>
            <p:cNvPr id="73" name="Group 7">
              <a:extLst>
                <a:ext uri="{FF2B5EF4-FFF2-40B4-BE49-F238E27FC236}">
                  <a16:creationId xmlns:a16="http://schemas.microsoft.com/office/drawing/2014/main" id="{D164F740-85C3-9A46-A495-5762FFD54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8374" y="3751262"/>
              <a:ext cx="3027362" cy="1809750"/>
              <a:chOff x="523" y="976"/>
              <a:chExt cx="2099" cy="1356"/>
            </a:xfrm>
          </p:grpSpPr>
          <p:sp>
            <p:nvSpPr>
              <p:cNvPr id="74" name="Rectangle 8">
                <a:extLst>
                  <a:ext uri="{FF2B5EF4-FFF2-40B4-BE49-F238E27FC236}">
                    <a16:creationId xmlns:a16="http://schemas.microsoft.com/office/drawing/2014/main" id="{3D3FDDE5-E1D2-4741-B9DB-0E91DB81E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75" name="Group 9">
                <a:extLst>
                  <a:ext uri="{FF2B5EF4-FFF2-40B4-BE49-F238E27FC236}">
                    <a16:creationId xmlns:a16="http://schemas.microsoft.com/office/drawing/2014/main" id="{E04796AD-83ED-2C40-B3DD-6EE81FAF7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94" name="Rectangle 10">
                  <a:extLst>
                    <a:ext uri="{FF2B5EF4-FFF2-40B4-BE49-F238E27FC236}">
                      <a16:creationId xmlns:a16="http://schemas.microsoft.com/office/drawing/2014/main" id="{43ED5184-D575-0248-A3F3-81B5349D9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5" name="Rectangle 11">
                  <a:extLst>
                    <a:ext uri="{FF2B5EF4-FFF2-40B4-BE49-F238E27FC236}">
                      <a16:creationId xmlns:a16="http://schemas.microsoft.com/office/drawing/2014/main" id="{2FA9BAD8-AE3E-DB45-B0FD-7FDA2BE93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" name="Rectangle 12">
                  <a:extLst>
                    <a:ext uri="{FF2B5EF4-FFF2-40B4-BE49-F238E27FC236}">
                      <a16:creationId xmlns:a16="http://schemas.microsoft.com/office/drawing/2014/main" id="{9F580657-7B0A-D44A-A81D-E4A1D6379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76" name="Group 13">
                <a:extLst>
                  <a:ext uri="{FF2B5EF4-FFF2-40B4-BE49-F238E27FC236}">
                    <a16:creationId xmlns:a16="http://schemas.microsoft.com/office/drawing/2014/main" id="{056EE82A-FAB8-7249-BC14-6FFA66DA0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91" name="Rectangle 14">
                  <a:extLst>
                    <a:ext uri="{FF2B5EF4-FFF2-40B4-BE49-F238E27FC236}">
                      <a16:creationId xmlns:a16="http://schemas.microsoft.com/office/drawing/2014/main" id="{E5CA9310-6AD6-2146-9776-701207231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2" name="Rectangle 15">
                  <a:extLst>
                    <a:ext uri="{FF2B5EF4-FFF2-40B4-BE49-F238E27FC236}">
                      <a16:creationId xmlns:a16="http://schemas.microsoft.com/office/drawing/2014/main" id="{8D066A34-9935-0949-9FF4-6C93094CB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Rectangle 16">
                  <a:extLst>
                    <a:ext uri="{FF2B5EF4-FFF2-40B4-BE49-F238E27FC236}">
                      <a16:creationId xmlns:a16="http://schemas.microsoft.com/office/drawing/2014/main" id="{AEE24D80-D9B2-5E43-BE37-0732E26D5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77" name="Line 17">
                <a:extLst>
                  <a:ext uri="{FF2B5EF4-FFF2-40B4-BE49-F238E27FC236}">
                    <a16:creationId xmlns:a16="http://schemas.microsoft.com/office/drawing/2014/main" id="{E7EAA4E2-487B-894A-934C-8BED5D29A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8" name="Line 18">
                <a:extLst>
                  <a:ext uri="{FF2B5EF4-FFF2-40B4-BE49-F238E27FC236}">
                    <a16:creationId xmlns:a16="http://schemas.microsoft.com/office/drawing/2014/main" id="{F056DF5E-0636-A74F-AFC5-06DA708CC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9" name="Line 19">
                <a:extLst>
                  <a:ext uri="{FF2B5EF4-FFF2-40B4-BE49-F238E27FC236}">
                    <a16:creationId xmlns:a16="http://schemas.microsoft.com/office/drawing/2014/main" id="{1A5F3287-940C-9740-86D0-1AB977CAF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0" name="Line 20">
                <a:extLst>
                  <a:ext uri="{FF2B5EF4-FFF2-40B4-BE49-F238E27FC236}">
                    <a16:creationId xmlns:a16="http://schemas.microsoft.com/office/drawing/2014/main" id="{F520F608-8F8B-EE4D-AB7D-4587DC70B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1" name="Line 21">
                <a:extLst>
                  <a:ext uri="{FF2B5EF4-FFF2-40B4-BE49-F238E27FC236}">
                    <a16:creationId xmlns:a16="http://schemas.microsoft.com/office/drawing/2014/main" id="{5D5075D4-1165-4C4C-AF51-B90ABAD1F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" name="Line 22">
                <a:extLst>
                  <a:ext uri="{FF2B5EF4-FFF2-40B4-BE49-F238E27FC236}">
                    <a16:creationId xmlns:a16="http://schemas.microsoft.com/office/drawing/2014/main" id="{C10787ED-2529-B644-9C51-F8157D8A6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" name="Group 23">
                <a:extLst>
                  <a:ext uri="{FF2B5EF4-FFF2-40B4-BE49-F238E27FC236}">
                    <a16:creationId xmlns:a16="http://schemas.microsoft.com/office/drawing/2014/main" id="{971E0D16-1F7C-F048-8258-EDA2CB10DD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88" name="Line 24">
                  <a:extLst>
                    <a:ext uri="{FF2B5EF4-FFF2-40B4-BE49-F238E27FC236}">
                      <a16:creationId xmlns:a16="http://schemas.microsoft.com/office/drawing/2014/main" id="{A7F9F178-4046-3247-B2E2-AE134DC9BB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9" name="Line 25">
                  <a:extLst>
                    <a:ext uri="{FF2B5EF4-FFF2-40B4-BE49-F238E27FC236}">
                      <a16:creationId xmlns:a16="http://schemas.microsoft.com/office/drawing/2014/main" id="{C8CD8FEE-FC96-3A43-8409-D693193AE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0" name="Line 26">
                  <a:extLst>
                    <a:ext uri="{FF2B5EF4-FFF2-40B4-BE49-F238E27FC236}">
                      <a16:creationId xmlns:a16="http://schemas.microsoft.com/office/drawing/2014/main" id="{4CBECCBD-CFD3-764F-887C-FED5405A0A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84" name="Group 27">
                <a:extLst>
                  <a:ext uri="{FF2B5EF4-FFF2-40B4-BE49-F238E27FC236}">
                    <a16:creationId xmlns:a16="http://schemas.microsoft.com/office/drawing/2014/main" id="{1DA00A78-49E3-534E-A704-59927A764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85" name="Line 28">
                  <a:extLst>
                    <a:ext uri="{FF2B5EF4-FFF2-40B4-BE49-F238E27FC236}">
                      <a16:creationId xmlns:a16="http://schemas.microsoft.com/office/drawing/2014/main" id="{61838874-A5DC-7947-8DA7-12A88836E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Line 29">
                  <a:extLst>
                    <a:ext uri="{FF2B5EF4-FFF2-40B4-BE49-F238E27FC236}">
                      <a16:creationId xmlns:a16="http://schemas.microsoft.com/office/drawing/2014/main" id="{5372ECE9-A44D-9040-8B03-CA9D88C7D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7" name="Line 30">
                  <a:extLst>
                    <a:ext uri="{FF2B5EF4-FFF2-40B4-BE49-F238E27FC236}">
                      <a16:creationId xmlns:a16="http://schemas.microsoft.com/office/drawing/2014/main" id="{FA2DA940-73AA-D447-84F1-95C932F53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97" name="Rectangle 55">
              <a:extLst>
                <a:ext uri="{FF2B5EF4-FFF2-40B4-BE49-F238E27FC236}">
                  <a16:creationId xmlns:a16="http://schemas.microsoft.com/office/drawing/2014/main" id="{DC8735CA-28A8-9844-8915-2B52D5644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811" y="3748087"/>
              <a:ext cx="252413" cy="1301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" name="Rectangle 56">
              <a:extLst>
                <a:ext uri="{FF2B5EF4-FFF2-40B4-BE49-F238E27FC236}">
                  <a16:creationId xmlns:a16="http://schemas.microsoft.com/office/drawing/2014/main" id="{583B70AF-74AA-594D-B7DD-CD3587045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524" y="4479925"/>
              <a:ext cx="252412" cy="131762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" name="Rectangle 57">
              <a:extLst>
                <a:ext uri="{FF2B5EF4-FFF2-40B4-BE49-F238E27FC236}">
                  <a16:creationId xmlns:a16="http://schemas.microsoft.com/office/drawing/2014/main" id="{7B6BE014-EC1B-4245-8E39-262F9C155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936" y="5114925"/>
              <a:ext cx="252413" cy="1301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" name="Rectangle 58">
              <a:extLst>
                <a:ext uri="{FF2B5EF4-FFF2-40B4-BE49-F238E27FC236}">
                  <a16:creationId xmlns:a16="http://schemas.microsoft.com/office/drawing/2014/main" id="{5727D261-4FAD-9C40-8357-59F2BB7AE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036" y="3743325"/>
              <a:ext cx="252413" cy="131762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1" name="Rectangle 59">
              <a:extLst>
                <a:ext uri="{FF2B5EF4-FFF2-40B4-BE49-F238E27FC236}">
                  <a16:creationId xmlns:a16="http://schemas.microsoft.com/office/drawing/2014/main" id="{1194EC16-CE8F-8D4B-A795-C4A17F3FE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274" y="5103812"/>
              <a:ext cx="252412" cy="13176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Line 60">
              <a:extLst>
                <a:ext uri="{FF2B5EF4-FFF2-40B4-BE49-F238E27FC236}">
                  <a16:creationId xmlns:a16="http://schemas.microsoft.com/office/drawing/2014/main" id="{67621AA8-BE0E-7F4B-BC70-5D6A01E48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911" y="3803650"/>
              <a:ext cx="1479550" cy="15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3" name="Freeform 61">
              <a:extLst>
                <a:ext uri="{FF2B5EF4-FFF2-40B4-BE49-F238E27FC236}">
                  <a16:creationId xmlns:a16="http://schemas.microsoft.com/office/drawing/2014/main" id="{63B03E4B-DC34-6549-9693-9E2101F3E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361" y="4202112"/>
              <a:ext cx="1395413" cy="979488"/>
            </a:xfrm>
            <a:custGeom>
              <a:avLst/>
              <a:gdLst>
                <a:gd name="T0" fmla="*/ 0 w 967"/>
                <a:gd name="T1" fmla="*/ 2147483647 h 735"/>
                <a:gd name="T2" fmla="*/ 2147483647 w 967"/>
                <a:gd name="T3" fmla="*/ 2147483647 h 735"/>
                <a:gd name="T4" fmla="*/ 214748364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5" name="Text Box 64">
              <a:extLst>
                <a:ext uri="{FF2B5EF4-FFF2-40B4-BE49-F238E27FC236}">
                  <a16:creationId xmlns:a16="http://schemas.microsoft.com/office/drawing/2014/main" id="{CB734319-6832-8C4E-B16D-A545895BC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611" y="4548187"/>
              <a:ext cx="74771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06" name="Line 73">
              <a:extLst>
                <a:ext uri="{FF2B5EF4-FFF2-40B4-BE49-F238E27FC236}">
                  <a16:creationId xmlns:a16="http://schemas.microsoft.com/office/drawing/2014/main" id="{5550252A-B930-0747-B713-DACF5B30A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386" y="4548187"/>
              <a:ext cx="1458913" cy="1905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7" name="Group 79">
            <a:extLst>
              <a:ext uri="{FF2B5EF4-FFF2-40B4-BE49-F238E27FC236}">
                <a16:creationId xmlns:a16="http://schemas.microsoft.com/office/drawing/2014/main" id="{C5196E2D-6A1D-9849-8A2B-31C0EF009838}"/>
              </a:ext>
            </a:extLst>
          </p:cNvPr>
          <p:cNvGrpSpPr>
            <a:grpSpLocks/>
          </p:cNvGrpSpPr>
          <p:nvPr/>
        </p:nvGrpSpPr>
        <p:grpSpPr bwMode="auto">
          <a:xfrm>
            <a:off x="7144970" y="3842241"/>
            <a:ext cx="3587750" cy="2570163"/>
            <a:chOff x="2950" y="2025"/>
            <a:chExt cx="2260" cy="1619"/>
          </a:xfrm>
        </p:grpSpPr>
        <p:grpSp>
          <p:nvGrpSpPr>
            <p:cNvPr id="108" name="Group 31">
              <a:extLst>
                <a:ext uri="{FF2B5EF4-FFF2-40B4-BE49-F238E27FC236}">
                  <a16:creationId xmlns:a16="http://schemas.microsoft.com/office/drawing/2014/main" id="{961F130E-3A11-5044-A5C6-98D394F90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118" name="Rectangle 32">
                <a:extLst>
                  <a:ext uri="{FF2B5EF4-FFF2-40B4-BE49-F238E27FC236}">
                    <a16:creationId xmlns:a16="http://schemas.microsoft.com/office/drawing/2014/main" id="{72F70161-3D6F-B147-8A8F-41A13F54E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19" name="Group 33">
                <a:extLst>
                  <a:ext uri="{FF2B5EF4-FFF2-40B4-BE49-F238E27FC236}">
                    <a16:creationId xmlns:a16="http://schemas.microsoft.com/office/drawing/2014/main" id="{E1D22FF4-168D-4C4A-9242-A4710729BB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138" name="Rectangle 34">
                  <a:extLst>
                    <a:ext uri="{FF2B5EF4-FFF2-40B4-BE49-F238E27FC236}">
                      <a16:creationId xmlns:a16="http://schemas.microsoft.com/office/drawing/2014/main" id="{90EE215A-C3AE-254D-88D8-6E5E1C625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" name="Rectangle 35">
                  <a:extLst>
                    <a:ext uri="{FF2B5EF4-FFF2-40B4-BE49-F238E27FC236}">
                      <a16:creationId xmlns:a16="http://schemas.microsoft.com/office/drawing/2014/main" id="{B87EB84E-1DCB-6747-983D-A91A87C6B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" name="Rectangle 36">
                  <a:extLst>
                    <a:ext uri="{FF2B5EF4-FFF2-40B4-BE49-F238E27FC236}">
                      <a16:creationId xmlns:a16="http://schemas.microsoft.com/office/drawing/2014/main" id="{13842296-C860-1A4C-94BA-0C09F8E54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20" name="Group 37">
                <a:extLst>
                  <a:ext uri="{FF2B5EF4-FFF2-40B4-BE49-F238E27FC236}">
                    <a16:creationId xmlns:a16="http://schemas.microsoft.com/office/drawing/2014/main" id="{20C7A379-A501-F04B-A31A-66AAB7D4AB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135" name="Rectangle 38">
                  <a:extLst>
                    <a:ext uri="{FF2B5EF4-FFF2-40B4-BE49-F238E27FC236}">
                      <a16:creationId xmlns:a16="http://schemas.microsoft.com/office/drawing/2014/main" id="{9AE46CFA-B305-FE44-AB5C-0CCBC6BAF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6" name="Rectangle 39">
                  <a:extLst>
                    <a:ext uri="{FF2B5EF4-FFF2-40B4-BE49-F238E27FC236}">
                      <a16:creationId xmlns:a16="http://schemas.microsoft.com/office/drawing/2014/main" id="{06D7163C-5A06-6144-AF1D-9BE7DECCB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7" name="Rectangle 40">
                  <a:extLst>
                    <a:ext uri="{FF2B5EF4-FFF2-40B4-BE49-F238E27FC236}">
                      <a16:creationId xmlns:a16="http://schemas.microsoft.com/office/drawing/2014/main" id="{06F54AE9-52AF-6E46-8BE7-EDEF5EBD7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21" name="Line 41">
                <a:extLst>
                  <a:ext uri="{FF2B5EF4-FFF2-40B4-BE49-F238E27FC236}">
                    <a16:creationId xmlns:a16="http://schemas.microsoft.com/office/drawing/2014/main" id="{DBC39202-C178-0345-82BD-7B039DC4D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2" name="Line 42">
                <a:extLst>
                  <a:ext uri="{FF2B5EF4-FFF2-40B4-BE49-F238E27FC236}">
                    <a16:creationId xmlns:a16="http://schemas.microsoft.com/office/drawing/2014/main" id="{7204CF78-4E3E-4646-91B1-ADD2AF615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3" name="Line 43">
                <a:extLst>
                  <a:ext uri="{FF2B5EF4-FFF2-40B4-BE49-F238E27FC236}">
                    <a16:creationId xmlns:a16="http://schemas.microsoft.com/office/drawing/2014/main" id="{1055BDC1-D40C-E34D-8FC0-FEC34E65B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4" name="Line 44">
                <a:extLst>
                  <a:ext uri="{FF2B5EF4-FFF2-40B4-BE49-F238E27FC236}">
                    <a16:creationId xmlns:a16="http://schemas.microsoft.com/office/drawing/2014/main" id="{ED714F6D-8C7C-B141-9C39-2A02E5F58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5" name="Line 45">
                <a:extLst>
                  <a:ext uri="{FF2B5EF4-FFF2-40B4-BE49-F238E27FC236}">
                    <a16:creationId xmlns:a16="http://schemas.microsoft.com/office/drawing/2014/main" id="{933F11AA-9C89-1D46-94C9-F6A2C2D75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6" name="Line 46">
                <a:extLst>
                  <a:ext uri="{FF2B5EF4-FFF2-40B4-BE49-F238E27FC236}">
                    <a16:creationId xmlns:a16="http://schemas.microsoft.com/office/drawing/2014/main" id="{24DAFD3A-BCAA-494F-BFF3-4DD6E41FE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7" name="Group 47">
                <a:extLst>
                  <a:ext uri="{FF2B5EF4-FFF2-40B4-BE49-F238E27FC236}">
                    <a16:creationId xmlns:a16="http://schemas.microsoft.com/office/drawing/2014/main" id="{727F9349-D858-B041-AFEF-0AA1923906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32" name="Line 48">
                  <a:extLst>
                    <a:ext uri="{FF2B5EF4-FFF2-40B4-BE49-F238E27FC236}">
                      <a16:creationId xmlns:a16="http://schemas.microsoft.com/office/drawing/2014/main" id="{92DDAA32-1BC7-F341-9DF3-8F292F94E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3" name="Line 49">
                  <a:extLst>
                    <a:ext uri="{FF2B5EF4-FFF2-40B4-BE49-F238E27FC236}">
                      <a16:creationId xmlns:a16="http://schemas.microsoft.com/office/drawing/2014/main" id="{E1CF388A-0B46-9045-8B1B-9EFE86E926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4" name="Line 50">
                  <a:extLst>
                    <a:ext uri="{FF2B5EF4-FFF2-40B4-BE49-F238E27FC236}">
                      <a16:creationId xmlns:a16="http://schemas.microsoft.com/office/drawing/2014/main" id="{8098E830-FF85-B942-A58C-7073F1ABDA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28" name="Group 51">
                <a:extLst>
                  <a:ext uri="{FF2B5EF4-FFF2-40B4-BE49-F238E27FC236}">
                    <a16:creationId xmlns:a16="http://schemas.microsoft.com/office/drawing/2014/main" id="{3BE0EB8F-2722-8840-9E9E-42692DC4E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29" name="Line 52">
                  <a:extLst>
                    <a:ext uri="{FF2B5EF4-FFF2-40B4-BE49-F238E27FC236}">
                      <a16:creationId xmlns:a16="http://schemas.microsoft.com/office/drawing/2014/main" id="{1471ECA8-52E2-7B48-B1D0-0E3A3FC8C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0" name="Line 53">
                  <a:extLst>
                    <a:ext uri="{FF2B5EF4-FFF2-40B4-BE49-F238E27FC236}">
                      <a16:creationId xmlns:a16="http://schemas.microsoft.com/office/drawing/2014/main" id="{5E4485D6-A44E-9F41-A60B-F118E8445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1" name="Line 54">
                  <a:extLst>
                    <a:ext uri="{FF2B5EF4-FFF2-40B4-BE49-F238E27FC236}">
                      <a16:creationId xmlns:a16="http://schemas.microsoft.com/office/drawing/2014/main" id="{76683E62-74AF-A340-8049-71651532D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09" name="Text Box 63">
              <a:extLst>
                <a:ext uri="{FF2B5EF4-FFF2-40B4-BE49-F238E27FC236}">
                  <a16:creationId xmlns:a16="http://schemas.microsoft.com/office/drawing/2014/main" id="{BB81457D-DD34-A44B-8BDA-064DBFE04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0" y="3237"/>
              <a:ext cx="22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one packet time later: green packet experiences HOL blocking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Text Box 65">
              <a:extLst>
                <a:ext uri="{FF2B5EF4-FFF2-40B4-BE49-F238E27FC236}">
                  <a16:creationId xmlns:a16="http://schemas.microsoft.com/office/drawing/2014/main" id="{07D40F57-D66B-F444-8FCA-AFEAF69F0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11" name="Rectangle 66">
              <a:extLst>
                <a:ext uri="{FF2B5EF4-FFF2-40B4-BE49-F238E27FC236}">
                  <a16:creationId xmlns:a16="http://schemas.microsoft.com/office/drawing/2014/main" id="{CF7111F1-74EA-1F48-AF61-C3DDC0EAC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Rectangle 69">
              <a:extLst>
                <a:ext uri="{FF2B5EF4-FFF2-40B4-BE49-F238E27FC236}">
                  <a16:creationId xmlns:a16="http://schemas.microsoft.com/office/drawing/2014/main" id="{C338CC7B-B194-3243-B60D-75BEFA01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Rectangle 70">
              <a:extLst>
                <a:ext uri="{FF2B5EF4-FFF2-40B4-BE49-F238E27FC236}">
                  <a16:creationId xmlns:a16="http://schemas.microsoft.com/office/drawing/2014/main" id="{CD0DF6A5-8591-FF4A-B8B0-1D6E21620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D86522CF-FBA5-EA4F-A7F3-97C45B0DB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65 h 735"/>
                <a:gd name="T2" fmla="*/ 134 w 967"/>
                <a:gd name="T3" fmla="*/ 65 h 735"/>
                <a:gd name="T4" fmla="*/ 251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Freeform 72">
              <a:extLst>
                <a:ext uri="{FF2B5EF4-FFF2-40B4-BE49-F238E27FC236}">
                  <a16:creationId xmlns:a16="http://schemas.microsoft.com/office/drawing/2014/main" id="{F3DEE41D-FD9A-D049-8B83-8B6A3126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Rectangle 76">
              <a:extLst>
                <a:ext uri="{FF2B5EF4-FFF2-40B4-BE49-F238E27FC236}">
                  <a16:creationId xmlns:a16="http://schemas.microsoft.com/office/drawing/2014/main" id="{CC9EB8FA-449A-AD48-B0D0-F22B0CB1D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7" name="Rectangle 77">
              <a:extLst>
                <a:ext uri="{FF2B5EF4-FFF2-40B4-BE49-F238E27FC236}">
                  <a16:creationId xmlns:a16="http://schemas.microsoft.com/office/drawing/2014/main" id="{ED96AE20-CFC4-C449-96F2-A1836A8AD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2" name="Content Placeholder 1">
            <a:extLst>
              <a:ext uri="{FF2B5EF4-FFF2-40B4-BE49-F238E27FC236}">
                <a16:creationId xmlns:a16="http://schemas.microsoft.com/office/drawing/2014/main" id="{427FA225-82DF-964C-86B6-E9C527239F0C}"/>
              </a:ext>
            </a:extLst>
          </p:cNvPr>
          <p:cNvSpPr txBox="1">
            <a:spLocks/>
          </p:cNvSpPr>
          <p:nvPr/>
        </p:nvSpPr>
        <p:spPr>
          <a:xfrm>
            <a:off x="835334" y="2690269"/>
            <a:ext cx="10515600" cy="98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Head-of-the-Line (HOL) blocking: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queued datagram at front of queue prevents others in queue from moving forward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Slide Number Placeholder 4">
            <a:extLst>
              <a:ext uri="{FF2B5EF4-FFF2-40B4-BE49-F238E27FC236}">
                <a16:creationId xmlns:a16="http://schemas.microsoft.com/office/drawing/2014/main" id="{27DA9828-E8AA-634F-A5D6-E2BC44AAF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Match+action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OpenFlow: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match+action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 action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6539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563462" y="2806957"/>
            <a:ext cx="6618109" cy="346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38510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Output port queuing</a:t>
            </a:r>
            <a:endParaRPr lang="en-US" dirty="0"/>
          </a:p>
        </p:txBody>
      </p:sp>
      <p:sp>
        <p:nvSpPr>
          <p:cNvPr id="142" name="Rectangle 3">
            <a:extLst>
              <a:ext uri="{FF2B5EF4-FFF2-40B4-BE49-F238E27FC236}">
                <a16:creationId xmlns:a16="http://schemas.microsoft.com/office/drawing/2014/main" id="{913FC5A4-1E19-7B47-9F20-2A2FD0E7A215}"/>
              </a:ext>
            </a:extLst>
          </p:cNvPr>
          <p:cNvSpPr txBox="1">
            <a:spLocks noChangeArrowheads="1"/>
          </p:cNvSpPr>
          <p:nvPr/>
        </p:nvSpPr>
        <p:spPr>
          <a:xfrm>
            <a:off x="888773" y="3417068"/>
            <a:ext cx="5977544" cy="141326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Buffering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required when datagrams arrive from fabric faster than link transmission rate.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 policy: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datagrams to drop if no free buffers?</a:t>
            </a:r>
          </a:p>
        </p:txBody>
      </p:sp>
      <p:sp>
        <p:nvSpPr>
          <p:cNvPr id="191" name="Rectangle 3">
            <a:extLst>
              <a:ext uri="{FF2B5EF4-FFF2-40B4-BE49-F238E27FC236}">
                <a16:creationId xmlns:a16="http://schemas.microsoft.com/office/drawing/2014/main" id="{655E40F4-C569-5647-83A5-4E4AC0D12CE4}"/>
              </a:ext>
            </a:extLst>
          </p:cNvPr>
          <p:cNvSpPr txBox="1">
            <a:spLocks noChangeArrowheads="1"/>
          </p:cNvSpPr>
          <p:nvPr/>
        </p:nvSpPr>
        <p:spPr>
          <a:xfrm>
            <a:off x="938650" y="5182135"/>
            <a:ext cx="5131875" cy="1289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Scheduling discipline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chooses among queued datagrams for transmission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ACDE6A-9FE9-BD4D-9835-19E2A389BF2D}"/>
              </a:ext>
            </a:extLst>
          </p:cNvPr>
          <p:cNvGrpSpPr/>
          <p:nvPr/>
        </p:nvGrpSpPr>
        <p:grpSpPr>
          <a:xfrm>
            <a:off x="6900841" y="3768360"/>
            <a:ext cx="5036234" cy="1255728"/>
            <a:chOff x="6302327" y="3768360"/>
            <a:chExt cx="5036234" cy="125572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0FDEEE0-B9AF-9D4C-ACC2-98B5C1037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5539" y="3768360"/>
              <a:ext cx="3953022" cy="12557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Datagrams can be lost due to congestion, lack of buffers</a:t>
              </a: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2B8D69F4-7226-5D4D-A695-DB1CC7F30950}"/>
                </a:ext>
              </a:extLst>
            </p:cNvPr>
            <p:cNvSpPr/>
            <p:nvPr/>
          </p:nvSpPr>
          <p:spPr>
            <a:xfrm>
              <a:off x="6302327" y="4135902"/>
              <a:ext cx="978408" cy="484632"/>
            </a:xfrm>
            <a:prstGeom prst="rightArrow">
              <a:avLst/>
            </a:prstGeom>
            <a:gradFill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88476A-12F9-364B-B461-B0624DF38E97}"/>
              </a:ext>
            </a:extLst>
          </p:cNvPr>
          <p:cNvGrpSpPr/>
          <p:nvPr/>
        </p:nvGrpSpPr>
        <p:grpSpPr>
          <a:xfrm>
            <a:off x="6875475" y="5201260"/>
            <a:ext cx="5319932" cy="1255728"/>
            <a:chOff x="6243711" y="5201260"/>
            <a:chExt cx="5319932" cy="1255728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EC532F3-AD2F-834B-A210-0023284DA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1470" y="5201260"/>
              <a:ext cx="4192173" cy="12557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Priority scheduling – who gets best performance, network neutrality</a:t>
              </a:r>
            </a:p>
          </p:txBody>
        </p:sp>
        <p:sp>
          <p:nvSpPr>
            <p:cNvPr id="192" name="Right Arrow 191">
              <a:extLst>
                <a:ext uri="{FF2B5EF4-FFF2-40B4-BE49-F238E27FC236}">
                  <a16:creationId xmlns:a16="http://schemas.microsoft.com/office/drawing/2014/main" id="{0BB35D2A-3275-9A47-BFA6-3685C1F9CA7F}"/>
                </a:ext>
              </a:extLst>
            </p:cNvPr>
            <p:cNvSpPr/>
            <p:nvPr/>
          </p:nvSpPr>
          <p:spPr>
            <a:xfrm>
              <a:off x="6243711" y="5512190"/>
              <a:ext cx="978408" cy="484632"/>
            </a:xfrm>
            <a:prstGeom prst="rightArrow">
              <a:avLst/>
            </a:prstGeom>
            <a:gradFill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3CB450-3600-DF45-8C8B-A1E7209621EE}"/>
              </a:ext>
            </a:extLst>
          </p:cNvPr>
          <p:cNvGrpSpPr/>
          <p:nvPr/>
        </p:nvGrpSpPr>
        <p:grpSpPr>
          <a:xfrm>
            <a:off x="8496886" y="307717"/>
            <a:ext cx="2967544" cy="1552790"/>
            <a:chOff x="8496886" y="307717"/>
            <a:chExt cx="2967544" cy="1552790"/>
          </a:xfrm>
        </p:grpSpPr>
        <p:pic>
          <p:nvPicPr>
            <p:cNvPr id="69634" name="Picture 2">
              <a:extLst>
                <a:ext uri="{FF2B5EF4-FFF2-40B4-BE49-F238E27FC236}">
                  <a16:creationId xmlns:a16="http://schemas.microsoft.com/office/drawing/2014/main" id="{D370C23A-8A5C-F640-8169-0F65AF0A8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40" y="307717"/>
              <a:ext cx="1359144" cy="1190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589BDD-BACE-1743-A635-00D64D17E14C}"/>
                </a:ext>
              </a:extLst>
            </p:cNvPr>
            <p:cNvSpPr txBox="1"/>
            <p:nvPr/>
          </p:nvSpPr>
          <p:spPr>
            <a:xfrm>
              <a:off x="8496886" y="1491175"/>
              <a:ext cx="2967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really important slide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D5CAC8-4273-BF4C-A720-130BA9B77F38}"/>
              </a:ext>
            </a:extLst>
          </p:cNvPr>
          <p:cNvGrpSpPr/>
          <p:nvPr/>
        </p:nvGrpSpPr>
        <p:grpSpPr>
          <a:xfrm>
            <a:off x="1178949" y="1396538"/>
            <a:ext cx="7113685" cy="1695796"/>
            <a:chOff x="763318" y="1529542"/>
            <a:chExt cx="7113685" cy="1695796"/>
          </a:xfrm>
        </p:grpSpPr>
        <p:sp>
          <p:nvSpPr>
            <p:cNvPr id="168" name="Rectangle 5">
              <a:extLst>
                <a:ext uri="{FF2B5EF4-FFF2-40B4-BE49-F238E27FC236}">
                  <a16:creationId xmlns:a16="http://schemas.microsoft.com/office/drawing/2014/main" id="{9B163D0F-CA1A-3E4C-BF5C-777B168A4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123" y="1529542"/>
              <a:ext cx="4568825" cy="16791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D9ABA473-56A4-9140-B810-39DA1BF9A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711" y="1946056"/>
              <a:ext cx="1417637" cy="8286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termination</a:t>
              </a:r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A93445FD-0A38-824D-AD5C-D69A392C9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023" y="1673006"/>
              <a:ext cx="1152525" cy="14097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Line 10">
              <a:extLst>
                <a:ext uri="{FF2B5EF4-FFF2-40B4-BE49-F238E27FC236}">
                  <a16:creationId xmlns:a16="http://schemas.microsoft.com/office/drawing/2014/main" id="{F251D37A-1EA2-C048-A7C5-11851E554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223" y="2392143"/>
              <a:ext cx="190500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11">
              <a:extLst>
                <a:ext uri="{FF2B5EF4-FFF2-40B4-BE49-F238E27FC236}">
                  <a16:creationId xmlns:a16="http://schemas.microsoft.com/office/drawing/2014/main" id="{E70C16AE-A78C-2644-ACA1-5A2B601BF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723" y="2349281"/>
              <a:ext cx="190500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Rectangle 13">
              <a:extLst>
                <a:ext uri="{FF2B5EF4-FFF2-40B4-BE49-F238E27FC236}">
                  <a16:creationId xmlns:a16="http://schemas.microsoft.com/office/drawing/2014/main" id="{A66255F7-4CD5-DF46-8B83-7D17A0565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61" y="1982568"/>
              <a:ext cx="1055687" cy="828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(send)</a:t>
              </a:r>
            </a:p>
          </p:txBody>
        </p:sp>
        <p:sp>
          <p:nvSpPr>
            <p:cNvPr id="175" name="Rectangle 16">
              <a:extLst>
                <a:ext uri="{FF2B5EF4-FFF2-40B4-BE49-F238E27FC236}">
                  <a16:creationId xmlns:a16="http://schemas.microsoft.com/office/drawing/2014/main" id="{DDB93494-97A6-8A4A-91E9-BC29A5AE3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18" y="1925822"/>
              <a:ext cx="1055688" cy="828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f</a:t>
              </a:r>
              <a:r>
                <a: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abric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rate: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NR)</a:t>
              </a:r>
            </a:p>
          </p:txBody>
        </p:sp>
        <p:grpSp>
          <p:nvGrpSpPr>
            <p:cNvPr id="176" name="Group 28">
              <a:extLst>
                <a:ext uri="{FF2B5EF4-FFF2-40B4-BE49-F238E27FC236}">
                  <a16:creationId xmlns:a16="http://schemas.microsoft.com/office/drawing/2014/main" id="{D9BF0A2B-C5F9-A740-8460-7E1211624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7523" y="1623793"/>
              <a:ext cx="1247775" cy="1504950"/>
              <a:chOff x="3180" y="909"/>
              <a:chExt cx="786" cy="948"/>
            </a:xfrm>
          </p:grpSpPr>
          <p:sp>
            <p:nvSpPr>
              <p:cNvPr id="177" name="Rectangle 8">
                <a:extLst>
                  <a:ext uri="{FF2B5EF4-FFF2-40B4-BE49-F238E27FC236}">
                    <a16:creationId xmlns:a16="http://schemas.microsoft.com/office/drawing/2014/main" id="{DD4D9539-6E74-FE4C-939B-205C9E71D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909"/>
                <a:ext cx="786" cy="94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8" name="Text Box 14">
                <a:extLst>
                  <a:ext uri="{FF2B5EF4-FFF2-40B4-BE49-F238E27FC236}">
                    <a16:creationId xmlns:a16="http://schemas.microsoft.com/office/drawing/2014/main" id="{AE54DBDF-A7F9-704B-B392-E2740194A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2" y="917"/>
                <a:ext cx="724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datagram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buffer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queueing</a:t>
                </a:r>
              </a:p>
            </p:txBody>
          </p:sp>
          <p:grpSp>
            <p:nvGrpSpPr>
              <p:cNvPr id="179" name="Group 17">
                <a:extLst>
                  <a:ext uri="{FF2B5EF4-FFF2-40B4-BE49-F238E27FC236}">
                    <a16:creationId xmlns:a16="http://schemas.microsoft.com/office/drawing/2014/main" id="{06F8403D-BA10-5144-A155-19FE3754B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0" y="1299"/>
                <a:ext cx="626" cy="295"/>
                <a:chOff x="310" y="3526"/>
                <a:chExt cx="1040" cy="457"/>
              </a:xfrm>
            </p:grpSpPr>
            <p:sp>
              <p:nvSpPr>
                <p:cNvPr id="180" name="Rectangle 18">
                  <a:extLst>
                    <a:ext uri="{FF2B5EF4-FFF2-40B4-BE49-F238E27FC236}">
                      <a16:creationId xmlns:a16="http://schemas.microsoft.com/office/drawing/2014/main" id="{9A795CC1-826F-4C44-9993-319F64F49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3526"/>
                  <a:ext cx="1040" cy="457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1" name="Line 19">
                  <a:extLst>
                    <a:ext uri="{FF2B5EF4-FFF2-40B4-BE49-F238E27FC236}">
                      <a16:creationId xmlns:a16="http://schemas.microsoft.com/office/drawing/2014/main" id="{4731A973-BD75-D041-B879-015ABFDDD7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2" name="Line 20">
                  <a:extLst>
                    <a:ext uri="{FF2B5EF4-FFF2-40B4-BE49-F238E27FC236}">
                      <a16:creationId xmlns:a16="http://schemas.microsoft.com/office/drawing/2014/main" id="{E25B9F25-22CB-0447-9AC4-9FC92218F4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" y="3538"/>
                  <a:ext cx="2" cy="43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3" name="Line 21">
                  <a:extLst>
                    <a:ext uri="{FF2B5EF4-FFF2-40B4-BE49-F238E27FC236}">
                      <a16:creationId xmlns:a16="http://schemas.microsoft.com/office/drawing/2014/main" id="{91851468-4893-D34C-9AE7-1771C894A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1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" name="Line 22">
                  <a:extLst>
                    <a:ext uri="{FF2B5EF4-FFF2-40B4-BE49-F238E27FC236}">
                      <a16:creationId xmlns:a16="http://schemas.microsoft.com/office/drawing/2014/main" id="{24979CFA-E6E8-6443-8031-1C8E87B15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2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" name="Line 23">
                  <a:extLst>
                    <a:ext uri="{FF2B5EF4-FFF2-40B4-BE49-F238E27FC236}">
                      <a16:creationId xmlns:a16="http://schemas.microsoft.com/office/drawing/2014/main" id="{DD3375EE-F46C-7845-8A16-1C39FA3943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5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" name="Line 24">
                  <a:extLst>
                    <a:ext uri="{FF2B5EF4-FFF2-40B4-BE49-F238E27FC236}">
                      <a16:creationId xmlns:a16="http://schemas.microsoft.com/office/drawing/2014/main" id="{2CF7F543-916F-574B-9CF5-E75F82B8E6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6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7" name="Line 25">
                  <a:extLst>
                    <a:ext uri="{FF2B5EF4-FFF2-40B4-BE49-F238E27FC236}">
                      <a16:creationId xmlns:a16="http://schemas.microsoft.com/office/drawing/2014/main" id="{5571B680-4F31-6A43-B505-CB421081C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1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8" name="Line 26">
                  <a:extLst>
                    <a:ext uri="{FF2B5EF4-FFF2-40B4-BE49-F238E27FC236}">
                      <a16:creationId xmlns:a16="http://schemas.microsoft.com/office/drawing/2014/main" id="{87E5063B-F80B-F542-9BC3-D9BE9AAED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538"/>
                  <a:ext cx="2" cy="43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89" name="Line 27">
              <a:extLst>
                <a:ext uri="{FF2B5EF4-FFF2-40B4-BE49-F238E27FC236}">
                  <a16:creationId xmlns:a16="http://schemas.microsoft.com/office/drawing/2014/main" id="{AC914BE7-EF9D-D444-B3B1-4333D5182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8016" y="1579418"/>
              <a:ext cx="0" cy="1645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9">
              <a:extLst>
                <a:ext uri="{FF2B5EF4-FFF2-40B4-BE49-F238E27FC236}">
                  <a16:creationId xmlns:a16="http://schemas.microsoft.com/office/drawing/2014/main" id="{CBD25FB7-BD31-354A-B607-0A105E81B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0598" y="2435006"/>
              <a:ext cx="9255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077A03-5191-4C4E-9229-0F4C5ED20B83}"/>
                </a:ext>
              </a:extLst>
            </p:cNvPr>
            <p:cNvCxnSpPr/>
            <p:nvPr/>
          </p:nvCxnSpPr>
          <p:spPr>
            <a:xfrm>
              <a:off x="6846225" y="2394066"/>
              <a:ext cx="1030778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49EDB8-5525-2E4A-8DBC-6D03E6692746}"/>
                </a:ext>
              </a:extLst>
            </p:cNvPr>
            <p:cNvSpPr txBox="1"/>
            <p:nvPr/>
          </p:nvSpPr>
          <p:spPr>
            <a:xfrm flipH="1">
              <a:off x="7215448" y="2377441"/>
              <a:ext cx="31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00A3717F-1F0F-FC43-A1DA-5E87871F0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Output port queuing</a:t>
            </a:r>
            <a:endParaRPr lang="en-US" dirty="0"/>
          </a:p>
        </p:txBody>
      </p:sp>
      <p:grpSp>
        <p:nvGrpSpPr>
          <p:cNvPr id="109" name="Group 78">
            <a:extLst>
              <a:ext uri="{FF2B5EF4-FFF2-40B4-BE49-F238E27FC236}">
                <a16:creationId xmlns:a16="http://schemas.microsoft.com/office/drawing/2014/main" id="{082D51D0-D1D3-A942-9BB2-2D4682B56DD8}"/>
              </a:ext>
            </a:extLst>
          </p:cNvPr>
          <p:cNvGrpSpPr>
            <a:grpSpLocks/>
          </p:cNvGrpSpPr>
          <p:nvPr/>
        </p:nvGrpSpPr>
        <p:grpSpPr bwMode="auto">
          <a:xfrm>
            <a:off x="2375414" y="1576437"/>
            <a:ext cx="7412037" cy="2870200"/>
            <a:chOff x="550" y="931"/>
            <a:chExt cx="4669" cy="1808"/>
          </a:xfrm>
        </p:grpSpPr>
        <p:grpSp>
          <p:nvGrpSpPr>
            <p:cNvPr id="110" name="Group 29">
              <a:extLst>
                <a:ext uri="{FF2B5EF4-FFF2-40B4-BE49-F238E27FC236}">
                  <a16:creationId xmlns:a16="http://schemas.microsoft.com/office/drawing/2014/main" id="{A3EB5D9E-72A3-7745-8A3E-36D91FF39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159" name="Rectangle 6">
                <a:extLst>
                  <a:ext uri="{FF2B5EF4-FFF2-40B4-BE49-F238E27FC236}">
                    <a16:creationId xmlns:a16="http://schemas.microsoft.com/office/drawing/2014/main" id="{D8B6A1DB-471C-CC4C-A15D-8F1744B84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60" name="Group 10">
                <a:extLst>
                  <a:ext uri="{FF2B5EF4-FFF2-40B4-BE49-F238E27FC236}">
                    <a16:creationId xmlns:a16="http://schemas.microsoft.com/office/drawing/2014/main" id="{CF011BEC-3BD8-724A-930F-DF1BD144E0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204" name="Rectangle 7">
                  <a:extLst>
                    <a:ext uri="{FF2B5EF4-FFF2-40B4-BE49-F238E27FC236}">
                      <a16:creationId xmlns:a16="http://schemas.microsoft.com/office/drawing/2014/main" id="{0ECFBAAE-DF3A-A940-A3AE-05CA1F501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5" name="Rectangle 8">
                  <a:extLst>
                    <a:ext uri="{FF2B5EF4-FFF2-40B4-BE49-F238E27FC236}">
                      <a16:creationId xmlns:a16="http://schemas.microsoft.com/office/drawing/2014/main" id="{E7A662AD-6DCF-F34A-A047-07F4B580C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6" name="Rectangle 9">
                  <a:extLst>
                    <a:ext uri="{FF2B5EF4-FFF2-40B4-BE49-F238E27FC236}">
                      <a16:creationId xmlns:a16="http://schemas.microsoft.com/office/drawing/2014/main" id="{9926E030-FA12-C74C-949A-473AE1056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61" name="Group 11">
                <a:extLst>
                  <a:ext uri="{FF2B5EF4-FFF2-40B4-BE49-F238E27FC236}">
                    <a16:creationId xmlns:a16="http://schemas.microsoft.com/office/drawing/2014/main" id="{2DAF4907-42BF-A548-B33A-D2FBEF2C9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201" name="Rectangle 12">
                  <a:extLst>
                    <a:ext uri="{FF2B5EF4-FFF2-40B4-BE49-F238E27FC236}">
                      <a16:creationId xmlns:a16="http://schemas.microsoft.com/office/drawing/2014/main" id="{CD600951-D32E-2F4A-8B8D-2BC1898E47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2" name="Rectangle 13">
                  <a:extLst>
                    <a:ext uri="{FF2B5EF4-FFF2-40B4-BE49-F238E27FC236}">
                      <a16:creationId xmlns:a16="http://schemas.microsoft.com/office/drawing/2014/main" id="{349846DD-5315-9F46-A3D4-630D59325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3" name="Rectangle 14">
                  <a:extLst>
                    <a:ext uri="{FF2B5EF4-FFF2-40B4-BE49-F238E27FC236}">
                      <a16:creationId xmlns:a16="http://schemas.microsoft.com/office/drawing/2014/main" id="{AE0A909B-B320-604A-89A1-1760A69BD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62" name="Line 15">
                <a:extLst>
                  <a:ext uri="{FF2B5EF4-FFF2-40B4-BE49-F238E27FC236}">
                    <a16:creationId xmlns:a16="http://schemas.microsoft.com/office/drawing/2014/main" id="{B4E57E31-441A-7241-9895-1E601460D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3" name="Line 16">
                <a:extLst>
                  <a:ext uri="{FF2B5EF4-FFF2-40B4-BE49-F238E27FC236}">
                    <a16:creationId xmlns:a16="http://schemas.microsoft.com/office/drawing/2014/main" id="{51B07D47-E6CB-8D41-85B6-448EE5F8F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4" name="Line 17">
                <a:extLst>
                  <a:ext uri="{FF2B5EF4-FFF2-40B4-BE49-F238E27FC236}">
                    <a16:creationId xmlns:a16="http://schemas.microsoft.com/office/drawing/2014/main" id="{1BA71812-14CA-334D-B6DE-FC0BBC850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5" name="Line 18">
                <a:extLst>
                  <a:ext uri="{FF2B5EF4-FFF2-40B4-BE49-F238E27FC236}">
                    <a16:creationId xmlns:a16="http://schemas.microsoft.com/office/drawing/2014/main" id="{87EC818D-2CED-6445-96A3-B864E22C9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6" name="Line 19">
                <a:extLst>
                  <a:ext uri="{FF2B5EF4-FFF2-40B4-BE49-F238E27FC236}">
                    <a16:creationId xmlns:a16="http://schemas.microsoft.com/office/drawing/2014/main" id="{3FC82DB6-CD3B-1043-B270-4880E4F38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7" name="Line 20">
                <a:extLst>
                  <a:ext uri="{FF2B5EF4-FFF2-40B4-BE49-F238E27FC236}">
                    <a16:creationId xmlns:a16="http://schemas.microsoft.com/office/drawing/2014/main" id="{291916CC-CF8D-0C43-904A-57618DC52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93" name="Group 24">
                <a:extLst>
                  <a:ext uri="{FF2B5EF4-FFF2-40B4-BE49-F238E27FC236}">
                    <a16:creationId xmlns:a16="http://schemas.microsoft.com/office/drawing/2014/main" id="{8685B4BD-95B3-D548-8A50-02AB19D73F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98" name="Line 21">
                  <a:extLst>
                    <a:ext uri="{FF2B5EF4-FFF2-40B4-BE49-F238E27FC236}">
                      <a16:creationId xmlns:a16="http://schemas.microsoft.com/office/drawing/2014/main" id="{695AD499-8E12-5F4D-B492-77637F16E7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99" name="Line 22">
                  <a:extLst>
                    <a:ext uri="{FF2B5EF4-FFF2-40B4-BE49-F238E27FC236}">
                      <a16:creationId xmlns:a16="http://schemas.microsoft.com/office/drawing/2014/main" id="{6D509BF4-A289-5848-B0EC-FF37900D68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0" name="Line 23">
                  <a:extLst>
                    <a:ext uri="{FF2B5EF4-FFF2-40B4-BE49-F238E27FC236}">
                      <a16:creationId xmlns:a16="http://schemas.microsoft.com/office/drawing/2014/main" id="{77D1F46B-8487-0443-B204-6D39A32CA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94" name="Group 25">
                <a:extLst>
                  <a:ext uri="{FF2B5EF4-FFF2-40B4-BE49-F238E27FC236}">
                    <a16:creationId xmlns:a16="http://schemas.microsoft.com/office/drawing/2014/main" id="{8CC26DE9-2259-C249-BCBA-49FB43CFA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95" name="Line 26">
                  <a:extLst>
                    <a:ext uri="{FF2B5EF4-FFF2-40B4-BE49-F238E27FC236}">
                      <a16:creationId xmlns:a16="http://schemas.microsoft.com/office/drawing/2014/main" id="{CAC9505F-8DFC-D849-A39D-F3F19EF2D5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96" name="Line 27">
                  <a:extLst>
                    <a:ext uri="{FF2B5EF4-FFF2-40B4-BE49-F238E27FC236}">
                      <a16:creationId xmlns:a16="http://schemas.microsoft.com/office/drawing/2014/main" id="{55359C2D-B6B3-3344-987F-A1ADCD12D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97" name="Line 28">
                  <a:extLst>
                    <a:ext uri="{FF2B5EF4-FFF2-40B4-BE49-F238E27FC236}">
                      <a16:creationId xmlns:a16="http://schemas.microsoft.com/office/drawing/2014/main" id="{5F30395D-D362-F345-A3BD-DBCBEAE6A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111" name="Group 30">
              <a:extLst>
                <a:ext uri="{FF2B5EF4-FFF2-40B4-BE49-F238E27FC236}">
                  <a16:creationId xmlns:a16="http://schemas.microsoft.com/office/drawing/2014/main" id="{87B52D43-752A-3147-8555-38567E7FA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133" name="Rectangle 31">
                <a:extLst>
                  <a:ext uri="{FF2B5EF4-FFF2-40B4-BE49-F238E27FC236}">
                    <a16:creationId xmlns:a16="http://schemas.microsoft.com/office/drawing/2014/main" id="{01131CB9-416C-BC46-84D2-855A2BA95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34" name="Group 32">
                <a:extLst>
                  <a:ext uri="{FF2B5EF4-FFF2-40B4-BE49-F238E27FC236}">
                    <a16:creationId xmlns:a16="http://schemas.microsoft.com/office/drawing/2014/main" id="{A51BEB8E-CB78-6343-AB5B-0FAAD83DDB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156" name="Rectangle 33">
                  <a:extLst>
                    <a:ext uri="{FF2B5EF4-FFF2-40B4-BE49-F238E27FC236}">
                      <a16:creationId xmlns:a16="http://schemas.microsoft.com/office/drawing/2014/main" id="{1D2E2A7A-D30D-664E-A612-0857B3D0E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7" name="Rectangle 34">
                  <a:extLst>
                    <a:ext uri="{FF2B5EF4-FFF2-40B4-BE49-F238E27FC236}">
                      <a16:creationId xmlns:a16="http://schemas.microsoft.com/office/drawing/2014/main" id="{8E72E2CC-79B7-6543-BC67-FF039A8E2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8" name="Rectangle 35">
                  <a:extLst>
                    <a:ext uri="{FF2B5EF4-FFF2-40B4-BE49-F238E27FC236}">
                      <a16:creationId xmlns:a16="http://schemas.microsoft.com/office/drawing/2014/main" id="{30FE5ACD-D95D-574F-9366-5EFC8A7E1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5" name="Group 36">
                <a:extLst>
                  <a:ext uri="{FF2B5EF4-FFF2-40B4-BE49-F238E27FC236}">
                    <a16:creationId xmlns:a16="http://schemas.microsoft.com/office/drawing/2014/main" id="{5C3DD79B-12CD-B541-8D50-5DBDCC7A6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153" name="Rectangle 37">
                  <a:extLst>
                    <a:ext uri="{FF2B5EF4-FFF2-40B4-BE49-F238E27FC236}">
                      <a16:creationId xmlns:a16="http://schemas.microsoft.com/office/drawing/2014/main" id="{0D165B5C-42F0-7146-AA7F-E468E41E9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4" name="Rectangle 38">
                  <a:extLst>
                    <a:ext uri="{FF2B5EF4-FFF2-40B4-BE49-F238E27FC236}">
                      <a16:creationId xmlns:a16="http://schemas.microsoft.com/office/drawing/2014/main" id="{75AA2AC8-0434-1D42-B745-912205EEB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5" name="Rectangle 39">
                  <a:extLst>
                    <a:ext uri="{FF2B5EF4-FFF2-40B4-BE49-F238E27FC236}">
                      <a16:creationId xmlns:a16="http://schemas.microsoft.com/office/drawing/2014/main" id="{53CBA0BE-8E05-424B-B90D-1C4E2ED72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36" name="Line 40">
                <a:extLst>
                  <a:ext uri="{FF2B5EF4-FFF2-40B4-BE49-F238E27FC236}">
                    <a16:creationId xmlns:a16="http://schemas.microsoft.com/office/drawing/2014/main" id="{414D90B8-DEBE-B84E-92C6-CBB94C405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" name="Line 41">
                <a:extLst>
                  <a:ext uri="{FF2B5EF4-FFF2-40B4-BE49-F238E27FC236}">
                    <a16:creationId xmlns:a16="http://schemas.microsoft.com/office/drawing/2014/main" id="{193F439E-A0CB-BE4E-A767-399A33848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8" name="Line 42">
                <a:extLst>
                  <a:ext uri="{FF2B5EF4-FFF2-40B4-BE49-F238E27FC236}">
                    <a16:creationId xmlns:a16="http://schemas.microsoft.com/office/drawing/2014/main" id="{07DC5438-65CD-8040-9C95-EB788FCAC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9" name="Line 43">
                <a:extLst>
                  <a:ext uri="{FF2B5EF4-FFF2-40B4-BE49-F238E27FC236}">
                    <a16:creationId xmlns:a16="http://schemas.microsoft.com/office/drawing/2014/main" id="{EC6AC95C-A7B2-8D45-BDD7-51C70380F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0" name="Line 44">
                <a:extLst>
                  <a:ext uri="{FF2B5EF4-FFF2-40B4-BE49-F238E27FC236}">
                    <a16:creationId xmlns:a16="http://schemas.microsoft.com/office/drawing/2014/main" id="{391784A2-88F1-CF43-B836-438D26F35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1" name="Line 45">
                <a:extLst>
                  <a:ext uri="{FF2B5EF4-FFF2-40B4-BE49-F238E27FC236}">
                    <a16:creationId xmlns:a16="http://schemas.microsoft.com/office/drawing/2014/main" id="{E4BF36D2-171F-B148-8431-04035400B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45" name="Group 46">
                <a:extLst>
                  <a:ext uri="{FF2B5EF4-FFF2-40B4-BE49-F238E27FC236}">
                    <a16:creationId xmlns:a16="http://schemas.microsoft.com/office/drawing/2014/main" id="{6A23E468-2FC0-D842-99E6-C85245510E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50" name="Line 47">
                  <a:extLst>
                    <a:ext uri="{FF2B5EF4-FFF2-40B4-BE49-F238E27FC236}">
                      <a16:creationId xmlns:a16="http://schemas.microsoft.com/office/drawing/2014/main" id="{46B8DCC8-C78E-5946-97FA-DF37A5D122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1" name="Line 48">
                  <a:extLst>
                    <a:ext uri="{FF2B5EF4-FFF2-40B4-BE49-F238E27FC236}">
                      <a16:creationId xmlns:a16="http://schemas.microsoft.com/office/drawing/2014/main" id="{CDDE8C10-BFA8-D045-BFE9-3D6F6089A7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2" name="Line 49">
                  <a:extLst>
                    <a:ext uri="{FF2B5EF4-FFF2-40B4-BE49-F238E27FC236}">
                      <a16:creationId xmlns:a16="http://schemas.microsoft.com/office/drawing/2014/main" id="{39539C18-A10C-DB44-A87D-DDBFE4B9A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6" name="Group 50">
                <a:extLst>
                  <a:ext uri="{FF2B5EF4-FFF2-40B4-BE49-F238E27FC236}">
                    <a16:creationId xmlns:a16="http://schemas.microsoft.com/office/drawing/2014/main" id="{C5C5F675-53F5-C345-BF7D-D175E0816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47" name="Line 51">
                  <a:extLst>
                    <a:ext uri="{FF2B5EF4-FFF2-40B4-BE49-F238E27FC236}">
                      <a16:creationId xmlns:a16="http://schemas.microsoft.com/office/drawing/2014/main" id="{98C13E3B-D516-B947-BE59-93C8B104F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8" name="Line 52">
                  <a:extLst>
                    <a:ext uri="{FF2B5EF4-FFF2-40B4-BE49-F238E27FC236}">
                      <a16:creationId xmlns:a16="http://schemas.microsoft.com/office/drawing/2014/main" id="{CE252363-458C-C941-BAB9-6BC53DD18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9" name="Line 53">
                  <a:extLst>
                    <a:ext uri="{FF2B5EF4-FFF2-40B4-BE49-F238E27FC236}">
                      <a16:creationId xmlns:a16="http://schemas.microsoft.com/office/drawing/2014/main" id="{D9F4BF94-F778-5040-8CC6-996F2BF703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12" name="Rectangle 54">
              <a:extLst>
                <a:ext uri="{FF2B5EF4-FFF2-40B4-BE49-F238E27FC236}">
                  <a16:creationId xmlns:a16="http://schemas.microsoft.com/office/drawing/2014/main" id="{6533D250-EDC5-4146-A678-D8717156F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Rectangle 55">
              <a:extLst>
                <a:ext uri="{FF2B5EF4-FFF2-40B4-BE49-F238E27FC236}">
                  <a16:creationId xmlns:a16="http://schemas.microsoft.com/office/drawing/2014/main" id="{733150BE-256C-9945-B7EB-CAF89F9D7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Rectangle 56">
              <a:extLst>
                <a:ext uri="{FF2B5EF4-FFF2-40B4-BE49-F238E27FC236}">
                  <a16:creationId xmlns:a16="http://schemas.microsoft.com/office/drawing/2014/main" id="{DCF223E2-6636-B042-B0AB-7F418AF1C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Rectangle 57">
              <a:extLst>
                <a:ext uri="{FF2B5EF4-FFF2-40B4-BE49-F238E27FC236}">
                  <a16:creationId xmlns:a16="http://schemas.microsoft.com/office/drawing/2014/main" id="{42A5E003-C01F-464E-BA40-0D2180E7A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Rectangle 58">
              <a:extLst>
                <a:ext uri="{FF2B5EF4-FFF2-40B4-BE49-F238E27FC236}">
                  <a16:creationId xmlns:a16="http://schemas.microsoft.com/office/drawing/2014/main" id="{AF8A4BDE-7DE0-5D4B-BAF3-25D6FE49F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7" name="Line 60">
              <a:extLst>
                <a:ext uri="{FF2B5EF4-FFF2-40B4-BE49-F238E27FC236}">
                  <a16:creationId xmlns:a16="http://schemas.microsoft.com/office/drawing/2014/main" id="{96A833D6-A794-2B49-A8B8-2E8C1DECA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8" name="Freeform 62">
              <a:extLst>
                <a:ext uri="{FF2B5EF4-FFF2-40B4-BE49-F238E27FC236}">
                  <a16:creationId xmlns:a16="http://schemas.microsoft.com/office/drawing/2014/main" id="{7BD68626-6CAA-5243-9905-C91EECAD0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604F0A70-4585-C940-BDA5-31DD439A5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at </a:t>
              </a:r>
              <a:r>
                <a:rPr kumimoji="0" lang="en-US" alt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t,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packets more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from input to output</a:t>
              </a:r>
              <a:endPara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0" name="Text Box 64">
              <a:extLst>
                <a:ext uri="{FF2B5EF4-FFF2-40B4-BE49-F238E27FC236}">
                  <a16:creationId xmlns:a16="http://schemas.microsoft.com/office/drawing/2014/main" id="{96BB623D-5AC2-324A-9F19-41604686D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one packet time later</a:t>
              </a:r>
              <a:endPara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1" name="Text Box 66">
              <a:extLst>
                <a:ext uri="{FF2B5EF4-FFF2-40B4-BE49-F238E27FC236}">
                  <a16:creationId xmlns:a16="http://schemas.microsoft.com/office/drawing/2014/main" id="{7BEE8A84-29FF-8A46-80DB-4C86D5CED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22" name="Text Box 67">
              <a:extLst>
                <a:ext uri="{FF2B5EF4-FFF2-40B4-BE49-F238E27FC236}">
                  <a16:creationId xmlns:a16="http://schemas.microsoft.com/office/drawing/2014/main" id="{E29AC416-78AA-EF47-B951-CE10628CE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23" name="Rectangle 68">
              <a:extLst>
                <a:ext uri="{FF2B5EF4-FFF2-40B4-BE49-F238E27FC236}">
                  <a16:creationId xmlns:a16="http://schemas.microsoft.com/office/drawing/2014/main" id="{EBBED845-CC7D-A448-A26A-9D83004FB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Rectangle 69">
              <a:extLst>
                <a:ext uri="{FF2B5EF4-FFF2-40B4-BE49-F238E27FC236}">
                  <a16:creationId xmlns:a16="http://schemas.microsoft.com/office/drawing/2014/main" id="{B9035B93-B30D-CE44-9DA1-9C70506C0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5" name="Rectangle 70">
              <a:extLst>
                <a:ext uri="{FF2B5EF4-FFF2-40B4-BE49-F238E27FC236}">
                  <a16:creationId xmlns:a16="http://schemas.microsoft.com/office/drawing/2014/main" id="{5810B19B-3BE7-A24D-B82A-414C00ADC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Rectangle 71">
              <a:extLst>
                <a:ext uri="{FF2B5EF4-FFF2-40B4-BE49-F238E27FC236}">
                  <a16:creationId xmlns:a16="http://schemas.microsoft.com/office/drawing/2014/main" id="{6B5B1987-5B94-E443-9D49-E20CCF048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Rectangle 72">
              <a:extLst>
                <a:ext uri="{FF2B5EF4-FFF2-40B4-BE49-F238E27FC236}">
                  <a16:creationId xmlns:a16="http://schemas.microsoft.com/office/drawing/2014/main" id="{6534AE61-2C02-FF40-9B6B-178907698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Freeform 73">
              <a:extLst>
                <a:ext uri="{FF2B5EF4-FFF2-40B4-BE49-F238E27FC236}">
                  <a16:creationId xmlns:a16="http://schemas.microsoft.com/office/drawing/2014/main" id="{1E7AE224-FE87-FB4E-B36B-C15E6C5CA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Freeform 74">
              <a:extLst>
                <a:ext uri="{FF2B5EF4-FFF2-40B4-BE49-F238E27FC236}">
                  <a16:creationId xmlns:a16="http://schemas.microsoft.com/office/drawing/2014/main" id="{2CC15758-62B6-7548-9E59-821BE4E8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29707 h 480"/>
                <a:gd name="T2" fmla="*/ 429 w 1002"/>
                <a:gd name="T3" fmla="*/ 0 h 480"/>
                <a:gd name="T4" fmla="*/ 822 w 1002"/>
                <a:gd name="T5" fmla="*/ 689256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Line 75">
              <a:extLst>
                <a:ext uri="{FF2B5EF4-FFF2-40B4-BE49-F238E27FC236}">
                  <a16:creationId xmlns:a16="http://schemas.microsoft.com/office/drawing/2014/main" id="{44597880-5DB3-2847-9281-A57CE0DEB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Rectangle 76">
              <a:extLst>
                <a:ext uri="{FF2B5EF4-FFF2-40B4-BE49-F238E27FC236}">
                  <a16:creationId xmlns:a16="http://schemas.microsoft.com/office/drawing/2014/main" id="{55AA31C1-E06E-3A4D-9D65-59BD27F99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Rectangle 77">
              <a:extLst>
                <a:ext uri="{FF2B5EF4-FFF2-40B4-BE49-F238E27FC236}">
                  <a16:creationId xmlns:a16="http://schemas.microsoft.com/office/drawing/2014/main" id="{57ED66FB-7C4E-D94C-9C1E-E868CE831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7" name="Rectangle 3">
            <a:extLst>
              <a:ext uri="{FF2B5EF4-FFF2-40B4-BE49-F238E27FC236}">
                <a16:creationId xmlns:a16="http://schemas.microsoft.com/office/drawing/2014/main" id="{58037103-EAF8-5B49-9CFE-A0E92B794745}"/>
              </a:ext>
            </a:extLst>
          </p:cNvPr>
          <p:cNvSpPr txBox="1">
            <a:spLocks noChangeArrowheads="1"/>
          </p:cNvSpPr>
          <p:nvPr/>
        </p:nvSpPr>
        <p:spPr>
          <a:xfrm>
            <a:off x="900868" y="4672501"/>
            <a:ext cx="10057863" cy="175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buffering when arrival rate via switch exceeds output line speed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queueing (delay) and loss due to output port buffer overflow!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099ED71D-C4B2-544C-BD35-62F10A59E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9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67" y="1386402"/>
            <a:ext cx="10515600" cy="227119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RFC 3439 rule of thumb: average buffering equal to “t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ypical” RTT (say 250 </a:t>
            </a:r>
            <a:r>
              <a:rPr lang="en-US" altLang="ja-JP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msec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times link capacity 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C = 10 Gbps link: 2.5 Gbit buffer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How much buffering?</a:t>
            </a:r>
          </a:p>
        </p:txBody>
      </p:sp>
      <p:sp>
        <p:nvSpPr>
          <p:cNvPr id="148" name="Content Placeholder 1">
            <a:extLst>
              <a:ext uri="{FF2B5EF4-FFF2-40B4-BE49-F238E27FC236}">
                <a16:creationId xmlns:a16="http://schemas.microsoft.com/office/drawing/2014/main" id="{2CA89C76-C02B-504D-B49F-6A8F0BD48BEC}"/>
              </a:ext>
            </a:extLst>
          </p:cNvPr>
          <p:cNvSpPr txBox="1">
            <a:spLocks/>
          </p:cNvSpPr>
          <p:nvPr/>
        </p:nvSpPr>
        <p:spPr>
          <a:xfrm>
            <a:off x="878059" y="4169460"/>
            <a:ext cx="10515600" cy="2271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too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much buffering can increase delays (particularly in home routers)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 RTTs: poor performance for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realtime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apps, sluggish TCP response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recall delay-based congestion control: “keep bottleneck link just full enough (busy) but no fuller”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B9736C-A88D-A145-96CB-206C67EEEE9F}"/>
              </a:ext>
            </a:extLst>
          </p:cNvPr>
          <p:cNvGrpSpPr/>
          <p:nvPr/>
        </p:nvGrpSpPr>
        <p:grpSpPr>
          <a:xfrm>
            <a:off x="878057" y="2664217"/>
            <a:ext cx="10515600" cy="1389648"/>
            <a:chOff x="878057" y="2664217"/>
            <a:chExt cx="10515600" cy="1389648"/>
          </a:xfrm>
        </p:grpSpPr>
        <p:grpSp>
          <p:nvGrpSpPr>
            <p:cNvPr id="142" name="Group 9">
              <a:extLst>
                <a:ext uri="{FF2B5EF4-FFF2-40B4-BE49-F238E27FC236}">
                  <a16:creationId xmlns:a16="http://schemas.microsoft.com/office/drawing/2014/main" id="{2DAF3F0B-494F-9244-AC25-13EA46968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3797" y="2944202"/>
              <a:ext cx="1165225" cy="1109663"/>
              <a:chOff x="1923" y="2801"/>
              <a:chExt cx="734" cy="699"/>
            </a:xfrm>
          </p:grpSpPr>
          <p:sp>
            <p:nvSpPr>
              <p:cNvPr id="143" name="Text Box 4">
                <a:extLst>
                  <a:ext uri="{FF2B5EF4-FFF2-40B4-BE49-F238E27FC236}">
                    <a16:creationId xmlns:a16="http://schemas.microsoft.com/office/drawing/2014/main" id="{D468D38D-B0DA-1E42-B890-97301180D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3" y="2918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RTT  C</a:t>
                </a:r>
              </a:p>
            </p:txBody>
          </p:sp>
          <p:sp>
            <p:nvSpPr>
              <p:cNvPr id="144" name="Text Box 5">
                <a:extLst>
                  <a:ext uri="{FF2B5EF4-FFF2-40B4-BE49-F238E27FC236}">
                    <a16:creationId xmlns:a16="http://schemas.microsoft.com/office/drawing/2014/main" id="{3DD845BD-5B68-2C4C-8E91-9B4EA7D971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9" y="2801"/>
                <a:ext cx="18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.</a:t>
                </a:r>
              </a:p>
            </p:txBody>
          </p:sp>
          <p:sp>
            <p:nvSpPr>
              <p:cNvPr id="145" name="Line 6">
                <a:extLst>
                  <a:ext uri="{FF2B5EF4-FFF2-40B4-BE49-F238E27FC236}">
                    <a16:creationId xmlns:a16="http://schemas.microsoft.com/office/drawing/2014/main" id="{28A40C80-3092-494A-950C-50BA83F18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3168"/>
                <a:ext cx="6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Text Box 7">
                <a:extLst>
                  <a:ext uri="{FF2B5EF4-FFF2-40B4-BE49-F238E27FC236}">
                    <a16:creationId xmlns:a16="http://schemas.microsoft.com/office/drawing/2014/main" id="{ED21B194-B55C-DD42-A639-87FACAF4BD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1" y="321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N</a:t>
                </a:r>
              </a:p>
            </p:txBody>
          </p:sp>
          <p:sp>
            <p:nvSpPr>
              <p:cNvPr id="147" name="Freeform 8">
                <a:extLst>
                  <a:ext uri="{FF2B5EF4-FFF2-40B4-BE49-F238E27FC236}">
                    <a16:creationId xmlns:a16="http://schemas.microsoft.com/office/drawing/2014/main" id="{B791CD56-53AF-5C4F-AE98-C6C005B22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3218"/>
                <a:ext cx="279" cy="209"/>
              </a:xfrm>
              <a:custGeom>
                <a:avLst/>
                <a:gdLst>
                  <a:gd name="T0" fmla="*/ 0 w 279"/>
                  <a:gd name="T1" fmla="*/ 148 h 209"/>
                  <a:gd name="T2" fmla="*/ 26 w 279"/>
                  <a:gd name="T3" fmla="*/ 105 h 209"/>
                  <a:gd name="T4" fmla="*/ 44 w 279"/>
                  <a:gd name="T5" fmla="*/ 209 h 209"/>
                  <a:gd name="T6" fmla="*/ 61 w 279"/>
                  <a:gd name="T7" fmla="*/ 0 h 209"/>
                  <a:gd name="T8" fmla="*/ 279 w 279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9"/>
                  <a:gd name="T16" fmla="*/ 0 h 209"/>
                  <a:gd name="T17" fmla="*/ 279 w 279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9" h="209">
                    <a:moveTo>
                      <a:pt x="0" y="148"/>
                    </a:moveTo>
                    <a:lnTo>
                      <a:pt x="26" y="105"/>
                    </a:lnTo>
                    <a:lnTo>
                      <a:pt x="44" y="209"/>
                    </a:lnTo>
                    <a:lnTo>
                      <a:pt x="61" y="0"/>
                    </a:lnTo>
                    <a:lnTo>
                      <a:pt x="27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9" name="Content Placeholder 1">
              <a:extLst>
                <a:ext uri="{FF2B5EF4-FFF2-40B4-BE49-F238E27FC236}">
                  <a16:creationId xmlns:a16="http://schemas.microsoft.com/office/drawing/2014/main" id="{5BBE41F3-9B62-C74C-886C-86AA7C91E933}"/>
                </a:ext>
              </a:extLst>
            </p:cNvPr>
            <p:cNvSpPr txBox="1">
              <a:spLocks/>
            </p:cNvSpPr>
            <p:nvPr/>
          </p:nvSpPr>
          <p:spPr>
            <a:xfrm>
              <a:off x="878057" y="2664217"/>
              <a:ext cx="10515600" cy="7683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more recent recommendation: with </a:t>
              </a: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N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 flows, buffering equal to 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6346C65-A8AA-B548-AA18-D79860782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Buffer Management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17C4922-A89B-2D44-942B-27D216DF220C}"/>
              </a:ext>
            </a:extLst>
          </p:cNvPr>
          <p:cNvSpPr txBox="1">
            <a:spLocks/>
          </p:cNvSpPr>
          <p:nvPr/>
        </p:nvSpPr>
        <p:spPr>
          <a:xfrm>
            <a:off x="6654018" y="1463040"/>
            <a:ext cx="4966481" cy="500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buffer management: </a:t>
            </a:r>
          </a:p>
          <a:p>
            <a:pPr marL="295275" marR="0" lvl="0" indent="-2825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drop: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which packet to add, drop when buffers are full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695325" marR="0" lvl="1" indent="-231775" algn="l" defTabSz="914400" rtl="0" eaLnBrk="1" fontAlgn="auto" latinLnBrk="0" hangingPunct="1">
              <a:lnSpc>
                <a:spcPts val="2275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tail drop: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drop arriving packet</a:t>
            </a:r>
          </a:p>
          <a:p>
            <a:pPr marL="695325" marR="0" lvl="1" indent="-231775" algn="l" defTabSz="914400" rtl="0" eaLnBrk="1" fontAlgn="auto" latinLnBrk="0" hangingPunct="1">
              <a:lnSpc>
                <a:spcPts val="2275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priority: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drop/remove on priority basis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6B5E77BE-663D-0C4F-B1A0-4FE84A585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869" y="1895285"/>
            <a:ext cx="3509501" cy="1819532"/>
          </a:xfrm>
          <a:prstGeom prst="rect">
            <a:avLst/>
          </a:prstGeom>
          <a:solidFill>
            <a:srgbClr val="FFFFFF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5BE02A94-EF22-BA42-86FA-86D884A8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74" y="2504234"/>
            <a:ext cx="974671" cy="621068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termination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2D2F95B6-E152-904F-9434-1185BAD6C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466" y="2266379"/>
            <a:ext cx="965806" cy="1100138"/>
          </a:xfrm>
          <a:prstGeom prst="rect">
            <a:avLst/>
          </a:prstGeom>
          <a:solidFill>
            <a:srgbClr val="FFFFFF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1C5F0AC7-43BC-C54D-9EC4-226334C84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471" y="2839629"/>
            <a:ext cx="159637" cy="1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1D5DD4EA-D05C-D747-B223-1017B318E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7933" y="2834779"/>
            <a:ext cx="159637" cy="14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B95717F2-1515-C143-9500-6A8B8FCE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403" y="2416579"/>
            <a:ext cx="884657" cy="7765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layer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protocol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(send)</a:t>
            </a:r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DC955E5A-0AAE-9941-B8FE-125514F7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69" y="2208898"/>
            <a:ext cx="884658" cy="7765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switch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fabric</a:t>
            </a:r>
          </a:p>
        </p:txBody>
      </p:sp>
      <p:grpSp>
        <p:nvGrpSpPr>
          <p:cNvPr id="43" name="Group 28">
            <a:extLst>
              <a:ext uri="{FF2B5EF4-FFF2-40B4-BE49-F238E27FC236}">
                <a16:creationId xmlns:a16="http://schemas.microsoft.com/office/drawing/2014/main" id="{A1443F96-0F63-DB42-8E29-A8625BB994E0}"/>
              </a:ext>
            </a:extLst>
          </p:cNvPr>
          <p:cNvGrpSpPr>
            <a:grpSpLocks/>
          </p:cNvGrpSpPr>
          <p:nvPr/>
        </p:nvGrpSpPr>
        <p:grpSpPr bwMode="auto">
          <a:xfrm>
            <a:off x="1431729" y="2004504"/>
            <a:ext cx="1187971" cy="1614085"/>
            <a:chOff x="3132" y="858"/>
            <a:chExt cx="893" cy="1085"/>
          </a:xfrm>
        </p:grpSpPr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2FD0FF32-9B37-DC42-BD62-F82282C00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858"/>
              <a:ext cx="786" cy="108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Text Box 14">
              <a:extLst>
                <a:ext uri="{FF2B5EF4-FFF2-40B4-BE49-F238E27FC236}">
                  <a16:creationId xmlns:a16="http://schemas.microsoft.com/office/drawing/2014/main" id="{A704393B-C1D3-CB4A-8942-0AB0E7633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" y="883"/>
              <a:ext cx="893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datagram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buffer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queueing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scheduling</a:t>
              </a:r>
            </a:p>
          </p:txBody>
        </p:sp>
        <p:grpSp>
          <p:nvGrpSpPr>
            <p:cNvPr id="48" name="Group 17">
              <a:extLst>
                <a:ext uri="{FF2B5EF4-FFF2-40B4-BE49-F238E27FC236}">
                  <a16:creationId xmlns:a16="http://schemas.microsoft.com/office/drawing/2014/main" id="{B0E03F2B-4025-F443-AE90-5D044032C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49" name="Rectangle 18">
                <a:extLst>
                  <a:ext uri="{FF2B5EF4-FFF2-40B4-BE49-F238E27FC236}">
                    <a16:creationId xmlns:a16="http://schemas.microsoft.com/office/drawing/2014/main" id="{ECEBB9A5-BC44-7043-875E-41F366609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Line 19">
                <a:extLst>
                  <a:ext uri="{FF2B5EF4-FFF2-40B4-BE49-F238E27FC236}">
                    <a16:creationId xmlns:a16="http://schemas.microsoft.com/office/drawing/2014/main" id="{0A2D0D25-7A9A-AF43-8C67-18BD8B549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20">
                <a:extLst>
                  <a:ext uri="{FF2B5EF4-FFF2-40B4-BE49-F238E27FC236}">
                    <a16:creationId xmlns:a16="http://schemas.microsoft.com/office/drawing/2014/main" id="{0A801491-494C-F54C-A6E4-4E7C15631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Line 21">
                <a:extLst>
                  <a:ext uri="{FF2B5EF4-FFF2-40B4-BE49-F238E27FC236}">
                    <a16:creationId xmlns:a16="http://schemas.microsoft.com/office/drawing/2014/main" id="{EC499DCF-CBA3-D343-8D13-1CA6F6FC0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Line 22">
                <a:extLst>
                  <a:ext uri="{FF2B5EF4-FFF2-40B4-BE49-F238E27FC236}">
                    <a16:creationId xmlns:a16="http://schemas.microsoft.com/office/drawing/2014/main" id="{9FA94699-4903-B14C-BACD-94E12E020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Line 23">
                <a:extLst>
                  <a:ext uri="{FF2B5EF4-FFF2-40B4-BE49-F238E27FC236}">
                    <a16:creationId xmlns:a16="http://schemas.microsoft.com/office/drawing/2014/main" id="{F25A4708-C3C6-F343-8219-9A6897A31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Line 24">
                <a:extLst>
                  <a:ext uri="{FF2B5EF4-FFF2-40B4-BE49-F238E27FC236}">
                    <a16:creationId xmlns:a16="http://schemas.microsoft.com/office/drawing/2014/main" id="{5DE5701B-9777-304C-B2CF-4C1C0765E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" name="Line 25">
                <a:extLst>
                  <a:ext uri="{FF2B5EF4-FFF2-40B4-BE49-F238E27FC236}">
                    <a16:creationId xmlns:a16="http://schemas.microsoft.com/office/drawing/2014/main" id="{1B0F3E17-7114-524E-9BCB-69561687E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Line 26">
                <a:extLst>
                  <a:ext uri="{FF2B5EF4-FFF2-40B4-BE49-F238E27FC236}">
                    <a16:creationId xmlns:a16="http://schemas.microsoft.com/office/drawing/2014/main" id="{953EF77C-6D4A-2047-A707-DF4184E00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4" name="Line 27">
            <a:extLst>
              <a:ext uri="{FF2B5EF4-FFF2-40B4-BE49-F238E27FC236}">
                <a16:creationId xmlns:a16="http://schemas.microsoft.com/office/drawing/2014/main" id="{40C964AE-48AA-2546-9EF3-698E815B6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5881" y="1811700"/>
            <a:ext cx="9312" cy="2057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93D857D3-E505-7948-820C-1A4B1683F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229" y="2826268"/>
            <a:ext cx="4152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DA7F7E-A362-2A4C-9951-2964302A9536}"/>
              </a:ext>
            </a:extLst>
          </p:cNvPr>
          <p:cNvCxnSpPr/>
          <p:nvPr/>
        </p:nvCxnSpPr>
        <p:spPr>
          <a:xfrm>
            <a:off x="4802005" y="2800351"/>
            <a:ext cx="442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F62DD4C0-CD1D-4043-9713-C43AC793D144}"/>
              </a:ext>
            </a:extLst>
          </p:cNvPr>
          <p:cNvSpPr txBox="1">
            <a:spLocks/>
          </p:cNvSpPr>
          <p:nvPr/>
        </p:nvSpPr>
        <p:spPr>
          <a:xfrm>
            <a:off x="6549241" y="4457354"/>
            <a:ext cx="4966481" cy="12134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marR="0" lvl="0" indent="-2778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marking: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which packets to mark to signal congestion (ECN, RED)</a:t>
            </a:r>
          </a:p>
          <a:p>
            <a:pPr marL="403225" marR="0" lvl="0" indent="-390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4CC885-8054-8F48-8989-F712B0D1A976}"/>
              </a:ext>
            </a:extLst>
          </p:cNvPr>
          <p:cNvSpPr txBox="1"/>
          <p:nvPr/>
        </p:nvSpPr>
        <p:spPr>
          <a:xfrm>
            <a:off x="4854633" y="237744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73AFBDE-85D6-DF4F-AC50-8DAEBAB4402B}"/>
              </a:ext>
            </a:extLst>
          </p:cNvPr>
          <p:cNvGrpSpPr/>
          <p:nvPr/>
        </p:nvGrpSpPr>
        <p:grpSpPr>
          <a:xfrm>
            <a:off x="913621" y="4556937"/>
            <a:ext cx="4335126" cy="1693461"/>
            <a:chOff x="614363" y="4257679"/>
            <a:chExt cx="4335126" cy="169346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CDEC7D0-D38A-B14D-BA1B-5BBB43FFCC01}"/>
                </a:ext>
              </a:extLst>
            </p:cNvPr>
            <p:cNvGrpSpPr/>
            <p:nvPr/>
          </p:nvGrpSpPr>
          <p:grpSpPr>
            <a:xfrm>
              <a:off x="614363" y="4257679"/>
              <a:ext cx="4335126" cy="1693461"/>
              <a:chOff x="614363" y="4257679"/>
              <a:chExt cx="4335126" cy="1693461"/>
            </a:xfrm>
          </p:grpSpPr>
          <p:grpSp>
            <p:nvGrpSpPr>
              <p:cNvPr id="73" name="Group 25">
                <a:extLst>
                  <a:ext uri="{FF2B5EF4-FFF2-40B4-BE49-F238E27FC236}">
                    <a16:creationId xmlns:a16="http://schemas.microsoft.com/office/drawing/2014/main" id="{FE6D6529-7A75-4F43-A99B-35E9F160B5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8086" y="4855765"/>
                <a:ext cx="939800" cy="565150"/>
                <a:chOff x="1670312" y="2562997"/>
                <a:chExt cx="940317" cy="565219"/>
              </a:xfrm>
            </p:grpSpPr>
            <p:grpSp>
              <p:nvGrpSpPr>
                <p:cNvPr id="83" name="Group 28">
                  <a:extLst>
                    <a:ext uri="{FF2B5EF4-FFF2-40B4-BE49-F238E27FC236}">
                      <a16:creationId xmlns:a16="http://schemas.microsoft.com/office/drawing/2014/main" id="{02B7209E-6CC9-9C4C-89B8-A67F8E1E9F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85" name="Rectangle 30">
                    <a:extLst>
                      <a:ext uri="{FF2B5EF4-FFF2-40B4-BE49-F238E27FC236}">
                        <a16:creationId xmlns:a16="http://schemas.microsoft.com/office/drawing/2014/main" id="{102A1B2D-9D16-2543-A7D1-261D2C71A8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86" name="Straight Connector 31">
                    <a:extLst>
                      <a:ext uri="{FF2B5EF4-FFF2-40B4-BE49-F238E27FC236}">
                        <a16:creationId xmlns:a16="http://schemas.microsoft.com/office/drawing/2014/main" id="{03AD5D40-7908-4044-9CAD-591F661655C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7" name="Straight Connector 32">
                    <a:extLst>
                      <a:ext uri="{FF2B5EF4-FFF2-40B4-BE49-F238E27FC236}">
                        <a16:creationId xmlns:a16="http://schemas.microsoft.com/office/drawing/2014/main" id="{494E554E-CB70-0547-8421-0D7A028BD93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Straight Connector 33">
                    <a:extLst>
                      <a:ext uri="{FF2B5EF4-FFF2-40B4-BE49-F238E27FC236}">
                        <a16:creationId xmlns:a16="http://schemas.microsoft.com/office/drawing/2014/main" id="{85A011C5-9EB7-B54C-AD8B-3660552BBB5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Straight Connector 34">
                    <a:extLst>
                      <a:ext uri="{FF2B5EF4-FFF2-40B4-BE49-F238E27FC236}">
                        <a16:creationId xmlns:a16="http://schemas.microsoft.com/office/drawing/2014/main" id="{BE660910-036D-8449-BD07-43DD83740A9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Straight Connector 35">
                    <a:extLst>
                      <a:ext uri="{FF2B5EF4-FFF2-40B4-BE49-F238E27FC236}">
                        <a16:creationId xmlns:a16="http://schemas.microsoft.com/office/drawing/2014/main" id="{9D787DC4-0C12-1641-AF5A-00DF7041D95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Straight Connector 36">
                    <a:extLst>
                      <a:ext uri="{FF2B5EF4-FFF2-40B4-BE49-F238E27FC236}">
                        <a16:creationId xmlns:a16="http://schemas.microsoft.com/office/drawing/2014/main" id="{AA98298F-12EA-D942-AFB9-39CA8127980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Straight Connector 37">
                    <a:extLst>
                      <a:ext uri="{FF2B5EF4-FFF2-40B4-BE49-F238E27FC236}">
                        <a16:creationId xmlns:a16="http://schemas.microsoft.com/office/drawing/2014/main" id="{28C77B82-2F36-224F-BF89-5D58C0B0C51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84" name="Rectangle 29">
                  <a:extLst>
                    <a:ext uri="{FF2B5EF4-FFF2-40B4-BE49-F238E27FC236}">
                      <a16:creationId xmlns:a16="http://schemas.microsoft.com/office/drawing/2014/main" id="{54C06F40-EED0-194E-87D3-8843B65B4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52560"/>
                </a:xfrm>
                <a:prstGeom prst="rect">
                  <a:avLst/>
                </a:prstGeom>
                <a:solidFill>
                  <a:srgbClr val="FF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74" name="Oval 27">
                <a:extLst>
                  <a:ext uri="{FF2B5EF4-FFF2-40B4-BE49-F238E27FC236}">
                    <a16:creationId xmlns:a16="http://schemas.microsoft.com/office/drawing/2014/main" id="{88894E86-5D38-724F-AEB2-14B330E1B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137" y="4827190"/>
                <a:ext cx="631825" cy="62865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3333CC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75" name="Straight Arrow Connector 11">
                <a:extLst>
                  <a:ext uri="{FF2B5EF4-FFF2-40B4-BE49-F238E27FC236}">
                    <a16:creationId xmlns:a16="http://schemas.microsoft.com/office/drawing/2014/main" id="{7774AB2A-B674-A84B-A92A-6D330DB7E9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5813" y="5138340"/>
                <a:ext cx="628651" cy="0"/>
              </a:xfrm>
              <a:prstGeom prst="straightConnector1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TextBox 17">
                <a:extLst>
                  <a:ext uri="{FF2B5EF4-FFF2-40B4-BE49-F238E27FC236}">
                    <a16:creationId xmlns:a16="http://schemas.microsoft.com/office/drawing/2014/main" id="{383BCE6D-C3CB-9445-A36E-C64D23505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351" y="5422502"/>
                <a:ext cx="12731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queue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(waiting area)</a:t>
                </a:r>
              </a:p>
            </p:txBody>
          </p:sp>
          <p:sp>
            <p:nvSpPr>
              <p:cNvPr id="77" name="TextBox 18">
                <a:extLst>
                  <a:ext uri="{FF2B5EF4-FFF2-40B4-BE49-F238E27FC236}">
                    <a16:creationId xmlns:a16="http://schemas.microsoft.com/office/drawing/2014/main" id="{B9632A3F-08F4-F34D-9B01-65C1C39E7F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08" y="5182790"/>
                <a:ext cx="763588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arrivals</a:t>
                </a:r>
              </a:p>
            </p:txBody>
          </p:sp>
          <p:cxnSp>
            <p:nvCxnSpPr>
              <p:cNvPr id="78" name="Straight Arrow Connector 20">
                <a:extLst>
                  <a:ext uri="{FF2B5EF4-FFF2-40B4-BE49-F238E27FC236}">
                    <a16:creationId xmlns:a16="http://schemas.microsoft.com/office/drawing/2014/main" id="{A18FE320-429D-9F4A-9A73-5875C7A7E138}"/>
                  </a:ext>
                </a:extLst>
              </p:cNvPr>
              <p:cNvCxnSpPr>
                <a:cxnSpLocks noChangeShapeType="1"/>
                <a:stCxn id="74" idx="6"/>
              </p:cNvCxnSpPr>
              <p:nvPr/>
            </p:nvCxnSpPr>
            <p:spPr bwMode="auto">
              <a:xfrm>
                <a:off x="3482962" y="5141515"/>
                <a:ext cx="560401" cy="0"/>
              </a:xfrm>
              <a:prstGeom prst="straightConnector1">
                <a:avLst/>
              </a:prstGeom>
              <a:noFill/>
              <a:ln w="25400">
                <a:solidFill>
                  <a:srgbClr val="18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C1334E5E-01E5-254F-B7A3-E48EE0CFE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501" y="4931965"/>
                <a:ext cx="1042988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departures</a:t>
                </a:r>
              </a:p>
            </p:txBody>
          </p:sp>
          <p:sp>
            <p:nvSpPr>
              <p:cNvPr id="80" name="TextBox 23">
                <a:extLst>
                  <a:ext uri="{FF2B5EF4-FFF2-40B4-BE49-F238E27FC236}">
                    <a16:creationId xmlns:a16="http://schemas.microsoft.com/office/drawing/2014/main" id="{31BC3B67-5DA1-9544-B795-15A9B552C1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5794" y="5427265"/>
                <a:ext cx="8524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(server)</a:t>
                </a:r>
              </a:p>
            </p:txBody>
          </p:sp>
          <p:cxnSp>
            <p:nvCxnSpPr>
              <p:cNvPr id="81" name="Straight Arrow Connector 52">
                <a:extLst>
                  <a:ext uri="{FF2B5EF4-FFF2-40B4-BE49-F238E27FC236}">
                    <a16:creationId xmlns:a16="http://schemas.microsoft.com/office/drawing/2014/main" id="{8FF19B42-73E6-7849-809B-12D65C1C5785}"/>
                  </a:ext>
                </a:extLst>
              </p:cNvPr>
              <p:cNvCxnSpPr>
                <a:cxnSpLocks noChangeShapeType="1"/>
                <a:stCxn id="84" idx="3"/>
                <a:endCxn id="74" idx="2"/>
              </p:cNvCxnSpPr>
              <p:nvPr/>
            </p:nvCxnSpPr>
            <p:spPr bwMode="auto">
              <a:xfrm>
                <a:off x="2407886" y="5140276"/>
                <a:ext cx="443251" cy="123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44E60FD-B5CB-CC4D-AC70-2DCAC39480B1}"/>
                  </a:ext>
                </a:extLst>
              </p:cNvPr>
              <p:cNvSpPr txBox="1"/>
              <p:nvPr/>
            </p:nvSpPr>
            <p:spPr>
              <a:xfrm>
                <a:off x="614363" y="4257679"/>
                <a:ext cx="2803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Abstraction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queue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85E3C43-4CAD-2D4C-9E17-3A20CAFBD251}"/>
                </a:ext>
              </a:extLst>
            </p:cNvPr>
            <p:cNvSpPr txBox="1"/>
            <p:nvPr/>
          </p:nvSpPr>
          <p:spPr>
            <a:xfrm>
              <a:off x="2978728" y="490728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59" name="Slide Number Placeholder 4">
            <a:extLst>
              <a:ext uri="{FF2B5EF4-FFF2-40B4-BE49-F238E27FC236}">
                <a16:creationId xmlns:a16="http://schemas.microsoft.com/office/drawing/2014/main" id="{778C1AFB-D815-9341-BB0F-77D13777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498943"/>
            <a:ext cx="5084299" cy="3776441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scheduling: 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deciding which packet to send next on link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first come, first served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priority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round robin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weighted fair queueing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Packet Scheduling: FCFS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17C4922-A89B-2D44-942B-27D216DF220C}"/>
              </a:ext>
            </a:extLst>
          </p:cNvPr>
          <p:cNvSpPr txBox="1">
            <a:spLocks/>
          </p:cNvSpPr>
          <p:nvPr/>
        </p:nvSpPr>
        <p:spPr>
          <a:xfrm>
            <a:off x="6682593" y="1534478"/>
            <a:ext cx="4966481" cy="327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FCFS: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packets transmitted in order of arrival to output port</a:t>
            </a:r>
          </a:p>
          <a:p>
            <a:pPr marL="520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also known as: First-in-first-out (FIFO) </a:t>
            </a:r>
          </a:p>
          <a:p>
            <a:pPr marL="520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real world examples?</a:t>
            </a:r>
          </a:p>
          <a:p>
            <a:pPr marL="403225" marR="0" lvl="0" indent="-390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A80F58A-5FC4-4446-97BA-771F9109F896}"/>
              </a:ext>
            </a:extLst>
          </p:cNvPr>
          <p:cNvGrpSpPr/>
          <p:nvPr/>
        </p:nvGrpSpPr>
        <p:grpSpPr>
          <a:xfrm>
            <a:off x="913621" y="4556937"/>
            <a:ext cx="4335126" cy="1693461"/>
            <a:chOff x="614363" y="4257679"/>
            <a:chExt cx="4335126" cy="16934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7FAEAF2-1BE5-E148-A0DA-4AEE65AAA49F}"/>
                </a:ext>
              </a:extLst>
            </p:cNvPr>
            <p:cNvGrpSpPr/>
            <p:nvPr/>
          </p:nvGrpSpPr>
          <p:grpSpPr>
            <a:xfrm>
              <a:off x="614363" y="4257679"/>
              <a:ext cx="4335126" cy="1693461"/>
              <a:chOff x="614363" y="4257679"/>
              <a:chExt cx="4335126" cy="1693461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:a16="http://schemas.microsoft.com/office/drawing/2014/main" id="{0CB0EC2A-B069-6B46-8D32-DC40F3C2AF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8086" y="4855765"/>
                <a:ext cx="939800" cy="565150"/>
                <a:chOff x="1670312" y="2562997"/>
                <a:chExt cx="940317" cy="565219"/>
              </a:xfrm>
            </p:grpSpPr>
            <p:grpSp>
              <p:nvGrpSpPr>
                <p:cNvPr id="68" name="Group 28">
                  <a:extLst>
                    <a:ext uri="{FF2B5EF4-FFF2-40B4-BE49-F238E27FC236}">
                      <a16:creationId xmlns:a16="http://schemas.microsoft.com/office/drawing/2014/main" id="{11F93012-070C-1E41-8EAA-D3A75FBA07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70" name="Rectangle 30">
                    <a:extLst>
                      <a:ext uri="{FF2B5EF4-FFF2-40B4-BE49-F238E27FC236}">
                        <a16:creationId xmlns:a16="http://schemas.microsoft.com/office/drawing/2014/main" id="{2C75C2B8-AB3B-554D-A4AA-E3F2E23815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71" name="Straight Connector 31">
                    <a:extLst>
                      <a:ext uri="{FF2B5EF4-FFF2-40B4-BE49-F238E27FC236}">
                        <a16:creationId xmlns:a16="http://schemas.microsoft.com/office/drawing/2014/main" id="{2469B9C6-CD94-934E-BB88-E141D725DD0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Straight Connector 32">
                    <a:extLst>
                      <a:ext uri="{FF2B5EF4-FFF2-40B4-BE49-F238E27FC236}">
                        <a16:creationId xmlns:a16="http://schemas.microsoft.com/office/drawing/2014/main" id="{D41E5CD4-400E-0B42-B2C4-7F0943E95E1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Straight Connector 33">
                    <a:extLst>
                      <a:ext uri="{FF2B5EF4-FFF2-40B4-BE49-F238E27FC236}">
                        <a16:creationId xmlns:a16="http://schemas.microsoft.com/office/drawing/2014/main" id="{769D9546-407D-5F4E-BC92-364EAE5E6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34">
                    <a:extLst>
                      <a:ext uri="{FF2B5EF4-FFF2-40B4-BE49-F238E27FC236}">
                        <a16:creationId xmlns:a16="http://schemas.microsoft.com/office/drawing/2014/main" id="{52462C09-D78E-CC40-B1F0-0347630F0CF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35">
                    <a:extLst>
                      <a:ext uri="{FF2B5EF4-FFF2-40B4-BE49-F238E27FC236}">
                        <a16:creationId xmlns:a16="http://schemas.microsoft.com/office/drawing/2014/main" id="{FD9FBF90-862D-6243-88A8-943C60AE7D1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36">
                    <a:extLst>
                      <a:ext uri="{FF2B5EF4-FFF2-40B4-BE49-F238E27FC236}">
                        <a16:creationId xmlns:a16="http://schemas.microsoft.com/office/drawing/2014/main" id="{45A88AAC-9044-E54F-9F98-99B835630E5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Straight Connector 37">
                    <a:extLst>
                      <a:ext uri="{FF2B5EF4-FFF2-40B4-BE49-F238E27FC236}">
                        <a16:creationId xmlns:a16="http://schemas.microsoft.com/office/drawing/2014/main" id="{F7F08E2E-320E-534E-B4AC-B12B9C339E2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9" name="Rectangle 29">
                  <a:extLst>
                    <a:ext uri="{FF2B5EF4-FFF2-40B4-BE49-F238E27FC236}">
                      <a16:creationId xmlns:a16="http://schemas.microsoft.com/office/drawing/2014/main" id="{36D9872C-F8E2-8A4A-A047-D6478C5BB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52560"/>
                </a:xfrm>
                <a:prstGeom prst="rect">
                  <a:avLst/>
                </a:prstGeom>
                <a:solidFill>
                  <a:srgbClr val="FF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59" name="Oval 27">
                <a:extLst>
                  <a:ext uri="{FF2B5EF4-FFF2-40B4-BE49-F238E27FC236}">
                    <a16:creationId xmlns:a16="http://schemas.microsoft.com/office/drawing/2014/main" id="{A7CE2ECE-11DE-5544-931E-410A4A566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137" y="4827190"/>
                <a:ext cx="631825" cy="62865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3333CC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60" name="Straight Arrow Connector 11">
                <a:extLst>
                  <a:ext uri="{FF2B5EF4-FFF2-40B4-BE49-F238E27FC236}">
                    <a16:creationId xmlns:a16="http://schemas.microsoft.com/office/drawing/2014/main" id="{DCF1BAC9-E12A-E841-BA7A-C9C0DD83BD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5813" y="5138340"/>
                <a:ext cx="628651" cy="0"/>
              </a:xfrm>
              <a:prstGeom prst="straightConnector1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TextBox 17">
                <a:extLst>
                  <a:ext uri="{FF2B5EF4-FFF2-40B4-BE49-F238E27FC236}">
                    <a16:creationId xmlns:a16="http://schemas.microsoft.com/office/drawing/2014/main" id="{5E49E137-F477-F348-8FE7-4ABBE8FDF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351" y="5422502"/>
                <a:ext cx="12731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queue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(waiting area)</a:t>
                </a:r>
              </a:p>
            </p:txBody>
          </p:sp>
          <p:sp>
            <p:nvSpPr>
              <p:cNvPr id="62" name="TextBox 18">
                <a:extLst>
                  <a:ext uri="{FF2B5EF4-FFF2-40B4-BE49-F238E27FC236}">
                    <a16:creationId xmlns:a16="http://schemas.microsoft.com/office/drawing/2014/main" id="{6D64E906-2FAC-AA42-95D2-E76C2336B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08" y="5182790"/>
                <a:ext cx="763588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arrivals</a:t>
                </a:r>
              </a:p>
            </p:txBody>
          </p:sp>
          <p:cxnSp>
            <p:nvCxnSpPr>
              <p:cNvPr id="63" name="Straight Arrow Connector 20">
                <a:extLst>
                  <a:ext uri="{FF2B5EF4-FFF2-40B4-BE49-F238E27FC236}">
                    <a16:creationId xmlns:a16="http://schemas.microsoft.com/office/drawing/2014/main" id="{F6675473-30B9-304E-A212-FF495FFE1685}"/>
                  </a:ext>
                </a:extLst>
              </p:cNvPr>
              <p:cNvCxnSpPr>
                <a:cxnSpLocks noChangeShapeType="1"/>
                <a:stCxn id="59" idx="6"/>
              </p:cNvCxnSpPr>
              <p:nvPr/>
            </p:nvCxnSpPr>
            <p:spPr bwMode="auto">
              <a:xfrm>
                <a:off x="3482962" y="5141515"/>
                <a:ext cx="560401" cy="0"/>
              </a:xfrm>
              <a:prstGeom prst="straightConnector1">
                <a:avLst/>
              </a:prstGeom>
              <a:noFill/>
              <a:ln w="25400">
                <a:solidFill>
                  <a:srgbClr val="18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TextBox 22">
                <a:extLst>
                  <a:ext uri="{FF2B5EF4-FFF2-40B4-BE49-F238E27FC236}">
                    <a16:creationId xmlns:a16="http://schemas.microsoft.com/office/drawing/2014/main" id="{C87172FA-C0F3-774D-9F69-A237EEE6F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501" y="4931965"/>
                <a:ext cx="1042988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departures</a:t>
                </a:r>
              </a:p>
            </p:txBody>
          </p:sp>
          <p:sp>
            <p:nvSpPr>
              <p:cNvPr id="65" name="TextBox 23">
                <a:extLst>
                  <a:ext uri="{FF2B5EF4-FFF2-40B4-BE49-F238E27FC236}">
                    <a16:creationId xmlns:a16="http://schemas.microsoft.com/office/drawing/2014/main" id="{0134756B-A86E-554E-99E5-B84734454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5794" y="5427265"/>
                <a:ext cx="8524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(server)</a:t>
                </a:r>
              </a:p>
            </p:txBody>
          </p:sp>
          <p:cxnSp>
            <p:nvCxnSpPr>
              <p:cNvPr id="66" name="Straight Arrow Connector 52">
                <a:extLst>
                  <a:ext uri="{FF2B5EF4-FFF2-40B4-BE49-F238E27FC236}">
                    <a16:creationId xmlns:a16="http://schemas.microsoft.com/office/drawing/2014/main" id="{E0FA1304-B707-A043-AED3-3B49BD5DCCBF}"/>
                  </a:ext>
                </a:extLst>
              </p:cNvPr>
              <p:cNvCxnSpPr>
                <a:cxnSpLocks noChangeShapeType="1"/>
                <a:stCxn id="69" idx="3"/>
                <a:endCxn id="59" idx="2"/>
              </p:cNvCxnSpPr>
              <p:nvPr/>
            </p:nvCxnSpPr>
            <p:spPr bwMode="auto">
              <a:xfrm>
                <a:off x="2407886" y="5140276"/>
                <a:ext cx="443251" cy="123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EBA214F-B9F2-CF47-81A7-CD7118A326B6}"/>
                  </a:ext>
                </a:extLst>
              </p:cNvPr>
              <p:cNvSpPr txBox="1"/>
              <p:nvPr/>
            </p:nvSpPr>
            <p:spPr>
              <a:xfrm>
                <a:off x="614363" y="4257679"/>
                <a:ext cx="2803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Abstraction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queue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CC4285-D642-A34C-B0E5-42C38A2C1EBF}"/>
                </a:ext>
              </a:extLst>
            </p:cNvPr>
            <p:cNvSpPr txBox="1"/>
            <p:nvPr/>
          </p:nvSpPr>
          <p:spPr>
            <a:xfrm>
              <a:off x="2978728" y="490728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91E817A0-66D3-8C45-8001-AAAD30C64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498943"/>
            <a:ext cx="5084299" cy="2681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Priority scheduling: </a:t>
            </a:r>
          </a:p>
          <a:p>
            <a:pPr marL="515938" indent="-2778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arriving traffic classified, queued by class</a:t>
            </a:r>
          </a:p>
          <a:p>
            <a:pPr marL="804863" lvl="1" indent="-223838"/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any header fields can be used for classification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Scheduling policies: priority</a:t>
            </a:r>
            <a:endParaRPr lang="en-US" dirty="0"/>
          </a:p>
        </p:txBody>
      </p:sp>
      <p:grpSp>
        <p:nvGrpSpPr>
          <p:cNvPr id="172" name="Group 25">
            <a:extLst>
              <a:ext uri="{FF2B5EF4-FFF2-40B4-BE49-F238E27FC236}">
                <a16:creationId xmlns:a16="http://schemas.microsoft.com/office/drawing/2014/main" id="{D29AA7AB-4B29-484B-B16E-5A0377B37697}"/>
              </a:ext>
            </a:extLst>
          </p:cNvPr>
          <p:cNvGrpSpPr>
            <a:grpSpLocks/>
          </p:cNvGrpSpPr>
          <p:nvPr/>
        </p:nvGrpSpPr>
        <p:grpSpPr bwMode="auto">
          <a:xfrm>
            <a:off x="8435655" y="2539998"/>
            <a:ext cx="932498" cy="580347"/>
            <a:chOff x="1670312" y="2557567"/>
            <a:chExt cx="932470" cy="580220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4F27A407-CAD2-654D-B519-29624580BA51}"/>
                </a:ext>
              </a:extLst>
            </p:cNvPr>
            <p:cNvSpPr/>
            <p:nvPr/>
          </p:nvSpPr>
          <p:spPr>
            <a:xfrm>
              <a:off x="2254738" y="2557567"/>
              <a:ext cx="348044" cy="580220"/>
            </a:xfrm>
            <a:prstGeom prst="rect">
              <a:avLst/>
            </a:prstGeom>
            <a:solidFill>
              <a:srgbClr val="00B050"/>
            </a:solidFill>
            <a:ln w="15875">
              <a:noFill/>
            </a:ln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6" name="Group 39">
              <a:extLst>
                <a:ext uri="{FF2B5EF4-FFF2-40B4-BE49-F238E27FC236}">
                  <a16:creationId xmlns:a16="http://schemas.microsoft.com/office/drawing/2014/main" id="{1F49319F-C1B9-5448-8932-EDC4FDA07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88" name="Rectangle 41">
                <a:extLst>
                  <a:ext uri="{FF2B5EF4-FFF2-40B4-BE49-F238E27FC236}">
                    <a16:creationId xmlns:a16="http://schemas.microsoft.com/office/drawing/2014/main" id="{419B0B07-E14F-574A-A6D3-5EF2081F5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89" name="Straight Connector 42">
                <a:extLst>
                  <a:ext uri="{FF2B5EF4-FFF2-40B4-BE49-F238E27FC236}">
                    <a16:creationId xmlns:a16="http://schemas.microsoft.com/office/drawing/2014/main" id="{092A6E7E-73F6-2849-B5B2-C6955AC9F6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" name="Straight Connector 43">
                <a:extLst>
                  <a:ext uri="{FF2B5EF4-FFF2-40B4-BE49-F238E27FC236}">
                    <a16:creationId xmlns:a16="http://schemas.microsoft.com/office/drawing/2014/main" id="{80314DF4-FA34-A749-807A-6B5E4D9827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" name="Straight Connector 44">
                <a:extLst>
                  <a:ext uri="{FF2B5EF4-FFF2-40B4-BE49-F238E27FC236}">
                    <a16:creationId xmlns:a16="http://schemas.microsoft.com/office/drawing/2014/main" id="{151DE241-B625-BC49-B4B6-56DFF1F485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2" name="Straight Connector 45">
                <a:extLst>
                  <a:ext uri="{FF2B5EF4-FFF2-40B4-BE49-F238E27FC236}">
                    <a16:creationId xmlns:a16="http://schemas.microsoft.com/office/drawing/2014/main" id="{DAA11CD9-3EF6-6548-909A-06733C3880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3" name="Straight Connector 46">
                <a:extLst>
                  <a:ext uri="{FF2B5EF4-FFF2-40B4-BE49-F238E27FC236}">
                    <a16:creationId xmlns:a16="http://schemas.microsoft.com/office/drawing/2014/main" id="{AECF307B-27BA-2244-B46E-31F0A1B452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4" name="Straight Connector 47">
                <a:extLst>
                  <a:ext uri="{FF2B5EF4-FFF2-40B4-BE49-F238E27FC236}">
                    <a16:creationId xmlns:a16="http://schemas.microsoft.com/office/drawing/2014/main" id="{ED8A1684-6836-3741-B33E-B3955A845C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5" name="Straight Connector 48">
                <a:extLst>
                  <a:ext uri="{FF2B5EF4-FFF2-40B4-BE49-F238E27FC236}">
                    <a16:creationId xmlns:a16="http://schemas.microsoft.com/office/drawing/2014/main" id="{2EDC3350-9B5F-E74E-96B1-C12522F74A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3" name="Group 26">
            <a:extLst>
              <a:ext uri="{FF2B5EF4-FFF2-40B4-BE49-F238E27FC236}">
                <a16:creationId xmlns:a16="http://schemas.microsoft.com/office/drawing/2014/main" id="{EBCAE18E-9192-9743-9EDB-C1BF166860C5}"/>
              </a:ext>
            </a:extLst>
          </p:cNvPr>
          <p:cNvGrpSpPr>
            <a:grpSpLocks/>
          </p:cNvGrpSpPr>
          <p:nvPr/>
        </p:nvGrpSpPr>
        <p:grpSpPr bwMode="auto">
          <a:xfrm>
            <a:off x="8402535" y="1868555"/>
            <a:ext cx="940346" cy="566869"/>
            <a:chOff x="1670312" y="2561471"/>
            <a:chExt cx="940317" cy="5667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7" name="Rectangle 30">
              <a:extLst>
                <a:ext uri="{FF2B5EF4-FFF2-40B4-BE49-F238E27FC236}">
                  <a16:creationId xmlns:a16="http://schemas.microsoft.com/office/drawing/2014/main" id="{1EC31351-D048-AB4C-9597-34C78CD42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61471"/>
              <a:ext cx="693767" cy="561283"/>
            </a:xfrm>
            <a:prstGeom prst="rect">
              <a:avLst/>
            </a:prstGeom>
            <a:solidFill>
              <a:srgbClr val="FF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6" name="Group 29">
              <a:extLst>
                <a:ext uri="{FF2B5EF4-FFF2-40B4-BE49-F238E27FC236}">
                  <a16:creationId xmlns:a16="http://schemas.microsoft.com/office/drawing/2014/main" id="{C9195E19-089C-0F4A-A590-A8DFCA59B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78" name="Rectangle 31">
                <a:extLst>
                  <a:ext uri="{FF2B5EF4-FFF2-40B4-BE49-F238E27FC236}">
                    <a16:creationId xmlns:a16="http://schemas.microsoft.com/office/drawing/2014/main" id="{4601C83D-8525-6C46-A5A1-282E20FBC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79" name="Straight Connector 32">
                <a:extLst>
                  <a:ext uri="{FF2B5EF4-FFF2-40B4-BE49-F238E27FC236}">
                    <a16:creationId xmlns:a16="http://schemas.microsoft.com/office/drawing/2014/main" id="{46FEDEF7-94ED-654C-A714-5DA4494924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0" name="Straight Connector 33">
                <a:extLst>
                  <a:ext uri="{FF2B5EF4-FFF2-40B4-BE49-F238E27FC236}">
                    <a16:creationId xmlns:a16="http://schemas.microsoft.com/office/drawing/2014/main" id="{8AEE757F-2AA1-A049-996E-CD65BB439B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1" name="Straight Connector 34">
                <a:extLst>
                  <a:ext uri="{FF2B5EF4-FFF2-40B4-BE49-F238E27FC236}">
                    <a16:creationId xmlns:a16="http://schemas.microsoft.com/office/drawing/2014/main" id="{6FBD7A30-4DFE-9741-94DF-756F5091DA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Straight Connector 35">
                <a:extLst>
                  <a:ext uri="{FF2B5EF4-FFF2-40B4-BE49-F238E27FC236}">
                    <a16:creationId xmlns:a16="http://schemas.microsoft.com/office/drawing/2014/main" id="{A2413EBD-2230-9C4C-A1EF-E4D4691AE3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3" name="Straight Connector 36">
                <a:extLst>
                  <a:ext uri="{FF2B5EF4-FFF2-40B4-BE49-F238E27FC236}">
                    <a16:creationId xmlns:a16="http://schemas.microsoft.com/office/drawing/2014/main" id="{50DF05E5-CAE1-2548-9217-F3494FEAF9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Straight Connector 37">
                <a:extLst>
                  <a:ext uri="{FF2B5EF4-FFF2-40B4-BE49-F238E27FC236}">
                    <a16:creationId xmlns:a16="http://schemas.microsoft.com/office/drawing/2014/main" id="{4899B61A-4B5B-1C46-9B4B-0AEEACEDC2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Straight Connector 38">
                <a:extLst>
                  <a:ext uri="{FF2B5EF4-FFF2-40B4-BE49-F238E27FC236}">
                    <a16:creationId xmlns:a16="http://schemas.microsoft.com/office/drawing/2014/main" id="{22354FFA-0AC0-4B4E-B017-379116B17B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4" name="Isosceles Triangle 27">
            <a:extLst>
              <a:ext uri="{FF2B5EF4-FFF2-40B4-BE49-F238E27FC236}">
                <a16:creationId xmlns:a16="http://schemas.microsoft.com/office/drawing/2014/main" id="{6B600212-9DCE-FA45-84A4-EE6D55AC00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01944" y="2250962"/>
            <a:ext cx="575153" cy="43024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Oval 28">
            <a:extLst>
              <a:ext uri="{FF2B5EF4-FFF2-40B4-BE49-F238E27FC236}">
                <a16:creationId xmlns:a16="http://schemas.microsoft.com/office/drawing/2014/main" id="{D78010AB-EF5A-6941-809F-F93A8141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762" y="2171496"/>
            <a:ext cx="632958" cy="62895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57" name="Straight Arrow Connector 10">
            <a:extLst>
              <a:ext uri="{FF2B5EF4-FFF2-40B4-BE49-F238E27FC236}">
                <a16:creationId xmlns:a16="http://schemas.microsoft.com/office/drawing/2014/main" id="{807EF7CE-15BB-0345-80AA-C72219B530DE}"/>
              </a:ext>
            </a:extLst>
          </p:cNvPr>
          <p:cNvCxnSpPr>
            <a:cxnSpLocks noChangeShapeType="1"/>
            <a:stCxn id="174" idx="0"/>
            <a:endCxn id="178" idx="1"/>
          </p:cNvCxnSpPr>
          <p:nvPr/>
        </p:nvCxnSpPr>
        <p:spPr bwMode="auto">
          <a:xfrm flipV="1">
            <a:off x="8104645" y="2151723"/>
            <a:ext cx="297890" cy="31436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Arrow Connector 11">
            <a:extLst>
              <a:ext uri="{FF2B5EF4-FFF2-40B4-BE49-F238E27FC236}">
                <a16:creationId xmlns:a16="http://schemas.microsoft.com/office/drawing/2014/main" id="{F55CECDF-4CB3-5843-AF94-3B368134102E}"/>
              </a:ext>
            </a:extLst>
          </p:cNvPr>
          <p:cNvCxnSpPr>
            <a:cxnSpLocks noChangeShapeType="1"/>
            <a:stCxn id="174" idx="0"/>
            <a:endCxn id="188" idx="1"/>
          </p:cNvCxnSpPr>
          <p:nvPr/>
        </p:nvCxnSpPr>
        <p:spPr bwMode="auto">
          <a:xfrm>
            <a:off x="8104645" y="2466087"/>
            <a:ext cx="331010" cy="360983"/>
          </a:xfrm>
          <a:prstGeom prst="straightConnector1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Arrow Connector 14">
            <a:extLst>
              <a:ext uri="{FF2B5EF4-FFF2-40B4-BE49-F238E27FC236}">
                <a16:creationId xmlns:a16="http://schemas.microsoft.com/office/drawing/2014/main" id="{4F6FF0FC-694A-FB4A-B7BF-730824E84E13}"/>
              </a:ext>
            </a:extLst>
          </p:cNvPr>
          <p:cNvCxnSpPr>
            <a:cxnSpLocks noChangeShapeType="1"/>
            <a:endCxn id="175" idx="1"/>
          </p:cNvCxnSpPr>
          <p:nvPr/>
        </p:nvCxnSpPr>
        <p:spPr bwMode="auto">
          <a:xfrm>
            <a:off x="9341082" y="2139198"/>
            <a:ext cx="224375" cy="12440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Arrow Connector 15">
            <a:extLst>
              <a:ext uri="{FF2B5EF4-FFF2-40B4-BE49-F238E27FC236}">
                <a16:creationId xmlns:a16="http://schemas.microsoft.com/office/drawing/2014/main" id="{014D0138-D0C8-754D-892F-A6B42C7D3F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364554" y="2686901"/>
            <a:ext cx="185647" cy="157163"/>
          </a:xfrm>
          <a:prstGeom prst="straightConnector1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Arrow Connector 16">
            <a:extLst>
              <a:ext uri="{FF2B5EF4-FFF2-40B4-BE49-F238E27FC236}">
                <a16:creationId xmlns:a16="http://schemas.microsoft.com/office/drawing/2014/main" id="{A4B2BAE5-CB5A-6145-9067-070F0828B9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01254" y="2497723"/>
            <a:ext cx="390980" cy="116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TextBox 17">
            <a:extLst>
              <a:ext uri="{FF2B5EF4-FFF2-40B4-BE49-F238E27FC236}">
                <a16:creationId xmlns:a16="http://schemas.microsoft.com/office/drawing/2014/main" id="{2E543E50-C3C7-E541-9ECB-BF1EF2474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013" y="1532962"/>
            <a:ext cx="1656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 priority queue</a:t>
            </a:r>
          </a:p>
        </p:txBody>
      </p:sp>
      <p:sp>
        <p:nvSpPr>
          <p:cNvPr id="165" name="TextBox 18">
            <a:extLst>
              <a:ext uri="{FF2B5EF4-FFF2-40B4-BE49-F238E27FC236}">
                <a16:creationId xmlns:a16="http://schemas.microsoft.com/office/drawing/2014/main" id="{D33A6E20-61AB-3A46-BAD3-72B639231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76" y="3161687"/>
            <a:ext cx="1587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 priority queue</a:t>
            </a:r>
          </a:p>
        </p:txBody>
      </p:sp>
      <p:sp>
        <p:nvSpPr>
          <p:cNvPr id="166" name="TextBox 19">
            <a:extLst>
              <a:ext uri="{FF2B5EF4-FFF2-40B4-BE49-F238E27FC236}">
                <a16:creationId xmlns:a16="http://schemas.microsoft.com/office/drawing/2014/main" id="{18CA292A-DA82-0843-80BD-20E9FC63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660" y="2012062"/>
            <a:ext cx="763273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arrivals</a:t>
            </a:r>
          </a:p>
        </p:txBody>
      </p:sp>
      <p:sp>
        <p:nvSpPr>
          <p:cNvPr id="167" name="TextBox 20">
            <a:extLst>
              <a:ext uri="{FF2B5EF4-FFF2-40B4-BE49-F238E27FC236}">
                <a16:creationId xmlns:a16="http://schemas.microsoft.com/office/drawing/2014/main" id="{66963E56-8D94-1F47-9283-561C942D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654" y="2744465"/>
            <a:ext cx="787419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classify</a:t>
            </a:r>
          </a:p>
        </p:txBody>
      </p:sp>
      <p:sp>
        <p:nvSpPr>
          <p:cNvPr id="170" name="TextBox 23">
            <a:extLst>
              <a:ext uri="{FF2B5EF4-FFF2-40B4-BE49-F238E27FC236}">
                <a16:creationId xmlns:a16="http://schemas.microsoft.com/office/drawing/2014/main" id="{C50F9624-DB30-D841-8393-1591753B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672" y="2765634"/>
            <a:ext cx="1043018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departures</a:t>
            </a:r>
          </a:p>
        </p:txBody>
      </p:sp>
      <p:sp>
        <p:nvSpPr>
          <p:cNvPr id="171" name="TextBox 24">
            <a:extLst>
              <a:ext uri="{FF2B5EF4-FFF2-40B4-BE49-F238E27FC236}">
                <a16:creationId xmlns:a16="http://schemas.microsoft.com/office/drawing/2014/main" id="{3D12E165-AACD-FC4D-9133-E5299E6E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698" y="2771503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A413330-497F-ED47-B78A-AF3BCDFF5B9A}"/>
              </a:ext>
            </a:extLst>
          </p:cNvPr>
          <p:cNvGrpSpPr>
            <a:grpSpLocks/>
          </p:cNvGrpSpPr>
          <p:nvPr/>
        </p:nvGrpSpPr>
        <p:grpSpPr bwMode="auto">
          <a:xfrm>
            <a:off x="7832648" y="4587146"/>
            <a:ext cx="347662" cy="754063"/>
            <a:chOff x="2797204" y="2989241"/>
            <a:chExt cx="347099" cy="755477"/>
          </a:xfrm>
        </p:grpSpPr>
        <p:sp>
          <p:nvSpPr>
            <p:cNvPr id="199" name="Rectangle 52">
              <a:extLst>
                <a:ext uri="{FF2B5EF4-FFF2-40B4-BE49-F238E27FC236}">
                  <a16:creationId xmlns:a16="http://schemas.microsoft.com/office/drawing/2014/main" id="{B91332E7-A11F-9347-AEBB-461467FDA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0" name="Group 53">
              <a:extLst>
                <a:ext uri="{FF2B5EF4-FFF2-40B4-BE49-F238E27FC236}">
                  <a16:creationId xmlns:a16="http://schemas.microsoft.com/office/drawing/2014/main" id="{F4ACB128-10F8-694B-81EE-797A0DD60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01" name="Oval 54">
                <a:extLst>
                  <a:ext uri="{FF2B5EF4-FFF2-40B4-BE49-F238E27FC236}">
                    <a16:creationId xmlns:a16="http://schemas.microsoft.com/office/drawing/2014/main" id="{FEC2E554-32AB-DB43-AF65-3677E1404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2" name="TextBox 55">
                <a:extLst>
                  <a:ext uri="{FF2B5EF4-FFF2-40B4-BE49-F238E27FC236}">
                    <a16:creationId xmlns:a16="http://schemas.microsoft.com/office/drawing/2014/main" id="{3038C36E-D4FE-2D43-81C4-8CBEF283A6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D5CDCB5-8BD7-8449-9EE8-522A6E1EC58E}"/>
              </a:ext>
            </a:extLst>
          </p:cNvPr>
          <p:cNvGrpSpPr>
            <a:grpSpLocks/>
          </p:cNvGrpSpPr>
          <p:nvPr/>
        </p:nvGrpSpPr>
        <p:grpSpPr bwMode="auto">
          <a:xfrm>
            <a:off x="8181898" y="4591909"/>
            <a:ext cx="346075" cy="755650"/>
            <a:chOff x="2797204" y="2989241"/>
            <a:chExt cx="347099" cy="755477"/>
          </a:xfrm>
        </p:grpSpPr>
        <p:sp>
          <p:nvSpPr>
            <p:cNvPr id="204" name="Rectangle 57">
              <a:extLst>
                <a:ext uri="{FF2B5EF4-FFF2-40B4-BE49-F238E27FC236}">
                  <a16:creationId xmlns:a16="http://schemas.microsoft.com/office/drawing/2014/main" id="{79C763B8-181E-C545-8EDE-2006D8C7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5" name="Group 58">
              <a:extLst>
                <a:ext uri="{FF2B5EF4-FFF2-40B4-BE49-F238E27FC236}">
                  <a16:creationId xmlns:a16="http://schemas.microsoft.com/office/drawing/2014/main" id="{BB006118-96E2-A144-A976-280D82D62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06" name="Oval 59">
                <a:extLst>
                  <a:ext uri="{FF2B5EF4-FFF2-40B4-BE49-F238E27FC236}">
                    <a16:creationId xmlns:a16="http://schemas.microsoft.com/office/drawing/2014/main" id="{4A938029-DCC0-0240-A47F-3D1EAA258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7" name="TextBox 60">
                <a:extLst>
                  <a:ext uri="{FF2B5EF4-FFF2-40B4-BE49-F238E27FC236}">
                    <a16:creationId xmlns:a16="http://schemas.microsoft.com/office/drawing/2014/main" id="{0D6BFA59-6951-BA4F-849A-B320C9CA9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28CDD20-1F91-BA48-AEEC-082272BFE385}"/>
              </a:ext>
            </a:extLst>
          </p:cNvPr>
          <p:cNvGrpSpPr>
            <a:grpSpLocks/>
          </p:cNvGrpSpPr>
          <p:nvPr/>
        </p:nvGrpSpPr>
        <p:grpSpPr bwMode="auto">
          <a:xfrm>
            <a:off x="8532735" y="4587146"/>
            <a:ext cx="346075" cy="755650"/>
            <a:chOff x="997686" y="3954289"/>
            <a:chExt cx="347099" cy="755477"/>
          </a:xfrm>
        </p:grpSpPr>
        <p:sp>
          <p:nvSpPr>
            <p:cNvPr id="209" name="Rectangle 62">
              <a:extLst>
                <a:ext uri="{FF2B5EF4-FFF2-40B4-BE49-F238E27FC236}">
                  <a16:creationId xmlns:a16="http://schemas.microsoft.com/office/drawing/2014/main" id="{5601D88E-9405-1B4E-B7D8-10891DF1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B05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0" name="Group 63">
              <a:extLst>
                <a:ext uri="{FF2B5EF4-FFF2-40B4-BE49-F238E27FC236}">
                  <a16:creationId xmlns:a16="http://schemas.microsoft.com/office/drawing/2014/main" id="{22469F56-B5A8-A44E-A5FF-04A4C3A4F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211" name="Oval 64">
                <a:extLst>
                  <a:ext uri="{FF2B5EF4-FFF2-40B4-BE49-F238E27FC236}">
                    <a16:creationId xmlns:a16="http://schemas.microsoft.com/office/drawing/2014/main" id="{60743089-7BBE-7A47-8B6F-9BA958266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2" name="TextBox 65">
                <a:extLst>
                  <a:ext uri="{FF2B5EF4-FFF2-40B4-BE49-F238E27FC236}">
                    <a16:creationId xmlns:a16="http://schemas.microsoft.com/office/drawing/2014/main" id="{97AE9EDF-FCD8-A44E-830F-C938E1028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ED8E6B2-55F7-A842-BF00-1FDEAB5B96FB}"/>
              </a:ext>
            </a:extLst>
          </p:cNvPr>
          <p:cNvGrpSpPr>
            <a:grpSpLocks/>
          </p:cNvGrpSpPr>
          <p:nvPr/>
        </p:nvGrpSpPr>
        <p:grpSpPr bwMode="auto">
          <a:xfrm>
            <a:off x="8888335" y="4585559"/>
            <a:ext cx="347663" cy="754062"/>
            <a:chOff x="2797204" y="2989241"/>
            <a:chExt cx="347099" cy="755477"/>
          </a:xfrm>
        </p:grpSpPr>
        <p:sp>
          <p:nvSpPr>
            <p:cNvPr id="214" name="Rectangle 67">
              <a:extLst>
                <a:ext uri="{FF2B5EF4-FFF2-40B4-BE49-F238E27FC236}">
                  <a16:creationId xmlns:a16="http://schemas.microsoft.com/office/drawing/2014/main" id="{17877A5D-7221-1B44-A820-C6CA50DD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5" name="Group 68">
              <a:extLst>
                <a:ext uri="{FF2B5EF4-FFF2-40B4-BE49-F238E27FC236}">
                  <a16:creationId xmlns:a16="http://schemas.microsoft.com/office/drawing/2014/main" id="{971AF330-877D-B346-8636-720417511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16" name="Oval 69">
                <a:extLst>
                  <a:ext uri="{FF2B5EF4-FFF2-40B4-BE49-F238E27FC236}">
                    <a16:creationId xmlns:a16="http://schemas.microsoft.com/office/drawing/2014/main" id="{BBC6CE4C-69C6-3442-856D-E7AE545D2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7" name="TextBox 70">
                <a:extLst>
                  <a:ext uri="{FF2B5EF4-FFF2-40B4-BE49-F238E27FC236}">
                    <a16:creationId xmlns:a16="http://schemas.microsoft.com/office/drawing/2014/main" id="{6651BEED-1878-374C-8A7F-971D8CFEE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C52832B-CB92-454D-9FA5-397F33ED018E}"/>
              </a:ext>
            </a:extLst>
          </p:cNvPr>
          <p:cNvGrpSpPr>
            <a:grpSpLocks/>
          </p:cNvGrpSpPr>
          <p:nvPr/>
        </p:nvGrpSpPr>
        <p:grpSpPr bwMode="auto">
          <a:xfrm>
            <a:off x="9950373" y="4593496"/>
            <a:ext cx="347662" cy="755650"/>
            <a:chOff x="997686" y="3954289"/>
            <a:chExt cx="347099" cy="755477"/>
          </a:xfrm>
        </p:grpSpPr>
        <p:sp>
          <p:nvSpPr>
            <p:cNvPr id="219" name="Rectangle 72">
              <a:extLst>
                <a:ext uri="{FF2B5EF4-FFF2-40B4-BE49-F238E27FC236}">
                  <a16:creationId xmlns:a16="http://schemas.microsoft.com/office/drawing/2014/main" id="{E8EB6424-F905-7341-B066-9F8E5F627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B05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20" name="Group 73">
              <a:extLst>
                <a:ext uri="{FF2B5EF4-FFF2-40B4-BE49-F238E27FC236}">
                  <a16:creationId xmlns:a16="http://schemas.microsoft.com/office/drawing/2014/main" id="{EAE329E5-B657-7E46-AF92-0B794854B2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221" name="Oval 74">
                <a:extLst>
                  <a:ext uri="{FF2B5EF4-FFF2-40B4-BE49-F238E27FC236}">
                    <a16:creationId xmlns:a16="http://schemas.microsoft.com/office/drawing/2014/main" id="{14299EB1-5355-4344-8A2B-DA7E42F81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2" name="TextBox 75">
                <a:extLst>
                  <a:ext uri="{FF2B5EF4-FFF2-40B4-BE49-F238E27FC236}">
                    <a16:creationId xmlns:a16="http://schemas.microsoft.com/office/drawing/2014/main" id="{0910BB6C-C974-2D4C-91BD-0C41CB78E0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414A69-7A4D-E94C-9166-A43D26F738FB}"/>
              </a:ext>
            </a:extLst>
          </p:cNvPr>
          <p:cNvGrpSpPr/>
          <p:nvPr/>
        </p:nvGrpSpPr>
        <p:grpSpPr>
          <a:xfrm>
            <a:off x="6976985" y="4182334"/>
            <a:ext cx="3978275" cy="1506537"/>
            <a:chOff x="6976985" y="4182334"/>
            <a:chExt cx="3978275" cy="1506537"/>
          </a:xfrm>
        </p:grpSpPr>
        <p:cxnSp>
          <p:nvCxnSpPr>
            <p:cNvPr id="196" name="Straight Connector 49">
              <a:extLst>
                <a:ext uri="{FF2B5EF4-FFF2-40B4-BE49-F238E27FC236}">
                  <a16:creationId xmlns:a16="http://schemas.microsoft.com/office/drawing/2014/main" id="{09FBCBE2-0BE6-0B41-8BDC-3994B6A0EE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3110" y="4580796"/>
              <a:ext cx="32305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50">
              <a:extLst>
                <a:ext uri="{FF2B5EF4-FFF2-40B4-BE49-F238E27FC236}">
                  <a16:creationId xmlns:a16="http://schemas.microsoft.com/office/drawing/2014/main" id="{7F18FA76-7AB2-2240-83F5-7ECCE2B761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4698" y="5352321"/>
              <a:ext cx="32305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TextBox 126">
              <a:extLst>
                <a:ext uri="{FF2B5EF4-FFF2-40B4-BE49-F238E27FC236}">
                  <a16:creationId xmlns:a16="http://schemas.microsoft.com/office/drawing/2014/main" id="{0D4C74E0-D72A-AB40-AFD9-B2B842FE1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6985" y="4182334"/>
              <a:ext cx="806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arrivals</a:t>
              </a:r>
            </a:p>
          </p:txBody>
        </p:sp>
        <p:sp>
          <p:nvSpPr>
            <p:cNvPr id="274" name="TextBox 127">
              <a:extLst>
                <a:ext uri="{FF2B5EF4-FFF2-40B4-BE49-F238E27FC236}">
                  <a16:creationId xmlns:a16="http://schemas.microsoft.com/office/drawing/2014/main" id="{53975E93-967F-ED41-83F1-9D88A6965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0798" y="5380896"/>
              <a:ext cx="10874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departures</a:t>
              </a:r>
            </a:p>
          </p:txBody>
        </p:sp>
        <p:sp>
          <p:nvSpPr>
            <p:cNvPr id="275" name="TextBox 128">
              <a:extLst>
                <a:ext uri="{FF2B5EF4-FFF2-40B4-BE49-F238E27FC236}">
                  <a16:creationId xmlns:a16="http://schemas.microsoft.com/office/drawing/2014/main" id="{B40D0F1D-D7DC-5742-9077-05BB3F474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023" y="4687159"/>
              <a:ext cx="86042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packet in service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129A8-85BC-6440-85AB-254D43D1F548}"/>
              </a:ext>
            </a:extLst>
          </p:cNvPr>
          <p:cNvGrpSpPr/>
          <p:nvPr/>
        </p:nvGrpSpPr>
        <p:grpSpPr>
          <a:xfrm>
            <a:off x="7015641" y="2371233"/>
            <a:ext cx="563235" cy="169985"/>
            <a:chOff x="6268765" y="2496876"/>
            <a:chExt cx="563235" cy="169985"/>
          </a:xfrm>
        </p:grpSpPr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A779E9A-02A9-6644-AD69-61CB27E5FD57}"/>
                </a:ext>
              </a:extLst>
            </p:cNvPr>
            <p:cNvCxnSpPr/>
            <p:nvPr/>
          </p:nvCxnSpPr>
          <p:spPr>
            <a:xfrm>
              <a:off x="6268765" y="2496876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C9A69F9-D799-2D40-8176-B02399B60E4C}"/>
                </a:ext>
              </a:extLst>
            </p:cNvPr>
            <p:cNvCxnSpPr/>
            <p:nvPr/>
          </p:nvCxnSpPr>
          <p:spPr>
            <a:xfrm>
              <a:off x="6269292" y="2666861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2529E63-DBF0-6744-92EC-AF13D4CB549F}"/>
              </a:ext>
            </a:extLst>
          </p:cNvPr>
          <p:cNvGrpSpPr/>
          <p:nvPr/>
        </p:nvGrpSpPr>
        <p:grpSpPr>
          <a:xfrm>
            <a:off x="10518514" y="2335168"/>
            <a:ext cx="563235" cy="352190"/>
            <a:chOff x="6268765" y="2496876"/>
            <a:chExt cx="563235" cy="169985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1813BBB-45F9-4545-A44C-AB5AAFCFF57C}"/>
                </a:ext>
              </a:extLst>
            </p:cNvPr>
            <p:cNvCxnSpPr/>
            <p:nvPr/>
          </p:nvCxnSpPr>
          <p:spPr>
            <a:xfrm>
              <a:off x="6268765" y="2496876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87AFC330-0A49-7843-90F0-1955543FA463}"/>
                </a:ext>
              </a:extLst>
            </p:cNvPr>
            <p:cNvCxnSpPr/>
            <p:nvPr/>
          </p:nvCxnSpPr>
          <p:spPr>
            <a:xfrm>
              <a:off x="6269292" y="2666861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Content Placeholder 1">
            <a:extLst>
              <a:ext uri="{FF2B5EF4-FFF2-40B4-BE49-F238E27FC236}">
                <a16:creationId xmlns:a16="http://schemas.microsoft.com/office/drawing/2014/main" id="{F749212D-A689-B143-9931-DD5E944728A3}"/>
              </a:ext>
            </a:extLst>
          </p:cNvPr>
          <p:cNvSpPr txBox="1">
            <a:spLocks/>
          </p:cNvSpPr>
          <p:nvPr/>
        </p:nvSpPr>
        <p:spPr>
          <a:xfrm>
            <a:off x="767862" y="3915571"/>
            <a:ext cx="5084299" cy="1962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send packet from highest priority queue that has buffered packets</a:t>
            </a:r>
          </a:p>
          <a:p>
            <a:pPr marL="804863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FCFS within priority class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5BFDA1-472B-D44C-AF4F-687F704E3348}"/>
              </a:ext>
            </a:extLst>
          </p:cNvPr>
          <p:cNvGrpSpPr/>
          <p:nvPr/>
        </p:nvGrpSpPr>
        <p:grpSpPr>
          <a:xfrm>
            <a:off x="7671174" y="3917372"/>
            <a:ext cx="298450" cy="651303"/>
            <a:chOff x="7398516" y="3578212"/>
            <a:chExt cx="298450" cy="651303"/>
          </a:xfrm>
        </p:grpSpPr>
        <p:sp>
          <p:nvSpPr>
            <p:cNvPr id="246" name="Oval 99">
              <a:extLst>
                <a:ext uri="{FF2B5EF4-FFF2-40B4-BE49-F238E27FC236}">
                  <a16:creationId xmlns:a16="http://schemas.microsoft.com/office/drawing/2014/main" id="{0A08FE43-AF40-AA44-97C2-598083D1E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7" name="TextBox 100">
              <a:extLst>
                <a:ext uri="{FF2B5EF4-FFF2-40B4-BE49-F238E27FC236}">
                  <a16:creationId xmlns:a16="http://schemas.microsoft.com/office/drawing/2014/main" id="{FC5974ED-B537-5F40-8FAE-38F177C67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55FAFA-386D-5447-BC0E-EB7887B8FEFD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BB26098-DF2F-704A-9CE3-477B4A4088E8}"/>
              </a:ext>
            </a:extLst>
          </p:cNvPr>
          <p:cNvGrpSpPr/>
          <p:nvPr/>
        </p:nvGrpSpPr>
        <p:grpSpPr>
          <a:xfrm>
            <a:off x="7966553" y="3920142"/>
            <a:ext cx="298450" cy="651303"/>
            <a:chOff x="7398516" y="3578212"/>
            <a:chExt cx="298450" cy="651303"/>
          </a:xfrm>
        </p:grpSpPr>
        <p:sp>
          <p:nvSpPr>
            <p:cNvPr id="143" name="Oval 99">
              <a:extLst>
                <a:ext uri="{FF2B5EF4-FFF2-40B4-BE49-F238E27FC236}">
                  <a16:creationId xmlns:a16="http://schemas.microsoft.com/office/drawing/2014/main" id="{1FE7763F-DEFC-0445-A67D-64E5AE180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Box 100">
              <a:extLst>
                <a:ext uri="{FF2B5EF4-FFF2-40B4-BE49-F238E27FC236}">
                  <a16:creationId xmlns:a16="http://schemas.microsoft.com/office/drawing/2014/main" id="{4A02E4C3-DE29-4645-A913-F3187EB58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CB4D562C-391A-154A-B9C0-DCBC67DEF7B3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04C0CEA-EE95-7C45-9F9E-3251EBAE6CAD}"/>
              </a:ext>
            </a:extLst>
          </p:cNvPr>
          <p:cNvGrpSpPr/>
          <p:nvPr/>
        </p:nvGrpSpPr>
        <p:grpSpPr>
          <a:xfrm>
            <a:off x="8574489" y="3916263"/>
            <a:ext cx="298450" cy="651303"/>
            <a:chOff x="7398516" y="3578212"/>
            <a:chExt cx="298450" cy="651303"/>
          </a:xfrm>
        </p:grpSpPr>
        <p:sp>
          <p:nvSpPr>
            <p:cNvPr id="147" name="Oval 99">
              <a:extLst>
                <a:ext uri="{FF2B5EF4-FFF2-40B4-BE49-F238E27FC236}">
                  <a16:creationId xmlns:a16="http://schemas.microsoft.com/office/drawing/2014/main" id="{AAFD89C4-864D-F34B-A82D-1BB285245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Box 100">
              <a:extLst>
                <a:ext uri="{FF2B5EF4-FFF2-40B4-BE49-F238E27FC236}">
                  <a16:creationId xmlns:a16="http://schemas.microsoft.com/office/drawing/2014/main" id="{131EAF45-AA88-C248-A0B3-290327B79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B0FAAC14-1425-6443-B0A5-5CBC5E66DC31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6912A4-6BD9-FB48-8EF7-0DB862FE810A}"/>
              </a:ext>
            </a:extLst>
          </p:cNvPr>
          <p:cNvGrpSpPr/>
          <p:nvPr/>
        </p:nvGrpSpPr>
        <p:grpSpPr>
          <a:xfrm>
            <a:off x="7829819" y="3644517"/>
            <a:ext cx="298450" cy="927483"/>
            <a:chOff x="6725889" y="3647842"/>
            <a:chExt cx="298450" cy="927483"/>
          </a:xfrm>
        </p:grpSpPr>
        <p:sp>
          <p:nvSpPr>
            <p:cNvPr id="153" name="Oval 89">
              <a:extLst>
                <a:ext uri="{FF2B5EF4-FFF2-40B4-BE49-F238E27FC236}">
                  <a16:creationId xmlns:a16="http://schemas.microsoft.com/office/drawing/2014/main" id="{DB6F42F1-F3D1-9241-AFE5-67FBD8AC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258" y="3722164"/>
              <a:ext cx="220266" cy="20023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4" name="TextBox 90">
              <a:extLst>
                <a:ext uri="{FF2B5EF4-FFF2-40B4-BE49-F238E27FC236}">
                  <a16:creationId xmlns:a16="http://schemas.microsoft.com/office/drawing/2014/main" id="{D3EE74DA-4F35-BD42-A402-E5709C994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889" y="3647842"/>
              <a:ext cx="298450" cy="338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ED8863-F045-6C4F-8410-611648593128}"/>
                </a:ext>
              </a:extLst>
            </p:cNvPr>
            <p:cNvCxnSpPr/>
            <p:nvPr/>
          </p:nvCxnSpPr>
          <p:spPr>
            <a:xfrm>
              <a:off x="6866312" y="3920282"/>
              <a:ext cx="0" cy="65504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D42AA4F-FBF9-CC40-8705-7E68F9D30BB8}"/>
              </a:ext>
            </a:extLst>
          </p:cNvPr>
          <p:cNvGrpSpPr/>
          <p:nvPr/>
        </p:nvGrpSpPr>
        <p:grpSpPr>
          <a:xfrm>
            <a:off x="9807544" y="3925685"/>
            <a:ext cx="298450" cy="647977"/>
            <a:chOff x="7405166" y="3581538"/>
            <a:chExt cx="298450" cy="647977"/>
          </a:xfrm>
        </p:grpSpPr>
        <p:sp>
          <p:nvSpPr>
            <p:cNvPr id="277" name="Oval 99">
              <a:extLst>
                <a:ext uri="{FF2B5EF4-FFF2-40B4-BE49-F238E27FC236}">
                  <a16:creationId xmlns:a16="http://schemas.microsoft.com/office/drawing/2014/main" id="{ED4C12D3-CD45-C940-B0F8-78FF1990B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8" name="TextBox 100">
              <a:extLst>
                <a:ext uri="{FF2B5EF4-FFF2-40B4-BE49-F238E27FC236}">
                  <a16:creationId xmlns:a16="http://schemas.microsoft.com/office/drawing/2014/main" id="{E3B96439-708C-5041-BAA5-E79EF5FA9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166" y="358153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F92783F0-8C2B-C34F-B314-E5566258AF39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83055A-5BE8-A942-8605-57EA41C15EAA}"/>
              </a:ext>
            </a:extLst>
          </p:cNvPr>
          <p:cNvGrpSpPr/>
          <p:nvPr/>
        </p:nvGrpSpPr>
        <p:grpSpPr>
          <a:xfrm>
            <a:off x="8029730" y="5366143"/>
            <a:ext cx="298450" cy="651728"/>
            <a:chOff x="7384663" y="5459245"/>
            <a:chExt cx="298450" cy="651728"/>
          </a:xfrm>
        </p:grpSpPr>
        <p:sp>
          <p:nvSpPr>
            <p:cNvPr id="281" name="Oval 99">
              <a:extLst>
                <a:ext uri="{FF2B5EF4-FFF2-40B4-BE49-F238E27FC236}">
                  <a16:creationId xmlns:a16="http://schemas.microsoft.com/office/drawing/2014/main" id="{9934B476-1895-D149-A552-448E1310E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TextBox 100">
              <a:extLst>
                <a:ext uri="{FF2B5EF4-FFF2-40B4-BE49-F238E27FC236}">
                  <a16:creationId xmlns:a16="http://schemas.microsoft.com/office/drawing/2014/main" id="{0B65A5ED-22FF-694D-A8CF-CD58B7906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466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880B4985-A2E7-9840-89DB-43CD1C32889B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8BFC867-D14D-3144-B81A-791B84130F74}"/>
              </a:ext>
            </a:extLst>
          </p:cNvPr>
          <p:cNvGrpSpPr/>
          <p:nvPr/>
        </p:nvGrpSpPr>
        <p:grpSpPr>
          <a:xfrm>
            <a:off x="8381636" y="5365589"/>
            <a:ext cx="298450" cy="651728"/>
            <a:chOff x="7391313" y="5459245"/>
            <a:chExt cx="298450" cy="651728"/>
          </a:xfrm>
        </p:grpSpPr>
        <p:sp>
          <p:nvSpPr>
            <p:cNvPr id="285" name="Oval 99">
              <a:extLst>
                <a:ext uri="{FF2B5EF4-FFF2-40B4-BE49-F238E27FC236}">
                  <a16:creationId xmlns:a16="http://schemas.microsoft.com/office/drawing/2014/main" id="{BCA5C7D8-492C-6D4C-A709-3454D0AAD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TextBox 100">
              <a:extLst>
                <a:ext uri="{FF2B5EF4-FFF2-40B4-BE49-F238E27FC236}">
                  <a16:creationId xmlns:a16="http://schemas.microsoft.com/office/drawing/2014/main" id="{56C67F63-AD2F-904B-A5F0-CB2761358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CED90D14-0E45-5341-B1F1-814D49A675B5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AD51B82-2C86-C848-B33C-7B11C8FA3B57}"/>
              </a:ext>
            </a:extLst>
          </p:cNvPr>
          <p:cNvGrpSpPr/>
          <p:nvPr/>
        </p:nvGrpSpPr>
        <p:grpSpPr>
          <a:xfrm>
            <a:off x="8736867" y="5365034"/>
            <a:ext cx="298450" cy="651727"/>
            <a:chOff x="7391313" y="5459245"/>
            <a:chExt cx="298450" cy="651727"/>
          </a:xfrm>
        </p:grpSpPr>
        <p:sp>
          <p:nvSpPr>
            <p:cNvPr id="289" name="Oval 99">
              <a:extLst>
                <a:ext uri="{FF2B5EF4-FFF2-40B4-BE49-F238E27FC236}">
                  <a16:creationId xmlns:a16="http://schemas.microsoft.com/office/drawing/2014/main" id="{8B751EE7-2235-4048-BC78-0782B52B6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0" name="TextBox 100">
              <a:extLst>
                <a:ext uri="{FF2B5EF4-FFF2-40B4-BE49-F238E27FC236}">
                  <a16:creationId xmlns:a16="http://schemas.microsoft.com/office/drawing/2014/main" id="{B8507147-FC4D-1542-A3A7-90596BEFD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7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F74942C4-4354-FE45-B718-B6E99CA1D39F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ED60DF8-B507-0E4E-8EFC-684EF5836E2E}"/>
              </a:ext>
            </a:extLst>
          </p:cNvPr>
          <p:cNvGrpSpPr/>
          <p:nvPr/>
        </p:nvGrpSpPr>
        <p:grpSpPr>
          <a:xfrm>
            <a:off x="9086001" y="5365035"/>
            <a:ext cx="298450" cy="651728"/>
            <a:chOff x="7391313" y="5459245"/>
            <a:chExt cx="298450" cy="651728"/>
          </a:xfrm>
        </p:grpSpPr>
        <p:sp>
          <p:nvSpPr>
            <p:cNvPr id="293" name="Oval 99">
              <a:extLst>
                <a:ext uri="{FF2B5EF4-FFF2-40B4-BE49-F238E27FC236}">
                  <a16:creationId xmlns:a16="http://schemas.microsoft.com/office/drawing/2014/main" id="{52D8440D-1B32-3B45-A2B4-B9EB99F22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4" name="TextBox 100">
              <a:extLst>
                <a:ext uri="{FF2B5EF4-FFF2-40B4-BE49-F238E27FC236}">
                  <a16:creationId xmlns:a16="http://schemas.microsoft.com/office/drawing/2014/main" id="{F6D396E6-A748-A548-A25E-DD22B2CA3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114BECB2-1F39-4842-A148-3F058B5E87B9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49EEF46-5C0F-1641-93E3-C585EB817C3A}"/>
              </a:ext>
            </a:extLst>
          </p:cNvPr>
          <p:cNvGrpSpPr/>
          <p:nvPr/>
        </p:nvGrpSpPr>
        <p:grpSpPr>
          <a:xfrm>
            <a:off x="10159452" y="5361155"/>
            <a:ext cx="298450" cy="651727"/>
            <a:chOff x="7391313" y="5459245"/>
            <a:chExt cx="298450" cy="651727"/>
          </a:xfrm>
        </p:grpSpPr>
        <p:sp>
          <p:nvSpPr>
            <p:cNvPr id="297" name="Oval 99">
              <a:extLst>
                <a:ext uri="{FF2B5EF4-FFF2-40B4-BE49-F238E27FC236}">
                  <a16:creationId xmlns:a16="http://schemas.microsoft.com/office/drawing/2014/main" id="{3DCA5832-DE2D-764A-99B6-A02073476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TextBox 100">
              <a:extLst>
                <a:ext uri="{FF2B5EF4-FFF2-40B4-BE49-F238E27FC236}">
                  <a16:creationId xmlns:a16="http://schemas.microsoft.com/office/drawing/2014/main" id="{5B31099F-7256-BD4F-88BF-DDDC02915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7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299E53A8-3472-E546-8464-2381D0D10BDC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Slide Number Placeholder 4">
            <a:extLst>
              <a:ext uri="{FF2B5EF4-FFF2-40B4-BE49-F238E27FC236}">
                <a16:creationId xmlns:a16="http://schemas.microsoft.com/office/drawing/2014/main" id="{B39E7F7E-5ABD-0848-8F48-93D47E0EA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90" y="1409359"/>
            <a:ext cx="5155396" cy="2513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Round Robin (RR) scheduling:</a:t>
            </a:r>
          </a:p>
          <a:p>
            <a:pPr marL="461963" indent="-223838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arriving traffic classified, queued by class</a:t>
            </a:r>
          </a:p>
          <a:p>
            <a:pPr marL="804863" lvl="1" indent="-223838"/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any header fields can be used for classification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Scheduling policies: round robin</a:t>
            </a:r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F8A8ADF-5F32-994F-BC3B-330DE15D2284}"/>
              </a:ext>
            </a:extLst>
          </p:cNvPr>
          <p:cNvCxnSpPr/>
          <p:nvPr/>
        </p:nvCxnSpPr>
        <p:spPr>
          <a:xfrm>
            <a:off x="10755082" y="4071258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25">
            <a:extLst>
              <a:ext uri="{FF2B5EF4-FFF2-40B4-BE49-F238E27FC236}">
                <a16:creationId xmlns:a16="http://schemas.microsoft.com/office/drawing/2014/main" id="{5E20D4A5-ECB9-AC43-B9A4-23F1ACC6B544}"/>
              </a:ext>
            </a:extLst>
          </p:cNvPr>
          <p:cNvGrpSpPr>
            <a:grpSpLocks/>
          </p:cNvGrpSpPr>
          <p:nvPr/>
        </p:nvGrpSpPr>
        <p:grpSpPr bwMode="auto">
          <a:xfrm>
            <a:off x="7990116" y="2719344"/>
            <a:ext cx="1274199" cy="760001"/>
            <a:chOff x="1670312" y="2562997"/>
            <a:chExt cx="940317" cy="565219"/>
          </a:xfrm>
        </p:grpSpPr>
        <p:grpSp>
          <p:nvGrpSpPr>
            <p:cNvPr id="142" name="Group 28">
              <a:extLst>
                <a:ext uri="{FF2B5EF4-FFF2-40B4-BE49-F238E27FC236}">
                  <a16:creationId xmlns:a16="http://schemas.microsoft.com/office/drawing/2014/main" id="{0D74CDDD-C99A-B947-9EFD-CBD75E4B4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44" name="Rectangle 30">
                <a:extLst>
                  <a:ext uri="{FF2B5EF4-FFF2-40B4-BE49-F238E27FC236}">
                    <a16:creationId xmlns:a16="http://schemas.microsoft.com/office/drawing/2014/main" id="{5BA4441C-4DBA-5C43-9B95-11C0A5BE5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45" name="Straight Connector 31">
                <a:extLst>
                  <a:ext uri="{FF2B5EF4-FFF2-40B4-BE49-F238E27FC236}">
                    <a16:creationId xmlns:a16="http://schemas.microsoft.com/office/drawing/2014/main" id="{770065E7-2AFF-9749-B481-CA28AC0942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32">
                <a:extLst>
                  <a:ext uri="{FF2B5EF4-FFF2-40B4-BE49-F238E27FC236}">
                    <a16:creationId xmlns:a16="http://schemas.microsoft.com/office/drawing/2014/main" id="{539B04A0-6232-674F-9C18-A238D11AEB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33">
                <a:extLst>
                  <a:ext uri="{FF2B5EF4-FFF2-40B4-BE49-F238E27FC236}">
                    <a16:creationId xmlns:a16="http://schemas.microsoft.com/office/drawing/2014/main" id="{5A314D63-4A94-934B-B80A-574E64C1FC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34">
                <a:extLst>
                  <a:ext uri="{FF2B5EF4-FFF2-40B4-BE49-F238E27FC236}">
                    <a16:creationId xmlns:a16="http://schemas.microsoft.com/office/drawing/2014/main" id="{BA121D63-FFE6-C04E-AA14-2DF4C20BE7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35">
                <a:extLst>
                  <a:ext uri="{FF2B5EF4-FFF2-40B4-BE49-F238E27FC236}">
                    <a16:creationId xmlns:a16="http://schemas.microsoft.com/office/drawing/2014/main" id="{EE858001-04E3-1143-818E-C81A03EFA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Straight Connector 36">
                <a:extLst>
                  <a:ext uri="{FF2B5EF4-FFF2-40B4-BE49-F238E27FC236}">
                    <a16:creationId xmlns:a16="http://schemas.microsoft.com/office/drawing/2014/main" id="{CBF470F2-7828-8D49-A5E2-E9BDE68C61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Straight Connector 37">
                <a:extLst>
                  <a:ext uri="{FF2B5EF4-FFF2-40B4-BE49-F238E27FC236}">
                    <a16:creationId xmlns:a16="http://schemas.microsoft.com/office/drawing/2014/main" id="{E97A75DC-F010-2C45-B01F-70860A3F93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D724ED3A-7ACB-D44D-A470-0A8862BA1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52560"/>
            </a:xfrm>
            <a:prstGeom prst="rect">
              <a:avLst/>
            </a:prstGeom>
            <a:solidFill>
              <a:srgbClr val="FF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25">
            <a:extLst>
              <a:ext uri="{FF2B5EF4-FFF2-40B4-BE49-F238E27FC236}">
                <a16:creationId xmlns:a16="http://schemas.microsoft.com/office/drawing/2014/main" id="{78CE8917-94A5-5F43-9B45-4CF75FDA73E0}"/>
              </a:ext>
            </a:extLst>
          </p:cNvPr>
          <p:cNvGrpSpPr>
            <a:grpSpLocks/>
          </p:cNvGrpSpPr>
          <p:nvPr/>
        </p:nvGrpSpPr>
        <p:grpSpPr bwMode="auto">
          <a:xfrm>
            <a:off x="8007879" y="3655287"/>
            <a:ext cx="1292387" cy="763274"/>
            <a:chOff x="1670312" y="2562997"/>
            <a:chExt cx="940318" cy="56521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0D8E17B-A552-3844-9E03-2A679FC53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35063A-E9F2-BC4C-A8E9-717E50FE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9C02D04A-A9F5-2845-A7BE-433428BCC5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45BE41CA-E190-B348-8E48-9BC46D3CC8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5D1529E-4924-C248-881D-B6922DDFDE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1735752-9D7F-6347-A614-D2BFA81094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68C59A4-7FD1-F149-8C50-5744DF74BB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E8AFAF38-FB42-C546-9A05-3826F34FCB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31962054-FB67-854A-BED8-E660D3B280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7ACE1BC-0185-2240-B3FE-B81E228E6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418" y="2571262"/>
              <a:ext cx="375212" cy="552560"/>
            </a:xfrm>
            <a:prstGeom prst="rect">
              <a:avLst/>
            </a:prstGeom>
            <a:solidFill>
              <a:srgbClr val="00B05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1" name="Group 25">
            <a:extLst>
              <a:ext uri="{FF2B5EF4-FFF2-40B4-BE49-F238E27FC236}">
                <a16:creationId xmlns:a16="http://schemas.microsoft.com/office/drawing/2014/main" id="{BA9911C7-BCF3-0441-8F93-9AAE670E0B0D}"/>
              </a:ext>
            </a:extLst>
          </p:cNvPr>
          <p:cNvGrpSpPr>
            <a:grpSpLocks/>
          </p:cNvGrpSpPr>
          <p:nvPr/>
        </p:nvGrpSpPr>
        <p:grpSpPr bwMode="auto">
          <a:xfrm>
            <a:off x="8004017" y="4563481"/>
            <a:ext cx="1292385" cy="721744"/>
            <a:chOff x="1670312" y="2562997"/>
            <a:chExt cx="940317" cy="565219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FE00C82-D11B-C34C-BFC4-81E9F9A08B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305CD10-A67D-8049-A130-7D6431365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D9A96F1-A0D6-6E45-A572-3878A16D9D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61F40E93-7522-5B49-9537-22A358F1F3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2C3669C8-8DC6-1144-A3B6-94CC50CAC7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38A7AFE-85D5-6843-A4D2-59A62B4BF6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532C686-FF5E-204A-B3B1-08302EDF90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6C3091D-F490-CF4A-8604-13C657DC18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D8A89B68-81DA-E544-8470-F55B36DAB5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D236F41-84E2-4F41-887A-68DC8EDF6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937" y="2571262"/>
              <a:ext cx="478692" cy="552560"/>
            </a:xfrm>
            <a:prstGeom prst="rect">
              <a:avLst/>
            </a:prstGeom>
            <a:solidFill>
              <a:srgbClr val="3333CC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6" name="Triangle 85">
            <a:extLst>
              <a:ext uri="{FF2B5EF4-FFF2-40B4-BE49-F238E27FC236}">
                <a16:creationId xmlns:a16="http://schemas.microsoft.com/office/drawing/2014/main" id="{4E037740-5ED0-EC4A-8F76-0BD68A8C710B}"/>
              </a:ext>
            </a:extLst>
          </p:cNvPr>
          <p:cNvSpPr/>
          <p:nvPr/>
        </p:nvSpPr>
        <p:spPr>
          <a:xfrm rot="5400000">
            <a:off x="6881445" y="3717354"/>
            <a:ext cx="811706" cy="665402"/>
          </a:xfrm>
          <a:prstGeom prst="triangl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27883BF-A6F9-DE47-88A6-F0CE4216E83C}"/>
              </a:ext>
            </a:extLst>
          </p:cNvPr>
          <p:cNvGrpSpPr/>
          <p:nvPr/>
        </p:nvGrpSpPr>
        <p:grpSpPr>
          <a:xfrm>
            <a:off x="6303665" y="3871966"/>
            <a:ext cx="567187" cy="339970"/>
            <a:chOff x="9460523" y="6049108"/>
            <a:chExt cx="567187" cy="339970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F5C5A68-B743-7147-8BCF-20B7D5DC9051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449C0F1E-ECD0-B049-A9B5-7870538D7F31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EBB538C-0DDB-B645-86CF-67A9457818FF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1D419CE-A5C0-0A4F-85AC-1DB03EB7F28B}"/>
              </a:ext>
            </a:extLst>
          </p:cNvPr>
          <p:cNvGrpSpPr/>
          <p:nvPr/>
        </p:nvGrpSpPr>
        <p:grpSpPr>
          <a:xfrm>
            <a:off x="11245773" y="3893738"/>
            <a:ext cx="567187" cy="339970"/>
            <a:chOff x="9460523" y="6049108"/>
            <a:chExt cx="567187" cy="339970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DBF63E4-8431-0445-B7A7-EE6FEAE19E8F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FBBA29F-E9D0-F84F-9C86-CDCFBB2CDE86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6EAB9FF-EEC9-3A43-9BE7-A4DD14A960C4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68140F4-AC30-184C-8CF8-A2D77B410547}"/>
              </a:ext>
            </a:extLst>
          </p:cNvPr>
          <p:cNvSpPr txBox="1"/>
          <p:nvPr/>
        </p:nvSpPr>
        <p:spPr>
          <a:xfrm>
            <a:off x="6576771" y="4550229"/>
            <a:ext cx="99065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arrivals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6F99A07-C727-1644-8341-3B3CB4A1A604}"/>
              </a:ext>
            </a:extLst>
          </p:cNvPr>
          <p:cNvSpPr txBox="1"/>
          <p:nvPr/>
        </p:nvSpPr>
        <p:spPr>
          <a:xfrm>
            <a:off x="10609189" y="4515922"/>
            <a:ext cx="1332224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departures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EE5CF80-BE3B-024F-A459-6681CD2BCC15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7619999" y="3067495"/>
            <a:ext cx="682573" cy="982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4F47B22-C2C5-2543-A814-67700D8EB0B0}"/>
              </a:ext>
            </a:extLst>
          </p:cNvPr>
          <p:cNvCxnSpPr>
            <a:cxnSpLocks/>
          </p:cNvCxnSpPr>
          <p:nvPr/>
        </p:nvCxnSpPr>
        <p:spPr>
          <a:xfrm>
            <a:off x="7635460" y="4051945"/>
            <a:ext cx="69657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E90B05F-D57F-984A-AAA3-8BB0F57C2104}"/>
              </a:ext>
            </a:extLst>
          </p:cNvPr>
          <p:cNvCxnSpPr>
            <a:cxnSpLocks/>
            <a:stCxn id="86" idx="0"/>
          </p:cNvCxnSpPr>
          <p:nvPr/>
        </p:nvCxnSpPr>
        <p:spPr>
          <a:xfrm>
            <a:off x="7619999" y="4050055"/>
            <a:ext cx="682055" cy="871416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46D3EED-0FBB-8746-A909-7EFE21516D4A}"/>
              </a:ext>
            </a:extLst>
          </p:cNvPr>
          <p:cNvCxnSpPr>
            <a:stCxn id="144" idx="3"/>
            <a:endCxn id="110" idx="2"/>
          </p:cNvCxnSpPr>
          <p:nvPr/>
        </p:nvCxnSpPr>
        <p:spPr>
          <a:xfrm>
            <a:off x="9250091" y="3097958"/>
            <a:ext cx="664252" cy="94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F9A9FD-F1D6-674E-B6FE-3E4351E164C0}"/>
              </a:ext>
            </a:extLst>
          </p:cNvPr>
          <p:cNvCxnSpPr>
            <a:cxnSpLocks/>
            <a:stCxn id="124" idx="3"/>
            <a:endCxn id="110" idx="2"/>
          </p:cNvCxnSpPr>
          <p:nvPr/>
        </p:nvCxnSpPr>
        <p:spPr>
          <a:xfrm flipV="1">
            <a:off x="9281976" y="4040658"/>
            <a:ext cx="632367" cy="882379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ADB4CD1-2488-9641-991D-3E40210AD457}"/>
              </a:ext>
            </a:extLst>
          </p:cNvPr>
          <p:cNvCxnSpPr>
            <a:cxnSpLocks/>
            <a:stCxn id="133" idx="3"/>
            <a:endCxn id="110" idx="2"/>
          </p:cNvCxnSpPr>
          <p:nvPr/>
        </p:nvCxnSpPr>
        <p:spPr>
          <a:xfrm>
            <a:off x="9300262" y="4039538"/>
            <a:ext cx="614081" cy="11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9DA51A-4D35-0947-828C-22218BCFD148}"/>
              </a:ext>
            </a:extLst>
          </p:cNvPr>
          <p:cNvGrpSpPr/>
          <p:nvPr/>
        </p:nvGrpSpPr>
        <p:grpSpPr>
          <a:xfrm>
            <a:off x="9914343" y="3604072"/>
            <a:ext cx="877582" cy="1252645"/>
            <a:chOff x="9827263" y="3125100"/>
            <a:chExt cx="877582" cy="1252645"/>
          </a:xfrm>
        </p:grpSpPr>
        <p:sp>
          <p:nvSpPr>
            <p:cNvPr id="110" name="Oval 27">
              <a:extLst>
                <a:ext uri="{FF2B5EF4-FFF2-40B4-BE49-F238E27FC236}">
                  <a16:creationId xmlns:a16="http://schemas.microsoft.com/office/drawing/2014/main" id="{56D3FB05-A8AB-6A43-87B6-A07612965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7263" y="3125100"/>
              <a:ext cx="877582" cy="87317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AED34C3-2F6F-6D45-BF7B-1AEEA59367BF}"/>
                </a:ext>
              </a:extLst>
            </p:cNvPr>
            <p:cNvSpPr txBox="1"/>
            <p:nvPr/>
          </p:nvSpPr>
          <p:spPr>
            <a:xfrm>
              <a:off x="9952468" y="4033035"/>
              <a:ext cx="554960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link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065EADC-1407-C54D-91C4-CE8B573FBBFC}"/>
                </a:ext>
              </a:extLst>
            </p:cNvPr>
            <p:cNvSpPr txBox="1"/>
            <p:nvPr/>
          </p:nvSpPr>
          <p:spPr>
            <a:xfrm>
              <a:off x="10086588" y="3391108"/>
              <a:ext cx="351378" cy="395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FD50F4AD-EA29-4F4D-9ADD-A68E02324387}"/>
              </a:ext>
            </a:extLst>
          </p:cNvPr>
          <p:cNvSpPr/>
          <p:nvPr/>
        </p:nvSpPr>
        <p:spPr>
          <a:xfrm>
            <a:off x="9470570" y="2939143"/>
            <a:ext cx="348343" cy="2177143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0B384F2-B516-C842-BE3D-56105ED3D4C1}"/>
              </a:ext>
            </a:extLst>
          </p:cNvPr>
          <p:cNvSpPr/>
          <p:nvPr/>
        </p:nvSpPr>
        <p:spPr>
          <a:xfrm>
            <a:off x="9716218" y="3095651"/>
            <a:ext cx="195532" cy="586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A7A9D50-41BA-6A42-A6F6-8D80451A919B}"/>
              </a:ext>
            </a:extLst>
          </p:cNvPr>
          <p:cNvCxnSpPr/>
          <p:nvPr/>
        </p:nvCxnSpPr>
        <p:spPr>
          <a:xfrm flipV="1">
            <a:off x="9812751" y="3556958"/>
            <a:ext cx="0" cy="2612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Content Placeholder 1">
            <a:extLst>
              <a:ext uri="{FF2B5EF4-FFF2-40B4-BE49-F238E27FC236}">
                <a16:creationId xmlns:a16="http://schemas.microsoft.com/office/drawing/2014/main" id="{B3D9C97E-1CC4-BD42-93BB-5F54015681B1}"/>
              </a:ext>
            </a:extLst>
          </p:cNvPr>
          <p:cNvSpPr txBox="1">
            <a:spLocks/>
          </p:cNvSpPr>
          <p:nvPr/>
        </p:nvSpPr>
        <p:spPr>
          <a:xfrm>
            <a:off x="703011" y="3920647"/>
            <a:ext cx="5155396" cy="234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server cyclically, repeatedly  scans class queues, sending one complete packet from each class (if available) in turn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B2A9D21-891D-4E45-8834-0B60A5772340}"/>
              </a:ext>
            </a:extLst>
          </p:cNvPr>
          <p:cNvSpPr/>
          <p:nvPr/>
        </p:nvSpPr>
        <p:spPr>
          <a:xfrm>
            <a:off x="4419600" y="5203371"/>
            <a:ext cx="5203371" cy="762000"/>
          </a:xfrm>
          <a:custGeom>
            <a:avLst/>
            <a:gdLst>
              <a:gd name="connsiteX0" fmla="*/ 0 w 5203371"/>
              <a:gd name="connsiteY0" fmla="*/ 762000 h 762000"/>
              <a:gd name="connsiteX1" fmla="*/ 5203371 w 5203371"/>
              <a:gd name="connsiteY1" fmla="*/ 762000 h 762000"/>
              <a:gd name="connsiteX2" fmla="*/ 5203371 w 5203371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3371" h="762000">
                <a:moveTo>
                  <a:pt x="0" y="762000"/>
                </a:moveTo>
                <a:lnTo>
                  <a:pt x="5203371" y="762000"/>
                </a:lnTo>
                <a:lnTo>
                  <a:pt x="520337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4">
            <a:extLst>
              <a:ext uri="{FF2B5EF4-FFF2-40B4-BE49-F238E27FC236}">
                <a16:creationId xmlns:a16="http://schemas.microsoft.com/office/drawing/2014/main" id="{3B896012-2EA3-CE44-BDAC-6912B3FF6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52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05" y="1692388"/>
            <a:ext cx="5557988" cy="11161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Weighted Fair Queuing (WFQ): </a:t>
            </a:r>
          </a:p>
          <a:p>
            <a:pPr marL="582613" indent="-28416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Round Robin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Scheduling policies: weighted fair queueing</a:t>
            </a:r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B0FE50D-8E31-1046-A976-F61876A256D1}"/>
              </a:ext>
            </a:extLst>
          </p:cNvPr>
          <p:cNvCxnSpPr/>
          <p:nvPr/>
        </p:nvCxnSpPr>
        <p:spPr>
          <a:xfrm>
            <a:off x="10755082" y="4071258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B740B6F-8E87-144C-8CB1-A0CA5C93F619}"/>
              </a:ext>
            </a:extLst>
          </p:cNvPr>
          <p:cNvGrpSpPr/>
          <p:nvPr/>
        </p:nvGrpSpPr>
        <p:grpSpPr>
          <a:xfrm>
            <a:off x="7990116" y="2719344"/>
            <a:ext cx="1310150" cy="2565881"/>
            <a:chOff x="8117411" y="2240372"/>
            <a:chExt cx="1444110" cy="2565881"/>
          </a:xfrm>
        </p:grpSpPr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id="{C563A50E-1C6D-6C46-8EE5-AAEAA0E778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7411" y="2240372"/>
              <a:ext cx="1404483" cy="760001"/>
              <a:chOff x="1670312" y="2562997"/>
              <a:chExt cx="940317" cy="565219"/>
            </a:xfrm>
          </p:grpSpPr>
          <p:grpSp>
            <p:nvGrpSpPr>
              <p:cNvPr id="18" name="Group 28">
                <a:extLst>
                  <a:ext uri="{FF2B5EF4-FFF2-40B4-BE49-F238E27FC236}">
                    <a16:creationId xmlns:a16="http://schemas.microsoft.com/office/drawing/2014/main" id="{3EFAE9E2-03FB-A240-82CC-3EEE93BB3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20" name="Rectangle 30">
                  <a:extLst>
                    <a:ext uri="{FF2B5EF4-FFF2-40B4-BE49-F238E27FC236}">
                      <a16:creationId xmlns:a16="http://schemas.microsoft.com/office/drawing/2014/main" id="{729FDF34-CD0B-9A4B-BFAA-A9A823BC3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21" name="Straight Connector 31">
                  <a:extLst>
                    <a:ext uri="{FF2B5EF4-FFF2-40B4-BE49-F238E27FC236}">
                      <a16:creationId xmlns:a16="http://schemas.microsoft.com/office/drawing/2014/main" id="{5A69AE93-EED2-CB43-99E6-0FB1510E4FF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Straight Connector 32">
                  <a:extLst>
                    <a:ext uri="{FF2B5EF4-FFF2-40B4-BE49-F238E27FC236}">
                      <a16:creationId xmlns:a16="http://schemas.microsoft.com/office/drawing/2014/main" id="{E8F030DC-8BE9-E84E-9DA0-9A9C35E4994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Connector 33">
                  <a:extLst>
                    <a:ext uri="{FF2B5EF4-FFF2-40B4-BE49-F238E27FC236}">
                      <a16:creationId xmlns:a16="http://schemas.microsoft.com/office/drawing/2014/main" id="{12488256-DFFD-964A-8401-C59AC44B0A8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Connector 34">
                  <a:extLst>
                    <a:ext uri="{FF2B5EF4-FFF2-40B4-BE49-F238E27FC236}">
                      <a16:creationId xmlns:a16="http://schemas.microsoft.com/office/drawing/2014/main" id="{38FDDBA3-4933-3A49-9208-C2E75B79F16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35">
                  <a:extLst>
                    <a:ext uri="{FF2B5EF4-FFF2-40B4-BE49-F238E27FC236}">
                      <a16:creationId xmlns:a16="http://schemas.microsoft.com/office/drawing/2014/main" id="{44515A57-BAE8-DB48-8D32-C3EF03B66C6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36">
                  <a:extLst>
                    <a:ext uri="{FF2B5EF4-FFF2-40B4-BE49-F238E27FC236}">
                      <a16:creationId xmlns:a16="http://schemas.microsoft.com/office/drawing/2014/main" id="{8FFF7C21-C795-5A4D-B498-3B99B69489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Straight Connector 37">
                  <a:extLst>
                    <a:ext uri="{FF2B5EF4-FFF2-40B4-BE49-F238E27FC236}">
                      <a16:creationId xmlns:a16="http://schemas.microsoft.com/office/drawing/2014/main" id="{E40618EE-68A5-6741-A873-86553161E15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9" name="Rectangle 29">
                <a:extLst>
                  <a:ext uri="{FF2B5EF4-FFF2-40B4-BE49-F238E27FC236}">
                    <a16:creationId xmlns:a16="http://schemas.microsoft.com/office/drawing/2014/main" id="{E2F0270A-1C7D-5644-9107-040300A38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862" y="2571262"/>
                <a:ext cx="693767" cy="552560"/>
              </a:xfrm>
              <a:prstGeom prst="rect">
                <a:avLst/>
              </a:prstGeom>
              <a:solidFill>
                <a:srgbClr val="FF0000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687F59CE-C2B3-4D4C-92B7-16D87AB0C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6990" y="3176315"/>
              <a:ext cx="1424531" cy="763274"/>
              <a:chOff x="1670312" y="2562997"/>
              <a:chExt cx="940318" cy="56521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511BCEB-21AB-F44E-8C3E-BB178AAD23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1316E27-4220-C147-A89C-A1EFEA4D2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007048A-C5C2-274E-8391-F5F93C794AB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14A1AAA-244F-D447-A7D6-AB788B569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BE615AD-4D3F-A243-A27D-E11BE48B3C7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65BD03D-6966-654F-AF5A-697101715C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E0B9ABB-D3D1-0F45-8C79-6A7CE1B5E88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52BA752-990C-BC42-9F0D-203C5E9B0CD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5257FC6-8323-894F-AF7A-00164E4D9C4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187906-D1D6-AB40-AB7B-419CC08B4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418" y="2571262"/>
                <a:ext cx="375212" cy="552560"/>
              </a:xfrm>
              <a:prstGeom prst="rect">
                <a:avLst/>
              </a:prstGeom>
              <a:solidFill>
                <a:srgbClr val="00B050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D3CE6A82-D9F9-2147-836F-3656A5178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2733" y="4084509"/>
              <a:ext cx="1424529" cy="721744"/>
              <a:chOff x="1670312" y="2562997"/>
              <a:chExt cx="940317" cy="56521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9DDA272-8646-FB4A-8D17-F41DE9344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500ED50-8E07-EF45-95BF-8BA56D495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57746F6-EA6C-F440-A50F-B4FA59791B8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25B8365-E03D-CD48-B2E5-6A42B5C2787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CFFCF3E-1E82-3F4F-A167-B4CE60A1DA5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DF697C1-95A7-1A4B-A07B-D14518C0D99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2CA0CD3-191F-C543-AB08-EAF089AFF1E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5615FBF-D228-A641-A572-783B881303A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65B8345-81ED-1D49-AFA2-D40974F2A55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53EDA3-44F7-874C-982C-BAC289F49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1937" y="2571262"/>
                <a:ext cx="478692" cy="552560"/>
              </a:xfrm>
              <a:prstGeom prst="rect">
                <a:avLst/>
              </a:prstGeom>
              <a:solidFill>
                <a:srgbClr val="3333CC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" name="Triangle 3">
            <a:extLst>
              <a:ext uri="{FF2B5EF4-FFF2-40B4-BE49-F238E27FC236}">
                <a16:creationId xmlns:a16="http://schemas.microsoft.com/office/drawing/2014/main" id="{D2F64F54-E98D-564A-B7B6-7537CEECBAD3}"/>
              </a:ext>
            </a:extLst>
          </p:cNvPr>
          <p:cNvSpPr/>
          <p:nvPr/>
        </p:nvSpPr>
        <p:spPr>
          <a:xfrm rot="5400000">
            <a:off x="6881445" y="3717354"/>
            <a:ext cx="811706" cy="665402"/>
          </a:xfrm>
          <a:prstGeom prst="triangl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2EF94C-9371-CF40-A3C6-1DC150AB047C}"/>
              </a:ext>
            </a:extLst>
          </p:cNvPr>
          <p:cNvGrpSpPr/>
          <p:nvPr/>
        </p:nvGrpSpPr>
        <p:grpSpPr>
          <a:xfrm>
            <a:off x="6303665" y="3871966"/>
            <a:ext cx="567187" cy="339970"/>
            <a:chOff x="9460523" y="6049108"/>
            <a:chExt cx="567187" cy="33997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378A68C-054A-004B-A791-4FA6E7C68048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E384534-464D-4048-8464-55A4CE80FC99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3E453DA-B44B-0847-A077-A34D3F9DB27B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AE17F66-33B0-DE42-8C16-28DA20F17C00}"/>
              </a:ext>
            </a:extLst>
          </p:cNvPr>
          <p:cNvGrpSpPr/>
          <p:nvPr/>
        </p:nvGrpSpPr>
        <p:grpSpPr>
          <a:xfrm>
            <a:off x="11245773" y="3893738"/>
            <a:ext cx="567187" cy="339970"/>
            <a:chOff x="9460523" y="6049108"/>
            <a:chExt cx="567187" cy="339970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334A6EB-2600-A040-860C-4B77BD4BE60F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9739B72-8B57-6443-B4A3-11719E38E71F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1CFDC38-10D3-794A-B193-C78C35E3275E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3CD1C2A-29E9-8C4A-96B1-43C6E287CB52}"/>
              </a:ext>
            </a:extLst>
          </p:cNvPr>
          <p:cNvSpPr txBox="1"/>
          <p:nvPr/>
        </p:nvSpPr>
        <p:spPr>
          <a:xfrm>
            <a:off x="6576771" y="4550229"/>
            <a:ext cx="99065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arrivals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3C39C7-20E4-6545-A964-9F1AAEB54307}"/>
              </a:ext>
            </a:extLst>
          </p:cNvPr>
          <p:cNvSpPr txBox="1"/>
          <p:nvPr/>
        </p:nvSpPr>
        <p:spPr>
          <a:xfrm>
            <a:off x="10609189" y="4515922"/>
            <a:ext cx="1332224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departures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99E5456-380E-B44E-8FAB-E07E351298C3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7619999" y="3067495"/>
            <a:ext cx="682573" cy="982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D62B4B7-D6F0-C44D-9E4B-DFC7B1CB233F}"/>
              </a:ext>
            </a:extLst>
          </p:cNvPr>
          <p:cNvCxnSpPr>
            <a:cxnSpLocks/>
          </p:cNvCxnSpPr>
          <p:nvPr/>
        </p:nvCxnSpPr>
        <p:spPr>
          <a:xfrm>
            <a:off x="7635460" y="4051945"/>
            <a:ext cx="69657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3F8B11-C46E-3445-9877-0041CA598D30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7619999" y="4050055"/>
            <a:ext cx="682055" cy="871416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65C47E3-EB80-954D-93A7-7C5F2522DEA3}"/>
              </a:ext>
            </a:extLst>
          </p:cNvPr>
          <p:cNvCxnSpPr>
            <a:stCxn id="20" idx="3"/>
            <a:endCxn id="9" idx="2"/>
          </p:cNvCxnSpPr>
          <p:nvPr/>
        </p:nvCxnSpPr>
        <p:spPr>
          <a:xfrm>
            <a:off x="9250091" y="3097958"/>
            <a:ext cx="664252" cy="94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789404-4743-3B47-8578-2600B3870B31}"/>
              </a:ext>
            </a:extLst>
          </p:cNvPr>
          <p:cNvCxnSpPr>
            <a:cxnSpLocks/>
            <a:stCxn id="42" idx="3"/>
            <a:endCxn id="9" idx="2"/>
          </p:cNvCxnSpPr>
          <p:nvPr/>
        </p:nvCxnSpPr>
        <p:spPr>
          <a:xfrm flipV="1">
            <a:off x="9281976" y="4040658"/>
            <a:ext cx="632367" cy="882379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56B0C30-BA4F-FC4B-A868-1FDA0C5704B8}"/>
              </a:ext>
            </a:extLst>
          </p:cNvPr>
          <p:cNvCxnSpPr>
            <a:cxnSpLocks/>
            <a:stCxn id="30" idx="3"/>
            <a:endCxn id="9" idx="2"/>
          </p:cNvCxnSpPr>
          <p:nvPr/>
        </p:nvCxnSpPr>
        <p:spPr>
          <a:xfrm>
            <a:off x="9300262" y="4039538"/>
            <a:ext cx="614081" cy="11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E711DAE-9BF3-F64E-BD2A-3B802A190313}"/>
              </a:ext>
            </a:extLst>
          </p:cNvPr>
          <p:cNvGrpSpPr/>
          <p:nvPr/>
        </p:nvGrpSpPr>
        <p:grpSpPr>
          <a:xfrm>
            <a:off x="9914343" y="3604072"/>
            <a:ext cx="877582" cy="1252645"/>
            <a:chOff x="9827263" y="3125100"/>
            <a:chExt cx="877582" cy="1252645"/>
          </a:xfrm>
        </p:grpSpPr>
        <p:sp>
          <p:nvSpPr>
            <p:cNvPr id="9" name="Oval 27">
              <a:extLst>
                <a:ext uri="{FF2B5EF4-FFF2-40B4-BE49-F238E27FC236}">
                  <a16:creationId xmlns:a16="http://schemas.microsoft.com/office/drawing/2014/main" id="{12FCD05E-75CC-E84C-8E19-60F0F56A5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7263" y="3125100"/>
              <a:ext cx="877582" cy="87317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D6BC2C-F25A-5742-A26B-1B91EC2CF44E}"/>
                </a:ext>
              </a:extLst>
            </p:cNvPr>
            <p:cNvSpPr txBox="1"/>
            <p:nvPr/>
          </p:nvSpPr>
          <p:spPr>
            <a:xfrm>
              <a:off x="9952468" y="4033035"/>
              <a:ext cx="554960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link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6E26C25-36F0-9444-8196-216C440D56AB}"/>
                </a:ext>
              </a:extLst>
            </p:cNvPr>
            <p:cNvSpPr txBox="1"/>
            <p:nvPr/>
          </p:nvSpPr>
          <p:spPr>
            <a:xfrm>
              <a:off x="10086588" y="3391108"/>
              <a:ext cx="351378" cy="395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E6F4270-DB9C-694E-B407-3ED6A0A44949}"/>
              </a:ext>
            </a:extLst>
          </p:cNvPr>
          <p:cNvGrpSpPr/>
          <p:nvPr/>
        </p:nvGrpSpPr>
        <p:grpSpPr>
          <a:xfrm>
            <a:off x="8807568" y="2894368"/>
            <a:ext cx="1104182" cy="2221918"/>
            <a:chOff x="8807568" y="2894368"/>
            <a:chExt cx="1104182" cy="2221918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450FA9F-A33F-1746-A4CB-9F4A2A6807F2}"/>
                </a:ext>
              </a:extLst>
            </p:cNvPr>
            <p:cNvGrpSpPr/>
            <p:nvPr/>
          </p:nvGrpSpPr>
          <p:grpSpPr>
            <a:xfrm>
              <a:off x="9470570" y="2939143"/>
              <a:ext cx="441180" cy="2177143"/>
              <a:chOff x="9470570" y="2939143"/>
              <a:chExt cx="441180" cy="217714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CD5B581-94AD-D44C-81AA-F1008E3D0722}"/>
                  </a:ext>
                </a:extLst>
              </p:cNvPr>
              <p:cNvSpPr/>
              <p:nvPr/>
            </p:nvSpPr>
            <p:spPr>
              <a:xfrm>
                <a:off x="9470570" y="2939143"/>
                <a:ext cx="348343" cy="2177143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5454531-DC51-F34D-9961-98B389CAFDF8}"/>
                  </a:ext>
                </a:extLst>
              </p:cNvPr>
              <p:cNvSpPr/>
              <p:nvPr/>
            </p:nvSpPr>
            <p:spPr>
              <a:xfrm>
                <a:off x="9716218" y="3095651"/>
                <a:ext cx="195532" cy="58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F9EBDD29-0A51-C946-829A-2EAF8CB429B6}"/>
                  </a:ext>
                </a:extLst>
              </p:cNvPr>
              <p:cNvCxnSpPr/>
              <p:nvPr/>
            </p:nvCxnSpPr>
            <p:spPr>
              <a:xfrm flipV="1">
                <a:off x="9808687" y="3573214"/>
                <a:ext cx="0" cy="26125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55C01D4-3E5F-234C-88C0-37B3216150B8}"/>
                </a:ext>
              </a:extLst>
            </p:cNvPr>
            <p:cNvGrpSpPr/>
            <p:nvPr/>
          </p:nvGrpSpPr>
          <p:grpSpPr>
            <a:xfrm>
              <a:off x="8807568" y="2894368"/>
              <a:ext cx="457076" cy="2191108"/>
              <a:chOff x="8807568" y="2894368"/>
              <a:chExt cx="457076" cy="2191108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848D66A5-F8A6-9445-8C81-EBA47B28FB27}"/>
                  </a:ext>
                </a:extLst>
              </p:cNvPr>
              <p:cNvGrpSpPr/>
              <p:nvPr/>
            </p:nvGrpSpPr>
            <p:grpSpPr>
              <a:xfrm>
                <a:off x="8807568" y="2894368"/>
                <a:ext cx="428322" cy="385312"/>
                <a:chOff x="10311441" y="2346385"/>
                <a:chExt cx="428322" cy="385312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97E65F5A-40B7-5944-9F81-860A11DB6E03}"/>
                    </a:ext>
                  </a:extLst>
                </p:cNvPr>
                <p:cNvSpPr/>
                <p:nvPr/>
              </p:nvSpPr>
              <p:spPr>
                <a:xfrm>
                  <a:off x="10349891" y="2392393"/>
                  <a:ext cx="329610" cy="3393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EE5CC73-7238-FC43-9639-9D66DFA0D9A1}"/>
                    </a:ext>
                  </a:extLst>
                </p:cNvPr>
                <p:cNvSpPr txBox="1"/>
                <p:nvPr/>
              </p:nvSpPr>
              <p:spPr>
                <a:xfrm>
                  <a:off x="10311441" y="2346385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</a:t>
                  </a:r>
                  <a:r>
                    <a:rPr kumimoji="0" 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04C74BF-DFA9-F148-80FF-420AF6DA34DC}"/>
                  </a:ext>
                </a:extLst>
              </p:cNvPr>
              <p:cNvGrpSpPr/>
              <p:nvPr/>
            </p:nvGrpSpPr>
            <p:grpSpPr>
              <a:xfrm>
                <a:off x="8827696" y="3823145"/>
                <a:ext cx="428322" cy="385312"/>
                <a:chOff x="10311441" y="2346385"/>
                <a:chExt cx="428322" cy="385312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8705F1B-C8D3-7D45-A303-F165B62DB89A}"/>
                    </a:ext>
                  </a:extLst>
                </p:cNvPr>
                <p:cNvSpPr/>
                <p:nvPr/>
              </p:nvSpPr>
              <p:spPr>
                <a:xfrm>
                  <a:off x="10349891" y="2392393"/>
                  <a:ext cx="329610" cy="3393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C5374B7-33B0-A048-98AF-C86CA0F5F068}"/>
                    </a:ext>
                  </a:extLst>
                </p:cNvPr>
                <p:cNvSpPr txBox="1"/>
                <p:nvPr/>
              </p:nvSpPr>
              <p:spPr>
                <a:xfrm>
                  <a:off x="10311441" y="2346385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</a:t>
                  </a:r>
                  <a:r>
                    <a:rPr kumimoji="0" 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5EEF966-14C8-9A40-8EAF-9563A841C6FE}"/>
                  </a:ext>
                </a:extLst>
              </p:cNvPr>
              <p:cNvGrpSpPr/>
              <p:nvPr/>
            </p:nvGrpSpPr>
            <p:grpSpPr>
              <a:xfrm>
                <a:off x="8836322" y="4700164"/>
                <a:ext cx="428322" cy="385312"/>
                <a:chOff x="10311441" y="2346385"/>
                <a:chExt cx="428322" cy="385312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F695079-CDFE-A84B-BA1A-3C7925027733}"/>
                    </a:ext>
                  </a:extLst>
                </p:cNvPr>
                <p:cNvSpPr/>
                <p:nvPr/>
              </p:nvSpPr>
              <p:spPr>
                <a:xfrm>
                  <a:off x="10349891" y="2392393"/>
                  <a:ext cx="329610" cy="3393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F5602FC-DFAF-C840-963B-59C9854603DF}"/>
                    </a:ext>
                  </a:extLst>
                </p:cNvPr>
                <p:cNvSpPr txBox="1"/>
                <p:nvPr/>
              </p:nvSpPr>
              <p:spPr>
                <a:xfrm>
                  <a:off x="10311441" y="2346385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</a:t>
                  </a:r>
                  <a:r>
                    <a:rPr kumimoji="0" 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C95B65A-59D7-7343-B738-24AF20F53109}"/>
              </a:ext>
            </a:extLst>
          </p:cNvPr>
          <p:cNvGrpSpPr/>
          <p:nvPr/>
        </p:nvGrpSpPr>
        <p:grpSpPr>
          <a:xfrm>
            <a:off x="2830287" y="4027715"/>
            <a:ext cx="853119" cy="1129061"/>
            <a:chOff x="6422573" y="5573486"/>
            <a:chExt cx="853119" cy="112906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E3BBE42-4507-D249-BEAC-A304C25545D5}"/>
                </a:ext>
              </a:extLst>
            </p:cNvPr>
            <p:cNvSpPr txBox="1"/>
            <p:nvPr/>
          </p:nvSpPr>
          <p:spPr>
            <a:xfrm>
              <a:off x="6531429" y="5573486"/>
              <a:ext cx="5405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w</a:t>
              </a:r>
              <a:r>
                <a:rPr kumimoji="0" lang="en-US" altLang="en-US" sz="32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D22DEFF-5F27-0B42-9940-421941395069}"/>
                </a:ext>
              </a:extLst>
            </p:cNvPr>
            <p:cNvSpPr txBox="1"/>
            <p:nvPr/>
          </p:nvSpPr>
          <p:spPr>
            <a:xfrm>
              <a:off x="6422573" y="6117772"/>
              <a:ext cx="8531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S</a:t>
              </a:r>
              <a:r>
                <a:rPr kumimoji="0" lang="en-US" altLang="en-US" sz="2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j</a:t>
              </a:r>
              <a:r>
                <a:rPr kumimoji="0" lang="en-US" alt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w</a:t>
              </a:r>
              <a:r>
                <a:rPr kumimoji="0" lang="en-US" altLang="en-US" sz="32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j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B0E336A-F07A-914B-9314-422857CFD8B1}"/>
                </a:ext>
              </a:extLst>
            </p:cNvPr>
            <p:cNvCxnSpPr/>
            <p:nvPr/>
          </p:nvCxnSpPr>
          <p:spPr>
            <a:xfrm>
              <a:off x="6553200" y="6173453"/>
              <a:ext cx="478971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Content Placeholder 1">
            <a:extLst>
              <a:ext uri="{FF2B5EF4-FFF2-40B4-BE49-F238E27FC236}">
                <a16:creationId xmlns:a16="http://schemas.microsoft.com/office/drawing/2014/main" id="{6B4ED17A-B92C-3540-886C-3C8AF82A0E8B}"/>
              </a:ext>
            </a:extLst>
          </p:cNvPr>
          <p:cNvSpPr txBox="1">
            <a:spLocks/>
          </p:cNvSpPr>
          <p:nvPr/>
        </p:nvSpPr>
        <p:spPr>
          <a:xfrm>
            <a:off x="788204" y="5154045"/>
            <a:ext cx="5557988" cy="105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minimum bandwidth guarantee (per-traffic-class)</a:t>
            </a:r>
          </a:p>
        </p:txBody>
      </p:sp>
      <p:sp>
        <p:nvSpPr>
          <p:cNvPr id="111" name="Content Placeholder 1">
            <a:extLst>
              <a:ext uri="{FF2B5EF4-FFF2-40B4-BE49-F238E27FC236}">
                <a16:creationId xmlns:a16="http://schemas.microsoft.com/office/drawing/2014/main" id="{444A4D7B-9DCA-3943-91F5-F6811D0DAA99}"/>
              </a:ext>
            </a:extLst>
          </p:cNvPr>
          <p:cNvSpPr txBox="1">
            <a:spLocks/>
          </p:cNvSpPr>
          <p:nvPr/>
        </p:nvSpPr>
        <p:spPr>
          <a:xfrm>
            <a:off x="766433" y="2740308"/>
            <a:ext cx="5557988" cy="14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each class,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has weight,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</a:t>
            </a:r>
            <a:r>
              <a:rPr kumimoji="0" lang="en-US" alt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and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gets weighted amount of service in each cycle:</a:t>
            </a:r>
          </a:p>
        </p:txBody>
      </p:sp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F0AFE370-3F30-3F41-8D1F-CC727D14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4800" dirty="0"/>
              <a:t>Sidebar: Network Neutrality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3894" y="1421607"/>
            <a:ext cx="10607531" cy="45303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What is network neutrality?</a:t>
            </a:r>
          </a:p>
          <a:p>
            <a:pPr marL="520700" lvl="1" indent="-338138">
              <a:lnSpc>
                <a:spcPct val="100000"/>
              </a:lnSpc>
              <a:buFont typeface="Wingdings" pitchFamily="2" charset="2"/>
              <a:buChar char="§"/>
              <a:tabLst>
                <a:tab pos="280988" algn="l"/>
              </a:tabLst>
            </a:pPr>
            <a:r>
              <a:rPr lang="en-US" sz="3200" i="1" dirty="0">
                <a:solidFill>
                  <a:srgbClr val="010F90"/>
                </a:solidFill>
              </a:rPr>
              <a:t>technical: </a:t>
            </a:r>
            <a:r>
              <a:rPr lang="en-US" sz="3200" dirty="0"/>
              <a:t>how an ISP should share/allocation its resources</a:t>
            </a:r>
          </a:p>
          <a:p>
            <a:pPr marL="922338" lvl="1" indent="-279400">
              <a:lnSpc>
                <a:spcPct val="100000"/>
              </a:lnSpc>
            </a:pPr>
            <a:r>
              <a:rPr lang="en-US" sz="2800" dirty="0"/>
              <a:t>packet scheduling, buffer management are the </a:t>
            </a:r>
            <a:r>
              <a:rPr lang="en-US" sz="2800" i="1" dirty="0"/>
              <a:t>mechanisms</a:t>
            </a:r>
          </a:p>
          <a:p>
            <a:pPr marL="465138" lvl="1" indent="-2825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200" i="1" dirty="0">
                <a:solidFill>
                  <a:srgbClr val="0000A3"/>
                </a:solidFill>
              </a:rPr>
              <a:t>social, economic  </a:t>
            </a:r>
            <a:r>
              <a:rPr lang="en-US" sz="3200" dirty="0"/>
              <a:t>principles </a:t>
            </a:r>
          </a:p>
          <a:p>
            <a:pPr marL="922338" lvl="2" indent="-292100">
              <a:lnSpc>
                <a:spcPct val="100000"/>
              </a:lnSpc>
              <a:buClr>
                <a:srgbClr val="0000A3"/>
              </a:buClr>
            </a:pPr>
            <a:r>
              <a:rPr lang="en-US" sz="2800" dirty="0"/>
              <a:t>protecting free speech</a:t>
            </a:r>
          </a:p>
          <a:p>
            <a:pPr marL="922338" lvl="2" indent="-292100">
              <a:lnSpc>
                <a:spcPct val="100000"/>
              </a:lnSpc>
              <a:buClr>
                <a:srgbClr val="0000A3"/>
              </a:buClr>
            </a:pPr>
            <a:r>
              <a:rPr lang="en-US" sz="2800" dirty="0"/>
              <a:t>encouraging innovation, competition</a:t>
            </a:r>
          </a:p>
          <a:p>
            <a:pPr marL="465138" lvl="1" indent="-2825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200" dirty="0"/>
              <a:t>enforced</a:t>
            </a:r>
            <a:r>
              <a:rPr lang="en-US" sz="3200" i="1" dirty="0"/>
              <a:t> </a:t>
            </a:r>
            <a:r>
              <a:rPr lang="en-US" sz="3200" i="1" dirty="0">
                <a:solidFill>
                  <a:srgbClr val="0000A3"/>
                </a:solidFill>
              </a:rPr>
              <a:t>legal</a:t>
            </a:r>
            <a:r>
              <a:rPr lang="en-US" sz="3200" i="1" dirty="0"/>
              <a:t> </a:t>
            </a:r>
            <a:r>
              <a:rPr lang="en-US" sz="3200" dirty="0"/>
              <a:t>rules and policies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088C0-5072-5D4F-AF99-BACB3C9DEDB2}"/>
              </a:ext>
            </a:extLst>
          </p:cNvPr>
          <p:cNvSpPr txBox="1"/>
          <p:nvPr/>
        </p:nvSpPr>
        <p:spPr>
          <a:xfrm>
            <a:off x="1197032" y="5702531"/>
            <a:ext cx="936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countries have different “takes” on network neutrality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556C6D-5BE8-AC42-B9B0-C0D3341D3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4800" dirty="0"/>
              <a:t>Sidebar: Network Neutrality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7455" y="1787020"/>
            <a:ext cx="10758487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2015 US FCC </a:t>
            </a:r>
            <a:r>
              <a:rPr lang="en-US" i="1" dirty="0"/>
              <a:t>Order on Protecting and Promoting an Open Internet: </a:t>
            </a:r>
            <a:r>
              <a:rPr lang="en-US" dirty="0"/>
              <a:t>three “clear, bright line” rules:</a:t>
            </a:r>
          </a:p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rgbClr val="010F90"/>
                </a:solidFill>
              </a:rPr>
              <a:t>no blocking </a:t>
            </a:r>
            <a:r>
              <a:rPr lang="en-US" dirty="0"/>
              <a:t>… “shall not block lawful content, applications, services, or non-harmful devices, subject to reasonable network management.”</a:t>
            </a:r>
          </a:p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rgbClr val="010F90"/>
                </a:solidFill>
              </a:rPr>
              <a:t>no throttling  </a:t>
            </a:r>
            <a:r>
              <a:rPr lang="en-US" dirty="0"/>
              <a:t>… “shall not impair or degrade lawful Internet traffic on the basis of Internet content, application, or service, or use of a non-harmful device, subject to reasonable network management.”</a:t>
            </a:r>
          </a:p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rgbClr val="010F90"/>
                </a:solidFill>
              </a:rPr>
              <a:t>no paid prioritization. </a:t>
            </a:r>
            <a:r>
              <a:rPr lang="en-US" dirty="0"/>
              <a:t>… “shall not engage in paid prioritization”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3FC1194-244D-8645-BC37-13120C163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Network-layer  services and protocols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681218" y="1443831"/>
            <a:ext cx="5617981" cy="5284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transport segment from sending to receiving host </a:t>
            </a:r>
          </a:p>
          <a:p>
            <a:pPr marL="695325" marR="0" lvl="1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sender: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encapsulates segments into datagrams, passes to link layer</a:t>
            </a:r>
          </a:p>
          <a:p>
            <a:pPr marL="695325" marR="0" lvl="1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receiver: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delivers segments to transport layer protocol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layer protocols in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every Internet device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hosts, routers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routers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examines header fields in all IP datagrams passing through it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moves datagrams from input ports to output ports to transfer datagrams along end-end path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39A38-643E-1841-84E4-48B68DB2ED03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9EF77B-B7F5-D441-A37D-7AC14D43B519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62" name="Line 428">
                <a:extLst>
                  <a:ext uri="{FF2B5EF4-FFF2-40B4-BE49-F238E27FC236}">
                    <a16:creationId xmlns:a16="http://schemas.microsoft.com/office/drawing/2014/main" id="{16F1973E-A8F0-6E4E-9510-49D75998F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0">
                <a:extLst>
                  <a:ext uri="{FF2B5EF4-FFF2-40B4-BE49-F238E27FC236}">
                    <a16:creationId xmlns:a16="http://schemas.microsoft.com/office/drawing/2014/main" id="{CAB72423-2D43-1046-869C-9EDAEA5E4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31">
                <a:extLst>
                  <a:ext uri="{FF2B5EF4-FFF2-40B4-BE49-F238E27FC236}">
                    <a16:creationId xmlns:a16="http://schemas.microsoft.com/office/drawing/2014/main" id="{99BD1088-D56F-3A42-8E44-483A32BE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32">
                <a:extLst>
                  <a:ext uri="{FF2B5EF4-FFF2-40B4-BE49-F238E27FC236}">
                    <a16:creationId xmlns:a16="http://schemas.microsoft.com/office/drawing/2014/main" id="{8A75CF99-7455-B74F-8BAD-3AD43E03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33">
                <a:extLst>
                  <a:ext uri="{FF2B5EF4-FFF2-40B4-BE49-F238E27FC236}">
                    <a16:creationId xmlns:a16="http://schemas.microsoft.com/office/drawing/2014/main" id="{FC542B29-675E-3D46-80C8-75565CBA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35">
                <a:extLst>
                  <a:ext uri="{FF2B5EF4-FFF2-40B4-BE49-F238E27FC236}">
                    <a16:creationId xmlns:a16="http://schemas.microsoft.com/office/drawing/2014/main" id="{2B974C3D-5280-D849-8D04-7FDDEF66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36">
                <a:extLst>
                  <a:ext uri="{FF2B5EF4-FFF2-40B4-BE49-F238E27FC236}">
                    <a16:creationId xmlns:a16="http://schemas.microsoft.com/office/drawing/2014/main" id="{05391238-AE6D-D14C-8C1F-CD07E403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39">
                <a:extLst>
                  <a:ext uri="{FF2B5EF4-FFF2-40B4-BE49-F238E27FC236}">
                    <a16:creationId xmlns:a16="http://schemas.microsoft.com/office/drawing/2014/main" id="{F0B33890-F38E-9948-851E-64C7E965F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40">
                <a:extLst>
                  <a:ext uri="{FF2B5EF4-FFF2-40B4-BE49-F238E27FC236}">
                    <a16:creationId xmlns:a16="http://schemas.microsoft.com/office/drawing/2014/main" id="{A6F6A7F9-E45C-124D-AC6C-F4101DAE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41">
                <a:extLst>
                  <a:ext uri="{FF2B5EF4-FFF2-40B4-BE49-F238E27FC236}">
                    <a16:creationId xmlns:a16="http://schemas.microsoft.com/office/drawing/2014/main" id="{AD8346D7-6C40-1348-A196-CC99EDB7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43">
                <a:extLst>
                  <a:ext uri="{FF2B5EF4-FFF2-40B4-BE49-F238E27FC236}">
                    <a16:creationId xmlns:a16="http://schemas.microsoft.com/office/drawing/2014/main" id="{E2DA8AD7-F617-354E-B5AE-47F97541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49">
                <a:extLst>
                  <a:ext uri="{FF2B5EF4-FFF2-40B4-BE49-F238E27FC236}">
                    <a16:creationId xmlns:a16="http://schemas.microsoft.com/office/drawing/2014/main" id="{E873DD89-2DB7-304C-ADED-170F1F4E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28">
                <a:extLst>
                  <a:ext uri="{FF2B5EF4-FFF2-40B4-BE49-F238E27FC236}">
                    <a16:creationId xmlns:a16="http://schemas.microsoft.com/office/drawing/2014/main" id="{56AC483A-3972-5540-9E9F-AE1FE25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40">
                <a:extLst>
                  <a:ext uri="{FF2B5EF4-FFF2-40B4-BE49-F238E27FC236}">
                    <a16:creationId xmlns:a16="http://schemas.microsoft.com/office/drawing/2014/main" id="{B0224379-0B0C-1343-B0E2-E62DFA48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DFBDA95-16CE-D146-A4C5-C45EDEC8D34E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82E722-916E-234E-AC0B-E2B36A0049E1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91F242-AF67-1B42-8D8E-F09C1EB27D39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FE49F46-6C78-A640-A53B-1F2DCAE49B5E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54C82-BE7E-874F-AA28-09F795395B3E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F00AE0-2163-514F-B52E-CFE0592CCF07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38317B-7455-F04C-9FB3-A47169171585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8CD097C-75DA-B84B-B03E-371F3044C3BB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Line 541">
                <a:extLst>
                  <a:ext uri="{FF2B5EF4-FFF2-40B4-BE49-F238E27FC236}">
                    <a16:creationId xmlns:a16="http://schemas.microsoft.com/office/drawing/2014/main" id="{3EE4D6D5-1F58-604E-926E-B12AF198F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24">
                <a:extLst>
                  <a:ext uri="{FF2B5EF4-FFF2-40B4-BE49-F238E27FC236}">
                    <a16:creationId xmlns:a16="http://schemas.microsoft.com/office/drawing/2014/main" id="{69D11C97-9A2A-6F4A-BEC2-19244053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778" descr="antenna_radiation_stylized">
              <a:extLst>
                <a:ext uri="{FF2B5EF4-FFF2-40B4-BE49-F238E27FC236}">
                  <a16:creationId xmlns:a16="http://schemas.microsoft.com/office/drawing/2014/main" id="{AE641E33-5C90-9C48-B6C0-B2DA38E6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1" descr="antenna_radiation_stylized">
              <a:extLst>
                <a:ext uri="{FF2B5EF4-FFF2-40B4-BE49-F238E27FC236}">
                  <a16:creationId xmlns:a16="http://schemas.microsoft.com/office/drawing/2014/main" id="{58D0D77F-41BF-B141-99CC-74447702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99" descr="cell_tower_radiation copy">
              <a:extLst>
                <a:ext uri="{FF2B5EF4-FFF2-40B4-BE49-F238E27FC236}">
                  <a16:creationId xmlns:a16="http://schemas.microsoft.com/office/drawing/2014/main" id="{B93FCB1A-5588-5743-82CC-8E52ADEA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00">
              <a:extLst>
                <a:ext uri="{FF2B5EF4-FFF2-40B4-BE49-F238E27FC236}">
                  <a16:creationId xmlns:a16="http://schemas.microsoft.com/office/drawing/2014/main" id="{029C7FDD-ABE9-EB40-A1C5-64FF9B2F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27C4B55-0BAE-0949-8777-F3099C171813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C32CAA-AFF2-A34D-8E74-D6E2F030879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1675819-8BAA-AB4F-BBAA-A405C6E7621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F9E373-4875-744C-970D-E5EB77A5E3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FDA189D-222C-1443-856D-7A608CA88C9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42BB264-137D-E643-AE9B-8AA6D9E21B0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6FF02A-1562-3745-ABB9-0D40C7DEF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EC12CCB-8331-9F49-BF6A-94DF11B7CB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3" name="Group 950">
            <a:extLst>
              <a:ext uri="{FF2B5EF4-FFF2-40B4-BE49-F238E27FC236}">
                <a16:creationId xmlns:a16="http://schemas.microsoft.com/office/drawing/2014/main" id="{BF16D25A-05F2-BD48-8851-FCCC3771B7E8}"/>
              </a:ext>
            </a:extLst>
          </p:cNvPr>
          <p:cNvGrpSpPr>
            <a:grpSpLocks/>
          </p:cNvGrpSpPr>
          <p:nvPr/>
        </p:nvGrpSpPr>
        <p:grpSpPr bwMode="auto">
          <a:xfrm>
            <a:off x="10253990" y="5273951"/>
            <a:ext cx="177192" cy="330833"/>
            <a:chOff x="4140" y="429"/>
            <a:chExt cx="1425" cy="2396"/>
          </a:xfrm>
        </p:grpSpPr>
        <p:sp>
          <p:nvSpPr>
            <p:cNvPr id="324" name="Freeform 951">
              <a:extLst>
                <a:ext uri="{FF2B5EF4-FFF2-40B4-BE49-F238E27FC236}">
                  <a16:creationId xmlns:a16="http://schemas.microsoft.com/office/drawing/2014/main" id="{72C50429-8235-E440-B0F8-ADCFAC74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952">
              <a:extLst>
                <a:ext uri="{FF2B5EF4-FFF2-40B4-BE49-F238E27FC236}">
                  <a16:creationId xmlns:a16="http://schemas.microsoft.com/office/drawing/2014/main" id="{C8289D20-20EF-CE4A-B82D-CC6F98B2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6" name="Freeform 953">
              <a:extLst>
                <a:ext uri="{FF2B5EF4-FFF2-40B4-BE49-F238E27FC236}">
                  <a16:creationId xmlns:a16="http://schemas.microsoft.com/office/drawing/2014/main" id="{512EE24C-2BC1-5A45-B541-28FAD552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954">
              <a:extLst>
                <a:ext uri="{FF2B5EF4-FFF2-40B4-BE49-F238E27FC236}">
                  <a16:creationId xmlns:a16="http://schemas.microsoft.com/office/drawing/2014/main" id="{CC26DF50-FD02-994D-80F7-4CD21CC3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955">
              <a:extLst>
                <a:ext uri="{FF2B5EF4-FFF2-40B4-BE49-F238E27FC236}">
                  <a16:creationId xmlns:a16="http://schemas.microsoft.com/office/drawing/2014/main" id="{12D5F885-EEB6-EA49-8F16-8E65F7B5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29" name="Group 956">
              <a:extLst>
                <a:ext uri="{FF2B5EF4-FFF2-40B4-BE49-F238E27FC236}">
                  <a16:creationId xmlns:a16="http://schemas.microsoft.com/office/drawing/2014/main" id="{4819CF1A-CAA2-2445-BACA-6333C6770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4" name="AutoShape 957">
                <a:extLst>
                  <a:ext uri="{FF2B5EF4-FFF2-40B4-BE49-F238E27FC236}">
                    <a16:creationId xmlns:a16="http://schemas.microsoft.com/office/drawing/2014/main" id="{F403CAA7-7575-5B45-9B26-74060E67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5" name="AutoShape 958">
                <a:extLst>
                  <a:ext uri="{FF2B5EF4-FFF2-40B4-BE49-F238E27FC236}">
                    <a16:creationId xmlns:a16="http://schemas.microsoft.com/office/drawing/2014/main" id="{E7C03107-B3D4-E74B-8026-51FC5FB4C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0" name="Rectangle 959">
              <a:extLst>
                <a:ext uri="{FF2B5EF4-FFF2-40B4-BE49-F238E27FC236}">
                  <a16:creationId xmlns:a16="http://schemas.microsoft.com/office/drawing/2014/main" id="{8C82FD14-8B3E-4C45-BA2F-1D536922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1" name="Group 960">
              <a:extLst>
                <a:ext uri="{FF2B5EF4-FFF2-40B4-BE49-F238E27FC236}">
                  <a16:creationId xmlns:a16="http://schemas.microsoft.com/office/drawing/2014/main" id="{848EC42A-6B0F-D74E-99AF-9287D4319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2" name="AutoShape 961">
                <a:extLst>
                  <a:ext uri="{FF2B5EF4-FFF2-40B4-BE49-F238E27FC236}">
                    <a16:creationId xmlns:a16="http://schemas.microsoft.com/office/drawing/2014/main" id="{5837F05C-C8FD-5D48-B46A-FAF46F8F6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3" name="AutoShape 962">
                <a:extLst>
                  <a:ext uri="{FF2B5EF4-FFF2-40B4-BE49-F238E27FC236}">
                    <a16:creationId xmlns:a16="http://schemas.microsoft.com/office/drawing/2014/main" id="{85884ACD-1556-C049-9208-BBD38D4BC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2" name="Rectangle 963">
              <a:extLst>
                <a:ext uri="{FF2B5EF4-FFF2-40B4-BE49-F238E27FC236}">
                  <a16:creationId xmlns:a16="http://schemas.microsoft.com/office/drawing/2014/main" id="{BB3BDCEC-6ABC-7E44-B9C4-70680B65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3" name="Rectangle 964">
              <a:extLst>
                <a:ext uri="{FF2B5EF4-FFF2-40B4-BE49-F238E27FC236}">
                  <a16:creationId xmlns:a16="http://schemas.microsoft.com/office/drawing/2014/main" id="{BF659529-BF75-D64D-A398-3F5F02E8D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4" name="Group 965">
              <a:extLst>
                <a:ext uri="{FF2B5EF4-FFF2-40B4-BE49-F238E27FC236}">
                  <a16:creationId xmlns:a16="http://schemas.microsoft.com/office/drawing/2014/main" id="{08EED94E-296E-6944-AB01-4E0F74CF6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0" name="AutoShape 966">
                <a:extLst>
                  <a:ext uri="{FF2B5EF4-FFF2-40B4-BE49-F238E27FC236}">
                    <a16:creationId xmlns:a16="http://schemas.microsoft.com/office/drawing/2014/main" id="{E45BC691-EDAB-5043-B974-6931BF4A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1" name="AutoShape 967">
                <a:extLst>
                  <a:ext uri="{FF2B5EF4-FFF2-40B4-BE49-F238E27FC236}">
                    <a16:creationId xmlns:a16="http://schemas.microsoft.com/office/drawing/2014/main" id="{BC4BCC73-0226-7344-A90F-A319311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5" name="Freeform 968">
              <a:extLst>
                <a:ext uri="{FF2B5EF4-FFF2-40B4-BE49-F238E27FC236}">
                  <a16:creationId xmlns:a16="http://schemas.microsoft.com/office/drawing/2014/main" id="{4D3CB3E6-04E9-DD42-A1E2-B9CFDE5F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6" name="Group 969">
              <a:extLst>
                <a:ext uri="{FF2B5EF4-FFF2-40B4-BE49-F238E27FC236}">
                  <a16:creationId xmlns:a16="http://schemas.microsoft.com/office/drawing/2014/main" id="{D3A85C8F-5C9D-004C-BED1-826FD6B7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8" name="AutoShape 970">
                <a:extLst>
                  <a:ext uri="{FF2B5EF4-FFF2-40B4-BE49-F238E27FC236}">
                    <a16:creationId xmlns:a16="http://schemas.microsoft.com/office/drawing/2014/main" id="{61DC189F-D857-CE49-9706-A99AFD074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9" name="AutoShape 971">
                <a:extLst>
                  <a:ext uri="{FF2B5EF4-FFF2-40B4-BE49-F238E27FC236}">
                    <a16:creationId xmlns:a16="http://schemas.microsoft.com/office/drawing/2014/main" id="{8FED6611-7057-CD45-9474-CA215533C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Rectangle 972">
              <a:extLst>
                <a:ext uri="{FF2B5EF4-FFF2-40B4-BE49-F238E27FC236}">
                  <a16:creationId xmlns:a16="http://schemas.microsoft.com/office/drawing/2014/main" id="{043E3E2C-723D-CA49-8604-B8FA4FD2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8" name="Freeform 973">
              <a:extLst>
                <a:ext uri="{FF2B5EF4-FFF2-40B4-BE49-F238E27FC236}">
                  <a16:creationId xmlns:a16="http://schemas.microsoft.com/office/drawing/2014/main" id="{A7D59DBF-B240-2743-8F05-CD665217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974">
              <a:extLst>
                <a:ext uri="{FF2B5EF4-FFF2-40B4-BE49-F238E27FC236}">
                  <a16:creationId xmlns:a16="http://schemas.microsoft.com/office/drawing/2014/main" id="{782758E0-5FA1-2541-8957-4820DA26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975">
              <a:extLst>
                <a:ext uri="{FF2B5EF4-FFF2-40B4-BE49-F238E27FC236}">
                  <a16:creationId xmlns:a16="http://schemas.microsoft.com/office/drawing/2014/main" id="{E43434A9-1771-1841-B10D-00C68B13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1" name="Freeform 976">
              <a:extLst>
                <a:ext uri="{FF2B5EF4-FFF2-40B4-BE49-F238E27FC236}">
                  <a16:creationId xmlns:a16="http://schemas.microsoft.com/office/drawing/2014/main" id="{7F3BC29B-77D4-0345-BC99-5EBDE517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AutoShape 977">
              <a:extLst>
                <a:ext uri="{FF2B5EF4-FFF2-40B4-BE49-F238E27FC236}">
                  <a16:creationId xmlns:a16="http://schemas.microsoft.com/office/drawing/2014/main" id="{AB8C4D5D-D558-0E48-B735-10A1700F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3" name="AutoShape 978">
              <a:extLst>
                <a:ext uri="{FF2B5EF4-FFF2-40B4-BE49-F238E27FC236}">
                  <a16:creationId xmlns:a16="http://schemas.microsoft.com/office/drawing/2014/main" id="{A52E34C3-2A4E-6E43-AEAD-80E9029E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Oval 979">
              <a:extLst>
                <a:ext uri="{FF2B5EF4-FFF2-40B4-BE49-F238E27FC236}">
                  <a16:creationId xmlns:a16="http://schemas.microsoft.com/office/drawing/2014/main" id="{CF996EB8-B8AF-1645-81FB-5C4480FC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5" name="Oval 980">
              <a:extLst>
                <a:ext uri="{FF2B5EF4-FFF2-40B4-BE49-F238E27FC236}">
                  <a16:creationId xmlns:a16="http://schemas.microsoft.com/office/drawing/2014/main" id="{6ABBF416-3D25-A54A-B9CB-9BC7B8D8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6" name="Oval 981">
              <a:extLst>
                <a:ext uri="{FF2B5EF4-FFF2-40B4-BE49-F238E27FC236}">
                  <a16:creationId xmlns:a16="http://schemas.microsoft.com/office/drawing/2014/main" id="{BEBFB614-43B9-5A4B-8E5D-794244B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7" name="Rectangle 982">
              <a:extLst>
                <a:ext uri="{FF2B5EF4-FFF2-40B4-BE49-F238E27FC236}">
                  <a16:creationId xmlns:a16="http://schemas.microsoft.com/office/drawing/2014/main" id="{C5CE1C8E-4047-8540-B7FB-EBAB3DBC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68802756-5E0F-D142-AA8F-2D274E297BB1}"/>
              </a:ext>
            </a:extLst>
          </p:cNvPr>
          <p:cNvGrpSpPr/>
          <p:nvPr/>
        </p:nvGrpSpPr>
        <p:grpSpPr>
          <a:xfrm>
            <a:off x="6571713" y="2686293"/>
            <a:ext cx="1038308" cy="956788"/>
            <a:chOff x="6571713" y="2686293"/>
            <a:chExt cx="1038308" cy="956788"/>
          </a:xfrm>
        </p:grpSpPr>
        <p:sp>
          <p:nvSpPr>
            <p:cNvPr id="463" name="Freeform 917">
              <a:extLst>
                <a:ext uri="{FF2B5EF4-FFF2-40B4-BE49-F238E27FC236}">
                  <a16:creationId xmlns:a16="http://schemas.microsoft.com/office/drawing/2014/main" id="{ADACC4C8-123A-0642-ADC2-DC6E1D9274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F51EF82F-6B76-1D43-BDCE-36A16F512D10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520" name="Rectangle 228">
                <a:extLst>
                  <a:ext uri="{FF2B5EF4-FFF2-40B4-BE49-F238E27FC236}">
                    <a16:creationId xmlns:a16="http://schemas.microsoft.com/office/drawing/2014/main" id="{4174338D-3A0E-9747-819D-0C19F4DF4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1" name="Rectangle 229">
                <a:extLst>
                  <a:ext uri="{FF2B5EF4-FFF2-40B4-BE49-F238E27FC236}">
                    <a16:creationId xmlns:a16="http://schemas.microsoft.com/office/drawing/2014/main" id="{621AE13C-4ABC-334F-8206-4D5E08465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2" name="Text Box 230">
                <a:extLst>
                  <a:ext uri="{FF2B5EF4-FFF2-40B4-BE49-F238E27FC236}">
                    <a16:creationId xmlns:a16="http://schemas.microsoft.com/office/drawing/2014/main" id="{CA38D367-F86F-AB43-B21E-1EEE691D3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862EE7F-63B9-EE4A-8A32-E1BB698A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929A4F7E-FE01-E545-A0B9-9F724FDE26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>
                <a:extLst>
                  <a:ext uri="{FF2B5EF4-FFF2-40B4-BE49-F238E27FC236}">
                    <a16:creationId xmlns:a16="http://schemas.microsoft.com/office/drawing/2014/main" id="{BD3F59DE-C12C-D645-AC9D-20A80143D6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7757E2F0-9B94-084A-90A0-8529D1B75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6D7E4C2B-1DC3-2A4C-90A6-0BDE31D46D3B}"/>
              </a:ext>
            </a:extLst>
          </p:cNvPr>
          <p:cNvGrpSpPr/>
          <p:nvPr/>
        </p:nvGrpSpPr>
        <p:grpSpPr>
          <a:xfrm>
            <a:off x="10202006" y="5357871"/>
            <a:ext cx="970347" cy="854075"/>
            <a:chOff x="10202006" y="5357871"/>
            <a:chExt cx="970347" cy="854075"/>
          </a:xfrm>
        </p:grpSpPr>
        <p:sp>
          <p:nvSpPr>
            <p:cNvPr id="530" name="Freeform 917">
              <a:extLst>
                <a:ext uri="{FF2B5EF4-FFF2-40B4-BE49-F238E27FC236}">
                  <a16:creationId xmlns:a16="http://schemas.microsoft.com/office/drawing/2014/main" id="{88BB7911-0614-1748-A570-7F1CD9A3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19A9DE1D-45C9-C144-A1C0-784FDCD971D3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532" name="Rectangle 228">
                <a:extLst>
                  <a:ext uri="{FF2B5EF4-FFF2-40B4-BE49-F238E27FC236}">
                    <a16:creationId xmlns:a16="http://schemas.microsoft.com/office/drawing/2014/main" id="{5DD713FD-EA40-9B4B-802C-3AF871B58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3" name="Rectangle 229">
                <a:extLst>
                  <a:ext uri="{FF2B5EF4-FFF2-40B4-BE49-F238E27FC236}">
                    <a16:creationId xmlns:a16="http://schemas.microsoft.com/office/drawing/2014/main" id="{719538F1-BB3F-A747-B46B-E82537228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4" name="Text Box 230">
                <a:extLst>
                  <a:ext uri="{FF2B5EF4-FFF2-40B4-BE49-F238E27FC236}">
                    <a16:creationId xmlns:a16="http://schemas.microsoft.com/office/drawing/2014/main" id="{67AF1768-8AEF-FD44-8A30-E764E9F88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22CAF256-C57E-8848-9992-472431799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7573D7D3-A7AB-0B4F-A08C-BA6A7E07C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211E2459-6D52-2248-81F0-411DFD34B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50F9C417-B611-7043-A15F-F361AA3E9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0901EC0-CB41-754B-B4DA-85BC262C3E55}"/>
              </a:ext>
            </a:extLst>
          </p:cNvPr>
          <p:cNvGrpSpPr/>
          <p:nvPr/>
        </p:nvGrpSpPr>
        <p:grpSpPr>
          <a:xfrm>
            <a:off x="7774998" y="3463448"/>
            <a:ext cx="3007624" cy="1690703"/>
            <a:chOff x="7774998" y="3463448"/>
            <a:chExt cx="3007624" cy="1690703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B4570A0C-5E2B-7C40-89EC-C23D39A482DA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75" name="Freeform 917">
                <a:extLst>
                  <a:ext uri="{FF2B5EF4-FFF2-40B4-BE49-F238E27FC236}">
                    <a16:creationId xmlns:a16="http://schemas.microsoft.com/office/drawing/2014/main" id="{23F7F5C6-92E3-C040-BD26-8FBF5B6476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E45930EA-CBF5-A94B-B8A6-7DD15266A71D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77" name="Rectangle 228">
                  <a:extLst>
                    <a:ext uri="{FF2B5EF4-FFF2-40B4-BE49-F238E27FC236}">
                      <a16:creationId xmlns:a16="http://schemas.microsoft.com/office/drawing/2014/main" id="{7E692C2A-D1BF-0D4C-B32B-089A3522A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8" name="Rectangle 229">
                  <a:extLst>
                    <a:ext uri="{FF2B5EF4-FFF2-40B4-BE49-F238E27FC236}">
                      <a16:creationId xmlns:a16="http://schemas.microsoft.com/office/drawing/2014/main" id="{48E2C8F8-BEC3-2F43-8CBC-8EDE87C12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9" name="Text Box 230">
                  <a:extLst>
                    <a:ext uri="{FF2B5EF4-FFF2-40B4-BE49-F238E27FC236}">
                      <a16:creationId xmlns:a16="http://schemas.microsoft.com/office/drawing/2014/main" id="{FDE32090-CC8A-8241-9AA0-5E1A3B0449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C9A663DC-B3E2-E244-A55A-89E7E9027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6DA0B88E-C18A-5449-904A-002241208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E322C66-C2C1-C349-B912-5AA0767A8324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73" name="Freeform 917">
                <a:extLst>
                  <a:ext uri="{FF2B5EF4-FFF2-40B4-BE49-F238E27FC236}">
                    <a16:creationId xmlns:a16="http://schemas.microsoft.com/office/drawing/2014/main" id="{09253F5C-3E18-6A4E-86CE-63A57FDD27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2B3B79E0-A9CA-8343-BC50-944B3D057C83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83" name="Rectangle 228">
                  <a:extLst>
                    <a:ext uri="{FF2B5EF4-FFF2-40B4-BE49-F238E27FC236}">
                      <a16:creationId xmlns:a16="http://schemas.microsoft.com/office/drawing/2014/main" id="{E7793237-B524-9348-8D4A-2C1027CD2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4" name="Rectangle 229">
                  <a:extLst>
                    <a:ext uri="{FF2B5EF4-FFF2-40B4-BE49-F238E27FC236}">
                      <a16:creationId xmlns:a16="http://schemas.microsoft.com/office/drawing/2014/main" id="{5F0972A7-9FB8-4E4A-9B5E-39F0D7CDC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5" name="Text Box 230">
                  <a:extLst>
                    <a:ext uri="{FF2B5EF4-FFF2-40B4-BE49-F238E27FC236}">
                      <a16:creationId xmlns:a16="http://schemas.microsoft.com/office/drawing/2014/main" id="{B600132A-08D1-5845-B328-72B9C0CEC4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0C4F0C12-1A41-BA45-B327-EE0A21569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4A0EA22A-33EB-C945-8E74-EB8BC9C330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6480027A-C6CF-D74D-A342-F3EE54633FA0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74" name="Freeform 917">
                <a:extLst>
                  <a:ext uri="{FF2B5EF4-FFF2-40B4-BE49-F238E27FC236}">
                    <a16:creationId xmlns:a16="http://schemas.microsoft.com/office/drawing/2014/main" id="{846385EA-7D91-F547-BC81-FC77126DF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89" name="Group 588">
                <a:extLst>
                  <a:ext uri="{FF2B5EF4-FFF2-40B4-BE49-F238E27FC236}">
                    <a16:creationId xmlns:a16="http://schemas.microsoft.com/office/drawing/2014/main" id="{0318DF36-59E8-B646-A5EA-22C52DB7533C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90" name="Rectangle 228">
                  <a:extLst>
                    <a:ext uri="{FF2B5EF4-FFF2-40B4-BE49-F238E27FC236}">
                      <a16:creationId xmlns:a16="http://schemas.microsoft.com/office/drawing/2014/main" id="{131C8400-834E-5345-B332-0CA44FC74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1" name="Rectangle 229">
                  <a:extLst>
                    <a:ext uri="{FF2B5EF4-FFF2-40B4-BE49-F238E27FC236}">
                      <a16:creationId xmlns:a16="http://schemas.microsoft.com/office/drawing/2014/main" id="{55AFC556-EB02-774A-AF5B-36D0B2144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2" name="Text Box 230">
                  <a:extLst>
                    <a:ext uri="{FF2B5EF4-FFF2-40B4-BE49-F238E27FC236}">
                      <a16:creationId xmlns:a16="http://schemas.microsoft.com/office/drawing/2014/main" id="{8D3E0672-2F8A-B948-9454-93F597182C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8D2F48EB-4CEE-D44B-8209-C126FF35B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0248C143-6367-CE41-9442-465AEAB8C7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0C86AC5-6FCF-FF4A-BC5F-A236021B8F1A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95" name="Freeform 917">
                <a:extLst>
                  <a:ext uri="{FF2B5EF4-FFF2-40B4-BE49-F238E27FC236}">
                    <a16:creationId xmlns:a16="http://schemas.microsoft.com/office/drawing/2014/main" id="{5ED6F1FC-EC2E-3248-A181-32D9CFD8B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F3F36025-2038-BC49-AF0C-2475C376E0E9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68" name="Rectangle 228">
                  <a:extLst>
                    <a:ext uri="{FF2B5EF4-FFF2-40B4-BE49-F238E27FC236}">
                      <a16:creationId xmlns:a16="http://schemas.microsoft.com/office/drawing/2014/main" id="{ED5E50F7-5461-574C-9AF9-CB79813E9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9" name="Rectangle 229">
                  <a:extLst>
                    <a:ext uri="{FF2B5EF4-FFF2-40B4-BE49-F238E27FC236}">
                      <a16:creationId xmlns:a16="http://schemas.microsoft.com/office/drawing/2014/main" id="{2F7C9861-2086-4945-8713-75641140A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0" name="Text Box 230">
                  <a:extLst>
                    <a:ext uri="{FF2B5EF4-FFF2-40B4-BE49-F238E27FC236}">
                      <a16:creationId xmlns:a16="http://schemas.microsoft.com/office/drawing/2014/main" id="{12582F5C-7D7F-2140-8A3F-3E4115557D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4562A11B-D98F-9E4C-8877-765050F91F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2D978BF9-AAF0-644C-A151-30CDCA01E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22F3DB9F-6BFB-3D4D-9EE3-40BAB140C14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596" name="Freeform 917">
                <a:extLst>
                  <a:ext uri="{FF2B5EF4-FFF2-40B4-BE49-F238E27FC236}">
                    <a16:creationId xmlns:a16="http://schemas.microsoft.com/office/drawing/2014/main" id="{879A7AD4-7015-EA48-8AC1-1D4830161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C29EA216-1A13-4648-B304-50B3793355C6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562" name="Rectangle 228">
                  <a:extLst>
                    <a:ext uri="{FF2B5EF4-FFF2-40B4-BE49-F238E27FC236}">
                      <a16:creationId xmlns:a16="http://schemas.microsoft.com/office/drawing/2014/main" id="{DE075DD4-ED42-6A4D-AE73-7FF16B940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3" name="Rectangle 229">
                  <a:extLst>
                    <a:ext uri="{FF2B5EF4-FFF2-40B4-BE49-F238E27FC236}">
                      <a16:creationId xmlns:a16="http://schemas.microsoft.com/office/drawing/2014/main" id="{F7259EAC-8796-1E43-A2F4-D2BFE8251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4" name="Text Box 230">
                  <a:extLst>
                    <a:ext uri="{FF2B5EF4-FFF2-40B4-BE49-F238E27FC236}">
                      <a16:creationId xmlns:a16="http://schemas.microsoft.com/office/drawing/2014/main" id="{1FFEDBB2-C626-674C-897C-7265632ACA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219CCEA3-E9D0-E24D-8DA6-838694003D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3166A4C7-E5AA-FA45-9EA8-29BB7351E8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7" name="Freeform 456">
            <a:extLst>
              <a:ext uri="{FF2B5EF4-FFF2-40B4-BE49-F238E27FC236}">
                <a16:creationId xmlns:a16="http://schemas.microsoft.com/office/drawing/2014/main" id="{C29E3841-9511-CE48-9C97-7A796907B706}"/>
              </a:ext>
            </a:extLst>
          </p:cNvPr>
          <p:cNvSpPr/>
          <p:nvPr/>
        </p:nvSpPr>
        <p:spPr>
          <a:xfrm>
            <a:off x="7288696" y="3114260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C8E70B-CD71-5344-8A10-A97CD4A21DD6}"/>
              </a:ext>
            </a:extLst>
          </p:cNvPr>
          <p:cNvGrpSpPr/>
          <p:nvPr/>
        </p:nvGrpSpPr>
        <p:grpSpPr>
          <a:xfrm>
            <a:off x="6543892" y="2922262"/>
            <a:ext cx="3175" cy="379738"/>
            <a:chOff x="6543892" y="2922262"/>
            <a:chExt cx="3175" cy="37973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BDA0B02-D308-914F-B9AF-9B30A608D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Arrow Connector 538">
              <a:extLst>
                <a:ext uri="{FF2B5EF4-FFF2-40B4-BE49-F238E27FC236}">
                  <a16:creationId xmlns:a16="http://schemas.microsoft.com/office/drawing/2014/main" id="{57B8E898-44FB-B841-AE65-AE09A8A0CFEB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037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B56D1341-8122-3F4B-B605-EEF86D2EC3FE}"/>
              </a:ext>
            </a:extLst>
          </p:cNvPr>
          <p:cNvGrpSpPr/>
          <p:nvPr/>
        </p:nvGrpSpPr>
        <p:grpSpPr>
          <a:xfrm>
            <a:off x="11233367" y="5608312"/>
            <a:ext cx="3175" cy="379738"/>
            <a:chOff x="6543892" y="2922262"/>
            <a:chExt cx="3175" cy="379738"/>
          </a:xfrm>
        </p:grpSpPr>
        <p:cxnSp>
          <p:nvCxnSpPr>
            <p:cNvPr id="542" name="Straight Arrow Connector 541">
              <a:extLst>
                <a:ext uri="{FF2B5EF4-FFF2-40B4-BE49-F238E27FC236}">
                  <a16:creationId xmlns:a16="http://schemas.microsoft.com/office/drawing/2014/main" id="{8548ACDB-2213-B74B-9620-96BE011EB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Arrow Connector 542">
              <a:extLst>
                <a:ext uri="{FF2B5EF4-FFF2-40B4-BE49-F238E27FC236}">
                  <a16:creationId xmlns:a16="http://schemas.microsoft.com/office/drawing/2014/main" id="{B997A270-0B54-B346-940E-141C5BCBA349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037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4" name="Slide Number Placeholder 4">
            <a:extLst>
              <a:ext uri="{FF2B5EF4-FFF2-40B4-BE49-F238E27FC236}">
                <a16:creationId xmlns:a16="http://schemas.microsoft.com/office/drawing/2014/main" id="{78A6B799-8B01-D64E-9924-2C0FA411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30147"/>
            <a:ext cx="11749087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ISP: telecommunications or information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05" y="3052761"/>
            <a:ext cx="11015663" cy="346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 Telecommunication Act of 1934 and 1996: 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Title II: </a:t>
            </a:r>
            <a:r>
              <a:rPr lang="en-US" sz="2800" dirty="0"/>
              <a:t>imposes “common carrier duties” on </a:t>
            </a:r>
            <a:r>
              <a:rPr lang="en-US" sz="2800" i="1" dirty="0">
                <a:solidFill>
                  <a:srgbClr val="C00000"/>
                </a:solidFill>
              </a:rPr>
              <a:t>telecommunications services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  <a:r>
              <a:rPr lang="en-US" sz="2800" dirty="0"/>
              <a:t> reasonable rates, non-discrimination and </a:t>
            </a:r>
            <a:r>
              <a:rPr lang="en-US" sz="2800" i="1" dirty="0"/>
              <a:t>requires</a:t>
            </a:r>
            <a:r>
              <a:rPr lang="en-US" sz="2800" dirty="0"/>
              <a:t> </a:t>
            </a:r>
            <a:r>
              <a:rPr lang="en-US" sz="2800" i="1" dirty="0"/>
              <a:t>regulation</a:t>
            </a:r>
            <a:endParaRPr lang="en-US" sz="2800" dirty="0"/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Title I: </a:t>
            </a:r>
            <a:r>
              <a:rPr lang="en-US" sz="2800" dirty="0"/>
              <a:t>applies to </a:t>
            </a:r>
            <a:r>
              <a:rPr lang="en-US" sz="2800" i="1" dirty="0">
                <a:solidFill>
                  <a:srgbClr val="C00000"/>
                </a:solidFill>
              </a:rPr>
              <a:t>information services: </a:t>
            </a:r>
          </a:p>
          <a:p>
            <a:pPr lvl="2"/>
            <a:r>
              <a:rPr lang="en-US" sz="2800" dirty="0"/>
              <a:t>no common carrier duties (</a:t>
            </a:r>
            <a:r>
              <a:rPr lang="en-US" sz="2800" i="1" dirty="0"/>
              <a:t>not regulated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but grants FCC authority  “… as may be necessary in the execution of its functions”</a:t>
            </a:r>
            <a:r>
              <a:rPr lang="en-US" sz="500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55C79-2C98-224B-ABAB-4A0A77BD5DA8}"/>
              </a:ext>
            </a:extLst>
          </p:cNvPr>
          <p:cNvSpPr txBox="1"/>
          <p:nvPr/>
        </p:nvSpPr>
        <p:spPr>
          <a:xfrm>
            <a:off x="524437" y="1358153"/>
            <a:ext cx="10542493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an ISP a “telecommunications service” or an “information service” provider?</a:t>
            </a:r>
          </a:p>
          <a:p>
            <a:pPr marL="52070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answer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matters from a regulatory standpoint!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39E3B-631A-AE43-A35B-E97AD1143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Two key network-layer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956" y="1666601"/>
            <a:ext cx="5181600" cy="189079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network-layer functions:</a:t>
            </a:r>
          </a:p>
          <a:p>
            <a:pPr indent="-23495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forwarding: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move packets from a router’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input link to appropriate router output link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351338"/>
          </a:xfrm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indent="-23495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forwarding</a:t>
            </a: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130175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371013-A5FC-6449-8EBD-FFD24F88C1EA}"/>
              </a:ext>
            </a:extLst>
          </p:cNvPr>
          <p:cNvGrpSpPr/>
          <p:nvPr/>
        </p:nvGrpSpPr>
        <p:grpSpPr>
          <a:xfrm>
            <a:off x="6519334" y="4075932"/>
            <a:ext cx="2227101" cy="1745933"/>
            <a:chOff x="6519334" y="4075932"/>
            <a:chExt cx="2227101" cy="1745933"/>
          </a:xfrm>
        </p:grpSpPr>
        <p:pic>
          <p:nvPicPr>
            <p:cNvPr id="7" name="Picture 4" descr="Why traffic apps make congestion worse | Berkeley News">
              <a:extLst>
                <a:ext uri="{FF2B5EF4-FFF2-40B4-BE49-F238E27FC236}">
                  <a16:creationId xmlns:a16="http://schemas.microsoft.com/office/drawing/2014/main" id="{CD6CA999-26EA-C043-A05F-7FF647C23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213" y="4075932"/>
              <a:ext cx="2140222" cy="1426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96BA12-D229-844C-A5E1-61D8CC428F53}"/>
                </a:ext>
              </a:extLst>
            </p:cNvPr>
            <p:cNvSpPr txBox="1"/>
            <p:nvPr/>
          </p:nvSpPr>
          <p:spPr>
            <a:xfrm>
              <a:off x="6519334" y="5452533"/>
              <a:ext cx="1209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forwarding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DBC121-CDA2-B741-8F45-B80ACE3E69DE}"/>
              </a:ext>
            </a:extLst>
          </p:cNvPr>
          <p:cNvGrpSpPr/>
          <p:nvPr/>
        </p:nvGrpSpPr>
        <p:grpSpPr>
          <a:xfrm>
            <a:off x="8314267" y="4706696"/>
            <a:ext cx="2953118" cy="1640102"/>
            <a:chOff x="8314267" y="4706696"/>
            <a:chExt cx="2953118" cy="1640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84099A-DDCA-7547-BE60-5A9CFCE7F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5131" y="4706696"/>
              <a:ext cx="2852254" cy="13233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A4B5F-43BE-FB43-AF10-E92F839A199B}"/>
                </a:ext>
              </a:extLst>
            </p:cNvPr>
            <p:cNvSpPr txBox="1"/>
            <p:nvPr/>
          </p:nvSpPr>
          <p:spPr>
            <a:xfrm>
              <a:off x="8314267" y="5977466"/>
              <a:ext cx="865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routing</a:t>
              </a:r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07BA21-27F4-4642-B902-0EF872DFA1E0}"/>
              </a:ext>
            </a:extLst>
          </p:cNvPr>
          <p:cNvSpPr txBox="1">
            <a:spLocks/>
          </p:cNvSpPr>
          <p:nvPr/>
        </p:nvSpPr>
        <p:spPr>
          <a:xfrm>
            <a:off x="6183682" y="3026965"/>
            <a:ext cx="5181600" cy="87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349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routing: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9D472C9-435D-D347-A485-D65E6F2FE2CE}"/>
              </a:ext>
            </a:extLst>
          </p:cNvPr>
          <p:cNvSpPr txBox="1">
            <a:spLocks/>
          </p:cNvSpPr>
          <p:nvPr/>
        </p:nvSpPr>
        <p:spPr>
          <a:xfrm>
            <a:off x="880044" y="3441526"/>
            <a:ext cx="5181600" cy="185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349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determine route taken by packets from source to destination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routing algorithms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320A79B-30CD-5748-9442-313B2CD2B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 layer: data plane, control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938" y="1534078"/>
            <a:ext cx="4621697" cy="435133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Data plane:</a:t>
            </a:r>
          </a:p>
          <a:p>
            <a:pPr marL="292100" indent="-2921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3"/>
                </a:solidFill>
              </a:rPr>
              <a:t>local</a:t>
            </a:r>
            <a:r>
              <a:rPr lang="en-US" dirty="0"/>
              <a:t>, per-router function</a:t>
            </a:r>
          </a:p>
          <a:p>
            <a:pPr marL="292100" indent="-2921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/>
              <a:t>determines how datagram arriving on router input port is forwarded to router output port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216" y="1547331"/>
            <a:ext cx="5502965" cy="4614932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i="1" dirty="0">
                <a:solidFill>
                  <a:srgbClr val="0000A3"/>
                </a:solidFill>
              </a:rPr>
              <a:t>network-wide</a:t>
            </a:r>
            <a:r>
              <a:rPr lang="en-US" dirty="0"/>
              <a:t> logic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dirty="0"/>
              <a:t>determines how datagram is routed among routers along end-end path from source host to destination host</a:t>
            </a:r>
          </a:p>
          <a:p>
            <a:endParaRPr lang="en-US" dirty="0"/>
          </a:p>
        </p:txBody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A631C563-0189-334C-BAD6-5E7863CB03FA}"/>
              </a:ext>
            </a:extLst>
          </p:cNvPr>
          <p:cNvGrpSpPr>
            <a:grpSpLocks/>
          </p:cNvGrpSpPr>
          <p:nvPr/>
        </p:nvGrpSpPr>
        <p:grpSpPr bwMode="auto">
          <a:xfrm>
            <a:off x="1181100" y="4260145"/>
            <a:ext cx="3643313" cy="1582738"/>
            <a:chOff x="842050" y="4767952"/>
            <a:chExt cx="3644169" cy="1582996"/>
          </a:xfrm>
        </p:grpSpPr>
        <p:sp>
          <p:nvSpPr>
            <p:cNvPr id="35" name="Freeform 2">
              <a:extLst>
                <a:ext uri="{FF2B5EF4-FFF2-40B4-BE49-F238E27FC236}">
                  <a16:creationId xmlns:a16="http://schemas.microsoft.com/office/drawing/2014/main" id="{4BAC525B-86C4-444C-8006-DE0779B6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15FAE8-03F8-BA4A-951E-9D4D23E6D586}"/>
                </a:ext>
              </a:extLst>
            </p:cNvPr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44B5FC-216C-3645-866B-ECC6E4613BA8}"/>
                </a:ext>
              </a:extLst>
            </p:cNvPr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F9B2C2-7AB9-604B-B4AE-5D6F8CA0DFF9}"/>
                </a:ext>
              </a:extLst>
            </p:cNvPr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50A0971-27B1-0A40-B11B-F30D52475911}"/>
                </a:ext>
              </a:extLst>
            </p:cNvPr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0" name="TextBox 265">
              <a:extLst>
                <a:ext uri="{FF2B5EF4-FFF2-40B4-BE49-F238E27FC236}">
                  <a16:creationId xmlns:a16="http://schemas.microsoft.com/office/drawing/2014/main" id="{4BD8D488-F9B4-5D47-8E0A-485462098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41" name="TextBox 281">
              <a:extLst>
                <a:ext uri="{FF2B5EF4-FFF2-40B4-BE49-F238E27FC236}">
                  <a16:creationId xmlns:a16="http://schemas.microsoft.com/office/drawing/2014/main" id="{AD5D47CA-82AD-DC4E-A2CC-F6555ADBB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sp>
          <p:nvSpPr>
            <p:cNvPr id="42" name="TextBox 282">
              <a:extLst>
                <a:ext uri="{FF2B5EF4-FFF2-40B4-BE49-F238E27FC236}">
                  <a16:creationId xmlns:a16="http://schemas.microsoft.com/office/drawing/2014/main" id="{755C7E60-8A5C-5B4E-BCD3-83EC3722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DA838191-9D78-6E40-B146-38B522989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56" name="Rectangle 97">
                <a:extLst>
                  <a:ext uri="{FF2B5EF4-FFF2-40B4-BE49-F238E27FC236}">
                    <a16:creationId xmlns:a16="http://schemas.microsoft.com/office/drawing/2014/main" id="{79AE2BC3-C380-EE40-9462-41F3726CC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Rectangle 98">
                <a:extLst>
                  <a:ext uri="{FF2B5EF4-FFF2-40B4-BE49-F238E27FC236}">
                    <a16:creationId xmlns:a16="http://schemas.microsoft.com/office/drawing/2014/main" id="{2D568618-D5B3-354C-974C-0C2355EDE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Line 99">
                <a:extLst>
                  <a:ext uri="{FF2B5EF4-FFF2-40B4-BE49-F238E27FC236}">
                    <a16:creationId xmlns:a16="http://schemas.microsoft.com/office/drawing/2014/main" id="{D67E4958-4052-B649-83B2-2706B277F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9" name="Rectangle 104">
                <a:extLst>
                  <a:ext uri="{FF2B5EF4-FFF2-40B4-BE49-F238E27FC236}">
                    <a16:creationId xmlns:a16="http://schemas.microsoft.com/office/drawing/2014/main" id="{A6E72E22-A826-4E49-AA53-8A5FCBA23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0" name="Text Box 105">
                <a:extLst>
                  <a:ext uri="{FF2B5EF4-FFF2-40B4-BE49-F238E27FC236}">
                    <a16:creationId xmlns:a16="http://schemas.microsoft.com/office/drawing/2014/main" id="{1BBEBC69-F691-7B4E-AA1F-3F1CFFF5C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61" name="Line 119">
                <a:extLst>
                  <a:ext uri="{FF2B5EF4-FFF2-40B4-BE49-F238E27FC236}">
                    <a16:creationId xmlns:a16="http://schemas.microsoft.com/office/drawing/2014/main" id="{4522617A-F9E8-6C4D-890C-B40CD1F2D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E04647EA-CE57-8E43-979A-6EBC3F213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values in arriving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 header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5" name="Group 357">
              <a:extLst>
                <a:ext uri="{FF2B5EF4-FFF2-40B4-BE49-F238E27FC236}">
                  <a16:creationId xmlns:a16="http://schemas.microsoft.com/office/drawing/2014/main" id="{09AF8C17-7E42-874A-B83C-5931470E1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42B41FA-D8CE-DA4F-BCCC-0C4BA14A7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77B4157-033B-B042-B386-C7E81265D594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D486A47-1979-CC46-BE7C-FE1EE9FB3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573261F5-AADE-5B49-B26C-73A061CB4A13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AFE4CA0-422C-BB45-8378-5923AFA3A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2270E51-2490-C240-AD5F-825154EC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08859F4-DF2D-4347-8249-C929496F3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255DA76-192D-044B-8762-92700C24A73E}"/>
                  </a:ext>
                </a:extLst>
              </p:cNvPr>
              <p:cNvCxnSpPr>
                <a:cxnSpLocks noChangeShapeType="1"/>
                <a:endCxn id="49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8121134-CF29-9643-A097-AC1724B9BC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AA8DABE2-7520-5C45-941C-F8EFCE33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A06F5D4D-83A2-064D-AF5B-6B67A6A12AB8}"/>
              </a:ext>
            </a:extLst>
          </p:cNvPr>
          <p:cNvSpPr txBox="1">
            <a:spLocks/>
          </p:cNvSpPr>
          <p:nvPr/>
        </p:nvSpPr>
        <p:spPr>
          <a:xfrm>
            <a:off x="6255252" y="4142307"/>
            <a:ext cx="5502965" cy="209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control-plane approaches: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routing algorithms: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implemented in routers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software-defined networking (SDN)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implemented in (remote) servers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E1DA7C3D-A185-DD42-9D1C-17140F621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0987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6" name="Slide Number Placeholder 4">
            <a:extLst>
              <a:ext uri="{FF2B5EF4-FFF2-40B4-BE49-F238E27FC236}">
                <a16:creationId xmlns:a16="http://schemas.microsoft.com/office/drawing/2014/main" id="{ED6517D9-F18B-5447-8ABE-90D9847B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4" name="Slide Number Placeholder 4">
            <a:extLst>
              <a:ext uri="{FF2B5EF4-FFF2-40B4-BE49-F238E27FC236}">
                <a16:creationId xmlns:a16="http://schemas.microsoft.com/office/drawing/2014/main" id="{EB6E2EBA-F897-A249-9C0A-5C6AC0D91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 service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233" y="2623931"/>
            <a:ext cx="4621697" cy="3208477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example services for </a:t>
            </a:r>
            <a:r>
              <a:rPr lang="en-US" sz="3200" i="1" dirty="0">
                <a:solidFill>
                  <a:srgbClr val="C00000"/>
                </a:solidFill>
              </a:rPr>
              <a:t>individual</a:t>
            </a:r>
            <a:r>
              <a:rPr lang="en-US" sz="3200" dirty="0">
                <a:solidFill>
                  <a:srgbClr val="C00000"/>
                </a:solidFill>
              </a:rPr>
              <a:t> datagrams</a:t>
            </a:r>
            <a:r>
              <a:rPr lang="en-US" sz="3200" dirty="0">
                <a:solidFill>
                  <a:srgbClr val="CC0000"/>
                </a:solidFill>
              </a:rPr>
              <a:t>: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guaranteed delivery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guaranteed delivery with less than 40 </a:t>
            </a:r>
            <a:r>
              <a:rPr lang="en-US" dirty="0" err="1"/>
              <a:t>msec</a:t>
            </a:r>
            <a:r>
              <a:rPr lang="en-US" dirty="0"/>
              <a:t> delay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216" y="2597426"/>
            <a:ext cx="5502965" cy="3564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example services for a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</a:t>
            </a: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of datagrams: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in-order datagram delivery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guaranteed minimum bandwidth to flow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restrictions on changes in inter-packet spacing</a:t>
            </a:r>
          </a:p>
          <a:p>
            <a:endParaRPr lang="en-US" dirty="0"/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1FBC4707-F7A4-A94F-8160-5F9B1176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68" y="1403834"/>
            <a:ext cx="10787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7D31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What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service model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for “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channel” transporting datagrams from sender to receiver?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CE52C15-0B00-9649-90D9-D506878A4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12510</TotalTime>
  <Words>3232</Words>
  <Application>Microsoft Office PowerPoint</Application>
  <PresentationFormat>Geniş ekran</PresentationFormat>
  <Paragraphs>874</Paragraphs>
  <Slides>40</Slides>
  <Notes>40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Courier New</vt:lpstr>
      <vt:lpstr>Gill Sans MT</vt:lpstr>
      <vt:lpstr>Symbol</vt:lpstr>
      <vt:lpstr>Tahoma</vt:lpstr>
      <vt:lpstr>Times</vt:lpstr>
      <vt:lpstr>Times New Roman</vt:lpstr>
      <vt:lpstr>Wingdings</vt:lpstr>
      <vt:lpstr>ZapfDingbats</vt:lpstr>
      <vt:lpstr>Office Theme</vt:lpstr>
      <vt:lpstr>PowerPoint Sunusu</vt:lpstr>
      <vt:lpstr>Network layer: our goals</vt:lpstr>
      <vt:lpstr>Network layer: “data plane” roadmap</vt:lpstr>
      <vt:lpstr>Network-layer  services and protocols</vt:lpstr>
      <vt:lpstr>Two key network-layer functions</vt:lpstr>
      <vt:lpstr>Network layer: data plane, control plane</vt:lpstr>
      <vt:lpstr>Per-router control plane</vt:lpstr>
      <vt:lpstr>Software-Defined Networking (SDN) control plane</vt:lpstr>
      <vt:lpstr>Network service model</vt:lpstr>
      <vt:lpstr>Network-layer service model</vt:lpstr>
      <vt:lpstr>Network-layer service model</vt:lpstr>
      <vt:lpstr>Reflections on best-effort  service:</vt:lpstr>
      <vt:lpstr>Network layer: “data plane” roadmap</vt:lpstr>
      <vt:lpstr>Router architecture overview</vt:lpstr>
      <vt:lpstr>Input port functions</vt:lpstr>
      <vt:lpstr>Input port functions</vt:lpstr>
      <vt:lpstr>Destination-based forwarding</vt:lpstr>
      <vt:lpstr>Longest prefix matching</vt:lpstr>
      <vt:lpstr>Longest prefix matching</vt:lpstr>
      <vt:lpstr>Longest prefix matching</vt:lpstr>
      <vt:lpstr>Longest prefix matching</vt:lpstr>
      <vt:lpstr>Longest prefix matching</vt:lpstr>
      <vt:lpstr>Switching fabrics</vt:lpstr>
      <vt:lpstr>Switching fabrics</vt:lpstr>
      <vt:lpstr>Switching via memory</vt:lpstr>
      <vt:lpstr>Switching via a bus</vt:lpstr>
      <vt:lpstr>Switching via interconnection network</vt:lpstr>
      <vt:lpstr>Switching via interconnection network</vt:lpstr>
      <vt:lpstr>Input port queuing</vt:lpstr>
      <vt:lpstr>Output port queuing</vt:lpstr>
      <vt:lpstr>Output port queuing</vt:lpstr>
      <vt:lpstr>How much buffering?</vt:lpstr>
      <vt:lpstr>Buffer Management</vt:lpstr>
      <vt:lpstr>Packet Scheduling: FCFS</vt:lpstr>
      <vt:lpstr>Scheduling policies: priority</vt:lpstr>
      <vt:lpstr>Scheduling policies: round robin</vt:lpstr>
      <vt:lpstr>Scheduling policies: weighted fair queueing</vt:lpstr>
      <vt:lpstr>Sidebar: Network Neutrality</vt:lpstr>
      <vt:lpstr>Sidebar: Network Neutrality</vt:lpstr>
      <vt:lpstr>ISP: telecommunications or information service?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yakup bakış</cp:lastModifiedBy>
  <cp:revision>524</cp:revision>
  <dcterms:created xsi:type="dcterms:W3CDTF">2020-01-18T07:24:59Z</dcterms:created>
  <dcterms:modified xsi:type="dcterms:W3CDTF">2026-03-29T22:41:18Z</dcterms:modified>
</cp:coreProperties>
</file>