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960" r:id="rId2"/>
    <p:sldId id="1044" r:id="rId3"/>
    <p:sldId id="1096" r:id="rId4"/>
    <p:sldId id="1203" r:id="rId5"/>
    <p:sldId id="1098" r:id="rId6"/>
    <p:sldId id="1099" r:id="rId7"/>
    <p:sldId id="1100" r:id="rId8"/>
    <p:sldId id="1101" r:id="rId9"/>
    <p:sldId id="1102" r:id="rId10"/>
    <p:sldId id="1104" r:id="rId11"/>
    <p:sldId id="1108" r:id="rId12"/>
    <p:sldId id="1106" r:id="rId13"/>
    <p:sldId id="1107" r:id="rId14"/>
    <p:sldId id="1110" r:id="rId15"/>
    <p:sldId id="1111" r:id="rId16"/>
    <p:sldId id="1112" r:id="rId17"/>
    <p:sldId id="1198" r:id="rId18"/>
    <p:sldId id="1124" r:id="rId19"/>
    <p:sldId id="1125" r:id="rId20"/>
    <p:sldId id="1113" r:id="rId21"/>
    <p:sldId id="1199" r:id="rId22"/>
    <p:sldId id="1114" r:id="rId23"/>
    <p:sldId id="1115" r:id="rId24"/>
    <p:sldId id="1116" r:id="rId25"/>
    <p:sldId id="1200" r:id="rId26"/>
    <p:sldId id="1201" r:id="rId27"/>
    <p:sldId id="1117" r:id="rId28"/>
    <p:sldId id="1202" r:id="rId29"/>
    <p:sldId id="1119" r:id="rId30"/>
    <p:sldId id="10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729"/>
  </p:normalViewPr>
  <p:slideViewPr>
    <p:cSldViewPr snapToGrid="0" snapToObjects="1">
      <p:cViewPr varScale="1">
        <p:scale>
          <a:sx n="64" d="100"/>
          <a:sy n="64" d="100"/>
        </p:scale>
        <p:origin x="72" y="120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notlar öğrencilerin dersten sonra tekrar etmesi için öğretmen tarafından yazılmıştır. Bu başlık slaytı haftanın ana konusunun başlangıcını gösterir.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bu haftayı birbirinden kopuk tanımlar listesi gibi değil, bağlantılı bir anlatı olarak görmelidir. Her protokolün veya mekanizmanın hangi problemi çözdüğüne odaklanmak gerekir.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ns2:creationId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0189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3571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92705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3434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TCP'nin byte temelli numaralandırma ve cumulative acknowledgement mantığını açıklar. Sender ve receiver sadece paket alışverişi yapmaz; sürekli bir byte akışı içindeki ilerlemeyi izler.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örnekleri dikkatle okuyup her anda iki tarafın ne bildiğini düşünmelidir.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3810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ns2:creationId val="311777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2037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6805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428328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1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ns2:creationId val="38826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43564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2734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yeniden gönderim davranışını açıklar. Timeout, cumulative ACK, duplicate ACK ve fast retransmit mekanizmaları sender'ın belirsizlikten kurtulması için vardır.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her senaryoyu adım adım izlemeli ve sender'ın neden tam o anda yeniden gönderim yaptığını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396570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44249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507601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238906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1170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011564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0759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connection management konusunu açıklar. TCP veri alışverişinden önce ortak bir state kurmalı ve bağlantıyı sonunda düzgün biçimde kapatmalıdır.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gerçek ağda iki aşamalı handshake'in neden yetersiz kaldığını ve üç aşamalı handshake'in neden standart çözüm olduğunu anlamalıdır.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57185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TCP'yi reliable, connection-oriented ve byte-stream bir protokol olarak özetler. Öğrenciler burada verilen her özelliği ordered delivery, flow control veya bağlantı kurulumu gibi somut ihtiyaçlarla ilişkilendirmelidir.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Temel ders şudur: TCP, kusurlu bir ağ üzerinde uygulamaların güvenli veri alışverişi yapabilmesi için ek yapı ve state sunar.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53584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roadmap slaytı dersin geri kalanı için bir rehberdir. Öğrenciler bunu bölüm yapısını düzenli görmek ve mevcut slaydın genel akıştaki yerini anlamak için kullanmalıdır.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Tekrar yaparken slaytları tek tek ezberlemek yerine konu blokları halinde düşünmek daha yararlıdır.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ns2:creationId val="114639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header alanlarına odaklanır. Sequence number, acknowledgement number, receive window, bayraklar ve checksum TCP davranışının büyük bölümünü belirler.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header'ı sadece sabit bir biçim olarak değil, reliability, flow control ve connection management mantığının işlendiği yer olarak görmelidir.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1339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TCP'nin byte temelli numaralandırma ve cumulative acknowledgement mantığını açıklar. Sender ve receiver sadece paket alışverişi yapmaz; sürekli bir byte akışı içindeki ilerlemeyi izler.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örnekleri dikkatle okuyup her anda iki tarafın ne bildiğini düşünmelidir.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48988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TCP'nin byte temelli numaralandırma ve cumulative acknowledgement mantığını açıklar. Sender ve receiver sadece paket alışverişi yapmaz; sürekli bir byte akışı içindeki ilerlemeyi izler.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örnekleri dikkatle okuyup her anda iki tarafın ne bildiğini düşünmelidir.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5418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RTT tahmini ve timeout seçimini anlatır. TCP sabit bir gecikme değerine güvenemez; çünkü ağ koşulları zamanla değişir.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yalnızca formülü ezberlemek yerine yumuşatma, değişkenlik takibi ve uyarlamalı timeout mantığını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kısa bir diziyi başlatır ve temel fikri tanıtır.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77362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RTT tahmini ve timeout seçimini anlatır. TCP sabit bir gecikme değerine güvenemez; çünkü ağ koşulları zamanla değişir.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yalnızca formülü ezberlemek yerine yumuşatma, değişkenlik takibi ve uyarlamalı timeout mantığını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aynı örnek dizisini bir adım daha ilerletir.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3435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Arial"/>
                <a:ea typeface="Arial"/>
                <a:cs typeface="Arial"/>
              </a:rPr>
              <a:t>Bu slayt RTT tahmini ve timeout seçimini anlatır. TCP sabit bir gecikme değerine güvenemez; çünkü ağ koşulları zamanla değişir.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Öğrenciler yalnızca formülü ezberlemek yerine yumuşatma, değişkenlik takibi ve uyarlamalı timeout mantığını anlamalıdır.</a:t>
            </a:r>
            <a:endParaRPr lang="tr-TR" dirty="0">
              <a:latin typeface="Arial"/>
              <a:ea typeface="Arial"/>
              <a:cs typeface="Arial"/>
            </a:endParaRPr>
          </a:p>
          <a:p>
            <a:r>
              <a:rPr lang="tr-TR" dirty="0">
                <a:latin typeface="Arial"/>
                <a:ea typeface="Arial"/>
                <a:cs typeface="Arial"/>
              </a:rPr>
              <a:t>Bu slayt diziyi tamamlar ve ana sonucu öne çıkarır.</a:t>
            </a:r>
            <a:endParaRPr lang="tr-TR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6200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Sender </a:t>
            </a:r>
            <a:r>
              <a:rPr lang="en-US" sz="3600" dirty="0"/>
              <a:t>(simplified)</a:t>
            </a:r>
            <a:endParaRPr lang="en-US" sz="4400" b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E50F9F-34A2-434D-9CCF-7D058EEE958D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84386"/>
            <a:ext cx="4953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data received from application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segment with seq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 # is byte-stream number of first data byte in 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timer if not already running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of timer as for oldest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expiration interval: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TimeOutInterval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35D0F5-641B-DD43-98AE-2CF2FD980706}"/>
              </a:ext>
            </a:extLst>
          </p:cNvPr>
          <p:cNvSpPr txBox="1">
            <a:spLocks noChangeArrowheads="1"/>
          </p:cNvSpPr>
          <p:nvPr/>
        </p:nvSpPr>
        <p:spPr>
          <a:xfrm>
            <a:off x="6728208" y="1446144"/>
            <a:ext cx="3810000" cy="194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timeout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retransmit segment that caused timeout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restart timer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26FEA2-2ED1-6640-83D4-E13C73302CE0}"/>
              </a:ext>
            </a:extLst>
          </p:cNvPr>
          <p:cNvSpPr txBox="1">
            <a:spLocks noChangeArrowheads="1"/>
          </p:cNvSpPr>
          <p:nvPr/>
        </p:nvSpPr>
        <p:spPr>
          <a:xfrm>
            <a:off x="6728208" y="3392552"/>
            <a:ext cx="4920453" cy="319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ACK received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ACK acknowledges previously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what is known to be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timer if there are  still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7A5BD9A-E49F-7E4D-A1AC-729448A7B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Receiver: ACK generation </a:t>
            </a:r>
            <a:r>
              <a:rPr lang="en-US" sz="2400" b="0" dirty="0"/>
              <a:t>[RFC 5681]</a:t>
            </a:r>
            <a:endParaRPr lang="en-US" sz="4400" b="0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0C54E9E4-D2A0-C64E-B652-DCC0E63D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53" y="1439289"/>
            <a:ext cx="3496406" cy="50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Event at receiver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in-order segment with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#. All data up to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 already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in-order segment with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#. One other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segment has ACK pending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out-of-order segment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higher-than-expect seq. #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Gap detected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segment that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partially or completely fills gap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7D1A8937-7497-E947-B481-036DB690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328" y="1429764"/>
            <a:ext cx="4189545" cy="50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receiver action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delayed ACK. Wait up to 500ms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for next segment. If no next segment,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 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immediately send single cumulative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both in-order segments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immediately send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 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indicating seq. # of next expected byte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 send ACK, provided that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segment starts at lower end of gap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B5C333E2-4347-8B41-A67B-31280E7B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828" y="1590101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A3C87D27-55A1-0740-A388-14FABFDCA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828" y="2029839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BAEE28BF-45B4-7B4F-8643-BEFCF1817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953" y="3083939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497F621D-E3C3-D549-BCDE-B1C658BA2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1416" y="4182489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B5CA7B9A-CEFE-9440-989C-72777EDC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066" y="5271514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007AE-16BF-5641-9533-FDFCED5467B7}"/>
              </a:ext>
            </a:extLst>
          </p:cNvPr>
          <p:cNvSpPr/>
          <p:nvPr/>
        </p:nvSpPr>
        <p:spPr>
          <a:xfrm>
            <a:off x="2141951" y="2079321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8DE70-9425-C941-B687-5CDA29AFB818}"/>
              </a:ext>
            </a:extLst>
          </p:cNvPr>
          <p:cNvSpPr/>
          <p:nvPr/>
        </p:nvSpPr>
        <p:spPr>
          <a:xfrm>
            <a:off x="2006253" y="3158647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65DF2-3FEE-3D4C-9E18-1D8A86817D23}"/>
              </a:ext>
            </a:extLst>
          </p:cNvPr>
          <p:cNvSpPr/>
          <p:nvPr/>
        </p:nvSpPr>
        <p:spPr>
          <a:xfrm>
            <a:off x="2196231" y="4237973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61685-9E67-3541-901D-AC152EC9F9C7}"/>
              </a:ext>
            </a:extLst>
          </p:cNvPr>
          <p:cNvSpPr/>
          <p:nvPr/>
        </p:nvSpPr>
        <p:spPr>
          <a:xfrm>
            <a:off x="2246335" y="5340264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40791B0-4154-D14E-9DBD-0157764BB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69" name="Text Box 105">
            <a:extLst>
              <a:ext uri="{FF2B5EF4-FFF2-40B4-BE49-F238E27FC236}">
                <a16:creationId xmlns:a16="http://schemas.microsoft.com/office/drawing/2014/main" id="{BFF25F7B-7978-5140-B991-E71AA865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856" y="5873422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lost ACK scenario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3" name="Text Box 107">
            <a:extLst>
              <a:ext uri="{FF2B5EF4-FFF2-40B4-BE49-F238E27FC236}">
                <a16:creationId xmlns:a16="http://schemas.microsoft.com/office/drawing/2014/main" id="{F3A3ACB5-362A-6544-B734-58B0D301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406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74" name="Text Box 111">
            <a:extLst>
              <a:ext uri="{FF2B5EF4-FFF2-40B4-BE49-F238E27FC236}">
                <a16:creationId xmlns:a16="http://schemas.microsoft.com/office/drawing/2014/main" id="{C335325B-B5CF-6043-990C-413A908C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81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B30F9-BD3F-264E-8DF5-3B4B9CA352A7}"/>
              </a:ext>
            </a:extLst>
          </p:cNvPr>
          <p:cNvGrpSpPr/>
          <p:nvPr/>
        </p:nvGrpSpPr>
        <p:grpSpPr>
          <a:xfrm>
            <a:off x="2032069" y="2342822"/>
            <a:ext cx="2346325" cy="571500"/>
            <a:chOff x="2032069" y="2342822"/>
            <a:chExt cx="2346325" cy="571500"/>
          </a:xfrm>
        </p:grpSpPr>
        <p:sp>
          <p:nvSpPr>
            <p:cNvPr id="171" name="Line 100">
              <a:extLst>
                <a:ext uri="{FF2B5EF4-FFF2-40B4-BE49-F238E27FC236}">
                  <a16:creationId xmlns:a16="http://schemas.microsoft.com/office/drawing/2014/main" id="{9BCB851E-085B-9D4B-8A34-064757F2C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69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5" name="Rectangle 112">
              <a:extLst>
                <a:ext uri="{FF2B5EF4-FFF2-40B4-BE49-F238E27FC236}">
                  <a16:creationId xmlns:a16="http://schemas.microsoft.com/office/drawing/2014/main" id="{B9ED3E7B-3C38-A24B-9528-FA547DDE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331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Text Box 113">
              <a:extLst>
                <a:ext uri="{FF2B5EF4-FFF2-40B4-BE49-F238E27FC236}">
                  <a16:creationId xmlns:a16="http://schemas.microsoft.com/office/drawing/2014/main" id="{08010453-6652-E348-AC57-7E9E8D356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531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sp>
        <p:nvSpPr>
          <p:cNvPr id="179" name="Line 118">
            <a:extLst>
              <a:ext uri="{FF2B5EF4-FFF2-40B4-BE49-F238E27FC236}">
                <a16:creationId xmlns:a16="http://schemas.microsoft.com/office/drawing/2014/main" id="{5429E427-16E3-344A-A034-DAE0253AB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431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80" name="Line 119">
            <a:extLst>
              <a:ext uri="{FF2B5EF4-FFF2-40B4-BE49-F238E27FC236}">
                <a16:creationId xmlns:a16="http://schemas.microsoft.com/office/drawing/2014/main" id="{B685EEAE-4766-CE43-A2A6-32288A3FE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719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69BDB-26D4-794C-AF29-1EBFE13D6C8F}"/>
              </a:ext>
            </a:extLst>
          </p:cNvPr>
          <p:cNvGrpSpPr/>
          <p:nvPr/>
        </p:nvGrpSpPr>
        <p:grpSpPr>
          <a:xfrm>
            <a:off x="2019369" y="4104947"/>
            <a:ext cx="2351087" cy="512763"/>
            <a:chOff x="2019369" y="4104947"/>
            <a:chExt cx="2351087" cy="512763"/>
          </a:xfrm>
        </p:grpSpPr>
        <p:sp>
          <p:nvSpPr>
            <p:cNvPr id="170" name="Line 99">
              <a:extLst>
                <a:ext uri="{FF2B5EF4-FFF2-40B4-BE49-F238E27FC236}">
                  <a16:creationId xmlns:a16="http://schemas.microsoft.com/office/drawing/2014/main" id="{79B38498-1004-6944-956A-ECE43F5BF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69" y="4111297"/>
              <a:ext cx="2351087" cy="50641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Rectangle 122">
              <a:extLst>
                <a:ext uri="{FF2B5EF4-FFF2-40B4-BE49-F238E27FC236}">
                  <a16:creationId xmlns:a16="http://schemas.microsoft.com/office/drawing/2014/main" id="{60DDB655-86B1-2D4B-9108-1CEBCFF76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69" y="4104947"/>
              <a:ext cx="989012" cy="430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Text Box 123">
              <a:extLst>
                <a:ext uri="{FF2B5EF4-FFF2-40B4-BE49-F238E27FC236}">
                  <a16:creationId xmlns:a16="http://schemas.microsoft.com/office/drawing/2014/main" id="{FB31845A-BC05-2942-A23F-7101518E3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419" y="4185910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BEB0F-AD33-9841-96A8-08332FBAA960}"/>
              </a:ext>
            </a:extLst>
          </p:cNvPr>
          <p:cNvGrpSpPr/>
          <p:nvPr/>
        </p:nvGrpSpPr>
        <p:grpSpPr>
          <a:xfrm>
            <a:off x="2857569" y="3004810"/>
            <a:ext cx="1484312" cy="628650"/>
            <a:chOff x="2857569" y="3004810"/>
            <a:chExt cx="1484312" cy="628650"/>
          </a:xfrm>
        </p:grpSpPr>
        <p:sp>
          <p:nvSpPr>
            <p:cNvPr id="172" name="Line 104">
              <a:extLst>
                <a:ext uri="{FF2B5EF4-FFF2-40B4-BE49-F238E27FC236}">
                  <a16:creationId xmlns:a16="http://schemas.microsoft.com/office/drawing/2014/main" id="{CDD77362-C693-4645-AF99-2BBCF441D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706" y="3004810"/>
              <a:ext cx="1273175" cy="4270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7" name="Rectangle 114">
              <a:extLst>
                <a:ext uri="{FF2B5EF4-FFF2-40B4-BE49-F238E27FC236}">
                  <a16:creationId xmlns:a16="http://schemas.microsoft.com/office/drawing/2014/main" id="{8B525616-75BA-9C49-973A-BD0F57E70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656" y="3090535"/>
              <a:ext cx="747713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8" name="Text Box 115">
              <a:extLst>
                <a:ext uri="{FF2B5EF4-FFF2-40B4-BE49-F238E27FC236}">
                  <a16:creationId xmlns:a16="http://schemas.microsoft.com/office/drawing/2014/main" id="{F3EC555B-6627-3C46-9C43-7AB97835B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281" y="30460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Text Box 124">
              <a:extLst>
                <a:ext uri="{FF2B5EF4-FFF2-40B4-BE49-F238E27FC236}">
                  <a16:creationId xmlns:a16="http://schemas.microsoft.com/office/drawing/2014/main" id="{41BA4870-FF33-4142-991E-EDDE2B52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569" y="3236585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465D82-8FEB-3440-B371-2468D04E80CF}"/>
              </a:ext>
            </a:extLst>
          </p:cNvPr>
          <p:cNvGrpSpPr/>
          <p:nvPr/>
        </p:nvGrpSpPr>
        <p:grpSpPr>
          <a:xfrm>
            <a:off x="2008256" y="4703435"/>
            <a:ext cx="2338388" cy="782637"/>
            <a:chOff x="2008256" y="4703435"/>
            <a:chExt cx="2338388" cy="782637"/>
          </a:xfrm>
        </p:grpSpPr>
        <p:sp>
          <p:nvSpPr>
            <p:cNvPr id="185" name="Line 127">
              <a:extLst>
                <a:ext uri="{FF2B5EF4-FFF2-40B4-BE49-F238E27FC236}">
                  <a16:creationId xmlns:a16="http://schemas.microsoft.com/office/drawing/2014/main" id="{6B2D3167-D859-5D44-BBF6-C9AD75BFE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8256" y="4703435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128">
              <a:extLst>
                <a:ext uri="{FF2B5EF4-FFF2-40B4-BE49-F238E27FC236}">
                  <a16:creationId xmlns:a16="http://schemas.microsoft.com/office/drawing/2014/main" id="{37A3DBF6-24FE-EF4F-8D6C-4ABC38541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94" y="4960610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Text Box 129">
              <a:extLst>
                <a:ext uri="{FF2B5EF4-FFF2-40B4-BE49-F238E27FC236}">
                  <a16:creationId xmlns:a16="http://schemas.microsoft.com/office/drawing/2014/main" id="{06DE42B2-117E-D241-8A87-B070A56C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319" y="4916160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8D318-345A-1343-9E16-E2157D9EC9CA}"/>
              </a:ext>
            </a:extLst>
          </p:cNvPr>
          <p:cNvGrpSpPr/>
          <p:nvPr/>
        </p:nvGrpSpPr>
        <p:grpSpPr>
          <a:xfrm>
            <a:off x="1638369" y="2347585"/>
            <a:ext cx="396875" cy="1751012"/>
            <a:chOff x="1638369" y="2347585"/>
            <a:chExt cx="396875" cy="1751012"/>
          </a:xfrm>
        </p:grpSpPr>
        <p:sp>
          <p:nvSpPr>
            <p:cNvPr id="184" name="Text Box 126">
              <a:extLst>
                <a:ext uri="{FF2B5EF4-FFF2-40B4-BE49-F238E27FC236}">
                  <a16:creationId xmlns:a16="http://schemas.microsoft.com/office/drawing/2014/main" id="{708F4626-9140-0E43-9D62-AA0567E12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638369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188" name="Group 134">
              <a:extLst>
                <a:ext uri="{FF2B5EF4-FFF2-40B4-BE49-F238E27FC236}">
                  <a16:creationId xmlns:a16="http://schemas.microsoft.com/office/drawing/2014/main" id="{A9BA4A8C-06E2-9D49-BA1F-308DB5A51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9656" y="2347585"/>
              <a:ext cx="104775" cy="508000"/>
              <a:chOff x="3099" y="1749"/>
              <a:chExt cx="66" cy="320"/>
            </a:xfrm>
          </p:grpSpPr>
          <p:sp>
            <p:nvSpPr>
              <p:cNvPr id="189" name="Line 132">
                <a:extLst>
                  <a:ext uri="{FF2B5EF4-FFF2-40B4-BE49-F238E27FC236}">
                    <a16:creationId xmlns:a16="http://schemas.microsoft.com/office/drawing/2014/main" id="{9EFE05E8-2CD9-1641-9F8B-2FBC570F2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0" name="Line 133">
                <a:extLst>
                  <a:ext uri="{FF2B5EF4-FFF2-40B4-BE49-F238E27FC236}">
                    <a16:creationId xmlns:a16="http://schemas.microsoft.com/office/drawing/2014/main" id="{65E827A8-0207-644E-85CB-90C7657D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91" name="Group 135">
              <a:extLst>
                <a:ext uri="{FF2B5EF4-FFF2-40B4-BE49-F238E27FC236}">
                  <a16:creationId xmlns:a16="http://schemas.microsoft.com/office/drawing/2014/main" id="{0EF52FA7-3D6C-FA40-A158-75B80E576A8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74894" y="3590597"/>
              <a:ext cx="104775" cy="508000"/>
              <a:chOff x="3099" y="1749"/>
              <a:chExt cx="66" cy="320"/>
            </a:xfrm>
          </p:grpSpPr>
          <p:sp>
            <p:nvSpPr>
              <p:cNvPr id="192" name="Line 136">
                <a:extLst>
                  <a:ext uri="{FF2B5EF4-FFF2-40B4-BE49-F238E27FC236}">
                    <a16:creationId xmlns:a16="http://schemas.microsoft.com/office/drawing/2014/main" id="{5229B570-0DC5-A34A-9912-9DC1EC3AF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6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Line 137">
                <a:extLst>
                  <a:ext uri="{FF2B5EF4-FFF2-40B4-BE49-F238E27FC236}">
                    <a16:creationId xmlns:a16="http://schemas.microsoft.com/office/drawing/2014/main" id="{F842F667-D30F-4D4B-9510-3CA19042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94" name="Text Box 172">
            <a:extLst>
              <a:ext uri="{FF2B5EF4-FFF2-40B4-BE49-F238E27FC236}">
                <a16:creationId xmlns:a16="http://schemas.microsoft.com/office/drawing/2014/main" id="{5B3CEA4D-B0D0-D04E-ADE8-909B1EDA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116" y="5873422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premature timeout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Text Box 177">
            <a:extLst>
              <a:ext uri="{FF2B5EF4-FFF2-40B4-BE49-F238E27FC236}">
                <a16:creationId xmlns:a16="http://schemas.microsoft.com/office/drawing/2014/main" id="{970D57D0-6509-F14E-A7FF-FFA09672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278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99" name="Text Box 181">
            <a:extLst>
              <a:ext uri="{FF2B5EF4-FFF2-40B4-BE49-F238E27FC236}">
                <a16:creationId xmlns:a16="http://schemas.microsoft.com/office/drawing/2014/main" id="{5C9181D9-76B4-1547-B4C6-C03AC2F11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653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205" name="Line 186">
            <a:extLst>
              <a:ext uri="{FF2B5EF4-FFF2-40B4-BE49-F238E27FC236}">
                <a16:creationId xmlns:a16="http://schemas.microsoft.com/office/drawing/2014/main" id="{DCFF6781-2E36-E241-A5F5-C0B04BC7C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303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7">
            <a:extLst>
              <a:ext uri="{FF2B5EF4-FFF2-40B4-BE49-F238E27FC236}">
                <a16:creationId xmlns:a16="http://schemas.microsoft.com/office/drawing/2014/main" id="{9C6DC5B3-2960-3047-BC8D-684B3D849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3366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7" name="Rectangle 188">
            <a:extLst>
              <a:ext uri="{FF2B5EF4-FFF2-40B4-BE49-F238E27FC236}">
                <a16:creationId xmlns:a16="http://schemas.microsoft.com/office/drawing/2014/main" id="{C15D63E4-15E1-BA4A-9606-42B07BDE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128" y="4228772"/>
            <a:ext cx="1057275" cy="5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6CABB-9429-2844-BE7D-347FDDC00473}"/>
              </a:ext>
            </a:extLst>
          </p:cNvPr>
          <p:cNvGrpSpPr/>
          <p:nvPr/>
        </p:nvGrpSpPr>
        <p:grpSpPr>
          <a:xfrm>
            <a:off x="7595603" y="4111297"/>
            <a:ext cx="2441575" cy="668338"/>
            <a:chOff x="7595603" y="4111297"/>
            <a:chExt cx="2441575" cy="668338"/>
          </a:xfrm>
        </p:grpSpPr>
        <p:sp>
          <p:nvSpPr>
            <p:cNvPr id="195" name="Line 173">
              <a:extLst>
                <a:ext uri="{FF2B5EF4-FFF2-40B4-BE49-F238E27FC236}">
                  <a16:creationId xmlns:a16="http://schemas.microsoft.com/office/drawing/2014/main" id="{3966F5D7-3131-A64E-88FC-C5DD67C33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5603" y="4111297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Text Box 189">
              <a:extLst>
                <a:ext uri="{FF2B5EF4-FFF2-40B4-BE49-F238E27FC236}">
                  <a16:creationId xmlns:a16="http://schemas.microsoft.com/office/drawing/2014/main" id="{3EE494A8-6A2C-9F45-AA30-D5C659A71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753" y="4262110"/>
              <a:ext cx="12128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 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bytes of data</a:t>
              </a:r>
            </a:p>
          </p:txBody>
        </p:sp>
      </p:grpSp>
      <p:sp>
        <p:nvSpPr>
          <p:cNvPr id="211" name="Rectangle 193">
            <a:extLst>
              <a:ext uri="{FF2B5EF4-FFF2-40B4-BE49-F238E27FC236}">
                <a16:creationId xmlns:a16="http://schemas.microsoft.com/office/drawing/2014/main" id="{1BAF70E7-D466-2441-88C5-22FFEB1C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791" y="5071735"/>
            <a:ext cx="747712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6A0178-9B0F-8A48-942B-60D872AAAD83}"/>
              </a:ext>
            </a:extLst>
          </p:cNvPr>
          <p:cNvGrpSpPr/>
          <p:nvPr/>
        </p:nvGrpSpPr>
        <p:grpSpPr>
          <a:xfrm>
            <a:off x="7627353" y="4814560"/>
            <a:ext cx="2338388" cy="782637"/>
            <a:chOff x="7627353" y="4814560"/>
            <a:chExt cx="2338388" cy="782637"/>
          </a:xfrm>
        </p:grpSpPr>
        <p:sp>
          <p:nvSpPr>
            <p:cNvPr id="210" name="Line 192">
              <a:extLst>
                <a:ext uri="{FF2B5EF4-FFF2-40B4-BE49-F238E27FC236}">
                  <a16:creationId xmlns:a16="http://schemas.microsoft.com/office/drawing/2014/main" id="{3827C940-37F6-2042-821B-DC7FC5969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7353" y="4814560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Text Box 194">
              <a:extLst>
                <a:ext uri="{FF2B5EF4-FFF2-40B4-BE49-F238E27FC236}">
                  <a16:creationId xmlns:a16="http://schemas.microsoft.com/office/drawing/2014/main" id="{7D3D6198-BDB0-DC4C-B2A5-2DBD9359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1416" y="50272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ACK=120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BCB81-D9E2-8D44-8B58-3A8203D0290F}"/>
              </a:ext>
            </a:extLst>
          </p:cNvPr>
          <p:cNvGrpSpPr/>
          <p:nvPr/>
        </p:nvGrpSpPr>
        <p:grpSpPr>
          <a:xfrm>
            <a:off x="7235241" y="2347585"/>
            <a:ext cx="396875" cy="1751012"/>
            <a:chOff x="7235241" y="2347585"/>
            <a:chExt cx="396875" cy="1751012"/>
          </a:xfrm>
        </p:grpSpPr>
        <p:sp>
          <p:nvSpPr>
            <p:cNvPr id="209" name="Text Box 191">
              <a:extLst>
                <a:ext uri="{FF2B5EF4-FFF2-40B4-BE49-F238E27FC236}">
                  <a16:creationId xmlns:a16="http://schemas.microsoft.com/office/drawing/2014/main" id="{D65DE059-0ADE-BA43-86FA-261D96838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7235241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213" name="Group 195">
              <a:extLst>
                <a:ext uri="{FF2B5EF4-FFF2-40B4-BE49-F238E27FC236}">
                  <a16:creationId xmlns:a16="http://schemas.microsoft.com/office/drawing/2014/main" id="{FD63DE3D-F3EB-7747-87C5-F31E049B8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528" y="2347585"/>
              <a:ext cx="104775" cy="508000"/>
              <a:chOff x="3099" y="1749"/>
              <a:chExt cx="66" cy="320"/>
            </a:xfrm>
          </p:grpSpPr>
          <p:sp>
            <p:nvSpPr>
              <p:cNvPr id="214" name="Line 196">
                <a:extLst>
                  <a:ext uri="{FF2B5EF4-FFF2-40B4-BE49-F238E27FC236}">
                    <a16:creationId xmlns:a16="http://schemas.microsoft.com/office/drawing/2014/main" id="{F7116EE1-F7FA-8E4C-BC16-6BA1240EF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5" name="Line 197">
                <a:extLst>
                  <a:ext uri="{FF2B5EF4-FFF2-40B4-BE49-F238E27FC236}">
                    <a16:creationId xmlns:a16="http://schemas.microsoft.com/office/drawing/2014/main" id="{057CB57E-4B2F-8C47-97F5-D0924F70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16" name="Group 198">
              <a:extLst>
                <a:ext uri="{FF2B5EF4-FFF2-40B4-BE49-F238E27FC236}">
                  <a16:creationId xmlns:a16="http://schemas.microsoft.com/office/drawing/2014/main" id="{2E37771D-0A96-C34C-9C6B-504E80416AD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71766" y="3590597"/>
              <a:ext cx="104775" cy="508000"/>
              <a:chOff x="3099" y="1749"/>
              <a:chExt cx="66" cy="320"/>
            </a:xfrm>
          </p:grpSpPr>
          <p:sp>
            <p:nvSpPr>
              <p:cNvPr id="217" name="Line 199">
                <a:extLst>
                  <a:ext uri="{FF2B5EF4-FFF2-40B4-BE49-F238E27FC236}">
                    <a16:creationId xmlns:a16="http://schemas.microsoft.com/office/drawing/2014/main" id="{8E20D991-E195-FF4D-88F7-684DF42E9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8" name="Line 200">
                <a:extLst>
                  <a:ext uri="{FF2B5EF4-FFF2-40B4-BE49-F238E27FC236}">
                    <a16:creationId xmlns:a16="http://schemas.microsoft.com/office/drawing/2014/main" id="{22C60B84-78BE-7345-BBC2-2490BC4DE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259714-F109-3243-BC51-888D64DBCE91}"/>
              </a:ext>
            </a:extLst>
          </p:cNvPr>
          <p:cNvGrpSpPr/>
          <p:nvPr/>
        </p:nvGrpSpPr>
        <p:grpSpPr>
          <a:xfrm>
            <a:off x="7603541" y="3004810"/>
            <a:ext cx="2339975" cy="1944687"/>
            <a:chOff x="7603541" y="3004810"/>
            <a:chExt cx="2339975" cy="1944687"/>
          </a:xfrm>
        </p:grpSpPr>
        <p:sp>
          <p:nvSpPr>
            <p:cNvPr id="197" name="Line 175">
              <a:extLst>
                <a:ext uri="{FF2B5EF4-FFF2-40B4-BE49-F238E27FC236}">
                  <a16:creationId xmlns:a16="http://schemas.microsoft.com/office/drawing/2014/main" id="{C6151221-64CD-0A4D-8DCC-7243A0014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3541" y="3004810"/>
              <a:ext cx="2335212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2" name="Group 202">
              <a:extLst>
                <a:ext uri="{FF2B5EF4-FFF2-40B4-BE49-F238E27FC236}">
                  <a16:creationId xmlns:a16="http://schemas.microsoft.com/office/drawing/2014/main" id="{D30CD59C-C944-CF4F-B17A-64886A573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41" y="3496935"/>
              <a:ext cx="949325" cy="304800"/>
              <a:chOff x="4215" y="2253"/>
              <a:chExt cx="598" cy="192"/>
            </a:xfrm>
          </p:grpSpPr>
          <p:sp>
            <p:nvSpPr>
              <p:cNvPr id="203" name="Rectangle 184">
                <a:extLst>
                  <a:ext uri="{FF2B5EF4-FFF2-40B4-BE49-F238E27FC236}">
                    <a16:creationId xmlns:a16="http://schemas.microsoft.com/office/drawing/2014/main" id="{38FC2E88-8043-CE4C-A502-AFA317824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Text Box 185">
                <a:extLst>
                  <a:ext uri="{FF2B5EF4-FFF2-40B4-BE49-F238E27FC236}">
                    <a16:creationId xmlns:a16="http://schemas.microsoft.com/office/drawing/2014/main" id="{7BF7DF1E-2F02-9D41-B7BC-991A51E98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3" name="Line 207">
              <a:extLst>
                <a:ext uri="{FF2B5EF4-FFF2-40B4-BE49-F238E27FC236}">
                  <a16:creationId xmlns:a16="http://schemas.microsoft.com/office/drawing/2014/main" id="{00ED8980-6CB4-9148-B161-8172F2430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8303" y="3360410"/>
              <a:ext cx="2335213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4" name="Group 208">
              <a:extLst>
                <a:ext uri="{FF2B5EF4-FFF2-40B4-BE49-F238E27FC236}">
                  <a16:creationId xmlns:a16="http://schemas.microsoft.com/office/drawing/2014/main" id="{6EE49A40-BE68-654E-AAC3-24E6E2BB6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4953" y="3773160"/>
              <a:ext cx="949325" cy="304800"/>
              <a:chOff x="4215" y="2253"/>
              <a:chExt cx="598" cy="192"/>
            </a:xfrm>
          </p:grpSpPr>
          <p:sp>
            <p:nvSpPr>
              <p:cNvPr id="225" name="Rectangle 209">
                <a:extLst>
                  <a:ext uri="{FF2B5EF4-FFF2-40B4-BE49-F238E27FC236}">
                    <a16:creationId xmlns:a16="http://schemas.microsoft.com/office/drawing/2014/main" id="{25CA1210-B468-0040-9898-13C2587BD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Text Box 210">
                <a:extLst>
                  <a:ext uri="{FF2B5EF4-FFF2-40B4-BE49-F238E27FC236}">
                    <a16:creationId xmlns:a16="http://schemas.microsoft.com/office/drawing/2014/main" id="{8918B79C-3FE7-FC4C-B606-5C7CA3371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14285-EBDF-1947-9C97-6E8CD760020F}"/>
              </a:ext>
            </a:extLst>
          </p:cNvPr>
          <p:cNvGrpSpPr/>
          <p:nvPr/>
        </p:nvGrpSpPr>
        <p:grpSpPr>
          <a:xfrm>
            <a:off x="6241466" y="4416097"/>
            <a:ext cx="1382712" cy="646113"/>
            <a:chOff x="6241466" y="4416097"/>
            <a:chExt cx="1382712" cy="646113"/>
          </a:xfrm>
        </p:grpSpPr>
        <p:sp>
          <p:nvSpPr>
            <p:cNvPr id="227" name="Text Box 211">
              <a:extLst>
                <a:ext uri="{FF2B5EF4-FFF2-40B4-BE49-F238E27FC236}">
                  <a16:creationId xmlns:a16="http://schemas.microsoft.com/office/drawing/2014/main" id="{1E82E105-7918-0E47-A934-825752F52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466" y="4416097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=100</a:t>
              </a:r>
            </a:p>
          </p:txBody>
        </p:sp>
        <p:sp>
          <p:nvSpPr>
            <p:cNvPr id="228" name="Text Box 212">
              <a:extLst>
                <a:ext uri="{FF2B5EF4-FFF2-40B4-BE49-F238E27FC236}">
                  <a16:creationId xmlns:a16="http://schemas.microsoft.com/office/drawing/2014/main" id="{387E9E87-069A-FA4A-9F20-9DB5B471A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516" y="4757410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=120</a:t>
              </a:r>
            </a:p>
          </p:txBody>
        </p:sp>
      </p:grpSp>
      <p:sp>
        <p:nvSpPr>
          <p:cNvPr id="229" name="Text Box 213">
            <a:extLst>
              <a:ext uri="{FF2B5EF4-FFF2-40B4-BE49-F238E27FC236}">
                <a16:creationId xmlns:a16="http://schemas.microsoft.com/office/drawing/2014/main" id="{31AD8D03-5F21-0F49-8D71-B6031900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566" y="5432097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SendBase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=120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74E6BB-CCA6-CC47-8617-346673F363BD}"/>
              </a:ext>
            </a:extLst>
          </p:cNvPr>
          <p:cNvGrpSpPr/>
          <p:nvPr/>
        </p:nvGrpSpPr>
        <p:grpSpPr>
          <a:xfrm>
            <a:off x="6306553" y="2187247"/>
            <a:ext cx="3668713" cy="1112838"/>
            <a:chOff x="6306553" y="2187247"/>
            <a:chExt cx="3668713" cy="1112838"/>
          </a:xfrm>
        </p:grpSpPr>
        <p:sp>
          <p:nvSpPr>
            <p:cNvPr id="196" name="Line 174">
              <a:extLst>
                <a:ext uri="{FF2B5EF4-FFF2-40B4-BE49-F238E27FC236}">
                  <a16:creationId xmlns:a16="http://schemas.microsoft.com/office/drawing/2014/main" id="{FF81BD19-4683-8144-8837-5193B369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8941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182">
              <a:extLst>
                <a:ext uri="{FF2B5EF4-FFF2-40B4-BE49-F238E27FC236}">
                  <a16:creationId xmlns:a16="http://schemas.microsoft.com/office/drawing/2014/main" id="{C74BFDE4-D3AE-5C4E-B670-449D49B6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203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Text Box 183">
              <a:extLst>
                <a:ext uri="{FF2B5EF4-FFF2-40B4-BE49-F238E27FC236}">
                  <a16:creationId xmlns:a16="http://schemas.microsoft.com/office/drawing/2014/main" id="{B8140015-E345-EE4A-90B6-3552DAC4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403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grpSp>
          <p:nvGrpSpPr>
            <p:cNvPr id="219" name="Group 206">
              <a:extLst>
                <a:ext uri="{FF2B5EF4-FFF2-40B4-BE49-F238E27FC236}">
                  <a16:creationId xmlns:a16="http://schemas.microsoft.com/office/drawing/2014/main" id="{C3DB656C-371F-854E-81A2-904083BC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4653" y="2728585"/>
              <a:ext cx="2346325" cy="571500"/>
              <a:chOff x="3759" y="1622"/>
              <a:chExt cx="1478" cy="360"/>
            </a:xfrm>
          </p:grpSpPr>
          <p:sp>
            <p:nvSpPr>
              <p:cNvPr id="220" name="Line 203">
                <a:extLst>
                  <a:ext uri="{FF2B5EF4-FFF2-40B4-BE49-F238E27FC236}">
                    <a16:creationId xmlns:a16="http://schemas.microsoft.com/office/drawing/2014/main" id="{90E12E5A-5437-8944-A28F-2F13C852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1622"/>
                <a:ext cx="1478" cy="360"/>
              </a:xfrm>
              <a:prstGeom prst="line">
                <a:avLst/>
              </a:prstGeom>
              <a:noFill/>
              <a:ln w="28575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1" name="Rectangle 204">
                <a:extLst>
                  <a:ext uri="{FF2B5EF4-FFF2-40B4-BE49-F238E27FC236}">
                    <a16:creationId xmlns:a16="http://schemas.microsoft.com/office/drawing/2014/main" id="{7550E74D-2DAE-BC48-88DC-FF5E0936D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548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 Box 205">
                <a:extLst>
                  <a:ext uri="{FF2B5EF4-FFF2-40B4-BE49-F238E27FC236}">
                    <a16:creationId xmlns:a16="http://schemas.microsoft.com/office/drawing/2014/main" id="{1863CB88-8ADD-294C-BE46-8D80EEB9E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706"/>
                <a:ext cx="14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Seq=100, 20 bytes of data</a:t>
                </a:r>
              </a:p>
            </p:txBody>
          </p:sp>
        </p:grpSp>
        <p:sp>
          <p:nvSpPr>
            <p:cNvPr id="230" name="Text Box 214">
              <a:extLst>
                <a:ext uri="{FF2B5EF4-FFF2-40B4-BE49-F238E27FC236}">
                  <a16:creationId xmlns:a16="http://schemas.microsoft.com/office/drawing/2014/main" id="{8333BF3A-4F52-4F44-921F-4BAD57A4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553" y="2187247"/>
              <a:ext cx="12668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=92</a:t>
              </a:r>
            </a:p>
          </p:txBody>
        </p:sp>
      </p:grpSp>
      <p:grpSp>
        <p:nvGrpSpPr>
          <p:cNvPr id="231" name="Group 219">
            <a:extLst>
              <a:ext uri="{FF2B5EF4-FFF2-40B4-BE49-F238E27FC236}">
                <a16:creationId xmlns:a16="http://schemas.microsoft.com/office/drawing/2014/main" id="{2259D372-4B08-6D4E-A450-9719B81C5E51}"/>
              </a:ext>
            </a:extLst>
          </p:cNvPr>
          <p:cNvGrpSpPr>
            <a:grpSpLocks/>
          </p:cNvGrpSpPr>
          <p:nvPr/>
        </p:nvGrpSpPr>
        <p:grpSpPr bwMode="auto">
          <a:xfrm>
            <a:off x="7186028" y="1463347"/>
            <a:ext cx="630238" cy="533400"/>
            <a:chOff x="-44" y="1473"/>
            <a:chExt cx="981" cy="1105"/>
          </a:xfrm>
        </p:grpSpPr>
        <p:pic>
          <p:nvPicPr>
            <p:cNvPr id="232" name="Picture 220" descr="desktop_computer_stylized_medium">
              <a:extLst>
                <a:ext uri="{FF2B5EF4-FFF2-40B4-BE49-F238E27FC236}">
                  <a16:creationId xmlns:a16="http://schemas.microsoft.com/office/drawing/2014/main" id="{2D27C27D-9556-884F-AE7C-167179E6E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7E825289-4A0B-4346-8F90-2D5646E5B4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225">
            <a:extLst>
              <a:ext uri="{FF2B5EF4-FFF2-40B4-BE49-F238E27FC236}">
                <a16:creationId xmlns:a16="http://schemas.microsoft.com/office/drawing/2014/main" id="{E20B8076-92C2-A04F-B618-A3527994FF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53016" y="1469697"/>
            <a:ext cx="631825" cy="622300"/>
            <a:chOff x="-44" y="1473"/>
            <a:chExt cx="981" cy="1105"/>
          </a:xfrm>
        </p:grpSpPr>
        <p:pic>
          <p:nvPicPr>
            <p:cNvPr id="235" name="Picture 226" descr="desktop_computer_stylized_medium">
              <a:extLst>
                <a:ext uri="{FF2B5EF4-FFF2-40B4-BE49-F238E27FC236}">
                  <a16:creationId xmlns:a16="http://schemas.microsoft.com/office/drawing/2014/main" id="{892509C8-70E3-9344-BECE-67F22233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" name="Freeform 227">
              <a:extLst>
                <a:ext uri="{FF2B5EF4-FFF2-40B4-BE49-F238E27FC236}">
                  <a16:creationId xmlns:a16="http://schemas.microsoft.com/office/drawing/2014/main" id="{36FE986B-8994-0941-B989-B811ADDEEE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7" name="Group 228">
            <a:extLst>
              <a:ext uri="{FF2B5EF4-FFF2-40B4-BE49-F238E27FC236}">
                <a16:creationId xmlns:a16="http://schemas.microsoft.com/office/drawing/2014/main" id="{F8939732-2442-144E-A5BB-23D63EE09D71}"/>
              </a:ext>
            </a:extLst>
          </p:cNvPr>
          <p:cNvGrpSpPr>
            <a:grpSpLocks/>
          </p:cNvGrpSpPr>
          <p:nvPr/>
        </p:nvGrpSpPr>
        <p:grpSpPr bwMode="auto">
          <a:xfrm>
            <a:off x="1601856" y="1474460"/>
            <a:ext cx="630238" cy="533400"/>
            <a:chOff x="-44" y="1473"/>
            <a:chExt cx="981" cy="1105"/>
          </a:xfrm>
        </p:grpSpPr>
        <p:pic>
          <p:nvPicPr>
            <p:cNvPr id="238" name="Picture 229" descr="desktop_computer_stylized_medium">
              <a:extLst>
                <a:ext uri="{FF2B5EF4-FFF2-40B4-BE49-F238E27FC236}">
                  <a16:creationId xmlns:a16="http://schemas.microsoft.com/office/drawing/2014/main" id="{D7F5765B-05B0-5245-99DA-1820CD6FB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" name="Freeform 230">
              <a:extLst>
                <a:ext uri="{FF2B5EF4-FFF2-40B4-BE49-F238E27FC236}">
                  <a16:creationId xmlns:a16="http://schemas.microsoft.com/office/drawing/2014/main" id="{D897DE15-A97F-F848-8C0A-B28F47B332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0" name="Group 231">
            <a:extLst>
              <a:ext uri="{FF2B5EF4-FFF2-40B4-BE49-F238E27FC236}">
                <a16:creationId xmlns:a16="http://schemas.microsoft.com/office/drawing/2014/main" id="{E145A84A-1570-9C46-A817-B68A25E966D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9956" y="1458585"/>
            <a:ext cx="709613" cy="600075"/>
            <a:chOff x="-44" y="1473"/>
            <a:chExt cx="981" cy="1105"/>
          </a:xfrm>
        </p:grpSpPr>
        <p:pic>
          <p:nvPicPr>
            <p:cNvPr id="241" name="Picture 232" descr="desktop_computer_stylized_medium">
              <a:extLst>
                <a:ext uri="{FF2B5EF4-FFF2-40B4-BE49-F238E27FC236}">
                  <a16:creationId xmlns:a16="http://schemas.microsoft.com/office/drawing/2014/main" id="{332C004D-ED3A-7348-8EC0-DF65AFEC6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" name="Freeform 233">
              <a:extLst>
                <a:ext uri="{FF2B5EF4-FFF2-40B4-BE49-F238E27FC236}">
                  <a16:creationId xmlns:a16="http://schemas.microsoft.com/office/drawing/2014/main" id="{A74C9FB1-2D29-F14B-8569-8E203840C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70D25B-261A-724E-991C-E91D345300FB}"/>
              </a:ext>
            </a:extLst>
          </p:cNvPr>
          <p:cNvSpPr txBox="1"/>
          <p:nvPr/>
        </p:nvSpPr>
        <p:spPr>
          <a:xfrm>
            <a:off x="9973410" y="4508500"/>
            <a:ext cx="15913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cumulative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 for 120</a:t>
            </a:r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9219ABA9-4F40-D04C-A34A-87A2AE31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19" name="Text Box 34">
            <a:extLst>
              <a:ext uri="{FF2B5EF4-FFF2-40B4-BE49-F238E27FC236}">
                <a16:creationId xmlns:a16="http://schemas.microsoft.com/office/drawing/2014/main" id="{ADFB94EB-2205-5C4D-A60C-0BE5207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139" y="5486400"/>
            <a:ext cx="2542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cumulative ACK covers for earlier lost ACK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1" name="Line 36">
            <a:extLst>
              <a:ext uri="{FF2B5EF4-FFF2-40B4-BE49-F238E27FC236}">
                <a16:creationId xmlns:a16="http://schemas.microsoft.com/office/drawing/2014/main" id="{CCBE06AD-8A86-F04F-8691-D7894B915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800" y="2349049"/>
            <a:ext cx="2346325" cy="571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97669ECF-79A1-4D41-8748-0027E943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437" y="1177474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24" name="Text Box 43">
            <a:extLst>
              <a:ext uri="{FF2B5EF4-FFF2-40B4-BE49-F238E27FC236}">
                <a16:creationId xmlns:a16="http://schemas.microsoft.com/office/drawing/2014/main" id="{0992C83B-4206-984D-AB17-6BDBF1D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512" y="1207637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831F8853-027A-294B-AA6D-ACCABA94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62" y="2430012"/>
            <a:ext cx="869950" cy="401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6" name="Text Box 45">
            <a:extLst>
              <a:ext uri="{FF2B5EF4-FFF2-40B4-BE49-F238E27FC236}">
                <a16:creationId xmlns:a16="http://schemas.microsoft.com/office/drawing/2014/main" id="{8D027E41-059B-A348-B661-6F2DD066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262" y="2482399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Seq=92, 8 bytes of data</a:t>
            </a:r>
          </a:p>
        </p:txBody>
      </p:sp>
      <p:sp>
        <p:nvSpPr>
          <p:cNvPr id="130" name="Line 49">
            <a:extLst>
              <a:ext uri="{FF2B5EF4-FFF2-40B4-BE49-F238E27FC236}">
                <a16:creationId xmlns:a16="http://schemas.microsoft.com/office/drawing/2014/main" id="{7554A1BA-7B17-9947-9957-0D23896F8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162" y="2107749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1" name="Line 50">
            <a:extLst>
              <a:ext uri="{FF2B5EF4-FFF2-40B4-BE49-F238E27FC236}">
                <a16:creationId xmlns:a16="http://schemas.microsoft.com/office/drawing/2014/main" id="{CBDA8AA8-732F-A344-BAE1-68752D7E6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225" y="2102987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BAF7E-F641-074E-A960-6453A9AD2BBF}"/>
              </a:ext>
            </a:extLst>
          </p:cNvPr>
          <p:cNvGrpSpPr/>
          <p:nvPr/>
        </p:nvGrpSpPr>
        <p:grpSpPr>
          <a:xfrm>
            <a:off x="2009637" y="4431849"/>
            <a:ext cx="2652713" cy="879475"/>
            <a:chOff x="2035037" y="4444549"/>
            <a:chExt cx="2652713" cy="879475"/>
          </a:xfrm>
        </p:grpSpPr>
        <p:sp>
          <p:nvSpPr>
            <p:cNvPr id="120" name="Line 35">
              <a:extLst>
                <a:ext uri="{FF2B5EF4-FFF2-40B4-BE49-F238E27FC236}">
                  <a16:creationId xmlns:a16="http://schemas.microsoft.com/office/drawing/2014/main" id="{2F729834-AA00-3F49-9DAA-5799D25FB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612" y="4444549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51">
              <a:extLst>
                <a:ext uri="{FF2B5EF4-FFF2-40B4-BE49-F238E27FC236}">
                  <a16:creationId xmlns:a16="http://schemas.microsoft.com/office/drawing/2014/main" id="{5452ECDA-B3E0-374F-AC96-350658E7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525" y="4517574"/>
              <a:ext cx="933450" cy="5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Text Box 52">
              <a:extLst>
                <a:ext uri="{FF2B5EF4-FFF2-40B4-BE49-F238E27FC236}">
                  <a16:creationId xmlns:a16="http://schemas.microsoft.com/office/drawing/2014/main" id="{CE55EEB5-1B37-394C-A536-E0960B386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037" y="4604887"/>
              <a:ext cx="26527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Seq=120,  15 bytes of data</a:t>
              </a:r>
            </a:p>
          </p:txBody>
        </p:sp>
        <p:sp>
          <p:nvSpPr>
            <p:cNvPr id="134" name="Rectangle 55">
              <a:extLst>
                <a:ext uri="{FF2B5EF4-FFF2-40B4-BE49-F238E27FC236}">
                  <a16:creationId xmlns:a16="http://schemas.microsoft.com/office/drawing/2014/main" id="{448E8CE2-468E-C147-BBB6-851B8973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650" y="5077962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3" name="Group 63">
            <a:extLst>
              <a:ext uri="{FF2B5EF4-FFF2-40B4-BE49-F238E27FC236}">
                <a16:creationId xmlns:a16="http://schemas.microsoft.com/office/drawing/2014/main" id="{C3C010AE-BE43-6F47-963B-D6CB3155D42B}"/>
              </a:ext>
            </a:extLst>
          </p:cNvPr>
          <p:cNvGrpSpPr>
            <a:grpSpLocks/>
          </p:cNvGrpSpPr>
          <p:nvPr/>
        </p:nvGrpSpPr>
        <p:grpSpPr bwMode="auto">
          <a:xfrm>
            <a:off x="2025512" y="2734812"/>
            <a:ext cx="2346325" cy="571500"/>
            <a:chOff x="3759" y="1622"/>
            <a:chExt cx="1478" cy="360"/>
          </a:xfrm>
        </p:grpSpPr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1530CC4E-B289-DB44-8685-B440E2B60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FE817F64-FB48-EB47-B984-31AC87976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Text Box 66">
              <a:extLst>
                <a:ext uri="{FF2B5EF4-FFF2-40B4-BE49-F238E27FC236}">
                  <a16:creationId xmlns:a16="http://schemas.microsoft.com/office/drawing/2014/main" id="{F1525CD3-6EAD-8B46-AE7B-D63A2D95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A8CEC7-4316-034E-9A10-D1758AB5C1E8}"/>
              </a:ext>
            </a:extLst>
          </p:cNvPr>
          <p:cNvGrpSpPr/>
          <p:nvPr/>
        </p:nvGrpSpPr>
        <p:grpSpPr>
          <a:xfrm>
            <a:off x="2030275" y="3011037"/>
            <a:ext cx="2324100" cy="1381125"/>
            <a:chOff x="2030275" y="3011037"/>
            <a:chExt cx="2324100" cy="1381125"/>
          </a:xfrm>
        </p:grpSpPr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26DC4EAE-1D60-F74E-A59A-4591BEF7D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162" y="3372987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F82F123D-402E-6549-ACF5-E00DB4552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7687" y="3011037"/>
              <a:ext cx="1431925" cy="573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46">
              <a:extLst>
                <a:ext uri="{FF2B5EF4-FFF2-40B4-BE49-F238E27FC236}">
                  <a16:creationId xmlns:a16="http://schemas.microsoft.com/office/drawing/2014/main" id="{324855DF-61E7-B748-8BCC-0D83D44C7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912" y="3211062"/>
              <a:ext cx="949325" cy="304800"/>
              <a:chOff x="4215" y="2253"/>
              <a:chExt cx="598" cy="192"/>
            </a:xfrm>
          </p:grpSpPr>
          <p:sp>
            <p:nvSpPr>
              <p:cNvPr id="128" name="Rectangle 47">
                <a:extLst>
                  <a:ext uri="{FF2B5EF4-FFF2-40B4-BE49-F238E27FC236}">
                    <a16:creationId xmlns:a16="http://schemas.microsoft.com/office/drawing/2014/main" id="{9FB09B08-6C10-9344-B5F2-19059A82D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9" name="Text Box 48">
                <a:extLst>
                  <a:ext uri="{FF2B5EF4-FFF2-40B4-BE49-F238E27FC236}">
                    <a16:creationId xmlns:a16="http://schemas.microsoft.com/office/drawing/2014/main" id="{53E02B34-B365-F741-81B4-3CC6B76EE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7" name="Line 67">
              <a:extLst>
                <a:ext uri="{FF2B5EF4-FFF2-40B4-BE49-F238E27FC236}">
                  <a16:creationId xmlns:a16="http://schemas.microsoft.com/office/drawing/2014/main" id="{3A9C7800-3C25-D246-B475-A10782D1A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0275" y="3366637"/>
              <a:ext cx="2324100" cy="10255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8" name="Group 68">
              <a:extLst>
                <a:ext uri="{FF2B5EF4-FFF2-40B4-BE49-F238E27FC236}">
                  <a16:creationId xmlns:a16="http://schemas.microsoft.com/office/drawing/2014/main" id="{17041CF4-B3BE-AC4C-8F4D-F6EFAD3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3212" y="3768274"/>
              <a:ext cx="949325" cy="304800"/>
              <a:chOff x="4215" y="2253"/>
              <a:chExt cx="598" cy="192"/>
            </a:xfrm>
          </p:grpSpPr>
          <p:sp>
            <p:nvSpPr>
              <p:cNvPr id="149" name="Rectangle 69">
                <a:extLst>
                  <a:ext uri="{FF2B5EF4-FFF2-40B4-BE49-F238E27FC236}">
                    <a16:creationId xmlns:a16="http://schemas.microsoft.com/office/drawing/2014/main" id="{3AAC76A6-2B0F-6244-8FEC-36E70DA1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Text Box 70">
                <a:extLst>
                  <a:ext uri="{FF2B5EF4-FFF2-40B4-BE49-F238E27FC236}">
                    <a16:creationId xmlns:a16="http://schemas.microsoft.com/office/drawing/2014/main" id="{821F7D19-F8C8-AE45-80AF-5153ED6D8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51" name="Group 84">
            <a:extLst>
              <a:ext uri="{FF2B5EF4-FFF2-40B4-BE49-F238E27FC236}">
                <a16:creationId xmlns:a16="http://schemas.microsoft.com/office/drawing/2014/main" id="{A513F213-614E-9644-8CDB-349CE9C0E465}"/>
              </a:ext>
            </a:extLst>
          </p:cNvPr>
          <p:cNvGrpSpPr>
            <a:grpSpLocks/>
          </p:cNvGrpSpPr>
          <p:nvPr/>
        </p:nvGrpSpPr>
        <p:grpSpPr bwMode="auto">
          <a:xfrm>
            <a:off x="1598475" y="1469574"/>
            <a:ext cx="630237" cy="533400"/>
            <a:chOff x="-44" y="1473"/>
            <a:chExt cx="981" cy="1105"/>
          </a:xfrm>
        </p:grpSpPr>
        <p:pic>
          <p:nvPicPr>
            <p:cNvPr id="152" name="Picture 85" descr="desktop_computer_stylized_medium">
              <a:extLst>
                <a:ext uri="{FF2B5EF4-FFF2-40B4-BE49-F238E27FC236}">
                  <a16:creationId xmlns:a16="http://schemas.microsoft.com/office/drawing/2014/main" id="{9BBAD69B-B04A-1542-BCB4-1BBB280A5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B7171269-7915-9C4F-B3F9-C51F59FC71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C16FC996-18F5-D44A-B06A-968A8827AE3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6575" y="1464812"/>
            <a:ext cx="674687" cy="590550"/>
            <a:chOff x="-44" y="1473"/>
            <a:chExt cx="981" cy="1105"/>
          </a:xfrm>
        </p:grpSpPr>
        <p:pic>
          <p:nvPicPr>
            <p:cNvPr id="155" name="Picture 88" descr="desktop_computer_stylized_medium">
              <a:extLst>
                <a:ext uri="{FF2B5EF4-FFF2-40B4-BE49-F238E27FC236}">
                  <a16:creationId xmlns:a16="http://schemas.microsoft.com/office/drawing/2014/main" id="{DD8C1025-5742-124A-A45D-17C092AE9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Freeform 89">
              <a:extLst>
                <a:ext uri="{FF2B5EF4-FFF2-40B4-BE49-F238E27FC236}">
                  <a16:creationId xmlns:a16="http://schemas.microsoft.com/office/drawing/2014/main" id="{29DD3896-6A51-A043-8276-55B2A1834A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F42F4D6B-59A3-9047-BAC8-F69D80AB6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5" grpId="0" animBg="1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fast retransmit</a:t>
            </a:r>
            <a:endParaRPr lang="en-US" sz="4400" b="0" dirty="0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D5DBB1B8-3A7B-2149-A7A5-727E44799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7251" y="1928015"/>
            <a:ext cx="0" cy="4413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689C7DF6-5B6C-F34C-B350-3B553A4C7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4518" y="2016469"/>
            <a:ext cx="14666" cy="43250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4" name="Text Box 34">
            <a:extLst>
              <a:ext uri="{FF2B5EF4-FFF2-40B4-BE49-F238E27FC236}">
                <a16:creationId xmlns:a16="http://schemas.microsoft.com/office/drawing/2014/main" id="{7F373F6A-C03C-9348-95D5-6812428E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336" y="1045159"/>
            <a:ext cx="1069083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75" name="Text Box 38">
            <a:extLst>
              <a:ext uri="{FF2B5EF4-FFF2-40B4-BE49-F238E27FC236}">
                <a16:creationId xmlns:a16="http://schemas.microsoft.com/office/drawing/2014/main" id="{DAC7237E-4C51-2843-8070-FFEA2633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27" y="1065430"/>
            <a:ext cx="1073474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80" name="Group 78">
            <a:extLst>
              <a:ext uri="{FF2B5EF4-FFF2-40B4-BE49-F238E27FC236}">
                <a16:creationId xmlns:a16="http://schemas.microsoft.com/office/drawing/2014/main" id="{BFB3AB37-E716-1346-A8BA-2EFF122E1DFB}"/>
              </a:ext>
            </a:extLst>
          </p:cNvPr>
          <p:cNvGrpSpPr>
            <a:grpSpLocks/>
          </p:cNvGrpSpPr>
          <p:nvPr/>
        </p:nvGrpSpPr>
        <p:grpSpPr bwMode="auto">
          <a:xfrm>
            <a:off x="6606003" y="2250502"/>
            <a:ext cx="548811" cy="4090987"/>
            <a:chOff x="397" y="868"/>
            <a:chExt cx="250" cy="2220"/>
          </a:xfrm>
        </p:grpSpPr>
        <p:sp>
          <p:nvSpPr>
            <p:cNvPr id="81" name="Text Box 50">
              <a:extLst>
                <a:ext uri="{FF2B5EF4-FFF2-40B4-BE49-F238E27FC236}">
                  <a16:creationId xmlns:a16="http://schemas.microsoft.com/office/drawing/2014/main" id="{20D2BEC4-83BC-594C-9709-4963DF5C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82" name="Group 51">
              <a:extLst>
                <a:ext uri="{FF2B5EF4-FFF2-40B4-BE49-F238E27FC236}">
                  <a16:creationId xmlns:a16="http://schemas.microsoft.com/office/drawing/2014/main" id="{EDCC85C1-CBD8-CF48-BE14-AB550ACC9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86" name="Line 52">
                <a:extLst>
                  <a:ext uri="{FF2B5EF4-FFF2-40B4-BE49-F238E27FC236}">
                    <a16:creationId xmlns:a16="http://schemas.microsoft.com/office/drawing/2014/main" id="{F5C3CCA7-42E1-5E4B-B134-3ADAAE25F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7" name="Line 53">
                <a:extLst>
                  <a:ext uri="{FF2B5EF4-FFF2-40B4-BE49-F238E27FC236}">
                    <a16:creationId xmlns:a16="http://schemas.microsoft.com/office/drawing/2014/main" id="{8E5A8D16-FBBC-D14E-8BAD-251BDDCB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3" name="Group 54">
              <a:extLst>
                <a:ext uri="{FF2B5EF4-FFF2-40B4-BE49-F238E27FC236}">
                  <a16:creationId xmlns:a16="http://schemas.microsoft.com/office/drawing/2014/main" id="{21D50596-28D4-5A43-9FB1-7BBC7387FCE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84" name="Line 55">
                <a:extLst>
                  <a:ext uri="{FF2B5EF4-FFF2-40B4-BE49-F238E27FC236}">
                    <a16:creationId xmlns:a16="http://schemas.microsoft.com/office/drawing/2014/main" id="{80D32A34-44D9-C043-A214-A031ADF68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5" name="Line 56">
                <a:extLst>
                  <a:ext uri="{FF2B5EF4-FFF2-40B4-BE49-F238E27FC236}">
                    <a16:creationId xmlns:a16="http://schemas.microsoft.com/office/drawing/2014/main" id="{AE50FFCD-888F-5F49-95EA-1422F4F9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EC346A-D192-A745-962D-2F7187BE2EBA}"/>
              </a:ext>
            </a:extLst>
          </p:cNvPr>
          <p:cNvGrpSpPr/>
          <p:nvPr/>
        </p:nvGrpSpPr>
        <p:grpSpPr>
          <a:xfrm>
            <a:off x="7013299" y="3003106"/>
            <a:ext cx="3612455" cy="2092660"/>
            <a:chOff x="7013299" y="3003106"/>
            <a:chExt cx="3612455" cy="2092660"/>
          </a:xfrm>
        </p:grpSpPr>
        <p:sp>
          <p:nvSpPr>
            <p:cNvPr id="64" name="Line 12">
              <a:extLst>
                <a:ext uri="{FF2B5EF4-FFF2-40B4-BE49-F238E27FC236}">
                  <a16:creationId xmlns:a16="http://schemas.microsoft.com/office/drawing/2014/main" id="{95AEFD21-3019-6045-8B8C-F134C817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4339" y="3003106"/>
              <a:ext cx="3483853" cy="93982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D424C827-C61B-5F47-A8EF-11555EB43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535" y="3495131"/>
              <a:ext cx="3499219" cy="96377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E299C9DA-59E0-D740-8F25-10DD099B6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3785544"/>
              <a:ext cx="3466289" cy="10301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5BBCCA9A-EE48-4F4D-B1C7-EAC125089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4050906"/>
              <a:ext cx="3450923" cy="10448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Text Box 43">
              <a:extLst>
                <a:ext uri="{FF2B5EF4-FFF2-40B4-BE49-F238E27FC236}">
                  <a16:creationId xmlns:a16="http://schemas.microsoft.com/office/drawing/2014/main" id="{239E35BD-73CE-0B47-977F-0F2E0F117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36981">
              <a:off x="7013299" y="3540991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0" name="Text Box 67">
              <a:extLst>
                <a:ext uri="{FF2B5EF4-FFF2-40B4-BE49-F238E27FC236}">
                  <a16:creationId xmlns:a16="http://schemas.microsoft.com/office/drawing/2014/main" id="{0D263B80-AF59-D348-84FD-932DC4516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35106">
              <a:off x="7025762" y="4030047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3" name="Text Box 74">
              <a:extLst>
                <a:ext uri="{FF2B5EF4-FFF2-40B4-BE49-F238E27FC236}">
                  <a16:creationId xmlns:a16="http://schemas.microsoft.com/office/drawing/2014/main" id="{8EFF23A0-366A-E64A-A6E3-90FD7CB3D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57108">
              <a:off x="7017491" y="4400415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6" name="Text Box 77">
              <a:extLst>
                <a:ext uri="{FF2B5EF4-FFF2-40B4-BE49-F238E27FC236}">
                  <a16:creationId xmlns:a16="http://schemas.microsoft.com/office/drawing/2014/main" id="{589E2F0E-5EA2-944C-B543-F8CCDFFE3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28354">
              <a:off x="7020313" y="4687228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7" name="Rectangle 84">
            <a:extLst>
              <a:ext uri="{FF2B5EF4-FFF2-40B4-BE49-F238E27FC236}">
                <a16:creationId xmlns:a16="http://schemas.microsoft.com/office/drawing/2014/main" id="{DDC13008-E549-D946-9386-1DAF7089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05" y="2563776"/>
            <a:ext cx="1047131" cy="2616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0A887-ABC6-3C43-BE7B-AF0C2FBB6C93}"/>
              </a:ext>
            </a:extLst>
          </p:cNvPr>
          <p:cNvGrpSpPr/>
          <p:nvPr/>
        </p:nvGrpSpPr>
        <p:grpSpPr>
          <a:xfrm>
            <a:off x="7137252" y="2219051"/>
            <a:ext cx="3503609" cy="1809741"/>
            <a:chOff x="7137252" y="2219051"/>
            <a:chExt cx="3503609" cy="1809741"/>
          </a:xfrm>
        </p:grpSpPr>
        <p:sp>
          <p:nvSpPr>
            <p:cNvPr id="60" name="Line 3">
              <a:extLst>
                <a:ext uri="{FF2B5EF4-FFF2-40B4-BE49-F238E27FC236}">
                  <a16:creationId xmlns:a16="http://schemas.microsoft.com/office/drawing/2014/main" id="{2DDEC3DE-B6A8-CB4A-8854-325CA5375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281830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9">
              <a:extLst>
                <a:ext uri="{FF2B5EF4-FFF2-40B4-BE49-F238E27FC236}">
                  <a16:creationId xmlns:a16="http://schemas.microsoft.com/office/drawing/2014/main" id="{7443982D-7E67-3541-8BDB-FB3F54B4C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547191"/>
              <a:ext cx="2430134" cy="48096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Line 14">
              <a:extLst>
                <a:ext uri="{FF2B5EF4-FFF2-40B4-BE49-F238E27FC236}">
                  <a16:creationId xmlns:a16="http://schemas.microsoft.com/office/drawing/2014/main" id="{45E4DCDF-3370-7840-AFF3-2F4DBC2FB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812553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5">
              <a:extLst>
                <a:ext uri="{FF2B5EF4-FFF2-40B4-BE49-F238E27FC236}">
                  <a16:creationId xmlns:a16="http://schemas.microsoft.com/office/drawing/2014/main" id="{99432412-7F47-DD4A-A770-DACE51980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343275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D5993C48-F14C-2044-846C-9FEC39130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077914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Text Box 20">
              <a:extLst>
                <a:ext uri="{FF2B5EF4-FFF2-40B4-BE49-F238E27FC236}">
                  <a16:creationId xmlns:a16="http://schemas.microsoft.com/office/drawing/2014/main" id="{E876EFCF-EFAF-7745-82C0-69510059A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1039" y="2740684"/>
              <a:ext cx="390753" cy="53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X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Text Box 40">
              <a:extLst>
                <a:ext uri="{FF2B5EF4-FFF2-40B4-BE49-F238E27FC236}">
                  <a16:creationId xmlns:a16="http://schemas.microsoft.com/office/drawing/2014/main" id="{9B99FD84-14B7-6845-8B4C-03596E08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4648">
              <a:off x="7273253" y="2219051"/>
              <a:ext cx="21221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sp>
          <p:nvSpPr>
            <p:cNvPr id="98" name="Text Box 83">
              <a:extLst>
                <a:ext uri="{FF2B5EF4-FFF2-40B4-BE49-F238E27FC236}">
                  <a16:creationId xmlns:a16="http://schemas.microsoft.com/office/drawing/2014/main" id="{677E8A81-661D-AA46-A7ED-6BC634EA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5764">
              <a:off x="7287508" y="2545419"/>
              <a:ext cx="23136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A0E61A-342C-6348-8A8F-CA25838E85CE}"/>
              </a:ext>
            </a:extLst>
          </p:cNvPr>
          <p:cNvGrpSpPr/>
          <p:nvPr/>
        </p:nvGrpSpPr>
        <p:grpSpPr>
          <a:xfrm>
            <a:off x="6842436" y="5132585"/>
            <a:ext cx="3833549" cy="696610"/>
            <a:chOff x="6842436" y="5132585"/>
            <a:chExt cx="3833549" cy="696610"/>
          </a:xfrm>
        </p:grpSpPr>
        <p:sp>
          <p:nvSpPr>
            <p:cNvPr id="72" name="Line 24">
              <a:extLst>
                <a:ext uri="{FF2B5EF4-FFF2-40B4-BE49-F238E27FC236}">
                  <a16:creationId xmlns:a16="http://schemas.microsoft.com/office/drawing/2014/main" id="{A22F562A-B278-CF40-B0A2-08D7E8956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2376" y="5143678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id="{C18ABD18-73AE-1540-89A2-73F2330E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171" y="5224724"/>
              <a:ext cx="1047131" cy="261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0" name="Text Box 86">
              <a:extLst>
                <a:ext uri="{FF2B5EF4-FFF2-40B4-BE49-F238E27FC236}">
                  <a16:creationId xmlns:a16="http://schemas.microsoft.com/office/drawing/2014/main" id="{DDF60828-DFE2-734F-A384-4D3CA07DD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436" y="5132585"/>
              <a:ext cx="3154565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101" name="Group 93">
            <a:extLst>
              <a:ext uri="{FF2B5EF4-FFF2-40B4-BE49-F238E27FC236}">
                <a16:creationId xmlns:a16="http://schemas.microsoft.com/office/drawing/2014/main" id="{90980625-BCFD-F546-BD95-6CC80FC48859}"/>
              </a:ext>
            </a:extLst>
          </p:cNvPr>
          <p:cNvGrpSpPr>
            <a:grpSpLocks/>
          </p:cNvGrpSpPr>
          <p:nvPr/>
        </p:nvGrpSpPr>
        <p:grpSpPr bwMode="auto">
          <a:xfrm>
            <a:off x="6608198" y="1343690"/>
            <a:ext cx="810044" cy="619176"/>
            <a:chOff x="-44" y="1473"/>
            <a:chExt cx="981" cy="1105"/>
          </a:xfrm>
        </p:grpSpPr>
        <p:pic>
          <p:nvPicPr>
            <p:cNvPr id="102" name="Picture 94" descr="desktop_computer_stylized_medium">
              <a:extLst>
                <a:ext uri="{FF2B5EF4-FFF2-40B4-BE49-F238E27FC236}">
                  <a16:creationId xmlns:a16="http://schemas.microsoft.com/office/drawing/2014/main" id="{6FD17C8F-7985-B64F-82A4-84E39A7C7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F7BDE405-F464-BB4E-8D0F-F82DE05FCB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" name="Group 96">
            <a:extLst>
              <a:ext uri="{FF2B5EF4-FFF2-40B4-BE49-F238E27FC236}">
                <a16:creationId xmlns:a16="http://schemas.microsoft.com/office/drawing/2014/main" id="{30D13886-717C-5C49-84EB-DD7C28AC75E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28620" y="1375018"/>
            <a:ext cx="749093" cy="672617"/>
            <a:chOff x="-44" y="1473"/>
            <a:chExt cx="981" cy="1105"/>
          </a:xfrm>
        </p:grpSpPr>
        <p:pic>
          <p:nvPicPr>
            <p:cNvPr id="105" name="Picture 97" descr="desktop_computer_stylized_medium">
              <a:extLst>
                <a:ext uri="{FF2B5EF4-FFF2-40B4-BE49-F238E27FC236}">
                  <a16:creationId xmlns:a16="http://schemas.microsoft.com/office/drawing/2014/main" id="{5EB3C43B-1013-9A41-8AA9-8D6C5A281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1D800635-1037-4C4C-A3B0-794CE30A50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BABFE7-C970-8E4B-A16C-A7D788B9DA23}"/>
              </a:ext>
            </a:extLst>
          </p:cNvPr>
          <p:cNvGrpSpPr/>
          <p:nvPr/>
        </p:nvGrpSpPr>
        <p:grpSpPr>
          <a:xfrm>
            <a:off x="1803400" y="4591050"/>
            <a:ext cx="5319534" cy="1606314"/>
            <a:chOff x="1803400" y="4591050"/>
            <a:chExt cx="5319534" cy="1606314"/>
          </a:xfrm>
        </p:grpSpPr>
        <p:pic>
          <p:nvPicPr>
            <p:cNvPr id="52" name="Picture 2" descr="Image result for light bulb icon">
              <a:extLst>
                <a:ext uri="{FF2B5EF4-FFF2-40B4-BE49-F238E27FC236}">
                  <a16:creationId xmlns:a16="http://schemas.microsoft.com/office/drawing/2014/main" id="{F30DA35F-A671-6D4D-9DD4-D0D5E13E1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4591050"/>
              <a:ext cx="81915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34AAC8DC-F059-7445-99BF-80AECC3E6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775436"/>
              <a:ext cx="414552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Receipt of three duplicate ACKs indicates 3 segments received after a missing segment – lost segment is likely. So retransmit!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51B68-D8DE-9043-B6CA-9F2F28DD2CA6}"/>
                </a:ext>
              </a:extLst>
            </p:cNvPr>
            <p:cNvCxnSpPr>
              <a:cxnSpLocks/>
            </p:cNvCxnSpPr>
            <p:nvPr/>
          </p:nvCxnSpPr>
          <p:spPr>
            <a:xfrm>
              <a:off x="6359939" y="5143678"/>
              <a:ext cx="76299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962C80-D280-E449-81BD-84D3E53124DD}"/>
              </a:ext>
            </a:extLst>
          </p:cNvPr>
          <p:cNvGrpSpPr/>
          <p:nvPr/>
        </p:nvGrpSpPr>
        <p:grpSpPr>
          <a:xfrm>
            <a:off x="790711" y="1227535"/>
            <a:ext cx="5214977" cy="2878929"/>
            <a:chOff x="7089911" y="1681505"/>
            <a:chExt cx="5214977" cy="2878929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5C10379-FA54-C34D-B355-F07F5DA40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355" y="2207758"/>
              <a:ext cx="4809067" cy="2263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463550" indent="-2381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if sender receives 3 additional ACKs for same data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triple duplicate ACKs”),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resend </a:t>
              </a:r>
              <a:r>
                <a:rPr kumimoji="0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unACKed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segment with smallest seq #</a:t>
              </a:r>
            </a:p>
            <a:p>
              <a:pPr marL="463550" marR="0" lvl="1" indent="-238125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likely that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unACKed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segment lost, so don’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 wait for timeout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8A365B45-4FD3-5C46-85AD-12CD5EA2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911" y="1910106"/>
              <a:ext cx="5214977" cy="265032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Text Box 7">
              <a:extLst>
                <a:ext uri="{FF2B5EF4-FFF2-40B4-BE49-F238E27FC236}">
                  <a16:creationId xmlns:a16="http://schemas.microsoft.com/office/drawing/2014/main" id="{F5EE31CA-1C9B-9E4F-8E15-A0B0919A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8953" y="1681505"/>
              <a:ext cx="277336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fast retransmit</a:t>
              </a:r>
            </a:p>
          </p:txBody>
        </p:sp>
      </p:grpSp>
      <p:sp>
        <p:nvSpPr>
          <p:cNvPr id="53" name="Slide Number Placeholder 2">
            <a:extLst>
              <a:ext uri="{FF2B5EF4-FFF2-40B4-BE49-F238E27FC236}">
                <a16:creationId xmlns:a16="http://schemas.microsoft.com/office/drawing/2014/main" id="{16A9B416-8E8B-FD4A-BF46-FBBC16EEB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183946"/>
            <a:ext cx="6618109" cy="5624267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746125" lvl="1" indent="-288925">
              <a:buClr>
                <a:schemeClr val="bg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segment structure</a:t>
            </a:r>
          </a:p>
          <a:p>
            <a:pPr marL="746125" lvl="1" indent="-288925">
              <a:buClr>
                <a:schemeClr val="bg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reliable data transfer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connection management</a:t>
            </a:r>
            <a:endParaRPr lang="en-US" sz="3200" dirty="0"/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DDC9-958A-FA4C-8403-56ABF73A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B4D37-2E98-204A-ACC1-DA60FB18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70507C61-599D-8346-AECE-C0A356026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Drinking from the Firehose: How VividCortex Compresses its Metrics">
            <a:extLst>
              <a:ext uri="{FF2B5EF4-FFF2-40B4-BE49-F238E27FC236}">
                <a16:creationId xmlns:a16="http://schemas.microsoft.com/office/drawing/2014/main" id="{4F457921-03BB-884A-B43A-C231DAB7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4" y="4484079"/>
            <a:ext cx="3018692" cy="18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From the Information Firehose">
            <a:extLst>
              <a:ext uri="{FF2B5EF4-FFF2-40B4-BE49-F238E27FC236}">
                <a16:creationId xmlns:a16="http://schemas.microsoft.com/office/drawing/2014/main" id="{CC4ECDA6-EF5F-7940-8430-C0BB8793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3300222"/>
            <a:ext cx="2699594" cy="17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48F7A259-99DD-7041-B802-66CCB4B0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70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3" name="Rectangle 91">
            <a:extLst>
              <a:ext uri="{FF2B5EF4-FFF2-40B4-BE49-F238E27FC236}">
                <a16:creationId xmlns:a16="http://schemas.microsoft.com/office/drawing/2014/main" id="{262B8492-92D0-1D4D-A388-8EDCD289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960" y="41218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31E27D-6EC1-5943-92A1-E4210B15E8BC}"/>
              </a:ext>
            </a:extLst>
          </p:cNvPr>
          <p:cNvGrpSpPr/>
          <p:nvPr/>
        </p:nvGrpSpPr>
        <p:grpSpPr>
          <a:xfrm>
            <a:off x="7901253" y="5053671"/>
            <a:ext cx="1039369" cy="214398"/>
            <a:chOff x="7344839" y="5551212"/>
            <a:chExt cx="1039369" cy="214398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8A48CC54-2E19-7E49-AB6A-C589B712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39" y="5556060"/>
              <a:ext cx="1006475" cy="2095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Rectangle 92">
              <a:extLst>
                <a:ext uri="{FF2B5EF4-FFF2-40B4-BE49-F238E27FC236}">
                  <a16:creationId xmlns:a16="http://schemas.microsoft.com/office/drawing/2014/main" id="{F086B485-A7FA-024F-AE08-D3278D53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783" y="5551212"/>
              <a:ext cx="733425" cy="212725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3072215E-AACF-9541-93AB-D98D0EECB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8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Line 76">
              <a:extLst>
                <a:ext uri="{FF2B5EF4-FFF2-40B4-BE49-F238E27FC236}">
                  <a16:creationId xmlns:a16="http://schemas.microsoft.com/office/drawing/2014/main" id="{A70802F4-DC4B-B74E-9BF2-97E565E57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2" name="Rectangle 86">
            <a:extLst>
              <a:ext uri="{FF2B5EF4-FFF2-40B4-BE49-F238E27FC236}">
                <a16:creationId xmlns:a16="http://schemas.microsoft.com/office/drawing/2014/main" id="{4115F8B6-91A1-7C41-83BF-8BE89BBE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022" y="30804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0" name="Text Box 116">
            <a:extLst>
              <a:ext uri="{FF2B5EF4-FFF2-40B4-BE49-F238E27FC236}">
                <a16:creationId xmlns:a16="http://schemas.microsoft.com/office/drawing/2014/main" id="{698424D2-456E-974F-973C-408C9336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935" y="5473175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from sender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1FE7EE57-FED3-864B-8F06-9CC2C77BF0DE}"/>
              </a:ext>
            </a:extLst>
          </p:cNvPr>
          <p:cNvSpPr/>
          <p:nvPr/>
        </p:nvSpPr>
        <p:spPr>
          <a:xfrm>
            <a:off x="8312727" y="2806352"/>
            <a:ext cx="1410695" cy="2718148"/>
          </a:xfrm>
          <a:prstGeom prst="curvedDownArrow">
            <a:avLst>
              <a:gd name="adj1" fmla="val 13767"/>
              <a:gd name="adj2" fmla="val 28170"/>
              <a:gd name="adj3" fmla="val 25000"/>
            </a:avLst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67096-84FB-0C47-BA14-5CD76A63BC39}"/>
              </a:ext>
            </a:extLst>
          </p:cNvPr>
          <p:cNvGrpSpPr/>
          <p:nvPr/>
        </p:nvGrpSpPr>
        <p:grpSpPr>
          <a:xfrm>
            <a:off x="1111171" y="3426107"/>
            <a:ext cx="5034986" cy="2800562"/>
            <a:chOff x="4343173" y="1560062"/>
            <a:chExt cx="9034622" cy="4921250"/>
          </a:xfrm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887BE98B-9B7E-9D41-AEF0-CA93BB1C9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073" y="1560062"/>
              <a:ext cx="3951287" cy="48244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DD2E62C-E2CB-C147-9685-E568D542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348" y="1675949"/>
              <a:ext cx="3951287" cy="48053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6E5293FD-6A44-CD45-9C2D-E6EC13F48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523" y="2050599"/>
              <a:ext cx="3946525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D5FD85FC-35E3-CC42-86B2-4CBE4FF7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2430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1F09DA56-95A7-9740-9266-702F4D667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698" y="2811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18">
              <a:extLst>
                <a:ext uri="{FF2B5EF4-FFF2-40B4-BE49-F238E27FC236}">
                  <a16:creationId xmlns:a16="http://schemas.microsoft.com/office/drawing/2014/main" id="{3173FF56-BD9B-654B-92B6-4B36C86F4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935" y="3206299"/>
              <a:ext cx="3951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84202EA3-2833-F04E-AA3C-8BB8999BF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3596824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Line 20">
              <a:extLst>
                <a:ext uri="{FF2B5EF4-FFF2-40B4-BE49-F238E27FC236}">
                  <a16:creationId xmlns:a16="http://schemas.microsoft.com/office/drawing/2014/main" id="{B5EE22BF-1DD2-B74E-9710-050E4C36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4158799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E3D5975A-D204-D047-91DC-FE8A65BB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3735" y="2814187"/>
              <a:ext cx="4763" cy="777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7C1EE2-2B96-F74C-A327-2DFC2DFC62BA}"/>
                </a:ext>
              </a:extLst>
            </p:cNvPr>
            <p:cNvGrpSpPr/>
            <p:nvPr/>
          </p:nvGrpSpPr>
          <p:grpSpPr>
            <a:xfrm>
              <a:off x="6113100" y="2788385"/>
              <a:ext cx="7264695" cy="1048460"/>
              <a:chOff x="6113100" y="2788385"/>
              <a:chExt cx="7264695" cy="1048460"/>
            </a:xfrm>
          </p:grpSpPr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2E8A978C-B58F-724E-97B2-2FB3E91F6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3100" y="2788385"/>
                <a:ext cx="2293763" cy="52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receive window</a:t>
                </a:r>
              </a:p>
            </p:txBody>
          </p:sp>
          <p:sp>
            <p:nvSpPr>
              <p:cNvPr id="68" name="Text Box 49">
                <a:extLst>
                  <a:ext uri="{FF2B5EF4-FFF2-40B4-BE49-F238E27FC236}">
                    <a16:creationId xmlns:a16="http://schemas.microsoft.com/office/drawing/2014/main" id="{4311B6E6-847F-7C42-98B1-9875A91D1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4899" y="2847114"/>
                <a:ext cx="4652896" cy="98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flow control: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# bytes receiver willing to accept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1B19FC7E-F3A0-3F49-A0E5-0BD2B4FB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852" y="3044701"/>
                <a:ext cx="58204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C66942C1-B5F2-CD48-AEFD-79309840A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89447" y="1679374"/>
              <a:ext cx="1761" cy="365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3A4399FC-22AC-CD4F-9984-791C62C98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086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4B0832-7295-6748-A6EB-5D9B0607F222}"/>
              </a:ext>
            </a:extLst>
          </p:cNvPr>
          <p:cNvGrpSpPr/>
          <p:nvPr/>
        </p:nvGrpSpPr>
        <p:grpSpPr>
          <a:xfrm>
            <a:off x="756989" y="3535828"/>
            <a:ext cx="4164772" cy="1950572"/>
            <a:chOff x="363537" y="4127499"/>
            <a:chExt cx="4164772" cy="1950572"/>
          </a:xfrm>
        </p:grpSpPr>
        <p:sp>
          <p:nvSpPr>
            <p:cNvPr id="179" name="Rectangle 110">
              <a:extLst>
                <a:ext uri="{FF2B5EF4-FFF2-40B4-BE49-F238E27FC236}">
                  <a16:creationId xmlns:a16="http://schemas.microsoft.com/office/drawing/2014/main" id="{71EEDA6C-9700-F540-8450-88D0CF38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" y="4397375"/>
              <a:ext cx="4134671" cy="16806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8C96D4BC-6609-824B-A9B9-24E2A66F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13" y="4549775"/>
              <a:ext cx="4072696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receiver controls sender, so sender won’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 overflow receiver’s buffer by transmitting too much, too fast</a:t>
              </a:r>
              <a:endPara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81" name="Group 112">
              <a:extLst>
                <a:ext uri="{FF2B5EF4-FFF2-40B4-BE49-F238E27FC236}">
                  <a16:creationId xmlns:a16="http://schemas.microsoft.com/office/drawing/2014/main" id="{6B4EAE2E-56DA-864E-99A1-E535BFD3A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438" y="4127499"/>
              <a:ext cx="2003542" cy="523875"/>
              <a:chOff x="3327" y="230"/>
              <a:chExt cx="1176" cy="330"/>
            </a:xfrm>
          </p:grpSpPr>
          <p:sp>
            <p:nvSpPr>
              <p:cNvPr id="183" name="Rectangle 113">
                <a:extLst>
                  <a:ext uri="{FF2B5EF4-FFF2-40B4-BE49-F238E27FC236}">
                    <a16:creationId xmlns:a16="http://schemas.microsoft.com/office/drawing/2014/main" id="{364B36BC-850A-C443-AFE1-8C4A92F8C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" y="323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4" name="Text Box 114">
                <a:extLst>
                  <a:ext uri="{FF2B5EF4-FFF2-40B4-BE49-F238E27FC236}">
                    <a16:creationId xmlns:a16="http://schemas.microsoft.com/office/drawing/2014/main" id="{4A67984A-D193-3248-9AD8-3DC158608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" y="230"/>
                <a:ext cx="11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flow control</a:t>
                </a:r>
              </a:p>
            </p:txBody>
          </p:sp>
        </p:grpSp>
      </p:grp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7630935" y="2806352"/>
            <a:ext cx="2092487" cy="2971623"/>
            <a:chOff x="7630935" y="2806352"/>
            <a:chExt cx="2092487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7630935" y="3080408"/>
              <a:ext cx="1309687" cy="2697567"/>
              <a:chOff x="7074521" y="3577949"/>
              <a:chExt cx="1309687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6AC88DD4-8D5E-1A4B-AF04-AF0A9B96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4187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183946"/>
            <a:ext cx="6618109" cy="5624267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segment structure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reliable data transfer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connection management</a:t>
            </a:r>
            <a:endParaRPr lang="en-US" sz="3200" dirty="0"/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DDC9-958A-FA4C-8403-56ABF73A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4935B-A6B2-0C48-9638-656FA430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54" name="Rectangle 75">
            <a:extLst>
              <a:ext uri="{FF2B5EF4-FFF2-40B4-BE49-F238E27FC236}">
                <a16:creationId xmlns:a16="http://schemas.microsoft.com/office/drawing/2014/main" id="{78F7B284-6B74-F548-982C-C01C5F7D3D99}"/>
              </a:ext>
            </a:extLst>
          </p:cNvPr>
          <p:cNvSpPr txBox="1">
            <a:spLocks noChangeArrowheads="1"/>
          </p:cNvSpPr>
          <p:nvPr/>
        </p:nvSpPr>
        <p:spPr>
          <a:xfrm>
            <a:off x="668940" y="1485900"/>
            <a:ext cx="5826405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advertises” free buffer space in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field in TCP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size set via socket options (typical default is 4096 bytes)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operating systems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autoadjust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limits amount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in-flight”) data to received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guarantees receive buffer will not overflow</a:t>
            </a:r>
          </a:p>
        </p:txBody>
      </p:sp>
      <p:grpSp>
        <p:nvGrpSpPr>
          <p:cNvPr id="81" name="Group 72">
            <a:extLst>
              <a:ext uri="{FF2B5EF4-FFF2-40B4-BE49-F238E27FC236}">
                <a16:creationId xmlns:a16="http://schemas.microsoft.com/office/drawing/2014/main" id="{BCF10484-C4F0-2146-A1F6-01CD23E18EAF}"/>
              </a:ext>
            </a:extLst>
          </p:cNvPr>
          <p:cNvGrpSpPr>
            <a:grpSpLocks/>
          </p:cNvGrpSpPr>
          <p:nvPr/>
        </p:nvGrpSpPr>
        <p:grpSpPr bwMode="auto">
          <a:xfrm>
            <a:off x="8147517" y="2351087"/>
            <a:ext cx="2578100" cy="2155825"/>
            <a:chOff x="512" y="1294"/>
            <a:chExt cx="1888" cy="1358"/>
          </a:xfrm>
        </p:grpSpPr>
        <p:grpSp>
          <p:nvGrpSpPr>
            <p:cNvPr id="82" name="Group 17">
              <a:extLst>
                <a:ext uri="{FF2B5EF4-FFF2-40B4-BE49-F238E27FC236}">
                  <a16:creationId xmlns:a16="http://schemas.microsoft.com/office/drawing/2014/main" id="{1B215862-92BC-FD44-8231-FAC4460EC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91" name="Rectangle 18">
                <a:extLst>
                  <a:ext uri="{FF2B5EF4-FFF2-40B4-BE49-F238E27FC236}">
                    <a16:creationId xmlns:a16="http://schemas.microsoft.com/office/drawing/2014/main" id="{9F916805-82BB-7244-99A5-5F0A5D165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4DA550D0-215D-334C-AB2B-CF8748123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" name="Rectangle 20">
                <a:extLst>
                  <a:ext uri="{FF2B5EF4-FFF2-40B4-BE49-F238E27FC236}">
                    <a16:creationId xmlns:a16="http://schemas.microsoft.com/office/drawing/2014/main" id="{B48A6578-4F82-8A4E-B684-CD32D31F8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4" name="Rectangle 21">
                <a:extLst>
                  <a:ext uri="{FF2B5EF4-FFF2-40B4-BE49-F238E27FC236}">
                    <a16:creationId xmlns:a16="http://schemas.microsoft.com/office/drawing/2014/main" id="{FE3C8549-958F-8C49-9BB2-21BE77A5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3" name="Rectangle 52">
              <a:extLst>
                <a:ext uri="{FF2B5EF4-FFF2-40B4-BE49-F238E27FC236}">
                  <a16:creationId xmlns:a16="http://schemas.microsoft.com/office/drawing/2014/main" id="{4EAEE0E4-1542-A044-B98C-0D8E8528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4" name="Line 53">
              <a:extLst>
                <a:ext uri="{FF2B5EF4-FFF2-40B4-BE49-F238E27FC236}">
                  <a16:creationId xmlns:a16="http://schemas.microsoft.com/office/drawing/2014/main" id="{1BF4AFA5-7079-8E48-98E5-F01131B6D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AutoShape 54">
              <a:extLst>
                <a:ext uri="{FF2B5EF4-FFF2-40B4-BE49-F238E27FC236}">
                  <a16:creationId xmlns:a16="http://schemas.microsoft.com/office/drawing/2014/main" id="{01CE49A7-7FEA-2F41-B96C-9C13B374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Rectangle 55" descr="Dark upward diagonal">
              <a:extLst>
                <a:ext uri="{FF2B5EF4-FFF2-40B4-BE49-F238E27FC236}">
                  <a16:creationId xmlns:a16="http://schemas.microsoft.com/office/drawing/2014/main" id="{E7DBF90D-63AF-CA4B-B765-CCAF65A7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AutoShape 56">
              <a:extLst>
                <a:ext uri="{FF2B5EF4-FFF2-40B4-BE49-F238E27FC236}">
                  <a16:creationId xmlns:a16="http://schemas.microsoft.com/office/drawing/2014/main" id="{E85EDD4B-2EB2-CF4B-A7E7-5DB87DD8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Text Box 57">
              <a:extLst>
                <a:ext uri="{FF2B5EF4-FFF2-40B4-BE49-F238E27FC236}">
                  <a16:creationId xmlns:a16="http://schemas.microsoft.com/office/drawing/2014/main" id="{18AF2730-2703-2A49-8B1B-CCB541608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buffered data</a:t>
              </a:r>
            </a:p>
          </p:txBody>
        </p:sp>
        <p:sp>
          <p:nvSpPr>
            <p:cNvPr id="89" name="Line 58">
              <a:extLst>
                <a:ext uri="{FF2B5EF4-FFF2-40B4-BE49-F238E27FC236}">
                  <a16:creationId xmlns:a16="http://schemas.microsoft.com/office/drawing/2014/main" id="{3E425F76-602D-884F-B462-CE3703890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0" name="Text Box 59">
              <a:extLst>
                <a:ext uri="{FF2B5EF4-FFF2-40B4-BE49-F238E27FC236}">
                  <a16:creationId xmlns:a16="http://schemas.microsoft.com/office/drawing/2014/main" id="{FAA57939-600A-5644-BD7E-58580D1D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free buffer space</a:t>
              </a:r>
            </a:p>
          </p:txBody>
        </p:sp>
      </p:grpSp>
      <p:sp>
        <p:nvSpPr>
          <p:cNvPr id="95" name="Text Box 62">
            <a:extLst>
              <a:ext uri="{FF2B5EF4-FFF2-40B4-BE49-F238E27FC236}">
                <a16:creationId xmlns:a16="http://schemas.microsoft.com/office/drawing/2014/main" id="{AEFCE47F-E93D-AF44-B3F4-73BB671A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104" y="3495674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rwnd</a:t>
            </a:r>
          </a:p>
        </p:txBody>
      </p:sp>
      <p:sp>
        <p:nvSpPr>
          <p:cNvPr id="96" name="Line 64">
            <a:extLst>
              <a:ext uri="{FF2B5EF4-FFF2-40B4-BE49-F238E27FC236}">
                <a16:creationId xmlns:a16="http://schemas.microsoft.com/office/drawing/2014/main" id="{16902A7E-A0A9-CA44-AA34-DA532E000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1279" y="3228974"/>
            <a:ext cx="0" cy="322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7" name="Line 65">
            <a:extLst>
              <a:ext uri="{FF2B5EF4-FFF2-40B4-BE49-F238E27FC236}">
                <a16:creationId xmlns:a16="http://schemas.microsoft.com/office/drawing/2014/main" id="{D648F6B1-0A50-8C4D-A7D2-3CF747C8BA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1279" y="3754437"/>
            <a:ext cx="0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8" name="Line 66">
            <a:extLst>
              <a:ext uri="{FF2B5EF4-FFF2-40B4-BE49-F238E27FC236}">
                <a16:creationId xmlns:a16="http://schemas.microsoft.com/office/drawing/2014/main" id="{6D1EA1AA-F1A0-E74F-8EB6-323F135BB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7292" y="4086224"/>
            <a:ext cx="476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9" name="Line 67">
            <a:extLst>
              <a:ext uri="{FF2B5EF4-FFF2-40B4-BE49-F238E27FC236}">
                <a16:creationId xmlns:a16="http://schemas.microsoft.com/office/drawing/2014/main" id="{1C85352E-17C9-D549-A2BD-57A09913F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6504" y="3217862"/>
            <a:ext cx="196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0" name="Line 68">
            <a:extLst>
              <a:ext uri="{FF2B5EF4-FFF2-40B4-BE49-F238E27FC236}">
                <a16:creationId xmlns:a16="http://schemas.microsoft.com/office/drawing/2014/main" id="{EBC9AE0D-2B04-2645-9476-0B3051DF9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9517" y="2692399"/>
            <a:ext cx="476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1" name="Line 69">
            <a:extLst>
              <a:ext uri="{FF2B5EF4-FFF2-40B4-BE49-F238E27FC236}">
                <a16:creationId xmlns:a16="http://schemas.microsoft.com/office/drawing/2014/main" id="{C0332117-A4C3-844D-8A08-8B0B485AD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454" y="2697162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2" name="Line 70">
            <a:extLst>
              <a:ext uri="{FF2B5EF4-FFF2-40B4-BE49-F238E27FC236}">
                <a16:creationId xmlns:a16="http://schemas.microsoft.com/office/drawing/2014/main" id="{838B5881-D7D0-554D-93A9-E8D16418B8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6867" y="3121024"/>
            <a:ext cx="0" cy="954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76399630-36A1-DE42-B526-23329112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342" y="2857499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</a:p>
        </p:txBody>
      </p:sp>
      <p:sp>
        <p:nvSpPr>
          <p:cNvPr id="104" name="Text Box 73">
            <a:extLst>
              <a:ext uri="{FF2B5EF4-FFF2-40B4-BE49-F238E27FC236}">
                <a16:creationId xmlns:a16="http://schemas.microsoft.com/office/drawing/2014/main" id="{B6E3B689-E8B2-BF4B-86DF-927AF5D4F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10" y="4486274"/>
            <a:ext cx="2525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segment payloads</a:t>
            </a:r>
          </a:p>
        </p:txBody>
      </p:sp>
      <p:sp>
        <p:nvSpPr>
          <p:cNvPr id="105" name="Text Box 74">
            <a:extLst>
              <a:ext uri="{FF2B5EF4-FFF2-40B4-BE49-F238E27FC236}">
                <a16:creationId xmlns:a16="http://schemas.microsoft.com/office/drawing/2014/main" id="{91F2C3EF-EE52-4542-BF6E-028621EA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635" y="1985962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to application process</a:t>
            </a:r>
          </a:p>
        </p:txBody>
      </p:sp>
      <p:sp>
        <p:nvSpPr>
          <p:cNvPr id="106" name="Text Box 76">
            <a:extLst>
              <a:ext uri="{FF2B5EF4-FFF2-40B4-BE49-F238E27FC236}">
                <a16:creationId xmlns:a16="http://schemas.microsoft.com/office/drawing/2014/main" id="{0CF681A2-AC47-5344-AE94-24FC5FD8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658" y="5138737"/>
            <a:ext cx="3563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receiver-side buffering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FD800B74-F67D-AF4D-AABB-EE14B6FEB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728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54" name="Rectangle 75">
            <a:extLst>
              <a:ext uri="{FF2B5EF4-FFF2-40B4-BE49-F238E27FC236}">
                <a16:creationId xmlns:a16="http://schemas.microsoft.com/office/drawing/2014/main" id="{78F7B284-6B74-F548-982C-C01C5F7D3D99}"/>
              </a:ext>
            </a:extLst>
          </p:cNvPr>
          <p:cNvSpPr txBox="1">
            <a:spLocks noChangeArrowheads="1"/>
          </p:cNvSpPr>
          <p:nvPr/>
        </p:nvSpPr>
        <p:spPr>
          <a:xfrm>
            <a:off x="668940" y="1485900"/>
            <a:ext cx="5826405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advertises” free buffer space in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field in TCP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size set via socket options (typical default is 4096 bytes)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operating systems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autoadjust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limits amount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in-flight”) data to received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guarantees receive buffer will not overflow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ED315A-00AA-7C4A-8164-7D6F6F0CAA0E}"/>
              </a:ext>
            </a:extLst>
          </p:cNvPr>
          <p:cNvGrpSpPr/>
          <p:nvPr/>
        </p:nvGrpSpPr>
        <p:grpSpPr>
          <a:xfrm>
            <a:off x="7363745" y="1068614"/>
            <a:ext cx="4349284" cy="5165818"/>
            <a:chOff x="7334716" y="821871"/>
            <a:chExt cx="4349284" cy="5165818"/>
          </a:xfrm>
        </p:grpSpPr>
        <p:sp>
          <p:nvSpPr>
            <p:cNvPr id="43" name="Text Box 49">
              <a:extLst>
                <a:ext uri="{FF2B5EF4-FFF2-40B4-BE49-F238E27FC236}">
                  <a16:creationId xmlns:a16="http://schemas.microsoft.com/office/drawing/2014/main" id="{4942189D-75C7-5146-A769-620DCCD5A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716" y="821871"/>
              <a:ext cx="4349284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flow control: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# bytes receiver willing to accept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3C6F91-8B0A-654D-A104-22DAAE940A5C}"/>
                </a:ext>
              </a:extLst>
            </p:cNvPr>
            <p:cNvGrpSpPr/>
            <p:nvPr/>
          </p:nvGrpSpPr>
          <p:grpSpPr>
            <a:xfrm>
              <a:off x="7490842" y="1445945"/>
              <a:ext cx="3173211" cy="4078555"/>
              <a:chOff x="7157014" y="1873079"/>
              <a:chExt cx="2251592" cy="2800562"/>
            </a:xfrm>
          </p:grpSpPr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F26D3C4D-BBC1-F742-A1E0-D6E34A9B3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6558" y="1873079"/>
                <a:ext cx="2202048" cy="274545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EDEADB29-BFA2-B047-B027-A9139A42E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8783" y="1939027"/>
                <a:ext cx="2202048" cy="2734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D6DDC5BF-A1E6-C24B-9CE3-F65B498DE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0553" y="2152232"/>
                <a:ext cx="2199395" cy="27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D073AA58-CCB9-1143-BD54-AECB66E97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2368146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BCF6F65-DFAE-C544-BAEE-68B6416C4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2322" y="2584964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73D40423-B9BC-B445-A204-77B62C8A6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68" y="2809912"/>
                <a:ext cx="22020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9E50A3C5-1DEF-C346-9F9A-A93A3289A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3032150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548B775C-D85F-5847-B406-FA9F2CBD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3351956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5295938A-7AD9-3A43-B065-16AE7DE4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9633" y="2586771"/>
                <a:ext cx="2654" cy="442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" name="Text Box 22">
                <a:extLst>
                  <a:ext uri="{FF2B5EF4-FFF2-40B4-BE49-F238E27FC236}">
                    <a16:creationId xmlns:a16="http://schemas.microsoft.com/office/drawing/2014/main" id="{DBAB1210-0C8C-574D-9755-E0E40D1D8E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0544" y="2572087"/>
                <a:ext cx="1124010" cy="232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receive window</a:t>
                </a: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A5EAF221-945B-9044-8647-B161BDC6D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1671" y="1940977"/>
                <a:ext cx="981" cy="2078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4" name="Line 53">
              <a:extLst>
                <a:ext uri="{FF2B5EF4-FFF2-40B4-BE49-F238E27FC236}">
                  <a16:creationId xmlns:a16="http://schemas.microsoft.com/office/drawing/2014/main" id="{1BBBD060-CF26-F24A-BA7E-49EE7DADE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68285" y="1150408"/>
              <a:ext cx="1233771" cy="140410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Text Box 49">
              <a:extLst>
                <a:ext uri="{FF2B5EF4-FFF2-40B4-BE49-F238E27FC236}">
                  <a16:creationId xmlns:a16="http://schemas.microsoft.com/office/drawing/2014/main" id="{FBFCD652-9EB9-FE4F-BB9F-A9277C4DE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5744" y="5646057"/>
              <a:ext cx="2310027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 segment format</a:t>
              </a:r>
            </a:p>
          </p:txBody>
        </p: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73A53F5E-537D-1E40-85EE-92D8692A7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1329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connection management</a:t>
            </a:r>
            <a:endParaRPr lang="en-US" sz="4400" b="0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C578410-CCAC-A940-BEC5-74269A538606}"/>
              </a:ext>
            </a:extLst>
          </p:cNvPr>
          <p:cNvSpPr txBox="1">
            <a:spLocks noChangeArrowheads="1"/>
          </p:cNvSpPr>
          <p:nvPr/>
        </p:nvSpPr>
        <p:spPr>
          <a:xfrm>
            <a:off x="785243" y="1329399"/>
            <a:ext cx="1132931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before exchanging data, sender/receiver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handshake”: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agree to establish connection (each knowing the other willing to establish connection)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agree on connection parameters (e.g., starting seq #s)</a:t>
            </a:r>
          </a:p>
        </p:txBody>
      </p:sp>
      <p:sp>
        <p:nvSpPr>
          <p:cNvPr id="129" name="Rectangle 62">
            <a:extLst>
              <a:ext uri="{FF2B5EF4-FFF2-40B4-BE49-F238E27FC236}">
                <a16:creationId xmlns:a16="http://schemas.microsoft.com/office/drawing/2014/main" id="{C5E2ED2D-96E6-7640-B8B9-2E97B876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677" y="2935290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0" name="Rectangle 45">
            <a:extLst>
              <a:ext uri="{FF2B5EF4-FFF2-40B4-BE49-F238E27FC236}">
                <a16:creationId xmlns:a16="http://schemas.microsoft.com/office/drawing/2014/main" id="{E1C433CA-144F-FE40-9939-574216DE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89" y="2989265"/>
            <a:ext cx="2270125" cy="247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1" name="Line 55">
            <a:extLst>
              <a:ext uri="{FF2B5EF4-FFF2-40B4-BE49-F238E27FC236}">
                <a16:creationId xmlns:a16="http://schemas.microsoft.com/office/drawing/2014/main" id="{B5AF7973-E361-6A42-9B3B-A8AD0E9C7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989" y="3430590"/>
            <a:ext cx="227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2" name="Text Box 6">
            <a:extLst>
              <a:ext uri="{FF2B5EF4-FFF2-40B4-BE49-F238E27FC236}">
                <a16:creationId xmlns:a16="http://schemas.microsoft.com/office/drawing/2014/main" id="{F4060720-F3C5-A543-A168-90183A3F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277" y="3543303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state: ESTAB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variables: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 # client-to-server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server-to-client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size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at server,client 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</a:p>
        </p:txBody>
      </p:sp>
      <p:grpSp>
        <p:nvGrpSpPr>
          <p:cNvPr id="133" name="Group 46">
            <a:extLst>
              <a:ext uri="{FF2B5EF4-FFF2-40B4-BE49-F238E27FC236}">
                <a16:creationId xmlns:a16="http://schemas.microsoft.com/office/drawing/2014/main" id="{B33AB7A5-CCC5-254C-8A3A-759B759D5041}"/>
              </a:ext>
            </a:extLst>
          </p:cNvPr>
          <p:cNvGrpSpPr>
            <a:grpSpLocks/>
          </p:cNvGrpSpPr>
          <p:nvPr/>
        </p:nvGrpSpPr>
        <p:grpSpPr bwMode="auto">
          <a:xfrm>
            <a:off x="3979492" y="3344865"/>
            <a:ext cx="438150" cy="206375"/>
            <a:chOff x="344" y="1846"/>
            <a:chExt cx="336" cy="130"/>
          </a:xfrm>
        </p:grpSpPr>
        <p:sp>
          <p:nvSpPr>
            <p:cNvPr id="134" name="Rectangle 47">
              <a:extLst>
                <a:ext uri="{FF2B5EF4-FFF2-40B4-BE49-F238E27FC236}">
                  <a16:creationId xmlns:a16="http://schemas.microsoft.com/office/drawing/2014/main" id="{6C823A22-D6EB-C649-B7E4-0B164EE81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Rectangle 48">
              <a:extLst>
                <a:ext uri="{FF2B5EF4-FFF2-40B4-BE49-F238E27FC236}">
                  <a16:creationId xmlns:a16="http://schemas.microsoft.com/office/drawing/2014/main" id="{A8BB07C4-6AD0-A344-8975-A5BF3337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49">
              <a:extLst>
                <a:ext uri="{FF2B5EF4-FFF2-40B4-BE49-F238E27FC236}">
                  <a16:creationId xmlns:a16="http://schemas.microsoft.com/office/drawing/2014/main" id="{2CA09AF3-81EA-B643-82AA-454FD210E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Rectangle 50">
              <a:extLst>
                <a:ext uri="{FF2B5EF4-FFF2-40B4-BE49-F238E27FC236}">
                  <a16:creationId xmlns:a16="http://schemas.microsoft.com/office/drawing/2014/main" id="{467634F2-41DA-0748-9C1A-D08864A7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8" name="Text Box 54">
            <a:extLst>
              <a:ext uri="{FF2B5EF4-FFF2-40B4-BE49-F238E27FC236}">
                <a16:creationId xmlns:a16="http://schemas.microsoft.com/office/drawing/2014/main" id="{A9AEB3C4-6978-5E48-B717-A659B5C3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81" y="3006443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</p:txBody>
      </p:sp>
      <p:sp>
        <p:nvSpPr>
          <p:cNvPr id="139" name="Line 56">
            <a:extLst>
              <a:ext uri="{FF2B5EF4-FFF2-40B4-BE49-F238E27FC236}">
                <a16:creationId xmlns:a16="http://schemas.microsoft.com/office/drawing/2014/main" id="{D326D2D6-0DA1-914C-9073-3ECFE526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39" y="4926015"/>
            <a:ext cx="226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E4C0EAD6-0908-3C42-9A10-A6AAF945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658" y="5021176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network</a:t>
            </a:r>
          </a:p>
        </p:txBody>
      </p:sp>
      <p:sp>
        <p:nvSpPr>
          <p:cNvPr id="141" name="Rectangle 58">
            <a:extLst>
              <a:ext uri="{FF2B5EF4-FFF2-40B4-BE49-F238E27FC236}">
                <a16:creationId xmlns:a16="http://schemas.microsoft.com/office/drawing/2014/main" id="{1CB6C439-3E38-7043-B2E4-E0EA4F39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414" y="5348290"/>
            <a:ext cx="23352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2" name="Line 59">
            <a:extLst>
              <a:ext uri="{FF2B5EF4-FFF2-40B4-BE49-F238E27FC236}">
                <a16:creationId xmlns:a16="http://schemas.microsoft.com/office/drawing/2014/main" id="{D8BBE84F-BCD3-BB4A-9FD3-757AFB3C1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989" y="5337178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3" name="Line 60">
            <a:extLst>
              <a:ext uri="{FF2B5EF4-FFF2-40B4-BE49-F238E27FC236}">
                <a16:creationId xmlns:a16="http://schemas.microsoft.com/office/drawing/2014/main" id="{F862C10B-983A-F94D-A269-24CE747FC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764" y="5308603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4" name="Freeform 8">
            <a:extLst>
              <a:ext uri="{FF2B5EF4-FFF2-40B4-BE49-F238E27FC236}">
                <a16:creationId xmlns:a16="http://schemas.microsoft.com/office/drawing/2014/main" id="{DF364C08-2C0C-EE4E-8664-EDA4833FE296}"/>
              </a:ext>
            </a:extLst>
          </p:cNvPr>
          <p:cNvSpPr>
            <a:spLocks/>
          </p:cNvSpPr>
          <p:nvPr/>
        </p:nvSpPr>
        <p:spPr bwMode="auto">
          <a:xfrm flipH="1">
            <a:off x="2625914" y="2992440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5" name="Rectangle 63">
            <a:extLst>
              <a:ext uri="{FF2B5EF4-FFF2-40B4-BE49-F238E27FC236}">
                <a16:creationId xmlns:a16="http://schemas.microsoft.com/office/drawing/2014/main" id="{0F4E1AF7-DE3A-2541-818F-C54CEC430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802" y="2941640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6" name="Rectangle 64">
            <a:extLst>
              <a:ext uri="{FF2B5EF4-FFF2-40B4-BE49-F238E27FC236}">
                <a16:creationId xmlns:a16="http://schemas.microsoft.com/office/drawing/2014/main" id="{5B961E58-331E-B748-A80F-3B7778F1C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14" y="2995615"/>
            <a:ext cx="2270125" cy="247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7" name="Line 65">
            <a:extLst>
              <a:ext uri="{FF2B5EF4-FFF2-40B4-BE49-F238E27FC236}">
                <a16:creationId xmlns:a16="http://schemas.microsoft.com/office/drawing/2014/main" id="{83696C28-A57C-AC46-B97E-048E3D615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114" y="3436940"/>
            <a:ext cx="227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8" name="Text Box 66">
            <a:extLst>
              <a:ext uri="{FF2B5EF4-FFF2-40B4-BE49-F238E27FC236}">
                <a16:creationId xmlns:a16="http://schemas.microsoft.com/office/drawing/2014/main" id="{3C17C23B-2BF5-5B4E-BB33-288C1922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02" y="3549653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state: ESTAB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Variables: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 # client-to-server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server-to-client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size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at server,client 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</a:p>
        </p:txBody>
      </p:sp>
      <p:grpSp>
        <p:nvGrpSpPr>
          <p:cNvPr id="149" name="Group 67">
            <a:extLst>
              <a:ext uri="{FF2B5EF4-FFF2-40B4-BE49-F238E27FC236}">
                <a16:creationId xmlns:a16="http://schemas.microsoft.com/office/drawing/2014/main" id="{A3675259-9C7A-1740-AEED-A90AD2D0AE87}"/>
              </a:ext>
            </a:extLst>
          </p:cNvPr>
          <p:cNvGrpSpPr>
            <a:grpSpLocks/>
          </p:cNvGrpSpPr>
          <p:nvPr/>
        </p:nvGrpSpPr>
        <p:grpSpPr bwMode="auto">
          <a:xfrm>
            <a:off x="8308511" y="3351215"/>
            <a:ext cx="438150" cy="206375"/>
            <a:chOff x="344" y="1846"/>
            <a:chExt cx="336" cy="130"/>
          </a:xfrm>
        </p:grpSpPr>
        <p:sp>
          <p:nvSpPr>
            <p:cNvPr id="150" name="Rectangle 68">
              <a:extLst>
                <a:ext uri="{FF2B5EF4-FFF2-40B4-BE49-F238E27FC236}">
                  <a16:creationId xmlns:a16="http://schemas.microsoft.com/office/drawing/2014/main" id="{4B4BD261-01C7-494F-8D01-68B19AA4B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69">
              <a:extLst>
                <a:ext uri="{FF2B5EF4-FFF2-40B4-BE49-F238E27FC236}">
                  <a16:creationId xmlns:a16="http://schemas.microsoft.com/office/drawing/2014/main" id="{4E7628F3-86B5-E44C-8195-D9FF1BBA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Rectangle 70">
              <a:extLst>
                <a:ext uri="{FF2B5EF4-FFF2-40B4-BE49-F238E27FC236}">
                  <a16:creationId xmlns:a16="http://schemas.microsoft.com/office/drawing/2014/main" id="{BE5565DB-C659-5048-B6BD-16420D5CE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71">
              <a:extLst>
                <a:ext uri="{FF2B5EF4-FFF2-40B4-BE49-F238E27FC236}">
                  <a16:creationId xmlns:a16="http://schemas.microsoft.com/office/drawing/2014/main" id="{720A74F5-E1C3-FF45-B800-884CFBB2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54" name="Text Box 72">
            <a:extLst>
              <a:ext uri="{FF2B5EF4-FFF2-40B4-BE49-F238E27FC236}">
                <a16:creationId xmlns:a16="http://schemas.microsoft.com/office/drawing/2014/main" id="{48C5FBCA-1883-5B46-BC6B-BD218B24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246" y="3024051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</p:txBody>
      </p:sp>
      <p:sp>
        <p:nvSpPr>
          <p:cNvPr id="155" name="Line 73">
            <a:extLst>
              <a:ext uri="{FF2B5EF4-FFF2-40B4-BE49-F238E27FC236}">
                <a16:creationId xmlns:a16="http://schemas.microsoft.com/office/drawing/2014/main" id="{C7D010E1-FDC8-B843-B502-33120A86E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7464" y="4932365"/>
            <a:ext cx="226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6" name="Text Box 74">
            <a:extLst>
              <a:ext uri="{FF2B5EF4-FFF2-40B4-BE49-F238E27FC236}">
                <a16:creationId xmlns:a16="http://schemas.microsoft.com/office/drawing/2014/main" id="{46053DCC-44E5-2C43-B37B-8DA921C7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953" y="50138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network</a:t>
            </a:r>
          </a:p>
        </p:txBody>
      </p:sp>
      <p:sp>
        <p:nvSpPr>
          <p:cNvPr id="157" name="Rectangle 75">
            <a:extLst>
              <a:ext uri="{FF2B5EF4-FFF2-40B4-BE49-F238E27FC236}">
                <a16:creationId xmlns:a16="http://schemas.microsoft.com/office/drawing/2014/main" id="{2794759F-1BDF-124F-8990-F97B9E3FF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539" y="5354640"/>
            <a:ext cx="23352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8" name="Line 76">
            <a:extLst>
              <a:ext uri="{FF2B5EF4-FFF2-40B4-BE49-F238E27FC236}">
                <a16:creationId xmlns:a16="http://schemas.microsoft.com/office/drawing/2014/main" id="{AA62258B-6959-8646-9E2E-9B0097512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114" y="5343528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9" name="Line 77">
            <a:extLst>
              <a:ext uri="{FF2B5EF4-FFF2-40B4-BE49-F238E27FC236}">
                <a16:creationId xmlns:a16="http://schemas.microsoft.com/office/drawing/2014/main" id="{B39909BE-5B6C-6F46-8749-CE29AEAB2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4889" y="5314953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0" name="Freeform 78">
            <a:extLst>
              <a:ext uri="{FF2B5EF4-FFF2-40B4-BE49-F238E27FC236}">
                <a16:creationId xmlns:a16="http://schemas.microsoft.com/office/drawing/2014/main" id="{830D21F8-79F0-0E4D-A9EF-3C8300C80D17}"/>
              </a:ext>
            </a:extLst>
          </p:cNvPr>
          <p:cNvSpPr>
            <a:spLocks/>
          </p:cNvSpPr>
          <p:nvPr/>
        </p:nvSpPr>
        <p:spPr bwMode="auto">
          <a:xfrm>
            <a:off x="9682352" y="2932115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83">
            <a:extLst>
              <a:ext uri="{FF2B5EF4-FFF2-40B4-BE49-F238E27FC236}">
                <a16:creationId xmlns:a16="http://schemas.microsoft.com/office/drawing/2014/main" id="{E97571FE-EF31-0544-985B-906D8CF8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46" y="5759648"/>
            <a:ext cx="5633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Socket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clientSocket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  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newSocket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("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hostname","port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number");</a:t>
            </a:r>
          </a:p>
        </p:txBody>
      </p:sp>
      <p:sp>
        <p:nvSpPr>
          <p:cNvPr id="162" name="Text Box 85">
            <a:extLst>
              <a:ext uri="{FF2B5EF4-FFF2-40B4-BE49-F238E27FC236}">
                <a16:creationId xmlns:a16="http://schemas.microsoft.com/office/drawing/2014/main" id="{C80EBC7F-DBC0-BD40-9507-82100813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795" y="5773144"/>
            <a:ext cx="4159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Socket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connectionSocket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welcomeSocket.accept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();</a:t>
            </a:r>
          </a:p>
        </p:txBody>
      </p:sp>
      <p:grpSp>
        <p:nvGrpSpPr>
          <p:cNvPr id="163" name="Group 89">
            <a:extLst>
              <a:ext uri="{FF2B5EF4-FFF2-40B4-BE49-F238E27FC236}">
                <a16:creationId xmlns:a16="http://schemas.microsoft.com/office/drawing/2014/main" id="{DB71F8E2-0EB4-2A4E-B4C5-3DC2955DEDE8}"/>
              </a:ext>
            </a:extLst>
          </p:cNvPr>
          <p:cNvGrpSpPr>
            <a:grpSpLocks/>
          </p:cNvGrpSpPr>
          <p:nvPr/>
        </p:nvGrpSpPr>
        <p:grpSpPr bwMode="auto">
          <a:xfrm>
            <a:off x="2149664" y="5024440"/>
            <a:ext cx="698500" cy="612775"/>
            <a:chOff x="-44" y="1473"/>
            <a:chExt cx="981" cy="1105"/>
          </a:xfrm>
        </p:grpSpPr>
        <p:pic>
          <p:nvPicPr>
            <p:cNvPr id="164" name="Picture 90" descr="desktop_computer_stylized_medium">
              <a:extLst>
                <a:ext uri="{FF2B5EF4-FFF2-40B4-BE49-F238E27FC236}">
                  <a16:creationId xmlns:a16="http://schemas.microsoft.com/office/drawing/2014/main" id="{C631DB34-DA41-694E-BA26-57FDF68E6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Freeform 91">
              <a:extLst>
                <a:ext uri="{FF2B5EF4-FFF2-40B4-BE49-F238E27FC236}">
                  <a16:creationId xmlns:a16="http://schemas.microsoft.com/office/drawing/2014/main" id="{BEF55614-0BD4-8249-9822-CEE59DA9A9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6" name="Group 92">
            <a:extLst>
              <a:ext uri="{FF2B5EF4-FFF2-40B4-BE49-F238E27FC236}">
                <a16:creationId xmlns:a16="http://schemas.microsoft.com/office/drawing/2014/main" id="{F06A1B16-A85F-394E-802F-0E5CD7D943D6}"/>
              </a:ext>
            </a:extLst>
          </p:cNvPr>
          <p:cNvGrpSpPr>
            <a:grpSpLocks/>
          </p:cNvGrpSpPr>
          <p:nvPr/>
        </p:nvGrpSpPr>
        <p:grpSpPr bwMode="auto">
          <a:xfrm>
            <a:off x="9964927" y="4922840"/>
            <a:ext cx="415925" cy="627063"/>
            <a:chOff x="4140" y="429"/>
            <a:chExt cx="1425" cy="2396"/>
          </a:xfrm>
        </p:grpSpPr>
        <p:sp>
          <p:nvSpPr>
            <p:cNvPr id="167" name="Freeform 93">
              <a:extLst>
                <a:ext uri="{FF2B5EF4-FFF2-40B4-BE49-F238E27FC236}">
                  <a16:creationId xmlns:a16="http://schemas.microsoft.com/office/drawing/2014/main" id="{0B18D7B8-4C19-6A48-9356-0BDC63F4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Rectangle 94">
              <a:extLst>
                <a:ext uri="{FF2B5EF4-FFF2-40B4-BE49-F238E27FC236}">
                  <a16:creationId xmlns:a16="http://schemas.microsoft.com/office/drawing/2014/main" id="{83F51854-758D-F348-B0AE-4C8BBF01B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Freeform 95">
              <a:extLst>
                <a:ext uri="{FF2B5EF4-FFF2-40B4-BE49-F238E27FC236}">
                  <a16:creationId xmlns:a16="http://schemas.microsoft.com/office/drawing/2014/main" id="{BCB6E605-7A9B-CA4D-855C-288812DA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Freeform 96">
              <a:extLst>
                <a:ext uri="{FF2B5EF4-FFF2-40B4-BE49-F238E27FC236}">
                  <a16:creationId xmlns:a16="http://schemas.microsoft.com/office/drawing/2014/main" id="{010D7A25-5C86-B443-B0F4-6A673509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97">
              <a:extLst>
                <a:ext uri="{FF2B5EF4-FFF2-40B4-BE49-F238E27FC236}">
                  <a16:creationId xmlns:a16="http://schemas.microsoft.com/office/drawing/2014/main" id="{6B6FDD4A-AD55-9345-AF53-BC625746D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2" name="Group 98">
              <a:extLst>
                <a:ext uri="{FF2B5EF4-FFF2-40B4-BE49-F238E27FC236}">
                  <a16:creationId xmlns:a16="http://schemas.microsoft.com/office/drawing/2014/main" id="{A97FBBEC-0302-FA4C-A3B9-B0FD42471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7" name="AutoShape 99">
                <a:extLst>
                  <a:ext uri="{FF2B5EF4-FFF2-40B4-BE49-F238E27FC236}">
                    <a16:creationId xmlns:a16="http://schemas.microsoft.com/office/drawing/2014/main" id="{C21CB491-D46B-EE41-AA0F-DE79A218D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8" name="AutoShape 100">
                <a:extLst>
                  <a:ext uri="{FF2B5EF4-FFF2-40B4-BE49-F238E27FC236}">
                    <a16:creationId xmlns:a16="http://schemas.microsoft.com/office/drawing/2014/main" id="{1FC5D9EE-EAE0-7E4E-B85F-6FC8DE4D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3" name="Rectangle 101">
              <a:extLst>
                <a:ext uri="{FF2B5EF4-FFF2-40B4-BE49-F238E27FC236}">
                  <a16:creationId xmlns:a16="http://schemas.microsoft.com/office/drawing/2014/main" id="{8F3C4297-FFD3-D843-98B6-43C61A731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4" name="Group 102">
              <a:extLst>
                <a:ext uri="{FF2B5EF4-FFF2-40B4-BE49-F238E27FC236}">
                  <a16:creationId xmlns:a16="http://schemas.microsoft.com/office/drawing/2014/main" id="{21DC2796-CCBB-6A4F-838F-49A2C67C0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5" name="AutoShape 103">
                <a:extLst>
                  <a:ext uri="{FF2B5EF4-FFF2-40B4-BE49-F238E27FC236}">
                    <a16:creationId xmlns:a16="http://schemas.microsoft.com/office/drawing/2014/main" id="{969D7B41-0DC1-4440-AFDE-248D9CDB6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6" name="AutoShape 104">
                <a:extLst>
                  <a:ext uri="{FF2B5EF4-FFF2-40B4-BE49-F238E27FC236}">
                    <a16:creationId xmlns:a16="http://schemas.microsoft.com/office/drawing/2014/main" id="{B3EC6575-CF4C-6246-8181-ED39D289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5" name="Rectangle 105">
              <a:extLst>
                <a:ext uri="{FF2B5EF4-FFF2-40B4-BE49-F238E27FC236}">
                  <a16:creationId xmlns:a16="http://schemas.microsoft.com/office/drawing/2014/main" id="{E4C8EF29-9693-8843-BE99-DFF7EF55F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Rectangle 106">
              <a:extLst>
                <a:ext uri="{FF2B5EF4-FFF2-40B4-BE49-F238E27FC236}">
                  <a16:creationId xmlns:a16="http://schemas.microsoft.com/office/drawing/2014/main" id="{444A4DA4-95C5-7247-8CDB-5D7AF6D3A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7" name="Group 107">
              <a:extLst>
                <a:ext uri="{FF2B5EF4-FFF2-40B4-BE49-F238E27FC236}">
                  <a16:creationId xmlns:a16="http://schemas.microsoft.com/office/drawing/2014/main" id="{E95F09FB-35B3-984D-8B07-8ED352E49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3" name="AutoShape 108">
                <a:extLst>
                  <a:ext uri="{FF2B5EF4-FFF2-40B4-BE49-F238E27FC236}">
                    <a16:creationId xmlns:a16="http://schemas.microsoft.com/office/drawing/2014/main" id="{0D8F2BD6-B00B-A145-9FAD-DEBB9A14C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4" name="AutoShape 109">
                <a:extLst>
                  <a:ext uri="{FF2B5EF4-FFF2-40B4-BE49-F238E27FC236}">
                    <a16:creationId xmlns:a16="http://schemas.microsoft.com/office/drawing/2014/main" id="{FBEB72B8-9464-2649-9EA1-03257A80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8" name="Freeform 110">
              <a:extLst>
                <a:ext uri="{FF2B5EF4-FFF2-40B4-BE49-F238E27FC236}">
                  <a16:creationId xmlns:a16="http://schemas.microsoft.com/office/drawing/2014/main" id="{69825DF1-2B01-DB4D-AD1A-63C84CD1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9" name="Group 111">
              <a:extLst>
                <a:ext uri="{FF2B5EF4-FFF2-40B4-BE49-F238E27FC236}">
                  <a16:creationId xmlns:a16="http://schemas.microsoft.com/office/drawing/2014/main" id="{77E8896E-C175-9440-8F1C-C0DAB898AF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1" name="AutoShape 112">
                <a:extLst>
                  <a:ext uri="{FF2B5EF4-FFF2-40B4-BE49-F238E27FC236}">
                    <a16:creationId xmlns:a16="http://schemas.microsoft.com/office/drawing/2014/main" id="{207BBBCB-E17B-0743-A1A2-C4D7DD812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2" name="AutoShape 113">
                <a:extLst>
                  <a:ext uri="{FF2B5EF4-FFF2-40B4-BE49-F238E27FC236}">
                    <a16:creationId xmlns:a16="http://schemas.microsoft.com/office/drawing/2014/main" id="{28DD6B35-219B-6B45-BF21-71B299AB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0" name="Rectangle 114">
              <a:extLst>
                <a:ext uri="{FF2B5EF4-FFF2-40B4-BE49-F238E27FC236}">
                  <a16:creationId xmlns:a16="http://schemas.microsoft.com/office/drawing/2014/main" id="{CD269004-8DB5-4549-A4AF-499B6168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Freeform 115">
              <a:extLst>
                <a:ext uri="{FF2B5EF4-FFF2-40B4-BE49-F238E27FC236}">
                  <a16:creationId xmlns:a16="http://schemas.microsoft.com/office/drawing/2014/main" id="{8AAFEB73-B442-224B-96A6-63129BA9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Freeform 116">
              <a:extLst>
                <a:ext uri="{FF2B5EF4-FFF2-40B4-BE49-F238E27FC236}">
                  <a16:creationId xmlns:a16="http://schemas.microsoft.com/office/drawing/2014/main" id="{E0880A41-79A8-9248-8678-A4C1ACE4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Oval 117">
              <a:extLst>
                <a:ext uri="{FF2B5EF4-FFF2-40B4-BE49-F238E27FC236}">
                  <a16:creationId xmlns:a16="http://schemas.microsoft.com/office/drawing/2014/main" id="{11D25FBB-2A67-A949-8638-6A82B88E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Freeform 118">
              <a:extLst>
                <a:ext uri="{FF2B5EF4-FFF2-40B4-BE49-F238E27FC236}">
                  <a16:creationId xmlns:a16="http://schemas.microsoft.com/office/drawing/2014/main" id="{9FEB11C7-9DF6-A746-9A7F-CE68217C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AutoShape 119">
              <a:extLst>
                <a:ext uri="{FF2B5EF4-FFF2-40B4-BE49-F238E27FC236}">
                  <a16:creationId xmlns:a16="http://schemas.microsoft.com/office/drawing/2014/main" id="{D279A648-2B84-1346-BF0F-DB65CFB0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AutoShape 120">
              <a:extLst>
                <a:ext uri="{FF2B5EF4-FFF2-40B4-BE49-F238E27FC236}">
                  <a16:creationId xmlns:a16="http://schemas.microsoft.com/office/drawing/2014/main" id="{0EDBF10F-D10C-CA46-A0A9-1ACE621A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Oval 121">
              <a:extLst>
                <a:ext uri="{FF2B5EF4-FFF2-40B4-BE49-F238E27FC236}">
                  <a16:creationId xmlns:a16="http://schemas.microsoft.com/office/drawing/2014/main" id="{E4E41E31-C9C4-AF4E-A419-E8421CCE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Oval 122">
              <a:extLst>
                <a:ext uri="{FF2B5EF4-FFF2-40B4-BE49-F238E27FC236}">
                  <a16:creationId xmlns:a16="http://schemas.microsoft.com/office/drawing/2014/main" id="{2C59CE5F-437A-C441-8354-65300410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9" name="Oval 123">
              <a:extLst>
                <a:ext uri="{FF2B5EF4-FFF2-40B4-BE49-F238E27FC236}">
                  <a16:creationId xmlns:a16="http://schemas.microsoft.com/office/drawing/2014/main" id="{E077C775-39FA-824B-8701-FA02EBED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Rectangle 124">
              <a:extLst>
                <a:ext uri="{FF2B5EF4-FFF2-40B4-BE49-F238E27FC236}">
                  <a16:creationId xmlns:a16="http://schemas.microsoft.com/office/drawing/2014/main" id="{858DFD8B-E1AF-0646-911F-63973069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2804BB5E-F6B2-BA48-BFC5-59C8B165B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918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Agreeing to establish a connection</a:t>
            </a:r>
            <a:endParaRPr lang="en-US" sz="4400" b="0" dirty="0"/>
          </a:p>
        </p:txBody>
      </p:sp>
      <p:sp>
        <p:nvSpPr>
          <p:cNvPr id="211" name="Rectangle 63">
            <a:extLst>
              <a:ext uri="{FF2B5EF4-FFF2-40B4-BE49-F238E27FC236}">
                <a16:creationId xmlns:a16="http://schemas.microsoft.com/office/drawing/2014/main" id="{1C578050-76D7-774F-8B1E-4F455216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737" y="2295084"/>
            <a:ext cx="5523920" cy="357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Q: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will 2-way handshake always work in network?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variable delays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retransmitted messages (e.g.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req_conn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(x)) due to message loss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message reordering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an’</a:t>
            </a:r>
            <a:r>
              <a:rPr kumimoji="0" lang="en-US" altLang="ja-JP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t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“see” other side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pic>
        <p:nvPicPr>
          <p:cNvPr id="212" name="Picture 62" descr="Alice">
            <a:extLst>
              <a:ext uri="{FF2B5EF4-FFF2-40B4-BE49-F238E27FC236}">
                <a16:creationId xmlns:a16="http://schemas.microsoft.com/office/drawing/2014/main" id="{15DE982A-54F5-BC41-BC95-48D87658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8" y="2031271"/>
            <a:ext cx="685440" cy="6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63" descr="Bob">
            <a:extLst>
              <a:ext uri="{FF2B5EF4-FFF2-40B4-BE49-F238E27FC236}">
                <a16:creationId xmlns:a16="http://schemas.microsoft.com/office/drawing/2014/main" id="{178ED826-4BC2-684F-9F28-07360925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00" y="2069246"/>
            <a:ext cx="839663" cy="6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Text Box 49">
            <a:extLst>
              <a:ext uri="{FF2B5EF4-FFF2-40B4-BE49-F238E27FC236}">
                <a16:creationId xmlns:a16="http://schemas.microsoft.com/office/drawing/2014/main" id="{F0A75C95-49D9-D049-B8FA-C8954515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913" y="1354621"/>
            <a:ext cx="3207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2-way handshake:</a:t>
            </a:r>
          </a:p>
        </p:txBody>
      </p:sp>
      <p:sp>
        <p:nvSpPr>
          <p:cNvPr id="215" name="Line 50">
            <a:extLst>
              <a:ext uri="{FF2B5EF4-FFF2-40B4-BE49-F238E27FC236}">
                <a16:creationId xmlns:a16="http://schemas.microsoft.com/office/drawing/2014/main" id="{2B6C64FC-1BFF-2745-8864-00793CCCA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0097" y="2827024"/>
            <a:ext cx="1996343" cy="34350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6" name="Line 51">
            <a:extLst>
              <a:ext uri="{FF2B5EF4-FFF2-40B4-BE49-F238E27FC236}">
                <a16:creationId xmlns:a16="http://schemas.microsoft.com/office/drawing/2014/main" id="{662E0AA8-2544-0243-A461-A97BB5D9F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0121" y="2737265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7" name="Line 53">
            <a:extLst>
              <a:ext uri="{FF2B5EF4-FFF2-40B4-BE49-F238E27FC236}">
                <a16:creationId xmlns:a16="http://schemas.microsoft.com/office/drawing/2014/main" id="{61703F8D-DE60-7647-AB88-B625C4E03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008" y="2766610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8" name="Line 54">
            <a:extLst>
              <a:ext uri="{FF2B5EF4-FFF2-40B4-BE49-F238E27FC236}">
                <a16:creationId xmlns:a16="http://schemas.microsoft.com/office/drawing/2014/main" id="{DE642691-1B6A-B64E-88A0-E9C02593B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5837" y="3258561"/>
            <a:ext cx="1996343" cy="34350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9" name="Rectangle 56">
            <a:extLst>
              <a:ext uri="{FF2B5EF4-FFF2-40B4-BE49-F238E27FC236}">
                <a16:creationId xmlns:a16="http://schemas.microsoft.com/office/drawing/2014/main" id="{AB601B94-B2EC-5F44-8BA3-961BC7EAD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397" y="2811490"/>
            <a:ext cx="1201662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0" name="Text Box 55">
            <a:extLst>
              <a:ext uri="{FF2B5EF4-FFF2-40B4-BE49-F238E27FC236}">
                <a16:creationId xmlns:a16="http://schemas.microsoft.com/office/drawing/2014/main" id="{51E91065-A73A-7D43-92CF-648D7E78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7" y="2787324"/>
            <a:ext cx="111601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Let’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talk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1" name="Rectangle 57">
            <a:extLst>
              <a:ext uri="{FF2B5EF4-FFF2-40B4-BE49-F238E27FC236}">
                <a16:creationId xmlns:a16="http://schemas.microsoft.com/office/drawing/2014/main" id="{2004BA2B-FE8D-D147-B254-220BD421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401" y="3272370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2" name="Text Box 58">
            <a:extLst>
              <a:ext uri="{FF2B5EF4-FFF2-40B4-BE49-F238E27FC236}">
                <a16:creationId xmlns:a16="http://schemas.microsoft.com/office/drawing/2014/main" id="{45CBCA7D-6EF9-B544-8A1D-83FC7ADA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186" y="3248204"/>
            <a:ext cx="48763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OK</a:t>
            </a:r>
          </a:p>
        </p:txBody>
      </p:sp>
      <p:sp>
        <p:nvSpPr>
          <p:cNvPr id="223" name="Text Box 60">
            <a:extLst>
              <a:ext uri="{FF2B5EF4-FFF2-40B4-BE49-F238E27FC236}">
                <a16:creationId xmlns:a16="http://schemas.microsoft.com/office/drawing/2014/main" id="{9105DBEA-03C4-1045-B9A8-39AA7B1F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2" y="3066959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24" name="Text Box 61">
            <a:extLst>
              <a:ext uri="{FF2B5EF4-FFF2-40B4-BE49-F238E27FC236}">
                <a16:creationId xmlns:a16="http://schemas.microsoft.com/office/drawing/2014/main" id="{D3DDB3E1-DD0C-7242-BD98-892C99B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98" y="3429450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25" name="Oval 66">
            <a:extLst>
              <a:ext uri="{FF2B5EF4-FFF2-40B4-BE49-F238E27FC236}">
                <a16:creationId xmlns:a16="http://schemas.microsoft.com/office/drawing/2014/main" id="{7A085CF1-13C2-7E45-BD13-7FBE5EC9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04" y="3557185"/>
            <a:ext cx="122093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6" name="Oval 67">
            <a:extLst>
              <a:ext uri="{FF2B5EF4-FFF2-40B4-BE49-F238E27FC236}">
                <a16:creationId xmlns:a16="http://schemas.microsoft.com/office/drawing/2014/main" id="{5F8DFD39-4C67-544E-BDB6-995B73F0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748" y="3184337"/>
            <a:ext cx="122095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7" name="Text Box 72">
            <a:extLst>
              <a:ext uri="{FF2B5EF4-FFF2-40B4-BE49-F238E27FC236}">
                <a16:creationId xmlns:a16="http://schemas.microsoft.com/office/drawing/2014/main" id="{DB384BF1-67A8-D941-979F-3D776AAC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90" y="4953638"/>
            <a:ext cx="1095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choose 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8" name="Line 73">
            <a:extLst>
              <a:ext uri="{FF2B5EF4-FFF2-40B4-BE49-F238E27FC236}">
                <a16:creationId xmlns:a16="http://schemas.microsoft.com/office/drawing/2014/main" id="{F4A5217C-A64A-BC43-8BDA-A9CC2AE18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5141789"/>
            <a:ext cx="1996343" cy="34350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9" name="Line 74">
            <a:extLst>
              <a:ext uri="{FF2B5EF4-FFF2-40B4-BE49-F238E27FC236}">
                <a16:creationId xmlns:a16="http://schemas.microsoft.com/office/drawing/2014/main" id="{5DF0EBDC-C356-0F40-8E4B-0D4CDB884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677" y="5052029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0" name="Line 75">
            <a:extLst>
              <a:ext uri="{FF2B5EF4-FFF2-40B4-BE49-F238E27FC236}">
                <a16:creationId xmlns:a16="http://schemas.microsoft.com/office/drawing/2014/main" id="{06DA6EB7-8FDC-114C-A158-24F848F89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3564" y="5081373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1" name="Line 76">
            <a:extLst>
              <a:ext uri="{FF2B5EF4-FFF2-40B4-BE49-F238E27FC236}">
                <a16:creationId xmlns:a16="http://schemas.microsoft.com/office/drawing/2014/main" id="{6E751C46-6DAD-2049-8052-C6ECA9B991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3" y="5573326"/>
            <a:ext cx="1996343" cy="34350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2" name="Rectangle 77">
            <a:extLst>
              <a:ext uri="{FF2B5EF4-FFF2-40B4-BE49-F238E27FC236}">
                <a16:creationId xmlns:a16="http://schemas.microsoft.com/office/drawing/2014/main" id="{05CA4AE2-2F93-D544-A582-D6138CBE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53" y="5126253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3" name="Text Box 78">
            <a:extLst>
              <a:ext uri="{FF2B5EF4-FFF2-40B4-BE49-F238E27FC236}">
                <a16:creationId xmlns:a16="http://schemas.microsoft.com/office/drawing/2014/main" id="{DF22492C-21D4-FC46-996B-E22F99143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290" y="5090004"/>
            <a:ext cx="1446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req_conn(x)</a:t>
            </a:r>
          </a:p>
        </p:txBody>
      </p:sp>
      <p:sp>
        <p:nvSpPr>
          <p:cNvPr id="234" name="Rectangle 79">
            <a:extLst>
              <a:ext uri="{FF2B5EF4-FFF2-40B4-BE49-F238E27FC236}">
                <a16:creationId xmlns:a16="http://schemas.microsoft.com/office/drawing/2014/main" id="{EB35072C-E8DC-1D43-88F2-D6CC06A9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957" y="5587135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5" name="Text Box 81">
            <a:extLst>
              <a:ext uri="{FF2B5EF4-FFF2-40B4-BE49-F238E27FC236}">
                <a16:creationId xmlns:a16="http://schemas.microsoft.com/office/drawing/2014/main" id="{41E79C30-5AC2-7B42-AF35-87394C87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546" y="5381723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36" name="Text Box 82">
            <a:extLst>
              <a:ext uri="{FF2B5EF4-FFF2-40B4-BE49-F238E27FC236}">
                <a16:creationId xmlns:a16="http://schemas.microsoft.com/office/drawing/2014/main" id="{15937B6C-DE9E-BB41-AF3C-AFA9046B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55" y="5744214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37" name="Oval 83">
            <a:extLst>
              <a:ext uri="{FF2B5EF4-FFF2-40B4-BE49-F238E27FC236}">
                <a16:creationId xmlns:a16="http://schemas.microsoft.com/office/drawing/2014/main" id="{60CAB79E-F562-A147-B2B6-BCD35B4CE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560" y="5871949"/>
            <a:ext cx="122093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8" name="Oval 84">
            <a:extLst>
              <a:ext uri="{FF2B5EF4-FFF2-40B4-BE49-F238E27FC236}">
                <a16:creationId xmlns:a16="http://schemas.microsoft.com/office/drawing/2014/main" id="{AB867DAA-A20D-7E4E-8866-E4B15C4B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304" y="5499101"/>
            <a:ext cx="122095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9" name="Rectangle 86">
            <a:extLst>
              <a:ext uri="{FF2B5EF4-FFF2-40B4-BE49-F238E27FC236}">
                <a16:creationId xmlns:a16="http://schemas.microsoft.com/office/drawing/2014/main" id="{0E9D55EE-8F12-D242-B60A-BF7C0AE8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261" y="5594040"/>
            <a:ext cx="1445850" cy="283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0" name="Text Box 85">
            <a:extLst>
              <a:ext uri="{FF2B5EF4-FFF2-40B4-BE49-F238E27FC236}">
                <a16:creationId xmlns:a16="http://schemas.microsoft.com/office/drawing/2014/main" id="{98A973F5-A6AE-4941-BAAF-D9632C72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404" y="5552612"/>
            <a:ext cx="1435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acc_conn(x)</a:t>
            </a:r>
          </a:p>
        </p:txBody>
      </p:sp>
      <p:grpSp>
        <p:nvGrpSpPr>
          <p:cNvPr id="241" name="Group 92">
            <a:extLst>
              <a:ext uri="{FF2B5EF4-FFF2-40B4-BE49-F238E27FC236}">
                <a16:creationId xmlns:a16="http://schemas.microsoft.com/office/drawing/2014/main" id="{A1DEBE31-8A7C-FA42-BF21-534E9F956FD1}"/>
              </a:ext>
            </a:extLst>
          </p:cNvPr>
          <p:cNvGrpSpPr>
            <a:grpSpLocks/>
          </p:cNvGrpSpPr>
          <p:nvPr/>
        </p:nvGrpSpPr>
        <p:grpSpPr bwMode="auto">
          <a:xfrm>
            <a:off x="1696017" y="4472044"/>
            <a:ext cx="775403" cy="566176"/>
            <a:chOff x="-44" y="1473"/>
            <a:chExt cx="981" cy="1105"/>
          </a:xfrm>
        </p:grpSpPr>
        <p:pic>
          <p:nvPicPr>
            <p:cNvPr id="242" name="Picture 93" descr="desktop_computer_stylized_medium">
              <a:extLst>
                <a:ext uri="{FF2B5EF4-FFF2-40B4-BE49-F238E27FC236}">
                  <a16:creationId xmlns:a16="http://schemas.microsoft.com/office/drawing/2014/main" id="{D4855CC7-B0C0-0C40-99B3-064E9439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Freeform 94">
              <a:extLst>
                <a:ext uri="{FF2B5EF4-FFF2-40B4-BE49-F238E27FC236}">
                  <a16:creationId xmlns:a16="http://schemas.microsoft.com/office/drawing/2014/main" id="{E45A3676-D1D0-F747-9A77-79DCC58FFC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4" name="Group 95">
            <a:extLst>
              <a:ext uri="{FF2B5EF4-FFF2-40B4-BE49-F238E27FC236}">
                <a16:creationId xmlns:a16="http://schemas.microsoft.com/office/drawing/2014/main" id="{30DE6A89-1D8F-B54B-9DDE-549AD2FC2274}"/>
              </a:ext>
            </a:extLst>
          </p:cNvPr>
          <p:cNvGrpSpPr>
            <a:grpSpLocks/>
          </p:cNvGrpSpPr>
          <p:nvPr/>
        </p:nvGrpSpPr>
        <p:grpSpPr bwMode="auto">
          <a:xfrm>
            <a:off x="4073636" y="4451330"/>
            <a:ext cx="318750" cy="557545"/>
            <a:chOff x="4140" y="429"/>
            <a:chExt cx="1425" cy="2396"/>
          </a:xfrm>
        </p:grpSpPr>
        <p:sp>
          <p:nvSpPr>
            <p:cNvPr id="245" name="Freeform 96">
              <a:extLst>
                <a:ext uri="{FF2B5EF4-FFF2-40B4-BE49-F238E27FC236}">
                  <a16:creationId xmlns:a16="http://schemas.microsoft.com/office/drawing/2014/main" id="{B71F5390-5611-A549-8A76-3052ABA7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Rectangle 97">
              <a:extLst>
                <a:ext uri="{FF2B5EF4-FFF2-40B4-BE49-F238E27FC236}">
                  <a16:creationId xmlns:a16="http://schemas.microsoft.com/office/drawing/2014/main" id="{A1B57D5C-B8BE-CC48-A959-8D0CB8D18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98">
              <a:extLst>
                <a:ext uri="{FF2B5EF4-FFF2-40B4-BE49-F238E27FC236}">
                  <a16:creationId xmlns:a16="http://schemas.microsoft.com/office/drawing/2014/main" id="{F022A685-2E50-194F-BC85-D97F7CAF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Freeform 99">
              <a:extLst>
                <a:ext uri="{FF2B5EF4-FFF2-40B4-BE49-F238E27FC236}">
                  <a16:creationId xmlns:a16="http://schemas.microsoft.com/office/drawing/2014/main" id="{67381A9D-9DB7-0A4E-B993-95AAAF4C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100">
              <a:extLst>
                <a:ext uri="{FF2B5EF4-FFF2-40B4-BE49-F238E27FC236}">
                  <a16:creationId xmlns:a16="http://schemas.microsoft.com/office/drawing/2014/main" id="{B178CA92-6419-B94D-82C2-001A4C53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0" name="Group 101">
              <a:extLst>
                <a:ext uri="{FF2B5EF4-FFF2-40B4-BE49-F238E27FC236}">
                  <a16:creationId xmlns:a16="http://schemas.microsoft.com/office/drawing/2014/main" id="{2DDA5E0E-93B0-FC4E-AA1E-3A161BEB6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102">
                <a:extLst>
                  <a:ext uri="{FF2B5EF4-FFF2-40B4-BE49-F238E27FC236}">
                    <a16:creationId xmlns:a16="http://schemas.microsoft.com/office/drawing/2014/main" id="{1245BCF6-EEF2-F34C-92E3-2CA1C2C94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03">
                <a:extLst>
                  <a:ext uri="{FF2B5EF4-FFF2-40B4-BE49-F238E27FC236}">
                    <a16:creationId xmlns:a16="http://schemas.microsoft.com/office/drawing/2014/main" id="{1067DCBA-D400-0642-B68F-AE171164B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1" name="Rectangle 104">
              <a:extLst>
                <a:ext uri="{FF2B5EF4-FFF2-40B4-BE49-F238E27FC236}">
                  <a16:creationId xmlns:a16="http://schemas.microsoft.com/office/drawing/2014/main" id="{CEE13654-E51E-634B-B3A8-1909C6DC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2" name="Group 105">
              <a:extLst>
                <a:ext uri="{FF2B5EF4-FFF2-40B4-BE49-F238E27FC236}">
                  <a16:creationId xmlns:a16="http://schemas.microsoft.com/office/drawing/2014/main" id="{3DE4D6D2-40C1-6843-BB18-76EFFF97C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3" name="AutoShape 106">
                <a:extLst>
                  <a:ext uri="{FF2B5EF4-FFF2-40B4-BE49-F238E27FC236}">
                    <a16:creationId xmlns:a16="http://schemas.microsoft.com/office/drawing/2014/main" id="{2685B222-9BE5-0D43-A3B3-6021358AE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4" name="AutoShape 107">
                <a:extLst>
                  <a:ext uri="{FF2B5EF4-FFF2-40B4-BE49-F238E27FC236}">
                    <a16:creationId xmlns:a16="http://schemas.microsoft.com/office/drawing/2014/main" id="{00F72E45-552A-534D-A233-34AE532CC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3" name="Rectangle 108">
              <a:extLst>
                <a:ext uri="{FF2B5EF4-FFF2-40B4-BE49-F238E27FC236}">
                  <a16:creationId xmlns:a16="http://schemas.microsoft.com/office/drawing/2014/main" id="{3DF4CAF9-06A6-F849-9FCD-1AEC85C1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4" name="Rectangle 109">
              <a:extLst>
                <a:ext uri="{FF2B5EF4-FFF2-40B4-BE49-F238E27FC236}">
                  <a16:creationId xmlns:a16="http://schemas.microsoft.com/office/drawing/2014/main" id="{148B444B-183C-764F-B7FB-60CA4703B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5" name="Group 110">
              <a:extLst>
                <a:ext uri="{FF2B5EF4-FFF2-40B4-BE49-F238E27FC236}">
                  <a16:creationId xmlns:a16="http://schemas.microsoft.com/office/drawing/2014/main" id="{39959419-6C63-ED42-9E1F-394A82CD6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1" name="AutoShape 111">
                <a:extLst>
                  <a:ext uri="{FF2B5EF4-FFF2-40B4-BE49-F238E27FC236}">
                    <a16:creationId xmlns:a16="http://schemas.microsoft.com/office/drawing/2014/main" id="{A34CF4FA-FD1C-5145-835F-119FE044D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2" name="AutoShape 112">
                <a:extLst>
                  <a:ext uri="{FF2B5EF4-FFF2-40B4-BE49-F238E27FC236}">
                    <a16:creationId xmlns:a16="http://schemas.microsoft.com/office/drawing/2014/main" id="{59A59735-AA02-0146-A5A5-87EEABC8E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6" name="Freeform 113">
              <a:extLst>
                <a:ext uri="{FF2B5EF4-FFF2-40B4-BE49-F238E27FC236}">
                  <a16:creationId xmlns:a16="http://schemas.microsoft.com/office/drawing/2014/main" id="{FDFF2545-90A4-DA4C-82D7-3315F0B6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7" name="Group 114">
              <a:extLst>
                <a:ext uri="{FF2B5EF4-FFF2-40B4-BE49-F238E27FC236}">
                  <a16:creationId xmlns:a16="http://schemas.microsoft.com/office/drawing/2014/main" id="{05A30CF6-38EC-774A-B2D7-6BC1988EF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9" name="AutoShape 115">
                <a:extLst>
                  <a:ext uri="{FF2B5EF4-FFF2-40B4-BE49-F238E27FC236}">
                    <a16:creationId xmlns:a16="http://schemas.microsoft.com/office/drawing/2014/main" id="{82E4336A-2972-5248-BA09-8141B5778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0" name="AutoShape 116">
                <a:extLst>
                  <a:ext uri="{FF2B5EF4-FFF2-40B4-BE49-F238E27FC236}">
                    <a16:creationId xmlns:a16="http://schemas.microsoft.com/office/drawing/2014/main" id="{AD1D49DB-E480-5641-AC7E-56E3D66E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0B98AE39-2021-6E44-A2F5-79952D914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E786E227-0635-1B4C-B935-93B9B209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FB8A87AF-D14D-3042-95ED-47109B79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Oval 120">
              <a:extLst>
                <a:ext uri="{FF2B5EF4-FFF2-40B4-BE49-F238E27FC236}">
                  <a16:creationId xmlns:a16="http://schemas.microsoft.com/office/drawing/2014/main" id="{2E438A96-E553-D34A-BF0C-432436BD2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C7F13FD9-6F22-2742-B6C1-05E03B03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AutoShape 122">
              <a:extLst>
                <a:ext uri="{FF2B5EF4-FFF2-40B4-BE49-F238E27FC236}">
                  <a16:creationId xmlns:a16="http://schemas.microsoft.com/office/drawing/2014/main" id="{348EE68C-CA73-834E-B867-CD1C84FA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4" name="AutoShape 123">
              <a:extLst>
                <a:ext uri="{FF2B5EF4-FFF2-40B4-BE49-F238E27FC236}">
                  <a16:creationId xmlns:a16="http://schemas.microsoft.com/office/drawing/2014/main" id="{1204051C-8ED9-7648-9B46-C01EFEE9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5" name="Oval 124">
              <a:extLst>
                <a:ext uri="{FF2B5EF4-FFF2-40B4-BE49-F238E27FC236}">
                  <a16:creationId xmlns:a16="http://schemas.microsoft.com/office/drawing/2014/main" id="{E60C883F-574D-2748-ABCD-0B7DB3EE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6" name="Oval 125">
              <a:extLst>
                <a:ext uri="{FF2B5EF4-FFF2-40B4-BE49-F238E27FC236}">
                  <a16:creationId xmlns:a16="http://schemas.microsoft.com/office/drawing/2014/main" id="{FB94FD42-6202-F644-B3BA-267D8997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Oval 126">
              <a:extLst>
                <a:ext uri="{FF2B5EF4-FFF2-40B4-BE49-F238E27FC236}">
                  <a16:creationId xmlns:a16="http://schemas.microsoft.com/office/drawing/2014/main" id="{FD6A9A5E-7B0B-0C4F-B512-765209079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8" name="Rectangle 127">
              <a:extLst>
                <a:ext uri="{FF2B5EF4-FFF2-40B4-BE49-F238E27FC236}">
                  <a16:creationId xmlns:a16="http://schemas.microsoft.com/office/drawing/2014/main" id="{1A503147-D0ED-D94A-8360-5E7F4D3E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173A9DD9-82B1-6E42-88A8-6C0B706AA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62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692DA0E-1EF2-F448-A9D8-1C3ACE390DD1}"/>
              </a:ext>
            </a:extLst>
          </p:cNvPr>
          <p:cNvGrpSpPr/>
          <p:nvPr/>
        </p:nvGrpSpPr>
        <p:grpSpPr>
          <a:xfrm>
            <a:off x="435655" y="1435139"/>
            <a:ext cx="3855401" cy="3186116"/>
            <a:chOff x="435655" y="1990325"/>
            <a:chExt cx="3855401" cy="3186116"/>
          </a:xfrm>
        </p:grpSpPr>
        <p:sp>
          <p:nvSpPr>
            <p:cNvPr id="424" name="Line 25">
              <a:extLst>
                <a:ext uri="{FF2B5EF4-FFF2-40B4-BE49-F238E27FC236}">
                  <a16:creationId xmlns:a16="http://schemas.microsoft.com/office/drawing/2014/main" id="{91E4D71D-79FA-CA4A-B78E-8C1871D47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1180" y="2545950"/>
              <a:ext cx="1588" cy="247015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39">
              <a:extLst>
                <a:ext uri="{FF2B5EF4-FFF2-40B4-BE49-F238E27FC236}">
                  <a16:creationId xmlns:a16="http://schemas.microsoft.com/office/drawing/2014/main" id="{3CE8A2F3-443B-CB42-96FD-D8DF22150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1529" y="2618975"/>
              <a:ext cx="0" cy="252452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6" name="Group 93">
              <a:extLst>
                <a:ext uri="{FF2B5EF4-FFF2-40B4-BE49-F238E27FC236}">
                  <a16:creationId xmlns:a16="http://schemas.microsoft.com/office/drawing/2014/main" id="{773C4FC2-EAD6-0D4F-85E4-043FD6EDC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567" y="4700191"/>
              <a:ext cx="2405063" cy="476250"/>
              <a:chOff x="1097" y="2807"/>
              <a:chExt cx="1515" cy="300"/>
            </a:xfrm>
          </p:grpSpPr>
          <p:sp>
            <p:nvSpPr>
              <p:cNvPr id="488" name="Line 40">
                <a:extLst>
                  <a:ext uri="{FF2B5EF4-FFF2-40B4-BE49-F238E27FC236}">
                    <a16:creationId xmlns:a16="http://schemas.microsoft.com/office/drawing/2014/main" id="{111704BC-1B6B-2944-9D57-698BFD5CC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" y="2964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9" name="Text Box 85">
                <a:extLst>
                  <a:ext uri="{FF2B5EF4-FFF2-40B4-BE49-F238E27FC236}">
                    <a16:creationId xmlns:a16="http://schemas.microsoft.com/office/drawing/2014/main" id="{190D3E08-8ADE-534C-9FC3-5199F6792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9" y="2807"/>
                <a:ext cx="706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connection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x completes</a:t>
                </a:r>
              </a:p>
            </p:txBody>
          </p:sp>
        </p:grpSp>
        <p:grpSp>
          <p:nvGrpSpPr>
            <p:cNvPr id="427" name="Group 102">
              <a:extLst>
                <a:ext uri="{FF2B5EF4-FFF2-40B4-BE49-F238E27FC236}">
                  <a16:creationId xmlns:a16="http://schemas.microsoft.com/office/drawing/2014/main" id="{0D5744FA-4339-D545-9B57-B45E093F5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55" y="1990325"/>
              <a:ext cx="3389313" cy="2136775"/>
              <a:chOff x="484" y="1100"/>
              <a:chExt cx="2135" cy="1346"/>
            </a:xfrm>
          </p:grpSpPr>
          <p:sp>
            <p:nvSpPr>
              <p:cNvPr id="439" name="Text Box 103">
                <a:extLst>
                  <a:ext uri="{FF2B5EF4-FFF2-40B4-BE49-F238E27FC236}">
                    <a16:creationId xmlns:a16="http://schemas.microsoft.com/office/drawing/2014/main" id="{384A1174-EF45-3D47-B451-2B62A2717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" y="1393"/>
                <a:ext cx="61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choose x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" name="Line 104">
                <a:extLst>
                  <a:ext uri="{FF2B5EF4-FFF2-40B4-BE49-F238E27FC236}">
                    <a16:creationId xmlns:a16="http://schemas.microsoft.com/office/drawing/2014/main" id="{01799853-A3A5-894C-8B0B-3CBEE6379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9" y="1516"/>
                <a:ext cx="932" cy="19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1" name="Line 105">
                <a:extLst>
                  <a:ext uri="{FF2B5EF4-FFF2-40B4-BE49-F238E27FC236}">
                    <a16:creationId xmlns:a16="http://schemas.microsoft.com/office/drawing/2014/main" id="{E4D37334-2302-C946-AD71-897255F79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1" y="1739"/>
                <a:ext cx="990" cy="60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2" name="Rectangle 106">
                <a:extLst>
                  <a:ext uri="{FF2B5EF4-FFF2-40B4-BE49-F238E27FC236}">
                    <a16:creationId xmlns:a16="http://schemas.microsoft.com/office/drawing/2014/main" id="{A9F291AF-7263-964C-9C39-E6D9DD79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1507"/>
                <a:ext cx="490" cy="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3" name="Text Box 107">
                <a:extLst>
                  <a:ext uri="{FF2B5EF4-FFF2-40B4-BE49-F238E27FC236}">
                    <a16:creationId xmlns:a16="http://schemas.microsoft.com/office/drawing/2014/main" id="{8256400A-AA91-2B45-8FD6-9FEEAEE48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486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req_conn(x)</a:t>
                </a:r>
              </a:p>
            </p:txBody>
          </p:sp>
          <p:sp>
            <p:nvSpPr>
              <p:cNvPr id="444" name="Rectangle 108">
                <a:extLst>
                  <a:ext uri="{FF2B5EF4-FFF2-40B4-BE49-F238E27FC236}">
                    <a16:creationId xmlns:a16="http://schemas.microsoft.com/office/drawing/2014/main" id="{8F206717-52E2-FB4D-B242-30E9BF426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1774"/>
                <a:ext cx="277" cy="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5" name="Text Box 109">
                <a:extLst>
                  <a:ext uri="{FF2B5EF4-FFF2-40B4-BE49-F238E27FC236}">
                    <a16:creationId xmlns:a16="http://schemas.microsoft.com/office/drawing/2014/main" id="{9F6C9D6F-A1F8-8544-BE47-BCDA73F1E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" y="1649"/>
                <a:ext cx="4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ESTAB</a:t>
                </a:r>
              </a:p>
            </p:txBody>
          </p:sp>
          <p:sp>
            <p:nvSpPr>
              <p:cNvPr id="446" name="Text Box 110">
                <a:extLst>
                  <a:ext uri="{FF2B5EF4-FFF2-40B4-BE49-F238E27FC236}">
                    <a16:creationId xmlns:a16="http://schemas.microsoft.com/office/drawing/2014/main" id="{5194F166-9430-4242-89A4-5D091B008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" y="2234"/>
                <a:ext cx="4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ESTAB</a:t>
                </a:r>
              </a:p>
            </p:txBody>
          </p:sp>
          <p:sp>
            <p:nvSpPr>
              <p:cNvPr id="447" name="Oval 111">
                <a:extLst>
                  <a:ext uri="{FF2B5EF4-FFF2-40B4-BE49-F238E27FC236}">
                    <a16:creationId xmlns:a16="http://schemas.microsoft.com/office/drawing/2014/main" id="{64F10CAD-3D48-3B4D-AE41-2AEA0DB2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2298"/>
                <a:ext cx="57" cy="5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8" name="Oval 112">
                <a:extLst>
                  <a:ext uri="{FF2B5EF4-FFF2-40B4-BE49-F238E27FC236}">
                    <a16:creationId xmlns:a16="http://schemas.microsoft.com/office/drawing/2014/main" id="{98F68D03-FCEB-0F41-A286-A0FEC1FAE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1723"/>
                <a:ext cx="57" cy="5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49" name="Group 113">
                <a:extLst>
                  <a:ext uri="{FF2B5EF4-FFF2-40B4-BE49-F238E27FC236}">
                    <a16:creationId xmlns:a16="http://schemas.microsoft.com/office/drawing/2014/main" id="{E535B351-6B01-AE49-8479-F8762FC2A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7" y="1861"/>
                <a:ext cx="803" cy="212"/>
                <a:chOff x="1065" y="2085"/>
                <a:chExt cx="803" cy="212"/>
              </a:xfrm>
            </p:grpSpPr>
            <p:sp>
              <p:nvSpPr>
                <p:cNvPr id="486" name="Rectangle 114">
                  <a:extLst>
                    <a:ext uri="{FF2B5EF4-FFF2-40B4-BE49-F238E27FC236}">
                      <a16:creationId xmlns:a16="http://schemas.microsoft.com/office/drawing/2014/main" id="{3ABD9392-9290-6043-AF0A-164F1B0F7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" y="2123"/>
                  <a:ext cx="675" cy="1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7" name="Text Box 115">
                  <a:extLst>
                    <a:ext uri="{FF2B5EF4-FFF2-40B4-BE49-F238E27FC236}">
                      <a16:creationId xmlns:a16="http://schemas.microsoft.com/office/drawing/2014/main" id="{E01A5D11-E159-0C40-9DBC-E064BEC57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5" y="2085"/>
                  <a:ext cx="80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acc_conn(x)</a:t>
                  </a:r>
                </a:p>
              </p:txBody>
            </p:sp>
          </p:grpSp>
          <p:grpSp>
            <p:nvGrpSpPr>
              <p:cNvPr id="450" name="Group 116">
                <a:extLst>
                  <a:ext uri="{FF2B5EF4-FFF2-40B4-BE49-F238E27FC236}">
                    <a16:creationId xmlns:a16="http://schemas.microsoft.com/office/drawing/2014/main" id="{3E3A49BF-0E39-8D4D-A2D0-63CBFDDD6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1112"/>
                <a:ext cx="391" cy="307"/>
                <a:chOff x="-44" y="1473"/>
                <a:chExt cx="981" cy="1105"/>
              </a:xfrm>
            </p:grpSpPr>
            <p:pic>
              <p:nvPicPr>
                <p:cNvPr id="484" name="Picture 117" descr="desktop_computer_stylized_medium">
                  <a:extLst>
                    <a:ext uri="{FF2B5EF4-FFF2-40B4-BE49-F238E27FC236}">
                      <a16:creationId xmlns:a16="http://schemas.microsoft.com/office/drawing/2014/main" id="{68652FF9-3BA5-AD41-98E0-A222D63A41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5" name="Freeform 118">
                  <a:extLst>
                    <a:ext uri="{FF2B5EF4-FFF2-40B4-BE49-F238E27FC236}">
                      <a16:creationId xmlns:a16="http://schemas.microsoft.com/office/drawing/2014/main" id="{73D50490-21D8-7746-B97E-C2FE25CBD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51" name="Group 119">
                <a:extLst>
                  <a:ext uri="{FF2B5EF4-FFF2-40B4-BE49-F238E27FC236}">
                    <a16:creationId xmlns:a16="http://schemas.microsoft.com/office/drawing/2014/main" id="{6E788993-C5DA-164F-9258-0CB775450A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3" y="1100"/>
                <a:ext cx="212" cy="323"/>
                <a:chOff x="4140" y="429"/>
                <a:chExt cx="1425" cy="2396"/>
              </a:xfrm>
            </p:grpSpPr>
            <p:sp>
              <p:nvSpPr>
                <p:cNvPr id="452" name="Freeform 120">
                  <a:extLst>
                    <a:ext uri="{FF2B5EF4-FFF2-40B4-BE49-F238E27FC236}">
                      <a16:creationId xmlns:a16="http://schemas.microsoft.com/office/drawing/2014/main" id="{12CC2128-75E5-114A-937D-4B672A89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7 w 354"/>
                    <a:gd name="T1" fmla="*/ 0 h 2742"/>
                    <a:gd name="T2" fmla="*/ 38 w 354"/>
                    <a:gd name="T3" fmla="*/ 55 h 2742"/>
                    <a:gd name="T4" fmla="*/ 37 w 354"/>
                    <a:gd name="T5" fmla="*/ 425 h 2742"/>
                    <a:gd name="T6" fmla="*/ 0 w 354"/>
                    <a:gd name="T7" fmla="*/ 445 h 2742"/>
                    <a:gd name="T8" fmla="*/ 7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3" name="Rectangle 121">
                  <a:extLst>
                    <a:ext uri="{FF2B5EF4-FFF2-40B4-BE49-F238E27FC236}">
                      <a16:creationId xmlns:a16="http://schemas.microsoft.com/office/drawing/2014/main" id="{F5C3491A-CD29-114C-A378-A2E414822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29"/>
                  <a:ext cx="1049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54" name="Freeform 122">
                  <a:extLst>
                    <a:ext uri="{FF2B5EF4-FFF2-40B4-BE49-F238E27FC236}">
                      <a16:creationId xmlns:a16="http://schemas.microsoft.com/office/drawing/2014/main" id="{1FAF7C96-26AF-BC4C-8EE5-52686FB51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3 w 211"/>
                    <a:gd name="T3" fmla="*/ 36 h 2537"/>
                    <a:gd name="T4" fmla="*/ 2 w 211"/>
                    <a:gd name="T5" fmla="*/ 40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5" name="Freeform 123">
                  <a:extLst>
                    <a:ext uri="{FF2B5EF4-FFF2-40B4-BE49-F238E27FC236}">
                      <a16:creationId xmlns:a16="http://schemas.microsoft.com/office/drawing/2014/main" id="{F24EFDC4-D2B3-7440-A83B-52220A26C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36 w 328"/>
                    <a:gd name="T3" fmla="*/ 21 h 226"/>
                    <a:gd name="T4" fmla="*/ 36 w 328"/>
                    <a:gd name="T5" fmla="*/ 38 h 226"/>
                    <a:gd name="T6" fmla="*/ 0 w 328"/>
                    <a:gd name="T7" fmla="*/ 1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6" name="Rectangle 124">
                  <a:extLst>
                    <a:ext uri="{FF2B5EF4-FFF2-40B4-BE49-F238E27FC236}">
                      <a16:creationId xmlns:a16="http://schemas.microsoft.com/office/drawing/2014/main" id="{C738D1B1-14C3-F143-9286-716F3B0BC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96"/>
                  <a:ext cx="592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57" name="Group 125">
                  <a:extLst>
                    <a:ext uri="{FF2B5EF4-FFF2-40B4-BE49-F238E27FC236}">
                      <a16:creationId xmlns:a16="http://schemas.microsoft.com/office/drawing/2014/main" id="{1C9F2DD0-76F5-9945-A4A2-BFF420651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126">
                    <a:extLst>
                      <a:ext uri="{FF2B5EF4-FFF2-40B4-BE49-F238E27FC236}">
                        <a16:creationId xmlns:a16="http://schemas.microsoft.com/office/drawing/2014/main" id="{C09A9BC4-E4D4-9740-8415-C18557F484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2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83" name="AutoShape 127">
                    <a:extLst>
                      <a:ext uri="{FF2B5EF4-FFF2-40B4-BE49-F238E27FC236}">
                        <a16:creationId xmlns:a16="http://schemas.microsoft.com/office/drawing/2014/main" id="{F3D70C92-E5D6-2E4F-8DCA-B1904F759D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1"/>
                    <a:ext cx="688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58" name="Rectangle 128">
                  <a:extLst>
                    <a:ext uri="{FF2B5EF4-FFF2-40B4-BE49-F238E27FC236}">
                      <a16:creationId xmlns:a16="http://schemas.microsoft.com/office/drawing/2014/main" id="{722160C6-98E8-2849-92F6-C0477CF41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" y="1022"/>
                  <a:ext cx="598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59" name="Group 129">
                  <a:extLst>
                    <a:ext uri="{FF2B5EF4-FFF2-40B4-BE49-F238E27FC236}">
                      <a16:creationId xmlns:a16="http://schemas.microsoft.com/office/drawing/2014/main" id="{5CF614C1-2FA4-194F-99CB-B59EBAA69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130">
                    <a:extLst>
                      <a:ext uri="{FF2B5EF4-FFF2-40B4-BE49-F238E27FC236}">
                        <a16:creationId xmlns:a16="http://schemas.microsoft.com/office/drawing/2014/main" id="{2DFF64EB-D097-2043-B088-40E31FBCA1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7"/>
                    <a:ext cx="730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81" name="AutoShape 131">
                    <a:extLst>
                      <a:ext uri="{FF2B5EF4-FFF2-40B4-BE49-F238E27FC236}">
                        <a16:creationId xmlns:a16="http://schemas.microsoft.com/office/drawing/2014/main" id="{DF72C84E-59FE-844F-8A5B-E79C5EEA94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2"/>
                    <a:ext cx="696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0" name="Rectangle 132">
                  <a:extLst>
                    <a:ext uri="{FF2B5EF4-FFF2-40B4-BE49-F238E27FC236}">
                      <a16:creationId xmlns:a16="http://schemas.microsoft.com/office/drawing/2014/main" id="{0D34B495-F619-5744-92CE-02150CAEF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1356"/>
                  <a:ext cx="598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1" name="Rectangle 133">
                  <a:extLst>
                    <a:ext uri="{FF2B5EF4-FFF2-40B4-BE49-F238E27FC236}">
                      <a16:creationId xmlns:a16="http://schemas.microsoft.com/office/drawing/2014/main" id="{B289AC45-5AE1-8144-A213-D8D732FD9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3"/>
                  <a:ext cx="598" cy="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62" name="Group 134">
                  <a:extLst>
                    <a:ext uri="{FF2B5EF4-FFF2-40B4-BE49-F238E27FC236}">
                      <a16:creationId xmlns:a16="http://schemas.microsoft.com/office/drawing/2014/main" id="{1749D736-5D93-C94F-BEFF-83BA3C6070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135">
                    <a:extLst>
                      <a:ext uri="{FF2B5EF4-FFF2-40B4-BE49-F238E27FC236}">
                        <a16:creationId xmlns:a16="http://schemas.microsoft.com/office/drawing/2014/main" id="{A0C2743E-C87A-D14C-85B5-A8F79F753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71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79" name="AutoShape 136">
                    <a:extLst>
                      <a:ext uri="{FF2B5EF4-FFF2-40B4-BE49-F238E27FC236}">
                        <a16:creationId xmlns:a16="http://schemas.microsoft.com/office/drawing/2014/main" id="{9BD6DBA0-FC1C-254E-9398-6CCD7340C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" y="2585"/>
                    <a:ext cx="687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3" name="Freeform 137">
                  <a:extLst>
                    <a:ext uri="{FF2B5EF4-FFF2-40B4-BE49-F238E27FC236}">
                      <a16:creationId xmlns:a16="http://schemas.microsoft.com/office/drawing/2014/main" id="{5440E4EF-7DC8-C948-8355-65BC2A778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36 w 328"/>
                    <a:gd name="T3" fmla="*/ 20 h 226"/>
                    <a:gd name="T4" fmla="*/ 36 w 328"/>
                    <a:gd name="T5" fmla="*/ 36 h 226"/>
                    <a:gd name="T6" fmla="*/ 0 w 328"/>
                    <a:gd name="T7" fmla="*/ 15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64" name="Group 138">
                  <a:extLst>
                    <a:ext uri="{FF2B5EF4-FFF2-40B4-BE49-F238E27FC236}">
                      <a16:creationId xmlns:a16="http://schemas.microsoft.com/office/drawing/2014/main" id="{5E633347-2A45-9548-B218-3565A9B3D2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139">
                    <a:extLst>
                      <a:ext uri="{FF2B5EF4-FFF2-40B4-BE49-F238E27FC236}">
                        <a16:creationId xmlns:a16="http://schemas.microsoft.com/office/drawing/2014/main" id="{0F545573-C3F3-7D4F-8E2E-057960582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8"/>
                    <a:ext cx="728" cy="1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77" name="AutoShape 140">
                    <a:extLst>
                      <a:ext uri="{FF2B5EF4-FFF2-40B4-BE49-F238E27FC236}">
                        <a16:creationId xmlns:a16="http://schemas.microsoft.com/office/drawing/2014/main" id="{2B38E4F6-9B20-FE41-8688-9F827513A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2"/>
                    <a:ext cx="695" cy="11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5" name="Rectangle 141">
                  <a:extLst>
                    <a:ext uri="{FF2B5EF4-FFF2-40B4-BE49-F238E27FC236}">
                      <a16:creationId xmlns:a16="http://schemas.microsoft.com/office/drawing/2014/main" id="{0ADB7777-054A-3B42-99E1-AA3880CE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9" y="429"/>
                  <a:ext cx="67" cy="229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6" name="Freeform 142">
                  <a:extLst>
                    <a:ext uri="{FF2B5EF4-FFF2-40B4-BE49-F238E27FC236}">
                      <a16:creationId xmlns:a16="http://schemas.microsoft.com/office/drawing/2014/main" id="{851EFEA0-9F99-9D45-BDD9-05781330A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32 w 296"/>
                    <a:gd name="T3" fmla="*/ 22 h 256"/>
                    <a:gd name="T4" fmla="*/ 32 w 296"/>
                    <a:gd name="T5" fmla="*/ 41 h 256"/>
                    <a:gd name="T6" fmla="*/ 0 w 296"/>
                    <a:gd name="T7" fmla="*/ 15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7" name="Freeform 143">
                  <a:extLst>
                    <a:ext uri="{FF2B5EF4-FFF2-40B4-BE49-F238E27FC236}">
                      <a16:creationId xmlns:a16="http://schemas.microsoft.com/office/drawing/2014/main" id="{D46DD2F0-137E-7246-8429-922D11398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34 w 304"/>
                    <a:gd name="T3" fmla="*/ 27 h 288"/>
                    <a:gd name="T4" fmla="*/ 31 w 304"/>
                    <a:gd name="T5" fmla="*/ 48 h 288"/>
                    <a:gd name="T6" fmla="*/ 2 w 304"/>
                    <a:gd name="T7" fmla="*/ 2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8" name="Oval 144">
                  <a:extLst>
                    <a:ext uri="{FF2B5EF4-FFF2-40B4-BE49-F238E27FC236}">
                      <a16:creationId xmlns:a16="http://schemas.microsoft.com/office/drawing/2014/main" id="{6D2FDB16-DD50-754D-B173-29B81535A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8" y="2610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9" name="Freeform 145">
                  <a:extLst>
                    <a:ext uri="{FF2B5EF4-FFF2-40B4-BE49-F238E27FC236}">
                      <a16:creationId xmlns:a16="http://schemas.microsoft.com/office/drawing/2014/main" id="{7D62A206-5CA0-E947-82FC-8F081AA92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8 h 240"/>
                    <a:gd name="T2" fmla="*/ 2 w 306"/>
                    <a:gd name="T3" fmla="*/ 40 h 240"/>
                    <a:gd name="T4" fmla="*/ 34 w 306"/>
                    <a:gd name="T5" fmla="*/ 18 h 240"/>
                    <a:gd name="T6" fmla="*/ 32 w 306"/>
                    <a:gd name="T7" fmla="*/ 0 h 240"/>
                    <a:gd name="T8" fmla="*/ 0 w 306"/>
                    <a:gd name="T9" fmla="*/ 1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0" name="AutoShape 146">
                  <a:extLst>
                    <a:ext uri="{FF2B5EF4-FFF2-40B4-BE49-F238E27FC236}">
                      <a16:creationId xmlns:a16="http://schemas.microsoft.com/office/drawing/2014/main" id="{FD0F85B5-11E0-7445-9862-BC483A492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196" cy="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1" name="AutoShape 147">
                  <a:extLst>
                    <a:ext uri="{FF2B5EF4-FFF2-40B4-BE49-F238E27FC236}">
                      <a16:creationId xmlns:a16="http://schemas.microsoft.com/office/drawing/2014/main" id="{67E0531B-2E65-AF43-9DB9-355885A8B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4"/>
                  <a:ext cx="1069" cy="8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2" name="Oval 148">
                  <a:extLst>
                    <a:ext uri="{FF2B5EF4-FFF2-40B4-BE49-F238E27FC236}">
                      <a16:creationId xmlns:a16="http://schemas.microsoft.com/office/drawing/2014/main" id="{64B5B35B-452E-FD4C-ACFF-7D475CD7D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0"/>
                  <a:ext cx="155" cy="14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3" name="Oval 149">
                  <a:extLst>
                    <a:ext uri="{FF2B5EF4-FFF2-40B4-BE49-F238E27FC236}">
                      <a16:creationId xmlns:a16="http://schemas.microsoft.com/office/drawing/2014/main" id="{A4534FEA-4A8B-8A42-8930-71A153E19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3" y="2387"/>
                  <a:ext cx="161" cy="14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150">
                  <a:extLst>
                    <a:ext uri="{FF2B5EF4-FFF2-40B4-BE49-F238E27FC236}">
                      <a16:creationId xmlns:a16="http://schemas.microsoft.com/office/drawing/2014/main" id="{D6E50F70-5ED2-3344-A7D3-F9408B324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0"/>
                  <a:ext cx="155" cy="141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5" name="Rectangle 151">
                  <a:extLst>
                    <a:ext uri="{FF2B5EF4-FFF2-40B4-BE49-F238E27FC236}">
                      <a16:creationId xmlns:a16="http://schemas.microsoft.com/office/drawing/2014/main" id="{7B699B0E-7FA7-A24C-814D-12D1D823F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8"/>
                  <a:ext cx="87" cy="757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428" name="Oval 159">
              <a:extLst>
                <a:ext uri="{FF2B5EF4-FFF2-40B4-BE49-F238E27FC236}">
                  <a16:creationId xmlns:a16="http://schemas.microsoft.com/office/drawing/2014/main" id="{8AE68307-4F03-0042-965E-5D84FCC3C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94" y="3893738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Line 169">
              <a:extLst>
                <a:ext uri="{FF2B5EF4-FFF2-40B4-BE49-F238E27FC236}">
                  <a16:creationId xmlns:a16="http://schemas.microsoft.com/office/drawing/2014/main" id="{28EC4C67-0BE3-D54D-926D-9B81AED1C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344" y="3966763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Rectangle 170">
              <a:extLst>
                <a:ext uri="{FF2B5EF4-FFF2-40B4-BE49-F238E27FC236}">
                  <a16:creationId xmlns:a16="http://schemas.microsoft.com/office/drawing/2014/main" id="{B8AFD2C9-C151-F748-8B96-E389535E3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44" y="3952476"/>
              <a:ext cx="7778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1" name="Text Box 171">
              <a:extLst>
                <a:ext uri="{FF2B5EF4-FFF2-40B4-BE49-F238E27FC236}">
                  <a16:creationId xmlns:a16="http://schemas.microsoft.com/office/drawing/2014/main" id="{E48C6C06-1970-9949-B718-68B9AD5B4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144" y="3919138"/>
              <a:ext cx="1092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432" name="Oval 172">
              <a:extLst>
                <a:ext uri="{FF2B5EF4-FFF2-40B4-BE49-F238E27FC236}">
                  <a16:creationId xmlns:a16="http://schemas.microsoft.com/office/drawing/2014/main" id="{C551802D-96E3-F942-A271-44B93EF7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731" y="4250926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Text Box 173">
              <a:extLst>
                <a:ext uri="{FF2B5EF4-FFF2-40B4-BE49-F238E27FC236}">
                  <a16:creationId xmlns:a16="http://schemas.microsoft.com/office/drawing/2014/main" id="{D76C6664-0DFF-6847-8C91-9630B8CAB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481" y="4011213"/>
              <a:ext cx="11715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7800DC3B-8637-C445-B46C-B1F234EAAAF7}"/>
                </a:ext>
              </a:extLst>
            </p:cNvPr>
            <p:cNvGrpSpPr/>
            <p:nvPr/>
          </p:nvGrpSpPr>
          <p:grpSpPr>
            <a:xfrm flipH="1">
              <a:off x="1449388" y="4279047"/>
              <a:ext cx="1539875" cy="390924"/>
              <a:chOff x="796245" y="5993547"/>
              <a:chExt cx="1539875" cy="390924"/>
            </a:xfrm>
          </p:grpSpPr>
          <p:sp>
            <p:nvSpPr>
              <p:cNvPr id="436" name="Line 169">
                <a:extLst>
                  <a:ext uri="{FF2B5EF4-FFF2-40B4-BE49-F238E27FC236}">
                    <a16:creationId xmlns:a16="http://schemas.microsoft.com/office/drawing/2014/main" id="{DF8AED72-CC03-D141-BF1D-CDBAD8CF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245" y="6007834"/>
                <a:ext cx="1479550" cy="315913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7" name="Rectangle 170">
                <a:extLst>
                  <a:ext uri="{FF2B5EF4-FFF2-40B4-BE49-F238E27FC236}">
                    <a16:creationId xmlns:a16="http://schemas.microsoft.com/office/drawing/2014/main" id="{629240BC-A74F-6E49-91FA-059AA1C94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745" y="5993547"/>
                <a:ext cx="859292" cy="3909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8" name="Oval 172">
                <a:extLst>
                  <a:ext uri="{FF2B5EF4-FFF2-40B4-BE49-F238E27FC236}">
                    <a16:creationId xmlns:a16="http://schemas.microsoft.com/office/drawing/2014/main" id="{A155E5ED-674B-0544-A028-085A5AD95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632" y="6291997"/>
                <a:ext cx="90488" cy="889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5" name="Text Box 171">
              <a:extLst>
                <a:ext uri="{FF2B5EF4-FFF2-40B4-BE49-F238E27FC236}">
                  <a16:creationId xmlns:a16="http://schemas.microsoft.com/office/drawing/2014/main" id="{F73380DB-6861-6B4E-B8D4-43FE3C78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694" y="4283529"/>
              <a:ext cx="107112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ACK(x+1)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CB8012-D87E-F547-97B0-03323A38506E}"/>
              </a:ext>
            </a:extLst>
          </p:cNvPr>
          <p:cNvGrpSpPr/>
          <p:nvPr/>
        </p:nvGrpSpPr>
        <p:grpSpPr>
          <a:xfrm>
            <a:off x="1273629" y="5146706"/>
            <a:ext cx="1773114" cy="1003723"/>
            <a:chOff x="1273629" y="5146706"/>
            <a:chExt cx="1773114" cy="10037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FF0F55-D08F-1344-9B87-5BCA4686A75C}"/>
                </a:ext>
              </a:extLst>
            </p:cNvPr>
            <p:cNvSpPr txBox="1"/>
            <p:nvPr/>
          </p:nvSpPr>
          <p:spPr>
            <a:xfrm>
              <a:off x="1273629" y="5146706"/>
              <a:ext cx="177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problem!</a:t>
              </a:r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95E370-82E9-0D41-AB1B-B42B590C4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2470" y="5524500"/>
              <a:ext cx="625929" cy="625929"/>
            </a:xfrm>
            <a:prstGeom prst="rect">
              <a:avLst/>
            </a:prstGeom>
          </p:spPr>
        </p:pic>
      </p:grp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6201937-A24A-454E-B97D-9D841DC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78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AA66F-65EC-E34C-8D40-259E21717735}"/>
              </a:ext>
            </a:extLst>
          </p:cNvPr>
          <p:cNvGrpSpPr/>
          <p:nvPr/>
        </p:nvGrpSpPr>
        <p:grpSpPr>
          <a:xfrm>
            <a:off x="5262108" y="1983508"/>
            <a:ext cx="1530350" cy="4033838"/>
            <a:chOff x="5276623" y="2475192"/>
            <a:chExt cx="1530350" cy="4033838"/>
          </a:xfrm>
        </p:grpSpPr>
        <p:sp>
          <p:nvSpPr>
            <p:cNvPr id="279" name="Line 25">
              <a:extLst>
                <a:ext uri="{FF2B5EF4-FFF2-40B4-BE49-F238E27FC236}">
                  <a16:creationId xmlns:a16="http://schemas.microsoft.com/office/drawing/2014/main" id="{BC6653C1-9562-C643-B0CA-B2050012C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6623" y="2475192"/>
              <a:ext cx="1588" cy="247015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39">
              <a:extLst>
                <a:ext uri="{FF2B5EF4-FFF2-40B4-BE49-F238E27FC236}">
                  <a16:creationId xmlns:a16="http://schemas.microsoft.com/office/drawing/2014/main" id="{315091FE-FBA3-1544-BB24-018D1D002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5386" y="2548217"/>
              <a:ext cx="1587" cy="3960813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C52DC-C8FA-4944-8CC4-85815AC982E1}"/>
              </a:ext>
            </a:extLst>
          </p:cNvPr>
          <p:cNvGrpSpPr/>
          <p:nvPr/>
        </p:nvGrpSpPr>
        <p:grpSpPr>
          <a:xfrm>
            <a:off x="6768421" y="5356225"/>
            <a:ext cx="847724" cy="336550"/>
            <a:chOff x="11151735" y="5148718"/>
            <a:chExt cx="847724" cy="336550"/>
          </a:xfrm>
        </p:grpSpPr>
        <p:sp>
          <p:nvSpPr>
            <p:cNvPr id="284" name="Text Box 44">
              <a:extLst>
                <a:ext uri="{FF2B5EF4-FFF2-40B4-BE49-F238E27FC236}">
                  <a16:creationId xmlns:a16="http://schemas.microsoft.com/office/drawing/2014/main" id="{44C9896B-08D9-DD4F-A1D1-E6EE31E99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7935" y="5148718"/>
              <a:ext cx="77152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285" name="Oval 45">
              <a:extLst>
                <a:ext uri="{FF2B5EF4-FFF2-40B4-BE49-F238E27FC236}">
                  <a16:creationId xmlns:a16="http://schemas.microsoft.com/office/drawing/2014/main" id="{523A6BAB-2B5B-8B48-B14C-CD5B3206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735" y="5275718"/>
              <a:ext cx="90487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5066A4-7FFD-3447-A085-E135DC48118A}"/>
              </a:ext>
            </a:extLst>
          </p:cNvPr>
          <p:cNvGrpSpPr/>
          <p:nvPr/>
        </p:nvGrpSpPr>
        <p:grpSpPr>
          <a:xfrm>
            <a:off x="3998688" y="2674935"/>
            <a:ext cx="2841623" cy="2849565"/>
            <a:chOff x="8352974" y="2492829"/>
            <a:chExt cx="2841623" cy="2849565"/>
          </a:xfrm>
        </p:grpSpPr>
        <p:sp>
          <p:nvSpPr>
            <p:cNvPr id="282" name="Text Box 42">
              <a:extLst>
                <a:ext uri="{FF2B5EF4-FFF2-40B4-BE49-F238E27FC236}">
                  <a16:creationId xmlns:a16="http://schemas.microsoft.com/office/drawing/2014/main" id="{8B0E3738-2A2C-C540-B07D-16F35D1B7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974" y="2492829"/>
              <a:ext cx="1273174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Freeform 43">
              <a:extLst>
                <a:ext uri="{FF2B5EF4-FFF2-40B4-BE49-F238E27FC236}">
                  <a16:creationId xmlns:a16="http://schemas.microsoft.com/office/drawing/2014/main" id="{528F5849-C9BA-364B-BBF1-086991584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423" y="2783342"/>
              <a:ext cx="1527174" cy="255905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6" name="Group 46">
              <a:extLst>
                <a:ext uri="{FF2B5EF4-FFF2-40B4-BE49-F238E27FC236}">
                  <a16:creationId xmlns:a16="http://schemas.microsoft.com/office/drawing/2014/main" id="{3F65A0FD-93D7-FE4A-976F-9F9685E79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4261" y="3386592"/>
              <a:ext cx="1273174" cy="336550"/>
              <a:chOff x="1065" y="2085"/>
              <a:chExt cx="802" cy="212"/>
            </a:xfrm>
          </p:grpSpPr>
          <p:sp>
            <p:nvSpPr>
              <p:cNvPr id="288" name="Rectangle 47">
                <a:extLst>
                  <a:ext uri="{FF2B5EF4-FFF2-40B4-BE49-F238E27FC236}">
                    <a16:creationId xmlns:a16="http://schemas.microsoft.com/office/drawing/2014/main" id="{528CC805-3663-4846-BF33-966C0CEBE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9" name="Text Box 48">
                <a:extLst>
                  <a:ext uri="{FF2B5EF4-FFF2-40B4-BE49-F238E27FC236}">
                    <a16:creationId xmlns:a16="http://schemas.microsoft.com/office/drawing/2014/main" id="{37D76C29-568C-6D4B-A1D0-D37EBE61C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req_conn(x)</a:t>
                </a:r>
              </a:p>
            </p:txBody>
          </p:sp>
        </p:grpSp>
      </p:grpSp>
      <p:grpSp>
        <p:nvGrpSpPr>
          <p:cNvPr id="290" name="Group 93">
            <a:extLst>
              <a:ext uri="{FF2B5EF4-FFF2-40B4-BE49-F238E27FC236}">
                <a16:creationId xmlns:a16="http://schemas.microsoft.com/office/drawing/2014/main" id="{86B69F27-A994-CA47-985C-04430FA1972B}"/>
              </a:ext>
            </a:extLst>
          </p:cNvPr>
          <p:cNvGrpSpPr>
            <a:grpSpLocks/>
          </p:cNvGrpSpPr>
          <p:nvPr/>
        </p:nvGrpSpPr>
        <p:grpSpPr bwMode="auto">
          <a:xfrm>
            <a:off x="4105048" y="4123231"/>
            <a:ext cx="3830638" cy="715962"/>
            <a:chOff x="406" y="2807"/>
            <a:chExt cx="2413" cy="451"/>
          </a:xfrm>
        </p:grpSpPr>
        <p:sp>
          <p:nvSpPr>
            <p:cNvPr id="291" name="Line 40">
              <a:extLst>
                <a:ext uri="{FF2B5EF4-FFF2-40B4-BE49-F238E27FC236}">
                  <a16:creationId xmlns:a16="http://schemas.microsoft.com/office/drawing/2014/main" id="{C5AE8131-69E2-444B-8BC2-5C71A3722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Text Box 83">
              <a:extLst>
                <a:ext uri="{FF2B5EF4-FFF2-40B4-BE49-F238E27FC236}">
                  <a16:creationId xmlns:a16="http://schemas.microsoft.com/office/drawing/2014/main" id="{8DBECFE4-76F0-AB4E-B789-A21C0EFCB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 terminates</a:t>
              </a:r>
            </a:p>
          </p:txBody>
        </p:sp>
        <p:sp>
          <p:nvSpPr>
            <p:cNvPr id="293" name="Text Box 84">
              <a:extLst>
                <a:ext uri="{FF2B5EF4-FFF2-40B4-BE49-F238E27FC236}">
                  <a16:creationId xmlns:a16="http://schemas.microsoft.com/office/drawing/2014/main" id="{01770E8E-591E-3449-B45B-86CFA7116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server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forgets x</a:t>
              </a:r>
            </a:p>
          </p:txBody>
        </p:sp>
        <p:sp>
          <p:nvSpPr>
            <p:cNvPr id="294" name="Text Box 85">
              <a:extLst>
                <a:ext uri="{FF2B5EF4-FFF2-40B4-BE49-F238E27FC236}">
                  <a16:creationId xmlns:a16="http://schemas.microsoft.com/office/drawing/2014/main" id="{6398E97B-6925-E144-A17A-19BDFF67A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connection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 completes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A60973-A80A-204A-B7D6-FB475901ED33}"/>
              </a:ext>
            </a:extLst>
          </p:cNvPr>
          <p:cNvGrpSpPr/>
          <p:nvPr/>
        </p:nvGrpSpPr>
        <p:grpSpPr>
          <a:xfrm>
            <a:off x="4222070" y="1980106"/>
            <a:ext cx="3389313" cy="1671637"/>
            <a:chOff x="7865155" y="1602735"/>
            <a:chExt cx="3389313" cy="1671637"/>
          </a:xfrm>
        </p:grpSpPr>
        <p:sp>
          <p:nvSpPr>
            <p:cNvPr id="308" name="Text Box 103">
              <a:extLst>
                <a:ext uri="{FF2B5EF4-FFF2-40B4-BE49-F238E27FC236}">
                  <a16:creationId xmlns:a16="http://schemas.microsoft.com/office/drawing/2014/main" id="{27DD0EE7-74A0-A142-919B-D9D3C9352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55" y="1602735"/>
              <a:ext cx="97313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9" name="Line 104">
              <a:extLst>
                <a:ext uri="{FF2B5EF4-FFF2-40B4-BE49-F238E27FC236}">
                  <a16:creationId xmlns:a16="http://schemas.microsoft.com/office/drawing/2014/main" id="{1CA9B668-6F05-1A48-9C2A-8D882F79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6718" y="1797997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0" name="Line 105">
              <a:extLst>
                <a:ext uri="{FF2B5EF4-FFF2-40B4-BE49-F238E27FC236}">
                  <a16:creationId xmlns:a16="http://schemas.microsoft.com/office/drawing/2014/main" id="{419290E8-9A2F-1349-8BDC-8DFEA6A57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6393" y="2152010"/>
              <a:ext cx="1571625" cy="95567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1" name="Rectangle 106">
              <a:extLst>
                <a:ext uri="{FF2B5EF4-FFF2-40B4-BE49-F238E27FC236}">
                  <a16:creationId xmlns:a16="http://schemas.microsoft.com/office/drawing/2014/main" id="{6E5822A0-BC34-8444-893D-1967BA1D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4218" y="1783710"/>
              <a:ext cx="7778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2" name="Text Box 107">
              <a:extLst>
                <a:ext uri="{FF2B5EF4-FFF2-40B4-BE49-F238E27FC236}">
                  <a16:creationId xmlns:a16="http://schemas.microsoft.com/office/drawing/2014/main" id="{743E92F5-482D-6641-AF59-6202AD0AB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030" y="1750372"/>
              <a:ext cx="1273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</p:txBody>
        </p:sp>
        <p:sp>
          <p:nvSpPr>
            <p:cNvPr id="313" name="Rectangle 108">
              <a:extLst>
                <a:ext uri="{FF2B5EF4-FFF2-40B4-BE49-F238E27FC236}">
                  <a16:creationId xmlns:a16="http://schemas.microsoft.com/office/drawing/2014/main" id="{0F092120-BA14-CA43-B320-651262EF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018" y="2207572"/>
              <a:ext cx="439738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Text Box 109">
              <a:extLst>
                <a:ext uri="{FF2B5EF4-FFF2-40B4-BE49-F238E27FC236}">
                  <a16:creationId xmlns:a16="http://schemas.microsoft.com/office/drawing/2014/main" id="{FE4B1615-8188-B146-9BEC-B285BF25D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2943" y="2009135"/>
              <a:ext cx="771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15" name="Text Box 110">
              <a:extLst>
                <a:ext uri="{FF2B5EF4-FFF2-40B4-BE49-F238E27FC236}">
                  <a16:creationId xmlns:a16="http://schemas.microsoft.com/office/drawing/2014/main" id="{8653D286-5C97-A747-BA85-93954395E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318" y="2937822"/>
              <a:ext cx="771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16" name="Oval 111">
              <a:extLst>
                <a:ext uri="{FF2B5EF4-FFF2-40B4-BE49-F238E27FC236}">
                  <a16:creationId xmlns:a16="http://schemas.microsoft.com/office/drawing/2014/main" id="{300C99E0-DB04-CE43-BF80-AA9266EE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118" y="3039422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Oval 112">
              <a:extLst>
                <a:ext uri="{FF2B5EF4-FFF2-40B4-BE49-F238E27FC236}">
                  <a16:creationId xmlns:a16="http://schemas.microsoft.com/office/drawing/2014/main" id="{55BCC378-2E90-C548-84E6-682C16C04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993" y="2126610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18" name="Group 113">
              <a:extLst>
                <a:ext uri="{FF2B5EF4-FFF2-40B4-BE49-F238E27FC236}">
                  <a16:creationId xmlns:a16="http://schemas.microsoft.com/office/drawing/2014/main" id="{204BAA52-89B1-794F-88E6-9C5622E55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4043" y="2345685"/>
              <a:ext cx="1274763" cy="336550"/>
              <a:chOff x="1065" y="2085"/>
              <a:chExt cx="803" cy="212"/>
            </a:xfrm>
          </p:grpSpPr>
          <p:sp>
            <p:nvSpPr>
              <p:cNvPr id="355" name="Rectangle 114">
                <a:extLst>
                  <a:ext uri="{FF2B5EF4-FFF2-40B4-BE49-F238E27FC236}">
                    <a16:creationId xmlns:a16="http://schemas.microsoft.com/office/drawing/2014/main" id="{C6D2B144-2FD8-974E-9CC8-AFFFEB746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" name="Text Box 115">
                <a:extLst>
                  <a:ext uri="{FF2B5EF4-FFF2-40B4-BE49-F238E27FC236}">
                    <a16:creationId xmlns:a16="http://schemas.microsoft.com/office/drawing/2014/main" id="{96800BB5-6D1C-0B46-BD61-1B42671EE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(x)</a:t>
                </a:r>
              </a:p>
            </p:txBody>
          </p:sp>
        </p:grpSp>
      </p:grpSp>
      <p:grpSp>
        <p:nvGrpSpPr>
          <p:cNvPr id="319" name="Group 116">
            <a:extLst>
              <a:ext uri="{FF2B5EF4-FFF2-40B4-BE49-F238E27FC236}">
                <a16:creationId xmlns:a16="http://schemas.microsoft.com/office/drawing/2014/main" id="{80C83854-C77F-BA47-9721-52914A496B51}"/>
              </a:ext>
            </a:extLst>
          </p:cNvPr>
          <p:cNvGrpSpPr>
            <a:grpSpLocks/>
          </p:cNvGrpSpPr>
          <p:nvPr/>
        </p:nvGrpSpPr>
        <p:grpSpPr bwMode="auto">
          <a:xfrm>
            <a:off x="4879295" y="1432418"/>
            <a:ext cx="620713" cy="487363"/>
            <a:chOff x="-44" y="1473"/>
            <a:chExt cx="981" cy="1105"/>
          </a:xfrm>
        </p:grpSpPr>
        <p:pic>
          <p:nvPicPr>
            <p:cNvPr id="353" name="Picture 117" descr="desktop_computer_stylized_medium">
              <a:extLst>
                <a:ext uri="{FF2B5EF4-FFF2-40B4-BE49-F238E27FC236}">
                  <a16:creationId xmlns:a16="http://schemas.microsoft.com/office/drawing/2014/main" id="{FE9AA7D5-5E43-A948-A974-AB4C6A011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Freeform 118">
              <a:extLst>
                <a:ext uri="{FF2B5EF4-FFF2-40B4-BE49-F238E27FC236}">
                  <a16:creationId xmlns:a16="http://schemas.microsoft.com/office/drawing/2014/main" id="{E2235674-3CC8-FA49-8410-24EA9726B2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0" name="Group 119">
            <a:extLst>
              <a:ext uri="{FF2B5EF4-FFF2-40B4-BE49-F238E27FC236}">
                <a16:creationId xmlns:a16="http://schemas.microsoft.com/office/drawing/2014/main" id="{20AAAB4F-DE43-4840-934B-1D6561325F75}"/>
              </a:ext>
            </a:extLst>
          </p:cNvPr>
          <p:cNvGrpSpPr>
            <a:grpSpLocks/>
          </p:cNvGrpSpPr>
          <p:nvPr/>
        </p:nvGrpSpPr>
        <p:grpSpPr bwMode="auto">
          <a:xfrm>
            <a:off x="6687458" y="1413368"/>
            <a:ext cx="336550" cy="512763"/>
            <a:chOff x="4140" y="429"/>
            <a:chExt cx="1425" cy="2396"/>
          </a:xfrm>
        </p:grpSpPr>
        <p:sp>
          <p:nvSpPr>
            <p:cNvPr id="321" name="Freeform 120">
              <a:extLst>
                <a:ext uri="{FF2B5EF4-FFF2-40B4-BE49-F238E27FC236}">
                  <a16:creationId xmlns:a16="http://schemas.microsoft.com/office/drawing/2014/main" id="{5DB74304-D404-914A-B276-40CA04FC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Rectangle 121">
              <a:extLst>
                <a:ext uri="{FF2B5EF4-FFF2-40B4-BE49-F238E27FC236}">
                  <a16:creationId xmlns:a16="http://schemas.microsoft.com/office/drawing/2014/main" id="{4478CCC0-71C5-0742-833B-390716064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Freeform 122">
              <a:extLst>
                <a:ext uri="{FF2B5EF4-FFF2-40B4-BE49-F238E27FC236}">
                  <a16:creationId xmlns:a16="http://schemas.microsoft.com/office/drawing/2014/main" id="{773F3087-0AEC-3244-AE9B-B906345E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Freeform 123">
              <a:extLst>
                <a:ext uri="{FF2B5EF4-FFF2-40B4-BE49-F238E27FC236}">
                  <a16:creationId xmlns:a16="http://schemas.microsoft.com/office/drawing/2014/main" id="{6D261F9A-FEF5-2C48-A572-F9AEEE61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5" name="Rectangle 124">
              <a:extLst>
                <a:ext uri="{FF2B5EF4-FFF2-40B4-BE49-F238E27FC236}">
                  <a16:creationId xmlns:a16="http://schemas.microsoft.com/office/drawing/2014/main" id="{D7A88CB8-3019-0847-8D63-FB56841E8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6" name="Group 125">
              <a:extLst>
                <a:ext uri="{FF2B5EF4-FFF2-40B4-BE49-F238E27FC236}">
                  <a16:creationId xmlns:a16="http://schemas.microsoft.com/office/drawing/2014/main" id="{92427F18-D9EB-5F4E-A265-DCBE0DDF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1" name="AutoShape 126">
                <a:extLst>
                  <a:ext uri="{FF2B5EF4-FFF2-40B4-BE49-F238E27FC236}">
                    <a16:creationId xmlns:a16="http://schemas.microsoft.com/office/drawing/2014/main" id="{49297CCC-774B-1443-8147-999AEBDA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2" name="AutoShape 127">
                <a:extLst>
                  <a:ext uri="{FF2B5EF4-FFF2-40B4-BE49-F238E27FC236}">
                    <a16:creationId xmlns:a16="http://schemas.microsoft.com/office/drawing/2014/main" id="{99AA7B97-011A-844B-9C5E-49EF3FECA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7" name="Rectangle 128">
              <a:extLst>
                <a:ext uri="{FF2B5EF4-FFF2-40B4-BE49-F238E27FC236}">
                  <a16:creationId xmlns:a16="http://schemas.microsoft.com/office/drawing/2014/main" id="{0DE915D7-115F-0148-8246-F07CA43F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8" name="Group 129">
              <a:extLst>
                <a:ext uri="{FF2B5EF4-FFF2-40B4-BE49-F238E27FC236}">
                  <a16:creationId xmlns:a16="http://schemas.microsoft.com/office/drawing/2014/main" id="{1168EC4F-26EA-454C-A186-35A18483C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9" name="AutoShape 130">
                <a:extLst>
                  <a:ext uri="{FF2B5EF4-FFF2-40B4-BE49-F238E27FC236}">
                    <a16:creationId xmlns:a16="http://schemas.microsoft.com/office/drawing/2014/main" id="{30DEF7E1-5206-E14C-8F6E-C221B8955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0" name="AutoShape 131">
                <a:extLst>
                  <a:ext uri="{FF2B5EF4-FFF2-40B4-BE49-F238E27FC236}">
                    <a16:creationId xmlns:a16="http://schemas.microsoft.com/office/drawing/2014/main" id="{6DBD6BDF-F229-9945-8578-CEC44256C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9" name="Rectangle 132">
              <a:extLst>
                <a:ext uri="{FF2B5EF4-FFF2-40B4-BE49-F238E27FC236}">
                  <a16:creationId xmlns:a16="http://schemas.microsoft.com/office/drawing/2014/main" id="{0A0EEFD7-8203-2740-ABF0-C767B83C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0" name="Rectangle 133">
              <a:extLst>
                <a:ext uri="{FF2B5EF4-FFF2-40B4-BE49-F238E27FC236}">
                  <a16:creationId xmlns:a16="http://schemas.microsoft.com/office/drawing/2014/main" id="{9B3363E9-032E-DE45-B7D5-07B9FA659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31" name="Group 134">
              <a:extLst>
                <a:ext uri="{FF2B5EF4-FFF2-40B4-BE49-F238E27FC236}">
                  <a16:creationId xmlns:a16="http://schemas.microsoft.com/office/drawing/2014/main" id="{64432C7D-9E6A-6E4E-965D-954C702C6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7" name="AutoShape 135">
                <a:extLst>
                  <a:ext uri="{FF2B5EF4-FFF2-40B4-BE49-F238E27FC236}">
                    <a16:creationId xmlns:a16="http://schemas.microsoft.com/office/drawing/2014/main" id="{B32D344B-D91B-954B-BD35-1984E92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8" name="AutoShape 136">
                <a:extLst>
                  <a:ext uri="{FF2B5EF4-FFF2-40B4-BE49-F238E27FC236}">
                    <a16:creationId xmlns:a16="http://schemas.microsoft.com/office/drawing/2014/main" id="{47067A3E-2B26-F04B-A35D-FE7A4A41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2" name="Freeform 137">
              <a:extLst>
                <a:ext uri="{FF2B5EF4-FFF2-40B4-BE49-F238E27FC236}">
                  <a16:creationId xmlns:a16="http://schemas.microsoft.com/office/drawing/2014/main" id="{D7735CF1-1F30-4F47-AC44-43243039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3" name="Group 138">
              <a:extLst>
                <a:ext uri="{FF2B5EF4-FFF2-40B4-BE49-F238E27FC236}">
                  <a16:creationId xmlns:a16="http://schemas.microsoft.com/office/drawing/2014/main" id="{FB78B141-B15E-674E-8F3F-8329CF498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5" name="AutoShape 139">
                <a:extLst>
                  <a:ext uri="{FF2B5EF4-FFF2-40B4-BE49-F238E27FC236}">
                    <a16:creationId xmlns:a16="http://schemas.microsoft.com/office/drawing/2014/main" id="{2FE8954C-766A-0743-AFEA-BE850F02F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6" name="AutoShape 140">
                <a:extLst>
                  <a:ext uri="{FF2B5EF4-FFF2-40B4-BE49-F238E27FC236}">
                    <a16:creationId xmlns:a16="http://schemas.microsoft.com/office/drawing/2014/main" id="{B0838D8D-F17D-6642-84C3-0A7A06DB1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4" name="Rectangle 141">
              <a:extLst>
                <a:ext uri="{FF2B5EF4-FFF2-40B4-BE49-F238E27FC236}">
                  <a16:creationId xmlns:a16="http://schemas.microsoft.com/office/drawing/2014/main" id="{201450E4-426D-034A-898C-EA0F1878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5" name="Freeform 142">
              <a:extLst>
                <a:ext uri="{FF2B5EF4-FFF2-40B4-BE49-F238E27FC236}">
                  <a16:creationId xmlns:a16="http://schemas.microsoft.com/office/drawing/2014/main" id="{BEF832CC-F889-B740-96DA-EC8898E4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6" name="Freeform 143">
              <a:extLst>
                <a:ext uri="{FF2B5EF4-FFF2-40B4-BE49-F238E27FC236}">
                  <a16:creationId xmlns:a16="http://schemas.microsoft.com/office/drawing/2014/main" id="{62398C75-46A0-3745-982E-EFC495B4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Oval 144">
              <a:extLst>
                <a:ext uri="{FF2B5EF4-FFF2-40B4-BE49-F238E27FC236}">
                  <a16:creationId xmlns:a16="http://schemas.microsoft.com/office/drawing/2014/main" id="{352FBF24-62B2-6F49-AC68-A67E46BE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8" name="Freeform 145">
              <a:extLst>
                <a:ext uri="{FF2B5EF4-FFF2-40B4-BE49-F238E27FC236}">
                  <a16:creationId xmlns:a16="http://schemas.microsoft.com/office/drawing/2014/main" id="{689E20C5-4EA8-8A4D-86CB-905743CC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AutoShape 146">
              <a:extLst>
                <a:ext uri="{FF2B5EF4-FFF2-40B4-BE49-F238E27FC236}">
                  <a16:creationId xmlns:a16="http://schemas.microsoft.com/office/drawing/2014/main" id="{EEA954D3-56B0-3541-93CF-131CC9603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AutoShape 147">
              <a:extLst>
                <a:ext uri="{FF2B5EF4-FFF2-40B4-BE49-F238E27FC236}">
                  <a16:creationId xmlns:a16="http://schemas.microsoft.com/office/drawing/2014/main" id="{D041028B-4F78-C84C-BFED-1142E17F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1" name="Oval 148">
              <a:extLst>
                <a:ext uri="{FF2B5EF4-FFF2-40B4-BE49-F238E27FC236}">
                  <a16:creationId xmlns:a16="http://schemas.microsoft.com/office/drawing/2014/main" id="{1DB124EA-65C6-2944-95EA-9CF5A05F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Oval 149">
              <a:extLst>
                <a:ext uri="{FF2B5EF4-FFF2-40B4-BE49-F238E27FC236}">
                  <a16:creationId xmlns:a16="http://schemas.microsoft.com/office/drawing/2014/main" id="{F9B231BC-3EE3-C645-A89F-95E350FA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3" name="Oval 150">
              <a:extLst>
                <a:ext uri="{FF2B5EF4-FFF2-40B4-BE49-F238E27FC236}">
                  <a16:creationId xmlns:a16="http://schemas.microsoft.com/office/drawing/2014/main" id="{01CC1925-74AE-594F-AD3D-173726AF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4" name="Rectangle 151">
              <a:extLst>
                <a:ext uri="{FF2B5EF4-FFF2-40B4-BE49-F238E27FC236}">
                  <a16:creationId xmlns:a16="http://schemas.microsoft.com/office/drawing/2014/main" id="{92B6BE0B-71DF-9742-BE8C-BEF3D8A9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38AD7C-A8B1-2B4B-BE71-513FFA7EFB6C}"/>
              </a:ext>
            </a:extLst>
          </p:cNvPr>
          <p:cNvGrpSpPr/>
          <p:nvPr/>
        </p:nvGrpSpPr>
        <p:grpSpPr>
          <a:xfrm>
            <a:off x="4917394" y="5539014"/>
            <a:ext cx="1889805" cy="662028"/>
            <a:chOff x="9620023" y="2667000"/>
            <a:chExt cx="1889805" cy="662028"/>
          </a:xfrm>
        </p:grpSpPr>
        <p:sp>
          <p:nvSpPr>
            <p:cNvPr id="225" name="Line 105">
              <a:extLst>
                <a:ext uri="{FF2B5EF4-FFF2-40B4-BE49-F238E27FC236}">
                  <a16:creationId xmlns:a16="http://schemas.microsoft.com/office/drawing/2014/main" id="{6EE235BA-E9E9-3149-AB4E-BB5E5B918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0023" y="2667000"/>
              <a:ext cx="1889805" cy="6620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8" name="Rectangle 108">
              <a:extLst>
                <a:ext uri="{FF2B5EF4-FFF2-40B4-BE49-F238E27FC236}">
                  <a16:creationId xmlns:a16="http://schemas.microsoft.com/office/drawing/2014/main" id="{34867620-5404-3840-9CB7-CC051B160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106" y="2824428"/>
              <a:ext cx="855208" cy="397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113">
              <a:extLst>
                <a:ext uri="{FF2B5EF4-FFF2-40B4-BE49-F238E27FC236}">
                  <a16:creationId xmlns:a16="http://schemas.microsoft.com/office/drawing/2014/main" id="{FF53EAD9-E51E-C047-8717-0A017ED29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8301" y="2802885"/>
              <a:ext cx="1274763" cy="336550"/>
              <a:chOff x="1065" y="2085"/>
              <a:chExt cx="803" cy="212"/>
            </a:xfrm>
          </p:grpSpPr>
          <p:sp>
            <p:nvSpPr>
              <p:cNvPr id="234" name="Rectangle 114">
                <a:extLst>
                  <a:ext uri="{FF2B5EF4-FFF2-40B4-BE49-F238E27FC236}">
                    <a16:creationId xmlns:a16="http://schemas.microsoft.com/office/drawing/2014/main" id="{49C5CA13-D3E8-AD41-9B46-F0CAA1288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5" name="Text Box 115">
                <a:extLst>
                  <a:ext uri="{FF2B5EF4-FFF2-40B4-BE49-F238E27FC236}">
                    <a16:creationId xmlns:a16="http://schemas.microsoft.com/office/drawing/2014/main" id="{D4E6AFA2-674D-4C4B-889C-819675572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(x)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CE827D-884B-C243-811A-BA57B03C1272}"/>
              </a:ext>
            </a:extLst>
          </p:cNvPr>
          <p:cNvGrpSpPr/>
          <p:nvPr/>
        </p:nvGrpSpPr>
        <p:grpSpPr>
          <a:xfrm>
            <a:off x="4080329" y="5732236"/>
            <a:ext cx="4134756" cy="1082222"/>
            <a:chOff x="3673928" y="5775778"/>
            <a:chExt cx="4134756" cy="1082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4466EA-38BF-AC46-AFFE-C98EDEE60F29}"/>
                </a:ext>
              </a:extLst>
            </p:cNvPr>
            <p:cNvSpPr/>
            <p:nvPr/>
          </p:nvSpPr>
          <p:spPr>
            <a:xfrm>
              <a:off x="4020455" y="5775778"/>
              <a:ext cx="3788229" cy="108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EA675F-95EB-944F-978C-22DF4F8A54DC}"/>
                </a:ext>
              </a:extLst>
            </p:cNvPr>
            <p:cNvGrpSpPr/>
            <p:nvPr/>
          </p:nvGrpSpPr>
          <p:grpSpPr>
            <a:xfrm>
              <a:off x="3673928" y="5804239"/>
              <a:ext cx="3829958" cy="830263"/>
              <a:chOff x="4588327" y="5819777"/>
              <a:chExt cx="3829958" cy="830263"/>
            </a:xfrm>
            <a:noFill/>
          </p:grpSpPr>
          <p:sp>
            <p:nvSpPr>
              <p:cNvPr id="287" name="Text Box 49">
                <a:extLst>
                  <a:ext uri="{FF2B5EF4-FFF2-40B4-BE49-F238E27FC236}">
                    <a16:creationId xmlns:a16="http://schemas.microsoft.com/office/drawing/2014/main" id="{132D608A-D3A5-E54F-AEEE-E1F1B0718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012" y="5819777"/>
                <a:ext cx="3216273" cy="83026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Problem: half open connection! (no client)</a:t>
                </a:r>
              </a:p>
            </p:txBody>
          </p:sp>
          <p:pic>
            <p:nvPicPr>
              <p:cNvPr id="8" name="Picture 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EAF06CF-36BA-E34A-83CF-1DFB966A8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8327" y="5916386"/>
                <a:ext cx="636815" cy="63681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C5180A9E-4EA2-5A45-B935-0F6B15CE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93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357" name="Group 152">
            <a:extLst>
              <a:ext uri="{FF2B5EF4-FFF2-40B4-BE49-F238E27FC236}">
                <a16:creationId xmlns:a16="http://schemas.microsoft.com/office/drawing/2014/main" id="{9C2006BA-AA2D-8544-A70F-118097C53265}"/>
              </a:ext>
            </a:extLst>
          </p:cNvPr>
          <p:cNvGrpSpPr>
            <a:grpSpLocks/>
          </p:cNvGrpSpPr>
          <p:nvPr/>
        </p:nvGrpSpPr>
        <p:grpSpPr bwMode="auto">
          <a:xfrm>
            <a:off x="8173174" y="1342839"/>
            <a:ext cx="3933825" cy="4568825"/>
            <a:chOff x="3150" y="1107"/>
            <a:chExt cx="2478" cy="2878"/>
          </a:xfrm>
        </p:grpSpPr>
        <p:sp>
          <p:nvSpPr>
            <p:cNvPr id="358" name="Line 153">
              <a:extLst>
                <a:ext uri="{FF2B5EF4-FFF2-40B4-BE49-F238E27FC236}">
                  <a16:creationId xmlns:a16="http://schemas.microsoft.com/office/drawing/2014/main" id="{C056962F-C2E4-4D43-8591-63C209468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Text Box 154">
              <a:extLst>
                <a:ext uri="{FF2B5EF4-FFF2-40B4-BE49-F238E27FC236}">
                  <a16:creationId xmlns:a16="http://schemas.microsoft.com/office/drawing/2014/main" id="{CDA652F2-819F-6848-A5C9-8D9B66F9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 terminates</a:t>
              </a:r>
            </a:p>
          </p:txBody>
        </p:sp>
        <p:sp>
          <p:nvSpPr>
            <p:cNvPr id="360" name="Line 155">
              <a:extLst>
                <a:ext uri="{FF2B5EF4-FFF2-40B4-BE49-F238E27FC236}">
                  <a16:creationId xmlns:a16="http://schemas.microsoft.com/office/drawing/2014/main" id="{666153C5-2212-0042-ABC5-919CF540F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Line 156">
              <a:extLst>
                <a:ext uri="{FF2B5EF4-FFF2-40B4-BE49-F238E27FC236}">
                  <a16:creationId xmlns:a16="http://schemas.microsoft.com/office/drawing/2014/main" id="{16ACB45E-8A1D-F74A-9C70-18C251DD2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Rectangle 157">
              <a:extLst>
                <a:ext uri="{FF2B5EF4-FFF2-40B4-BE49-F238E27FC236}">
                  <a16:creationId xmlns:a16="http://schemas.microsoft.com/office/drawing/2014/main" id="{7479C1A9-07F7-CD4C-A137-D663CAEF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3" name="Text Box 158">
              <a:extLst>
                <a:ext uri="{FF2B5EF4-FFF2-40B4-BE49-F238E27FC236}">
                  <a16:creationId xmlns:a16="http://schemas.microsoft.com/office/drawing/2014/main" id="{07E98DEC-15BD-8E44-8C66-72860ACC5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64" name="Oval 159">
              <a:extLst>
                <a:ext uri="{FF2B5EF4-FFF2-40B4-BE49-F238E27FC236}">
                  <a16:creationId xmlns:a16="http://schemas.microsoft.com/office/drawing/2014/main" id="{C387CC00-D294-7442-8EAF-0E479239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Text Box 160">
              <a:extLst>
                <a:ext uri="{FF2B5EF4-FFF2-40B4-BE49-F238E27FC236}">
                  <a16:creationId xmlns:a16="http://schemas.microsoft.com/office/drawing/2014/main" id="{A3029202-6E45-6F46-B68F-696E31F63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Line 161">
              <a:extLst>
                <a:ext uri="{FF2B5EF4-FFF2-40B4-BE49-F238E27FC236}">
                  <a16:creationId xmlns:a16="http://schemas.microsoft.com/office/drawing/2014/main" id="{0FC46209-BD0B-0445-AF05-C8310A8E8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Rectangle 162">
              <a:extLst>
                <a:ext uri="{FF2B5EF4-FFF2-40B4-BE49-F238E27FC236}">
                  <a16:creationId xmlns:a16="http://schemas.microsoft.com/office/drawing/2014/main" id="{636932A4-EF38-E141-9BEF-C806F12D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Text Box 163">
              <a:extLst>
                <a:ext uri="{FF2B5EF4-FFF2-40B4-BE49-F238E27FC236}">
                  <a16:creationId xmlns:a16="http://schemas.microsoft.com/office/drawing/2014/main" id="{09C7E230-4405-9E40-BEB3-C33FFEF63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</p:txBody>
        </p:sp>
        <p:sp>
          <p:nvSpPr>
            <p:cNvPr id="369" name="Text Box 164">
              <a:extLst>
                <a:ext uri="{FF2B5EF4-FFF2-40B4-BE49-F238E27FC236}">
                  <a16:creationId xmlns:a16="http://schemas.microsoft.com/office/drawing/2014/main" id="{8AEE0E4A-F8B4-9A4D-85F5-6FF0942C6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70" name="Oval 165">
              <a:extLst>
                <a:ext uri="{FF2B5EF4-FFF2-40B4-BE49-F238E27FC236}">
                  <a16:creationId xmlns:a16="http://schemas.microsoft.com/office/drawing/2014/main" id="{837C2516-1B6F-784E-B717-4861DCB8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1" name="Group 166">
              <a:extLst>
                <a:ext uri="{FF2B5EF4-FFF2-40B4-BE49-F238E27FC236}">
                  <a16:creationId xmlns:a16="http://schemas.microsoft.com/office/drawing/2014/main" id="{A1A4C995-57EF-2B44-9A2B-4B574A973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417" name="Rectangle 167">
                <a:extLst>
                  <a:ext uri="{FF2B5EF4-FFF2-40B4-BE49-F238E27FC236}">
                    <a16:creationId xmlns:a16="http://schemas.microsoft.com/office/drawing/2014/main" id="{5B3B9AC0-C168-2542-9619-9FFE0FFD6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8" name="Text Box 168">
                <a:extLst>
                  <a:ext uri="{FF2B5EF4-FFF2-40B4-BE49-F238E27FC236}">
                    <a16:creationId xmlns:a16="http://schemas.microsoft.com/office/drawing/2014/main" id="{FAF5722C-69B4-6B44-95D4-000562ACF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acc_conn(x)</a:t>
                </a:r>
              </a:p>
            </p:txBody>
          </p:sp>
        </p:grpSp>
        <p:sp>
          <p:nvSpPr>
            <p:cNvPr id="372" name="Line 169">
              <a:extLst>
                <a:ext uri="{FF2B5EF4-FFF2-40B4-BE49-F238E27FC236}">
                  <a16:creationId xmlns:a16="http://schemas.microsoft.com/office/drawing/2014/main" id="{73E51126-71B9-DA4D-B01B-7072D4E22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3" name="Rectangle 170">
              <a:extLst>
                <a:ext uri="{FF2B5EF4-FFF2-40B4-BE49-F238E27FC236}">
                  <a16:creationId xmlns:a16="http://schemas.microsoft.com/office/drawing/2014/main" id="{8B70B875-EE96-E044-B8D9-41CF1BBB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4" name="Text Box 171">
              <a:extLst>
                <a:ext uri="{FF2B5EF4-FFF2-40B4-BE49-F238E27FC236}">
                  <a16:creationId xmlns:a16="http://schemas.microsoft.com/office/drawing/2014/main" id="{069C4711-758D-CF4A-A407-6F22C98DC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375" name="Oval 172">
              <a:extLst>
                <a:ext uri="{FF2B5EF4-FFF2-40B4-BE49-F238E27FC236}">
                  <a16:creationId xmlns:a16="http://schemas.microsoft.com/office/drawing/2014/main" id="{B63CF324-44AD-D941-BFE9-6823A721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Text Box 173">
              <a:extLst>
                <a:ext uri="{FF2B5EF4-FFF2-40B4-BE49-F238E27FC236}">
                  <a16:creationId xmlns:a16="http://schemas.microsoft.com/office/drawing/2014/main" id="{21C7DDF1-6000-FA4F-8259-FD106EBA0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grpSp>
          <p:nvGrpSpPr>
            <p:cNvPr id="377" name="Group 174">
              <a:extLst>
                <a:ext uri="{FF2B5EF4-FFF2-40B4-BE49-F238E27FC236}">
                  <a16:creationId xmlns:a16="http://schemas.microsoft.com/office/drawing/2014/main" id="{67E235CF-E2F0-4A4C-B6BE-CB6AC0D0B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415" name="Line 175">
                <a:extLst>
                  <a:ext uri="{FF2B5EF4-FFF2-40B4-BE49-F238E27FC236}">
                    <a16:creationId xmlns:a16="http://schemas.microsoft.com/office/drawing/2014/main" id="{BC5ADDF2-7CBC-484B-8D57-A55A75E1F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6" name="Text Box 176">
                <a:extLst>
                  <a:ext uri="{FF2B5EF4-FFF2-40B4-BE49-F238E27FC236}">
                    <a16:creationId xmlns:a16="http://schemas.microsoft.com/office/drawing/2014/main" id="{4DB46F2E-E4BE-194B-8D43-E5E134B15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connection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x completes</a:t>
                </a:r>
              </a:p>
            </p:txBody>
          </p:sp>
        </p:grpSp>
        <p:sp>
          <p:nvSpPr>
            <p:cNvPr id="378" name="Text Box 177">
              <a:extLst>
                <a:ext uri="{FF2B5EF4-FFF2-40B4-BE49-F238E27FC236}">
                  <a16:creationId xmlns:a16="http://schemas.microsoft.com/office/drawing/2014/main" id="{1C719B44-FA92-594B-8E17-4A5C23A8F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server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forgets x</a:t>
              </a:r>
            </a:p>
          </p:txBody>
        </p:sp>
        <p:grpSp>
          <p:nvGrpSpPr>
            <p:cNvPr id="379" name="Group 178">
              <a:extLst>
                <a:ext uri="{FF2B5EF4-FFF2-40B4-BE49-F238E27FC236}">
                  <a16:creationId xmlns:a16="http://schemas.microsoft.com/office/drawing/2014/main" id="{EC86099C-C8AD-6846-8AE7-34CA041B8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413" name="Picture 179" descr="desktop_computer_stylized_medium">
                <a:extLst>
                  <a:ext uri="{FF2B5EF4-FFF2-40B4-BE49-F238E27FC236}">
                    <a16:creationId xmlns:a16="http://schemas.microsoft.com/office/drawing/2014/main" id="{F1C9C236-427D-834B-8DAC-99F53A437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" name="Freeform 180">
                <a:extLst>
                  <a:ext uri="{FF2B5EF4-FFF2-40B4-BE49-F238E27FC236}">
                    <a16:creationId xmlns:a16="http://schemas.microsoft.com/office/drawing/2014/main" id="{77EA5CD5-1868-AB46-B031-A7892A487F0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80" name="Group 181">
              <a:extLst>
                <a:ext uri="{FF2B5EF4-FFF2-40B4-BE49-F238E27FC236}">
                  <a16:creationId xmlns:a16="http://schemas.microsoft.com/office/drawing/2014/main" id="{D3F68FA6-F7DF-A146-A605-ABBDC8F8E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381" name="Freeform 182">
                <a:extLst>
                  <a:ext uri="{FF2B5EF4-FFF2-40B4-BE49-F238E27FC236}">
                    <a16:creationId xmlns:a16="http://schemas.microsoft.com/office/drawing/2014/main" id="{1D2E36D3-F983-B54A-87F8-4B0FB1D0A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2" name="Rectangle 183">
                <a:extLst>
                  <a:ext uri="{FF2B5EF4-FFF2-40B4-BE49-F238E27FC236}">
                    <a16:creationId xmlns:a16="http://schemas.microsoft.com/office/drawing/2014/main" id="{86762413-0C19-5E4F-AA7E-12F7BBEF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3" name="Freeform 184">
                <a:extLst>
                  <a:ext uri="{FF2B5EF4-FFF2-40B4-BE49-F238E27FC236}">
                    <a16:creationId xmlns:a16="http://schemas.microsoft.com/office/drawing/2014/main" id="{9ABD2B3D-5A73-0E4B-91D1-78596AD0A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4" name="Freeform 185">
                <a:extLst>
                  <a:ext uri="{FF2B5EF4-FFF2-40B4-BE49-F238E27FC236}">
                    <a16:creationId xmlns:a16="http://schemas.microsoft.com/office/drawing/2014/main" id="{CAECD6F3-58BC-F24D-9434-643EDC4E7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5" name="Rectangle 186">
                <a:extLst>
                  <a:ext uri="{FF2B5EF4-FFF2-40B4-BE49-F238E27FC236}">
                    <a16:creationId xmlns:a16="http://schemas.microsoft.com/office/drawing/2014/main" id="{D640048A-92E5-F240-B20B-73B8FE8B2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86" name="Group 187">
                <a:extLst>
                  <a:ext uri="{FF2B5EF4-FFF2-40B4-BE49-F238E27FC236}">
                    <a16:creationId xmlns:a16="http://schemas.microsoft.com/office/drawing/2014/main" id="{55FC97C6-B1FB-854D-94BE-E7BED8E1D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" name="AutoShape 188">
                  <a:extLst>
                    <a:ext uri="{FF2B5EF4-FFF2-40B4-BE49-F238E27FC236}">
                      <a16:creationId xmlns:a16="http://schemas.microsoft.com/office/drawing/2014/main" id="{E2DCD474-0D76-1D47-938B-0347B4119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2" name="AutoShape 189">
                  <a:extLst>
                    <a:ext uri="{FF2B5EF4-FFF2-40B4-BE49-F238E27FC236}">
                      <a16:creationId xmlns:a16="http://schemas.microsoft.com/office/drawing/2014/main" id="{ADC0CDA4-3ACC-784D-AFDA-1C6EA9C54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87" name="Rectangle 190">
                <a:extLst>
                  <a:ext uri="{FF2B5EF4-FFF2-40B4-BE49-F238E27FC236}">
                    <a16:creationId xmlns:a16="http://schemas.microsoft.com/office/drawing/2014/main" id="{AEEFE7D3-0B38-EE42-AA94-340CFCA0C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88" name="Group 191">
                <a:extLst>
                  <a:ext uri="{FF2B5EF4-FFF2-40B4-BE49-F238E27FC236}">
                    <a16:creationId xmlns:a16="http://schemas.microsoft.com/office/drawing/2014/main" id="{3BFA70F3-4887-4A45-A0B0-300E77757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9" name="AutoShape 192">
                  <a:extLst>
                    <a:ext uri="{FF2B5EF4-FFF2-40B4-BE49-F238E27FC236}">
                      <a16:creationId xmlns:a16="http://schemas.microsoft.com/office/drawing/2014/main" id="{14B933DF-A76C-E94B-9362-3D28B4CBF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0" name="AutoShape 193">
                  <a:extLst>
                    <a:ext uri="{FF2B5EF4-FFF2-40B4-BE49-F238E27FC236}">
                      <a16:creationId xmlns:a16="http://schemas.microsoft.com/office/drawing/2014/main" id="{D1EC9173-2D5E-F641-9324-62AF5244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89" name="Rectangle 194">
                <a:extLst>
                  <a:ext uri="{FF2B5EF4-FFF2-40B4-BE49-F238E27FC236}">
                    <a16:creationId xmlns:a16="http://schemas.microsoft.com/office/drawing/2014/main" id="{B180E0D5-32AA-5A4A-92D4-28F216DC5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0" name="Rectangle 195">
                <a:extLst>
                  <a:ext uri="{FF2B5EF4-FFF2-40B4-BE49-F238E27FC236}">
                    <a16:creationId xmlns:a16="http://schemas.microsoft.com/office/drawing/2014/main" id="{A3E70690-FEFF-2446-B890-3315B37B0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91" name="Group 196">
                <a:extLst>
                  <a:ext uri="{FF2B5EF4-FFF2-40B4-BE49-F238E27FC236}">
                    <a16:creationId xmlns:a16="http://schemas.microsoft.com/office/drawing/2014/main" id="{4184D53B-C370-5248-82BB-5D96E5BF5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7" name="AutoShape 197">
                  <a:extLst>
                    <a:ext uri="{FF2B5EF4-FFF2-40B4-BE49-F238E27FC236}">
                      <a16:creationId xmlns:a16="http://schemas.microsoft.com/office/drawing/2014/main" id="{66CD18C8-97C8-AD49-8806-45F2C3FA3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8" name="AutoShape 198">
                  <a:extLst>
                    <a:ext uri="{FF2B5EF4-FFF2-40B4-BE49-F238E27FC236}">
                      <a16:creationId xmlns:a16="http://schemas.microsoft.com/office/drawing/2014/main" id="{E4596270-7ACC-5941-82EB-426AAF883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92" name="Freeform 199">
                <a:extLst>
                  <a:ext uri="{FF2B5EF4-FFF2-40B4-BE49-F238E27FC236}">
                    <a16:creationId xmlns:a16="http://schemas.microsoft.com/office/drawing/2014/main" id="{8D520046-573E-1549-A1AD-345D7B81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93" name="Group 200">
                <a:extLst>
                  <a:ext uri="{FF2B5EF4-FFF2-40B4-BE49-F238E27FC236}">
                    <a16:creationId xmlns:a16="http://schemas.microsoft.com/office/drawing/2014/main" id="{CBDA9A7E-0A7F-D64B-867D-2FC72D583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5" name="AutoShape 201">
                  <a:extLst>
                    <a:ext uri="{FF2B5EF4-FFF2-40B4-BE49-F238E27FC236}">
                      <a16:creationId xmlns:a16="http://schemas.microsoft.com/office/drawing/2014/main" id="{F7CB7A1E-7741-E24C-AFB5-5F057AFD0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6" name="AutoShape 202">
                  <a:extLst>
                    <a:ext uri="{FF2B5EF4-FFF2-40B4-BE49-F238E27FC236}">
                      <a16:creationId xmlns:a16="http://schemas.microsoft.com/office/drawing/2014/main" id="{93BC514D-19E5-DF47-87E9-7BF859D24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94" name="Rectangle 203">
                <a:extLst>
                  <a:ext uri="{FF2B5EF4-FFF2-40B4-BE49-F238E27FC236}">
                    <a16:creationId xmlns:a16="http://schemas.microsoft.com/office/drawing/2014/main" id="{992A2C09-2187-A749-9718-F045A2349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5" name="Freeform 204">
                <a:extLst>
                  <a:ext uri="{FF2B5EF4-FFF2-40B4-BE49-F238E27FC236}">
                    <a16:creationId xmlns:a16="http://schemas.microsoft.com/office/drawing/2014/main" id="{D473F289-DF79-1D4B-BA3A-57AFA552A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6" name="Freeform 205">
                <a:extLst>
                  <a:ext uri="{FF2B5EF4-FFF2-40B4-BE49-F238E27FC236}">
                    <a16:creationId xmlns:a16="http://schemas.microsoft.com/office/drawing/2014/main" id="{55F98009-7662-6D40-889B-2D6F20DE3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7" name="Oval 206">
                <a:extLst>
                  <a:ext uri="{FF2B5EF4-FFF2-40B4-BE49-F238E27FC236}">
                    <a16:creationId xmlns:a16="http://schemas.microsoft.com/office/drawing/2014/main" id="{8C0E348C-3A61-F54D-B6E7-8EEC0C479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8" name="Freeform 207">
                <a:extLst>
                  <a:ext uri="{FF2B5EF4-FFF2-40B4-BE49-F238E27FC236}">
                    <a16:creationId xmlns:a16="http://schemas.microsoft.com/office/drawing/2014/main" id="{06CDC36B-C766-0244-ABF7-3336A9C2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9" name="AutoShape 208">
                <a:extLst>
                  <a:ext uri="{FF2B5EF4-FFF2-40B4-BE49-F238E27FC236}">
                    <a16:creationId xmlns:a16="http://schemas.microsoft.com/office/drawing/2014/main" id="{E47AE9BE-71F7-0C40-BB36-B6201EAE7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0" name="AutoShape 209">
                <a:extLst>
                  <a:ext uri="{FF2B5EF4-FFF2-40B4-BE49-F238E27FC236}">
                    <a16:creationId xmlns:a16="http://schemas.microsoft.com/office/drawing/2014/main" id="{6DDF70D2-966F-0443-BFEC-34DC981A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1" name="Oval 210">
                <a:extLst>
                  <a:ext uri="{FF2B5EF4-FFF2-40B4-BE49-F238E27FC236}">
                    <a16:creationId xmlns:a16="http://schemas.microsoft.com/office/drawing/2014/main" id="{DFF00D08-0F51-F044-8429-6F3D5CC28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2" name="Oval 211">
                <a:extLst>
                  <a:ext uri="{FF2B5EF4-FFF2-40B4-BE49-F238E27FC236}">
                    <a16:creationId xmlns:a16="http://schemas.microsoft.com/office/drawing/2014/main" id="{BBFCC1D5-E5D6-FB46-9D8C-E8CE8BFE2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3" name="Oval 212">
                <a:extLst>
                  <a:ext uri="{FF2B5EF4-FFF2-40B4-BE49-F238E27FC236}">
                    <a16:creationId xmlns:a16="http://schemas.microsoft.com/office/drawing/2014/main" id="{F4244C1D-3E80-C847-BD71-A4309DAB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4" name="Rectangle 213">
                <a:extLst>
                  <a:ext uri="{FF2B5EF4-FFF2-40B4-BE49-F238E27FC236}">
                    <a16:creationId xmlns:a16="http://schemas.microsoft.com/office/drawing/2014/main" id="{F13C27D5-275D-5C47-9B76-D6F9DDED6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CBF7-361A-5548-A01C-90FF3005AB01}"/>
              </a:ext>
            </a:extLst>
          </p:cNvPr>
          <p:cNvGrpSpPr/>
          <p:nvPr/>
        </p:nvGrpSpPr>
        <p:grpSpPr>
          <a:xfrm>
            <a:off x="9120415" y="5983461"/>
            <a:ext cx="3548742" cy="830997"/>
            <a:chOff x="8757558" y="5903267"/>
            <a:chExt cx="3548742" cy="830997"/>
          </a:xfrm>
        </p:grpSpPr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9C02D14E-840C-344B-9763-DE44A289373C}"/>
                </a:ext>
              </a:extLst>
            </p:cNvPr>
            <p:cNvSpPr txBox="1"/>
            <p:nvPr/>
          </p:nvSpPr>
          <p:spPr>
            <a:xfrm>
              <a:off x="9372601" y="5903267"/>
              <a:ext cx="2933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Problem: dup data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accepted!</a:t>
              </a:r>
            </a:p>
          </p:txBody>
        </p:sp>
        <p:pic>
          <p:nvPicPr>
            <p:cNvPr id="492" name="Picture 49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4630E30-AB86-2744-AC77-B540735E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7558" y="6003472"/>
              <a:ext cx="636815" cy="63681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4B12AC-451D-994B-8F10-E450C0737005}"/>
              </a:ext>
            </a:extLst>
          </p:cNvPr>
          <p:cNvGrpSpPr/>
          <p:nvPr/>
        </p:nvGrpSpPr>
        <p:grpSpPr>
          <a:xfrm>
            <a:off x="8091532" y="3683267"/>
            <a:ext cx="3997325" cy="2365375"/>
            <a:chOff x="3185703" y="3422010"/>
            <a:chExt cx="3997325" cy="2365375"/>
          </a:xfrm>
        </p:grpSpPr>
        <p:sp>
          <p:nvSpPr>
            <p:cNvPr id="302" name="Freeform 86">
              <a:extLst>
                <a:ext uri="{FF2B5EF4-FFF2-40B4-BE49-F238E27FC236}">
                  <a16:creationId xmlns:a16="http://schemas.microsoft.com/office/drawing/2014/main" id="{38A816A8-A2A7-7540-BCC4-F843FEC5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891" y="3661722"/>
              <a:ext cx="1501775" cy="1897063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Rectangle 88">
              <a:extLst>
                <a:ext uri="{FF2B5EF4-FFF2-40B4-BE49-F238E27FC236}">
                  <a16:creationId xmlns:a16="http://schemas.microsoft.com/office/drawing/2014/main" id="{2B3E4B53-E066-C34C-A204-C42E8652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728" y="5196835"/>
              <a:ext cx="711200" cy="282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Text Box 87">
              <a:extLst>
                <a:ext uri="{FF2B5EF4-FFF2-40B4-BE49-F238E27FC236}">
                  <a16:creationId xmlns:a16="http://schemas.microsoft.com/office/drawing/2014/main" id="{3D13DFEA-C794-CD4D-B546-BEBC1549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403" y="5152385"/>
              <a:ext cx="1092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305" name="Text Box 89">
              <a:extLst>
                <a:ext uri="{FF2B5EF4-FFF2-40B4-BE49-F238E27FC236}">
                  <a16:creationId xmlns:a16="http://schemas.microsoft.com/office/drawing/2014/main" id="{5708E844-9ADD-5141-AEAF-930791B68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703" y="3422010"/>
              <a:ext cx="127317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6" name="Text Box 90">
              <a:extLst>
                <a:ext uri="{FF2B5EF4-FFF2-40B4-BE49-F238E27FC236}">
                  <a16:creationId xmlns:a16="http://schemas.microsoft.com/office/drawing/2014/main" id="{32C37D16-8B61-D246-B162-8D0E36A5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453" y="5279385"/>
              <a:ext cx="11715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BF50D0-D345-1348-8991-01B659F7A8D4}"/>
              </a:ext>
            </a:extLst>
          </p:cNvPr>
          <p:cNvGrpSpPr/>
          <p:nvPr/>
        </p:nvGrpSpPr>
        <p:grpSpPr>
          <a:xfrm>
            <a:off x="7997186" y="2493962"/>
            <a:ext cx="3646488" cy="2992438"/>
            <a:chOff x="3134903" y="2369497"/>
            <a:chExt cx="3646488" cy="29924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90F2C1-0C5D-3A42-A359-9CD3AF8C99E1}"/>
                </a:ext>
              </a:extLst>
            </p:cNvPr>
            <p:cNvGrpSpPr/>
            <p:nvPr/>
          </p:nvGrpSpPr>
          <p:grpSpPr>
            <a:xfrm>
              <a:off x="3134903" y="2369497"/>
              <a:ext cx="3646488" cy="2992438"/>
              <a:chOff x="3134903" y="2369497"/>
              <a:chExt cx="3646488" cy="299243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6EB4120-1B3C-1046-99F5-B25161010680}"/>
                  </a:ext>
                </a:extLst>
              </p:cNvPr>
              <p:cNvGrpSpPr/>
              <p:nvPr/>
            </p:nvGrpSpPr>
            <p:grpSpPr>
              <a:xfrm>
                <a:off x="3134903" y="2369497"/>
                <a:ext cx="3646488" cy="2992438"/>
                <a:chOff x="3134903" y="2369497"/>
                <a:chExt cx="3646488" cy="2992438"/>
              </a:xfrm>
            </p:grpSpPr>
            <p:sp>
              <p:nvSpPr>
                <p:cNvPr id="296" name="Text Box 69">
                  <a:extLst>
                    <a:ext uri="{FF2B5EF4-FFF2-40B4-BE49-F238E27FC236}">
                      <a16:creationId xmlns:a16="http://schemas.microsoft.com/office/drawing/2014/main" id="{EE39D5A5-75E8-1642-A928-9D7249ADC1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903" y="2369497"/>
                  <a:ext cx="1273175" cy="75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retransmit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req_conn(x)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7" name="Freeform 70">
                  <a:extLst>
                    <a:ext uri="{FF2B5EF4-FFF2-40B4-BE49-F238E27FC236}">
                      <a16:creationId xmlns:a16="http://schemas.microsoft.com/office/drawing/2014/main" id="{87666E37-BAB8-714B-BDF4-51ADC162F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353" y="2671122"/>
                  <a:ext cx="1527175" cy="2559050"/>
                </a:xfrm>
                <a:custGeom>
                  <a:avLst/>
                  <a:gdLst>
                    <a:gd name="T0" fmla="*/ 0 w 962"/>
                    <a:gd name="T1" fmla="*/ 0 h 1612"/>
                    <a:gd name="T2" fmla="*/ 306 w 962"/>
                    <a:gd name="T3" fmla="*/ 234 h 1612"/>
                    <a:gd name="T4" fmla="*/ 467 w 962"/>
                    <a:gd name="T5" fmla="*/ 1342 h 1612"/>
                    <a:gd name="T6" fmla="*/ 962 w 962"/>
                    <a:gd name="T7" fmla="*/ 1612 h 16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2" h="1612">
                      <a:moveTo>
                        <a:pt x="0" y="0"/>
                      </a:moveTo>
                      <a:cubicBezTo>
                        <a:pt x="50" y="40"/>
                        <a:pt x="228" y="10"/>
                        <a:pt x="306" y="234"/>
                      </a:cubicBezTo>
                      <a:cubicBezTo>
                        <a:pt x="384" y="458"/>
                        <a:pt x="358" y="1112"/>
                        <a:pt x="467" y="1342"/>
                      </a:cubicBezTo>
                      <a:cubicBezTo>
                        <a:pt x="576" y="1572"/>
                        <a:pt x="779" y="1601"/>
                        <a:pt x="962" y="161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Text Box 71">
                  <a:extLst>
                    <a:ext uri="{FF2B5EF4-FFF2-40B4-BE49-F238E27FC236}">
                      <a16:creationId xmlns:a16="http://schemas.microsoft.com/office/drawing/2014/main" id="{B25E41D2-C0CA-EB48-880B-B13A1DD075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9866" y="5025385"/>
                  <a:ext cx="771525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ESTAB</a:t>
                  </a:r>
                </a:p>
              </p:txBody>
            </p:sp>
          </p:grpSp>
          <p:sp>
            <p:nvSpPr>
              <p:cNvPr id="299" name="Oval 72">
                <a:extLst>
                  <a:ext uri="{FF2B5EF4-FFF2-40B4-BE49-F238E27FC236}">
                    <a16:creationId xmlns:a16="http://schemas.microsoft.com/office/drawing/2014/main" id="{64BE47B6-AB1B-DB4F-891D-6475A880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3666" y="5152385"/>
                <a:ext cx="90488" cy="889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00" name="Rectangle 74">
              <a:extLst>
                <a:ext uri="{FF2B5EF4-FFF2-40B4-BE49-F238E27FC236}">
                  <a16:creationId xmlns:a16="http://schemas.microsoft.com/office/drawing/2014/main" id="{27FAA0CE-40E3-9343-AB09-AE069D66F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491" y="4725570"/>
              <a:ext cx="1071563" cy="260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1" name="Text Box 75">
              <a:extLst>
                <a:ext uri="{FF2B5EF4-FFF2-40B4-BE49-F238E27FC236}">
                  <a16:creationId xmlns:a16="http://schemas.microsoft.com/office/drawing/2014/main" id="{DDB36B2F-A920-A540-B13F-3450D027F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8441" y="4650731"/>
              <a:ext cx="1273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(x)</a:t>
              </a: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777275B-B883-3D44-8A7B-6DD2718917C4}"/>
              </a:ext>
            </a:extLst>
          </p:cNvPr>
          <p:cNvSpPr/>
          <p:nvPr/>
        </p:nvSpPr>
        <p:spPr>
          <a:xfrm>
            <a:off x="7997371" y="1857830"/>
            <a:ext cx="4194629" cy="3062514"/>
          </a:xfrm>
          <a:custGeom>
            <a:avLst/>
            <a:gdLst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481943 w 3889829"/>
              <a:gd name="connsiteY8" fmla="*/ 2540000 h 3106057"/>
              <a:gd name="connsiteX9" fmla="*/ 1190172 w 3889829"/>
              <a:gd name="connsiteY9" fmla="*/ 2931886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1190172 w 3889829"/>
              <a:gd name="connsiteY9" fmla="*/ 2931886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2249715 w 3889829"/>
              <a:gd name="connsiteY9" fmla="*/ 2801257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2235201 w 3889829"/>
              <a:gd name="connsiteY9" fmla="*/ 2801257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091543"/>
              <a:gd name="connsiteX1" fmla="*/ 1016000 w 3889829"/>
              <a:gd name="connsiteY1" fmla="*/ 29029 h 3091543"/>
              <a:gd name="connsiteX2" fmla="*/ 1611086 w 3889829"/>
              <a:gd name="connsiteY2" fmla="*/ 58057 h 3091543"/>
              <a:gd name="connsiteX3" fmla="*/ 2989943 w 3889829"/>
              <a:gd name="connsiteY3" fmla="*/ 101600 h 3091543"/>
              <a:gd name="connsiteX4" fmla="*/ 3889829 w 3889829"/>
              <a:gd name="connsiteY4" fmla="*/ 87086 h 3091543"/>
              <a:gd name="connsiteX5" fmla="*/ 3860800 w 3889829"/>
              <a:gd name="connsiteY5" fmla="*/ 3091543 h 3091543"/>
              <a:gd name="connsiteX6" fmla="*/ 3468915 w 3889829"/>
              <a:gd name="connsiteY6" fmla="*/ 2540000 h 3091543"/>
              <a:gd name="connsiteX7" fmla="*/ 3265715 w 3889829"/>
              <a:gd name="connsiteY7" fmla="*/ 2510971 h 3091543"/>
              <a:gd name="connsiteX8" fmla="*/ 2598057 w 3889829"/>
              <a:gd name="connsiteY8" fmla="*/ 2525486 h 3091543"/>
              <a:gd name="connsiteX9" fmla="*/ 2235201 w 3889829"/>
              <a:gd name="connsiteY9" fmla="*/ 2801257 h 3091543"/>
              <a:gd name="connsiteX10" fmla="*/ 1088572 w 3889829"/>
              <a:gd name="connsiteY10" fmla="*/ 3033485 h 3091543"/>
              <a:gd name="connsiteX11" fmla="*/ 29029 w 3889829"/>
              <a:gd name="connsiteY11" fmla="*/ 3062514 h 3091543"/>
              <a:gd name="connsiteX12" fmla="*/ 0 w 3889829"/>
              <a:gd name="connsiteY12" fmla="*/ 0 h 3091543"/>
              <a:gd name="connsiteX0" fmla="*/ 0 w 4209143"/>
              <a:gd name="connsiteY0" fmla="*/ 14514 h 3062514"/>
              <a:gd name="connsiteX1" fmla="*/ 1335314 w 4209143"/>
              <a:gd name="connsiteY1" fmla="*/ 0 h 3062514"/>
              <a:gd name="connsiteX2" fmla="*/ 1930400 w 4209143"/>
              <a:gd name="connsiteY2" fmla="*/ 29028 h 3062514"/>
              <a:gd name="connsiteX3" fmla="*/ 3309257 w 4209143"/>
              <a:gd name="connsiteY3" fmla="*/ 72571 h 3062514"/>
              <a:gd name="connsiteX4" fmla="*/ 4209143 w 4209143"/>
              <a:gd name="connsiteY4" fmla="*/ 58057 h 3062514"/>
              <a:gd name="connsiteX5" fmla="*/ 4180114 w 4209143"/>
              <a:gd name="connsiteY5" fmla="*/ 3062514 h 3062514"/>
              <a:gd name="connsiteX6" fmla="*/ 3788229 w 4209143"/>
              <a:gd name="connsiteY6" fmla="*/ 2510971 h 3062514"/>
              <a:gd name="connsiteX7" fmla="*/ 3585029 w 4209143"/>
              <a:gd name="connsiteY7" fmla="*/ 2481942 h 3062514"/>
              <a:gd name="connsiteX8" fmla="*/ 2917371 w 4209143"/>
              <a:gd name="connsiteY8" fmla="*/ 2496457 h 3062514"/>
              <a:gd name="connsiteX9" fmla="*/ 2554515 w 4209143"/>
              <a:gd name="connsiteY9" fmla="*/ 2772228 h 3062514"/>
              <a:gd name="connsiteX10" fmla="*/ 1407886 w 4209143"/>
              <a:gd name="connsiteY10" fmla="*/ 3004456 h 3062514"/>
              <a:gd name="connsiteX11" fmla="*/ 348343 w 4209143"/>
              <a:gd name="connsiteY11" fmla="*/ 3033485 h 3062514"/>
              <a:gd name="connsiteX12" fmla="*/ 0 w 4209143"/>
              <a:gd name="connsiteY12" fmla="*/ 14514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333829 w 4194629"/>
              <a:gd name="connsiteY11" fmla="*/ 3033485 h 3062514"/>
              <a:gd name="connsiteX12" fmla="*/ 0 w 4194629"/>
              <a:gd name="connsiteY12" fmla="*/ 29028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101600 w 4194629"/>
              <a:gd name="connsiteY11" fmla="*/ 3033485 h 3062514"/>
              <a:gd name="connsiteX12" fmla="*/ 0 w 4194629"/>
              <a:gd name="connsiteY12" fmla="*/ 29028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29028 w 4194629"/>
              <a:gd name="connsiteY11" fmla="*/ 3033485 h 3062514"/>
              <a:gd name="connsiteX12" fmla="*/ 0 w 4194629"/>
              <a:gd name="connsiteY12" fmla="*/ 29028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4629" h="3062514">
                <a:moveTo>
                  <a:pt x="0" y="29028"/>
                </a:moveTo>
                <a:lnTo>
                  <a:pt x="1320800" y="0"/>
                </a:lnTo>
                <a:lnTo>
                  <a:pt x="1915886" y="29028"/>
                </a:lnTo>
                <a:lnTo>
                  <a:pt x="3294743" y="72571"/>
                </a:lnTo>
                <a:lnTo>
                  <a:pt x="4194629" y="58057"/>
                </a:lnTo>
                <a:lnTo>
                  <a:pt x="4165600" y="3062514"/>
                </a:lnTo>
                <a:lnTo>
                  <a:pt x="3773715" y="2510971"/>
                </a:lnTo>
                <a:lnTo>
                  <a:pt x="3570515" y="2481942"/>
                </a:lnTo>
                <a:lnTo>
                  <a:pt x="2902857" y="2496457"/>
                </a:lnTo>
                <a:lnTo>
                  <a:pt x="2540001" y="2772228"/>
                </a:lnTo>
                <a:lnTo>
                  <a:pt x="1393372" y="3004456"/>
                </a:lnTo>
                <a:lnTo>
                  <a:pt x="29028" y="3033485"/>
                </a:lnTo>
                <a:lnTo>
                  <a:pt x="0" y="2902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67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3-way handshake</a:t>
            </a:r>
            <a:endParaRPr lang="en-US" sz="4400" b="0" dirty="0"/>
          </a:p>
        </p:txBody>
      </p:sp>
      <p:sp>
        <p:nvSpPr>
          <p:cNvPr id="215" name="Line 5">
            <a:extLst>
              <a:ext uri="{FF2B5EF4-FFF2-40B4-BE49-F238E27FC236}">
                <a16:creationId xmlns:a16="http://schemas.microsoft.com/office/drawing/2014/main" id="{977A2B4A-655D-5443-8A4F-928845117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6631" y="3078661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16" name="Group 102">
            <a:extLst>
              <a:ext uri="{FF2B5EF4-FFF2-40B4-BE49-F238E27FC236}">
                <a16:creationId xmlns:a16="http://schemas.microsoft.com/office/drawing/2014/main" id="{1F3D6A6C-5FEE-8646-8A80-04AC9F3BFF74}"/>
              </a:ext>
            </a:extLst>
          </p:cNvPr>
          <p:cNvGrpSpPr>
            <a:grpSpLocks/>
          </p:cNvGrpSpPr>
          <p:nvPr/>
        </p:nvGrpSpPr>
        <p:grpSpPr bwMode="auto">
          <a:xfrm>
            <a:off x="2810669" y="3005636"/>
            <a:ext cx="4494212" cy="955675"/>
            <a:chOff x="810" y="1363"/>
            <a:chExt cx="2831" cy="602"/>
          </a:xfrm>
        </p:grpSpPr>
        <p:sp>
          <p:nvSpPr>
            <p:cNvPr id="217" name="Line 10">
              <a:extLst>
                <a:ext uri="{FF2B5EF4-FFF2-40B4-BE49-F238E27FC236}">
                  <a16:creationId xmlns:a16="http://schemas.microsoft.com/office/drawing/2014/main" id="{EE87312F-9111-3748-8D8C-BFB220C5E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Rectangle 12">
              <a:extLst>
                <a:ext uri="{FF2B5EF4-FFF2-40B4-BE49-F238E27FC236}">
                  <a16:creationId xmlns:a16="http://schemas.microsoft.com/office/drawing/2014/main" id="{F50F8FCD-3A00-574F-A159-92B207C5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Text Box 13">
              <a:extLst>
                <a:ext uri="{FF2B5EF4-FFF2-40B4-BE49-F238E27FC236}">
                  <a16:creationId xmlns:a16="http://schemas.microsoft.com/office/drawing/2014/main" id="{24E8EE1C-DBA9-8F4D-82EE-29CEECDFA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SYNbit=1, Seq=x</a:t>
              </a:r>
            </a:p>
          </p:txBody>
        </p:sp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343DEBF-07A5-D746-BE48-88F38BD4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init seq num,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TCP SYN msg</a:t>
              </a:r>
            </a:p>
          </p:txBody>
        </p:sp>
      </p:grpSp>
      <p:sp>
        <p:nvSpPr>
          <p:cNvPr id="221" name="Line 22">
            <a:extLst>
              <a:ext uri="{FF2B5EF4-FFF2-40B4-BE49-F238E27FC236}">
                <a16:creationId xmlns:a16="http://schemas.microsoft.com/office/drawing/2014/main" id="{2FC7049F-93A3-A84A-9D90-B3F4B6E3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844" y="3148511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2" name="Text Box 92">
            <a:extLst>
              <a:ext uri="{FF2B5EF4-FFF2-40B4-BE49-F238E27FC236}">
                <a16:creationId xmlns:a16="http://schemas.microsoft.com/office/drawing/2014/main" id="{8192AE36-3CEB-7940-A712-3437D9AE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31" y="5986961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ESTAB</a:t>
            </a:r>
          </a:p>
        </p:txBody>
      </p:sp>
      <p:grpSp>
        <p:nvGrpSpPr>
          <p:cNvPr id="223" name="Group 109">
            <a:extLst>
              <a:ext uri="{FF2B5EF4-FFF2-40B4-BE49-F238E27FC236}">
                <a16:creationId xmlns:a16="http://schemas.microsoft.com/office/drawing/2014/main" id="{9180F1A8-9EF0-3C49-80B2-6C9528088F36}"/>
              </a:ext>
            </a:extLst>
          </p:cNvPr>
          <p:cNvGrpSpPr>
            <a:grpSpLocks/>
          </p:cNvGrpSpPr>
          <p:nvPr/>
        </p:nvGrpSpPr>
        <p:grpSpPr bwMode="auto">
          <a:xfrm>
            <a:off x="4795044" y="3675561"/>
            <a:ext cx="4519612" cy="1425575"/>
            <a:chOff x="2060" y="1785"/>
            <a:chExt cx="2847" cy="898"/>
          </a:xfrm>
        </p:grpSpPr>
        <p:sp>
          <p:nvSpPr>
            <p:cNvPr id="224" name="Line 11">
              <a:extLst>
                <a:ext uri="{FF2B5EF4-FFF2-40B4-BE49-F238E27FC236}">
                  <a16:creationId xmlns:a16="http://schemas.microsoft.com/office/drawing/2014/main" id="{660BD729-B466-584F-9DAC-1C135802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Rectangle 14">
              <a:extLst>
                <a:ext uri="{FF2B5EF4-FFF2-40B4-BE49-F238E27FC236}">
                  <a16:creationId xmlns:a16="http://schemas.microsoft.com/office/drawing/2014/main" id="{36832487-CAD9-A047-9D5F-96D1B02D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Text Box 83">
              <a:extLst>
                <a:ext uri="{FF2B5EF4-FFF2-40B4-BE49-F238E27FC236}">
                  <a16:creationId xmlns:a16="http://schemas.microsoft.com/office/drawing/2014/main" id="{393E04DD-B089-D14F-BFBB-76E878EC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SYNbit=1, Seq=y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ACKbit=1; ACKnum=x+1</a:t>
              </a:r>
            </a:p>
          </p:txBody>
        </p:sp>
        <p:sp>
          <p:nvSpPr>
            <p:cNvPr id="227" name="Text Box 93">
              <a:extLst>
                <a:ext uri="{FF2B5EF4-FFF2-40B4-BE49-F238E27FC236}">
                  <a16:creationId xmlns:a16="http://schemas.microsoft.com/office/drawing/2014/main" id="{D2107B90-790F-D84D-8A95-4CD5BE8D7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init seq num, y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TCP SYNACK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msg, acking SYN</a:t>
              </a:r>
            </a:p>
          </p:txBody>
        </p:sp>
      </p:grpSp>
      <p:grpSp>
        <p:nvGrpSpPr>
          <p:cNvPr id="228" name="Group 110">
            <a:extLst>
              <a:ext uri="{FF2B5EF4-FFF2-40B4-BE49-F238E27FC236}">
                <a16:creationId xmlns:a16="http://schemas.microsoft.com/office/drawing/2014/main" id="{92A8D17F-88B5-E34B-ADF1-D1D5F4C6CACA}"/>
              </a:ext>
            </a:extLst>
          </p:cNvPr>
          <p:cNvGrpSpPr>
            <a:grpSpLocks/>
          </p:cNvGrpSpPr>
          <p:nvPr/>
        </p:nvGrpSpPr>
        <p:grpSpPr bwMode="auto">
          <a:xfrm>
            <a:off x="2512219" y="4774111"/>
            <a:ext cx="6630987" cy="1373188"/>
            <a:chOff x="622" y="2477"/>
            <a:chExt cx="4177" cy="865"/>
          </a:xfrm>
        </p:grpSpPr>
        <p:sp>
          <p:nvSpPr>
            <p:cNvPr id="229" name="Line 84">
              <a:extLst>
                <a:ext uri="{FF2B5EF4-FFF2-40B4-BE49-F238E27FC236}">
                  <a16:creationId xmlns:a16="http://schemas.microsoft.com/office/drawing/2014/main" id="{31D580AA-9CAF-1544-A3DB-06757FBB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60D16AD1-FAFA-6248-BB4D-76643C40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Text Box 90">
              <a:extLst>
                <a:ext uri="{FF2B5EF4-FFF2-40B4-BE49-F238E27FC236}">
                  <a16:creationId xmlns:a16="http://schemas.microsoft.com/office/drawing/2014/main" id="{D8F9F960-0A9B-F045-8B04-6F4D6313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ACKbit=1, ACKnum=y+1</a:t>
              </a:r>
            </a:p>
          </p:txBody>
        </p:sp>
        <p:sp>
          <p:nvSpPr>
            <p:cNvPr id="232" name="Text Box 94">
              <a:extLst>
                <a:ext uri="{FF2B5EF4-FFF2-40B4-BE49-F238E27FC236}">
                  <a16:creationId xmlns:a16="http://schemas.microsoft.com/office/drawing/2014/main" id="{B9046815-BDD2-9143-979C-D64169C2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received SYNACK(x)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indicates server is live;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 for SYNACK;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this segment may contain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client-to-server data</a:t>
              </a:r>
            </a:p>
          </p:txBody>
        </p:sp>
        <p:sp>
          <p:nvSpPr>
            <p:cNvPr id="233" name="Text Box 95">
              <a:extLst>
                <a:ext uri="{FF2B5EF4-FFF2-40B4-BE49-F238E27FC236}">
                  <a16:creationId xmlns:a16="http://schemas.microsoft.com/office/drawing/2014/main" id="{ADF0930B-F723-4446-8C5B-8996D593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received ACK(y)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indicates client is live</a:t>
              </a:r>
            </a:p>
          </p:txBody>
        </p:sp>
      </p:grpSp>
      <p:grpSp>
        <p:nvGrpSpPr>
          <p:cNvPr id="234" name="Group 105">
            <a:extLst>
              <a:ext uri="{FF2B5EF4-FFF2-40B4-BE49-F238E27FC236}">
                <a16:creationId xmlns:a16="http://schemas.microsoft.com/office/drawing/2014/main" id="{45AA77DF-71CD-2E48-9AEE-EC1E8FB1B1C5}"/>
              </a:ext>
            </a:extLst>
          </p:cNvPr>
          <p:cNvGrpSpPr>
            <a:grpSpLocks/>
          </p:cNvGrpSpPr>
          <p:nvPr/>
        </p:nvGrpSpPr>
        <p:grpSpPr bwMode="auto">
          <a:xfrm>
            <a:off x="1813719" y="3043736"/>
            <a:ext cx="1030287" cy="700088"/>
            <a:chOff x="182" y="1387"/>
            <a:chExt cx="649" cy="441"/>
          </a:xfrm>
        </p:grpSpPr>
        <p:sp>
          <p:nvSpPr>
            <p:cNvPr id="235" name="Text Box 91">
              <a:extLst>
                <a:ext uri="{FF2B5EF4-FFF2-40B4-BE49-F238E27FC236}">
                  <a16:creationId xmlns:a16="http://schemas.microsoft.com/office/drawing/2014/main" id="{B93FA479-02A5-4C43-B059-3F1D0BB05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SYNSENT</a:t>
              </a:r>
            </a:p>
          </p:txBody>
        </p:sp>
        <p:sp>
          <p:nvSpPr>
            <p:cNvPr id="236" name="Line 103">
              <a:extLst>
                <a:ext uri="{FF2B5EF4-FFF2-40B4-BE49-F238E27FC236}">
                  <a16:creationId xmlns:a16="http://schemas.microsoft.com/office/drawing/2014/main" id="{C569F88B-55D7-1F45-9FD5-8D995E4C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7" name="Group 111">
            <a:extLst>
              <a:ext uri="{FF2B5EF4-FFF2-40B4-BE49-F238E27FC236}">
                <a16:creationId xmlns:a16="http://schemas.microsoft.com/office/drawing/2014/main" id="{FBD3641B-4567-B84B-B0A9-51F31757E64D}"/>
              </a:ext>
            </a:extLst>
          </p:cNvPr>
          <p:cNvGrpSpPr>
            <a:grpSpLocks/>
          </p:cNvGrpSpPr>
          <p:nvPr/>
        </p:nvGrpSpPr>
        <p:grpSpPr bwMode="auto">
          <a:xfrm>
            <a:off x="1815306" y="3704136"/>
            <a:ext cx="771525" cy="1622425"/>
            <a:chOff x="183" y="1803"/>
            <a:chExt cx="486" cy="1022"/>
          </a:xfrm>
        </p:grpSpPr>
        <p:sp>
          <p:nvSpPr>
            <p:cNvPr id="238" name="Text Box 16">
              <a:extLst>
                <a:ext uri="{FF2B5EF4-FFF2-40B4-BE49-F238E27FC236}">
                  <a16:creationId xmlns:a16="http://schemas.microsoft.com/office/drawing/2014/main" id="{46A42911-E4FA-6E45-98D3-9BA61AF3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239" name="Line 104">
              <a:extLst>
                <a:ext uri="{FF2B5EF4-FFF2-40B4-BE49-F238E27FC236}">
                  <a16:creationId xmlns:a16="http://schemas.microsoft.com/office/drawing/2014/main" id="{B764515C-528C-5B41-979E-CEB5F77FD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40" name="Group 108">
            <a:extLst>
              <a:ext uri="{FF2B5EF4-FFF2-40B4-BE49-F238E27FC236}">
                <a16:creationId xmlns:a16="http://schemas.microsoft.com/office/drawing/2014/main" id="{E9975853-CA29-F64E-9978-90818E85074F}"/>
              </a:ext>
            </a:extLst>
          </p:cNvPr>
          <p:cNvGrpSpPr>
            <a:grpSpLocks/>
          </p:cNvGrpSpPr>
          <p:nvPr/>
        </p:nvGrpSpPr>
        <p:grpSpPr bwMode="auto">
          <a:xfrm>
            <a:off x="9268619" y="3099299"/>
            <a:ext cx="1119187" cy="1192212"/>
            <a:chOff x="4878" y="1422"/>
            <a:chExt cx="705" cy="751"/>
          </a:xfrm>
        </p:grpSpPr>
        <p:sp>
          <p:nvSpPr>
            <p:cNvPr id="241" name="Text Box 99">
              <a:extLst>
                <a:ext uri="{FF2B5EF4-FFF2-40B4-BE49-F238E27FC236}">
                  <a16:creationId xmlns:a16="http://schemas.microsoft.com/office/drawing/2014/main" id="{8F08BD14-4FFB-B243-AC1A-68FE85BE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 RCVD</a:t>
              </a:r>
            </a:p>
          </p:txBody>
        </p:sp>
        <p:sp>
          <p:nvSpPr>
            <p:cNvPr id="242" name="Line 106">
              <a:extLst>
                <a:ext uri="{FF2B5EF4-FFF2-40B4-BE49-F238E27FC236}">
                  <a16:creationId xmlns:a16="http://schemas.microsoft.com/office/drawing/2014/main" id="{0D6BD76C-B84A-F940-AC88-70ACC69EC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3" name="Line 107">
            <a:extLst>
              <a:ext uri="{FF2B5EF4-FFF2-40B4-BE49-F238E27FC236}">
                <a16:creationId xmlns:a16="http://schemas.microsoft.com/office/drawing/2014/main" id="{28C3410E-FF26-2849-8647-5DA1E34B6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994" y="4301036"/>
            <a:ext cx="0" cy="170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5" name="Text Box 114">
            <a:extLst>
              <a:ext uri="{FF2B5EF4-FFF2-40B4-BE49-F238E27FC236}">
                <a16:creationId xmlns:a16="http://schemas.microsoft.com/office/drawing/2014/main" id="{A27DEC11-2958-674C-B587-49A38C64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197" y="1675748"/>
            <a:ext cx="18390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lient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6" name="Text Box 115">
            <a:extLst>
              <a:ext uri="{FF2B5EF4-FFF2-40B4-BE49-F238E27FC236}">
                <a16:creationId xmlns:a16="http://schemas.microsoft.com/office/drawing/2014/main" id="{052EAC19-09BF-FD44-ADF4-7A708D2C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368" y="2389622"/>
            <a:ext cx="84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LISTEN</a:t>
            </a:r>
          </a:p>
        </p:txBody>
      </p:sp>
      <p:sp>
        <p:nvSpPr>
          <p:cNvPr id="247" name="Text Box 116">
            <a:extLst>
              <a:ext uri="{FF2B5EF4-FFF2-40B4-BE49-F238E27FC236}">
                <a16:creationId xmlns:a16="http://schemas.microsoft.com/office/drawing/2014/main" id="{27C21C28-5638-8F4A-8A80-DBD146AD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645" y="1081958"/>
            <a:ext cx="193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erver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8" name="Text Box 117">
            <a:extLst>
              <a:ext uri="{FF2B5EF4-FFF2-40B4-BE49-F238E27FC236}">
                <a16:creationId xmlns:a16="http://schemas.microsoft.com/office/drawing/2014/main" id="{2B920772-7698-6844-B114-A453A028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504" y="2632510"/>
            <a:ext cx="84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LISTEN</a:t>
            </a:r>
          </a:p>
        </p:txBody>
      </p:sp>
      <p:grpSp>
        <p:nvGrpSpPr>
          <p:cNvPr id="249" name="Group 118">
            <a:extLst>
              <a:ext uri="{FF2B5EF4-FFF2-40B4-BE49-F238E27FC236}">
                <a16:creationId xmlns:a16="http://schemas.microsoft.com/office/drawing/2014/main" id="{EE14688C-F1C2-7F41-8726-D165159240FD}"/>
              </a:ext>
            </a:extLst>
          </p:cNvPr>
          <p:cNvGrpSpPr>
            <a:grpSpLocks/>
          </p:cNvGrpSpPr>
          <p:nvPr/>
        </p:nvGrpSpPr>
        <p:grpSpPr bwMode="auto">
          <a:xfrm>
            <a:off x="4464473" y="2492809"/>
            <a:ext cx="642937" cy="600075"/>
            <a:chOff x="-44" y="1473"/>
            <a:chExt cx="981" cy="1105"/>
          </a:xfrm>
        </p:grpSpPr>
        <p:pic>
          <p:nvPicPr>
            <p:cNvPr id="424" name="Picture 119" descr="desktop_computer_stylized_medium">
              <a:extLst>
                <a:ext uri="{FF2B5EF4-FFF2-40B4-BE49-F238E27FC236}">
                  <a16:creationId xmlns:a16="http://schemas.microsoft.com/office/drawing/2014/main" id="{1C11CA15-FEC8-A341-80F1-CFA1FA9F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5" name="Freeform 120">
              <a:extLst>
                <a:ext uri="{FF2B5EF4-FFF2-40B4-BE49-F238E27FC236}">
                  <a16:creationId xmlns:a16="http://schemas.microsoft.com/office/drawing/2014/main" id="{8CCBA09D-3C96-6544-9960-AA2F6CD2F4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0" name="Group 121">
            <a:extLst>
              <a:ext uri="{FF2B5EF4-FFF2-40B4-BE49-F238E27FC236}">
                <a16:creationId xmlns:a16="http://schemas.microsoft.com/office/drawing/2014/main" id="{DC61BD1A-A71F-CF4B-B53E-5ECC0609FEB5}"/>
              </a:ext>
            </a:extLst>
          </p:cNvPr>
          <p:cNvGrpSpPr>
            <a:grpSpLocks/>
          </p:cNvGrpSpPr>
          <p:nvPr/>
        </p:nvGrpSpPr>
        <p:grpSpPr bwMode="auto">
          <a:xfrm>
            <a:off x="7221809" y="2580121"/>
            <a:ext cx="336550" cy="512763"/>
            <a:chOff x="4140" y="429"/>
            <a:chExt cx="1425" cy="2396"/>
          </a:xfrm>
        </p:grpSpPr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0CD95998-3FB2-FF44-94A2-CC491B713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Rectangle 123">
              <a:extLst>
                <a:ext uri="{FF2B5EF4-FFF2-40B4-BE49-F238E27FC236}">
                  <a16:creationId xmlns:a16="http://schemas.microsoft.com/office/drawing/2014/main" id="{BF76EB82-B4E1-B149-BE06-EFCD582E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338FE797-056A-6E48-9B03-4B0253D6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8D12AA45-CFED-084A-B74C-A299F814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Rectangle 126">
              <a:extLst>
                <a:ext uri="{FF2B5EF4-FFF2-40B4-BE49-F238E27FC236}">
                  <a16:creationId xmlns:a16="http://schemas.microsoft.com/office/drawing/2014/main" id="{56E176FE-7110-C043-AC64-4C5F3D2E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6" name="Group 127">
              <a:extLst>
                <a:ext uri="{FF2B5EF4-FFF2-40B4-BE49-F238E27FC236}">
                  <a16:creationId xmlns:a16="http://schemas.microsoft.com/office/drawing/2014/main" id="{A3707B54-2470-3A4A-B09A-A776F4E85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2" name="AutoShape 128">
                <a:extLst>
                  <a:ext uri="{FF2B5EF4-FFF2-40B4-BE49-F238E27FC236}">
                    <a16:creationId xmlns:a16="http://schemas.microsoft.com/office/drawing/2014/main" id="{C32686E6-B534-4B48-85B4-322123C24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3" name="AutoShape 129">
                <a:extLst>
                  <a:ext uri="{FF2B5EF4-FFF2-40B4-BE49-F238E27FC236}">
                    <a16:creationId xmlns:a16="http://schemas.microsoft.com/office/drawing/2014/main" id="{5846C4C5-19DD-E040-A465-B55F5E21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7" name="Rectangle 130">
              <a:extLst>
                <a:ext uri="{FF2B5EF4-FFF2-40B4-BE49-F238E27FC236}">
                  <a16:creationId xmlns:a16="http://schemas.microsoft.com/office/drawing/2014/main" id="{E24E2E97-8AA8-D94D-B792-C58D1DB2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131">
              <a:extLst>
                <a:ext uri="{FF2B5EF4-FFF2-40B4-BE49-F238E27FC236}">
                  <a16:creationId xmlns:a16="http://schemas.microsoft.com/office/drawing/2014/main" id="{01958DE7-9158-5C4A-975E-7090A73BD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" name="AutoShape 132">
                <a:extLst>
                  <a:ext uri="{FF2B5EF4-FFF2-40B4-BE49-F238E27FC236}">
                    <a16:creationId xmlns:a16="http://schemas.microsoft.com/office/drawing/2014/main" id="{0097250A-579E-714A-BB43-1775F7C45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1" name="AutoShape 133">
                <a:extLst>
                  <a:ext uri="{FF2B5EF4-FFF2-40B4-BE49-F238E27FC236}">
                    <a16:creationId xmlns:a16="http://schemas.microsoft.com/office/drawing/2014/main" id="{011ECBC9-4E9D-9949-BBD3-4E72A731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Rectangle 134">
              <a:extLst>
                <a:ext uri="{FF2B5EF4-FFF2-40B4-BE49-F238E27FC236}">
                  <a16:creationId xmlns:a16="http://schemas.microsoft.com/office/drawing/2014/main" id="{52385C15-71CF-0646-85DA-481C87C22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Rectangle 135">
              <a:extLst>
                <a:ext uri="{FF2B5EF4-FFF2-40B4-BE49-F238E27FC236}">
                  <a16:creationId xmlns:a16="http://schemas.microsoft.com/office/drawing/2014/main" id="{E9AFAD7D-A0FD-3344-8D9C-D21DB7BE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1" name="Group 136">
              <a:extLst>
                <a:ext uri="{FF2B5EF4-FFF2-40B4-BE49-F238E27FC236}">
                  <a16:creationId xmlns:a16="http://schemas.microsoft.com/office/drawing/2014/main" id="{36701E94-39B0-BB4E-B8F9-B11ED6253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" name="AutoShape 137">
                <a:extLst>
                  <a:ext uri="{FF2B5EF4-FFF2-40B4-BE49-F238E27FC236}">
                    <a16:creationId xmlns:a16="http://schemas.microsoft.com/office/drawing/2014/main" id="{2535A487-3992-6B4F-9D85-E297BC390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9" name="AutoShape 138">
                <a:extLst>
                  <a:ext uri="{FF2B5EF4-FFF2-40B4-BE49-F238E27FC236}">
                    <a16:creationId xmlns:a16="http://schemas.microsoft.com/office/drawing/2014/main" id="{C55E1D44-7480-0442-A9DA-330FF7250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56DA20E3-D49F-444E-8D21-F715762F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3" name="Group 140">
              <a:extLst>
                <a:ext uri="{FF2B5EF4-FFF2-40B4-BE49-F238E27FC236}">
                  <a16:creationId xmlns:a16="http://schemas.microsoft.com/office/drawing/2014/main" id="{350DC23D-91BA-0F49-A121-0BB6DA6F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5" name="AutoShape 141">
                <a:extLst>
                  <a:ext uri="{FF2B5EF4-FFF2-40B4-BE49-F238E27FC236}">
                    <a16:creationId xmlns:a16="http://schemas.microsoft.com/office/drawing/2014/main" id="{B6F4CD24-7945-E141-8AE5-B72F07D79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42">
                <a:extLst>
                  <a:ext uri="{FF2B5EF4-FFF2-40B4-BE49-F238E27FC236}">
                    <a16:creationId xmlns:a16="http://schemas.microsoft.com/office/drawing/2014/main" id="{A13F2C2E-8E50-C242-BBFA-276B4503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4" name="Rectangle 143">
              <a:extLst>
                <a:ext uri="{FF2B5EF4-FFF2-40B4-BE49-F238E27FC236}">
                  <a16:creationId xmlns:a16="http://schemas.microsoft.com/office/drawing/2014/main" id="{C95C6BF7-C7DF-FB4E-BCA1-1C5F3CF4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E716E123-C485-CC44-A743-C9D7E94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8B36D081-D3B9-D34B-91B2-079B05D0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7" name="Oval 146">
              <a:extLst>
                <a:ext uri="{FF2B5EF4-FFF2-40B4-BE49-F238E27FC236}">
                  <a16:creationId xmlns:a16="http://schemas.microsoft.com/office/drawing/2014/main" id="{B32C0505-6B5E-5B45-9C22-ABAD0452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30177E53-587A-9B45-9ECD-611B7CE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AutoShape 148">
              <a:extLst>
                <a:ext uri="{FF2B5EF4-FFF2-40B4-BE49-F238E27FC236}">
                  <a16:creationId xmlns:a16="http://schemas.microsoft.com/office/drawing/2014/main" id="{0DA2D2A9-124E-EB41-86B5-909A794D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AutoShape 149">
              <a:extLst>
                <a:ext uri="{FF2B5EF4-FFF2-40B4-BE49-F238E27FC236}">
                  <a16:creationId xmlns:a16="http://schemas.microsoft.com/office/drawing/2014/main" id="{CA5FFC73-D7D9-D240-94B8-900F51AC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150">
              <a:extLst>
                <a:ext uri="{FF2B5EF4-FFF2-40B4-BE49-F238E27FC236}">
                  <a16:creationId xmlns:a16="http://schemas.microsoft.com/office/drawing/2014/main" id="{EFC35150-3347-7042-80EB-A8781A36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151">
              <a:extLst>
                <a:ext uri="{FF2B5EF4-FFF2-40B4-BE49-F238E27FC236}">
                  <a16:creationId xmlns:a16="http://schemas.microsoft.com/office/drawing/2014/main" id="{EA2EA724-2820-AE47-8D84-09E997A6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3" name="Oval 152">
              <a:extLst>
                <a:ext uri="{FF2B5EF4-FFF2-40B4-BE49-F238E27FC236}">
                  <a16:creationId xmlns:a16="http://schemas.microsoft.com/office/drawing/2014/main" id="{27B270D9-EE2B-924F-8F2A-27B9EB6A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Rectangle 153">
              <a:extLst>
                <a:ext uri="{FF2B5EF4-FFF2-40B4-BE49-F238E27FC236}">
                  <a16:creationId xmlns:a16="http://schemas.microsoft.com/office/drawing/2014/main" id="{689F1C5E-1D85-0243-9E5E-0ABE340F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Text Box 13">
            <a:extLst>
              <a:ext uri="{FF2B5EF4-FFF2-40B4-BE49-F238E27FC236}">
                <a16:creationId xmlns:a16="http://schemas.microsoft.com/office/drawing/2014/main" id="{5C657586-8C26-7645-A308-A162DA1C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62" y="2181018"/>
            <a:ext cx="4209864" cy="2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clientSocket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socket(AF_INET, SOCK_STREAM)</a:t>
            </a:r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1D57F3DF-BFA3-284D-8B9A-ADD3873D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898" y="1651172"/>
            <a:ext cx="446147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serverSocket.bind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((‘’,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serverSocket.listen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connectionSocket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addr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serverSocket.accept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85BB3488-0F19-2446-9F3D-0FF3F2E5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3" y="2694832"/>
            <a:ext cx="4433244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clientSocket.connect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serverName,serverPort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</p:txBody>
      </p: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86E89225-4B9A-C747-8672-752709ED8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 human 3-way handshake protocol</a:t>
            </a:r>
            <a:endParaRPr lang="en-US" sz="4400" b="0" dirty="0"/>
          </a:p>
        </p:txBody>
      </p:sp>
      <p:pic>
        <p:nvPicPr>
          <p:cNvPr id="4" name="Picture 3" descr="A pile of snow&#10;&#10;Description automatically generated">
            <a:extLst>
              <a:ext uri="{FF2B5EF4-FFF2-40B4-BE49-F238E27FC236}">
                <a16:creationId xmlns:a16="http://schemas.microsoft.com/office/drawing/2014/main" id="{E63D2048-06F6-874E-A18A-05CFDA61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51" y="1530219"/>
            <a:ext cx="8358252" cy="5472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1282CE-CF66-EE4E-B4A8-587BD1E81F39}"/>
              </a:ext>
            </a:extLst>
          </p:cNvPr>
          <p:cNvGrpSpPr/>
          <p:nvPr/>
        </p:nvGrpSpPr>
        <p:grpSpPr>
          <a:xfrm>
            <a:off x="6538586" y="2065751"/>
            <a:ext cx="1730667" cy="612648"/>
            <a:chOff x="6538586" y="2065751"/>
            <a:chExt cx="1730667" cy="612648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3CAF74F1-7DAE-DA49-A56B-F6F58EAC0B3D}"/>
                </a:ext>
              </a:extLst>
            </p:cNvPr>
            <p:cNvSpPr/>
            <p:nvPr/>
          </p:nvSpPr>
          <p:spPr>
            <a:xfrm>
              <a:off x="6551111" y="2065751"/>
              <a:ext cx="1672748" cy="612648"/>
            </a:xfrm>
            <a:prstGeom prst="wedgeRoundRectCallout">
              <a:avLst>
                <a:gd name="adj1" fmla="val 54830"/>
                <a:gd name="adj2" fmla="val 429311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BA823-6C58-6A44-A2FF-F652E9B2671F}"/>
                </a:ext>
              </a:extLst>
            </p:cNvPr>
            <p:cNvSpPr txBox="1"/>
            <p:nvPr/>
          </p:nvSpPr>
          <p:spPr>
            <a:xfrm>
              <a:off x="6538586" y="2153433"/>
              <a:ext cx="1730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On belay?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B827F8F-A1CF-B74C-ACC4-ECEAAE61D0B0}"/>
              </a:ext>
            </a:extLst>
          </p:cNvPr>
          <p:cNvSpPr/>
          <p:nvPr/>
        </p:nvSpPr>
        <p:spPr>
          <a:xfrm>
            <a:off x="1640908" y="5812076"/>
            <a:ext cx="10459233" cy="127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5210F9-A841-2C44-B9F0-E355CF305198}"/>
              </a:ext>
            </a:extLst>
          </p:cNvPr>
          <p:cNvGrpSpPr/>
          <p:nvPr/>
        </p:nvGrpSpPr>
        <p:grpSpPr>
          <a:xfrm>
            <a:off x="5814165" y="3280776"/>
            <a:ext cx="1672748" cy="612648"/>
            <a:chOff x="5814165" y="3280776"/>
            <a:chExt cx="1672748" cy="612648"/>
          </a:xfrm>
        </p:grpSpPr>
        <p:sp>
          <p:nvSpPr>
            <p:cNvPr id="78" name="Rounded Rectangular Callout 77">
              <a:extLst>
                <a:ext uri="{FF2B5EF4-FFF2-40B4-BE49-F238E27FC236}">
                  <a16:creationId xmlns:a16="http://schemas.microsoft.com/office/drawing/2014/main" id="{C4B444F3-2C14-474E-8B61-1E282DE03385}"/>
                </a:ext>
              </a:extLst>
            </p:cNvPr>
            <p:cNvSpPr/>
            <p:nvPr/>
          </p:nvSpPr>
          <p:spPr>
            <a:xfrm>
              <a:off x="5814165" y="3280776"/>
              <a:ext cx="1672748" cy="612648"/>
            </a:xfrm>
            <a:prstGeom prst="wedgeRoundRectCallout">
              <a:avLst>
                <a:gd name="adj1" fmla="val -120395"/>
                <a:gd name="adj2" fmla="val -120679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59616D-98BC-2340-969B-E8EFA3D4DA5A}"/>
                </a:ext>
              </a:extLst>
            </p:cNvPr>
            <p:cNvSpPr txBox="1"/>
            <p:nvPr/>
          </p:nvSpPr>
          <p:spPr>
            <a:xfrm>
              <a:off x="5826690" y="3332968"/>
              <a:ext cx="1628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Belay on.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43AF12-B0EB-4F44-91E7-681492934EEA}"/>
              </a:ext>
            </a:extLst>
          </p:cNvPr>
          <p:cNvGrpSpPr/>
          <p:nvPr/>
        </p:nvGrpSpPr>
        <p:grpSpPr>
          <a:xfrm>
            <a:off x="8321457" y="3646119"/>
            <a:ext cx="1695712" cy="612648"/>
            <a:chOff x="8321457" y="3646119"/>
            <a:chExt cx="1695712" cy="612648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8B23EB90-C1E0-D44A-8B27-62175510872C}"/>
                </a:ext>
              </a:extLst>
            </p:cNvPr>
            <p:cNvSpPr/>
            <p:nvPr/>
          </p:nvSpPr>
          <p:spPr>
            <a:xfrm>
              <a:off x="8344421" y="3646119"/>
              <a:ext cx="1672748" cy="612648"/>
            </a:xfrm>
            <a:prstGeom prst="wedgeRoundRectCallout">
              <a:avLst>
                <a:gd name="adj1" fmla="val -44764"/>
                <a:gd name="adj2" fmla="val 169650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F183B7-733D-694A-B964-309D0B0097B1}"/>
                </a:ext>
              </a:extLst>
            </p:cNvPr>
            <p:cNvSpPr txBox="1"/>
            <p:nvPr/>
          </p:nvSpPr>
          <p:spPr>
            <a:xfrm>
              <a:off x="8321457" y="3710836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Climbing.</a:t>
              </a:r>
            </a:p>
          </p:txBody>
        </p:sp>
      </p:grp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298F7A-0643-9F47-8207-6B139EFB8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41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Closing a TCP connection</a:t>
            </a:r>
            <a:endParaRPr lang="en-US" sz="4400" b="0" dirty="0"/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B20BADCC-1032-9A48-BC43-B4E1275E4EDF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441263"/>
            <a:ext cx="9698318" cy="418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client, server each close their side of connection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TCP segment with FIN bit = 1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 to received FIN with ACK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receiving FIN, ACK can be combined with own FIN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 FIN exchanges can be handled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5549B3B-271C-C14B-9302-4D2CE7B4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719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overview  </a:t>
            </a:r>
            <a:r>
              <a:rPr lang="en-US" sz="3200" b="0" dirty="0"/>
              <a:t>RFCs: 793,1122, 2018, 5681, 7323</a:t>
            </a:r>
            <a:endParaRPr lang="en-US" sz="4400" b="0" dirty="0"/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BE7365D6-3297-0A41-9B2B-91B801F95815}"/>
              </a:ext>
            </a:extLst>
          </p:cNvPr>
          <p:cNvSpPr txBox="1">
            <a:spLocks noChangeArrowheads="1"/>
          </p:cNvSpPr>
          <p:nvPr/>
        </p:nvSpPr>
        <p:spPr>
          <a:xfrm>
            <a:off x="5949863" y="1322613"/>
            <a:ext cx="6012953" cy="553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cumulative ACKs</a:t>
            </a:r>
          </a:p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pipelining: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TCP congestion and flow control set window size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connection-oriented: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handshaking (exchange of control messages) initializes sender, receiver state before data exchange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controlled: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will not overwhelm receiver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B36C086D-3E3E-F04F-BB50-EE7FE6F1A87A}"/>
              </a:ext>
            </a:extLst>
          </p:cNvPr>
          <p:cNvSpPr txBox="1">
            <a:spLocks noChangeArrowheads="1"/>
          </p:cNvSpPr>
          <p:nvPr/>
        </p:nvSpPr>
        <p:spPr>
          <a:xfrm>
            <a:off x="687960" y="1322613"/>
            <a:ext cx="538298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point-to-point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one sender, one receiver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reliable, in-order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byte steam: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boundaries"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duplex data: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bi-directional data flow in same connection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MSS: maximum segment size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9F10C56-26D5-5C45-B097-EE8A4653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81C94-6123-D143-8C6E-7FF67BFA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EDA9F-A4F6-9E48-A741-C2AF8BE2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segment structure</a:t>
            </a:r>
            <a:endParaRPr lang="en-US" sz="4400" b="0" dirty="0"/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1438C6A7-F9CB-854D-92BB-74AFAE17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073" y="1560062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21D47CEF-020C-9C44-AB75-DA719011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348" y="1675949"/>
            <a:ext cx="3951287" cy="4805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F66122-9E4A-7644-B40C-189BABEA3388}"/>
              </a:ext>
            </a:extLst>
          </p:cNvPr>
          <p:cNvGrpSpPr/>
          <p:nvPr/>
        </p:nvGrpSpPr>
        <p:grpSpPr>
          <a:xfrm>
            <a:off x="4495573" y="1661303"/>
            <a:ext cx="3450544" cy="401997"/>
            <a:chOff x="4495573" y="1661303"/>
            <a:chExt cx="3450544" cy="401997"/>
          </a:xfrm>
        </p:grpSpPr>
        <p:sp>
          <p:nvSpPr>
            <p:cNvPr id="62" name="Text Box 6">
              <a:extLst>
                <a:ext uri="{FF2B5EF4-FFF2-40B4-BE49-F238E27FC236}">
                  <a16:creationId xmlns:a16="http://schemas.microsoft.com/office/drawing/2014/main" id="{A183A89B-2122-E141-9DF3-203A60EF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73" y="1661303"/>
              <a:ext cx="1663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E52BAEBA-8AEA-B545-A35F-AEB619084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4992" y="1666425"/>
              <a:ext cx="13811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dest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port #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4" name="Line 8">
            <a:extLst>
              <a:ext uri="{FF2B5EF4-FFF2-40B4-BE49-F238E27FC236}">
                <a16:creationId xmlns:a16="http://schemas.microsoft.com/office/drawing/2014/main" id="{BDC40F37-DD1A-6848-AB76-2EA7683B9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523" y="2050599"/>
            <a:ext cx="39465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92C91585-33BC-084B-A3CF-F5A7CD082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2430012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52304C-19AC-C84B-842E-CBCC3EA9E153}"/>
              </a:ext>
            </a:extLst>
          </p:cNvPr>
          <p:cNvGrpSpPr/>
          <p:nvPr/>
        </p:nvGrpSpPr>
        <p:grpSpPr>
          <a:xfrm>
            <a:off x="4324123" y="1145724"/>
            <a:ext cx="3935412" cy="366713"/>
            <a:chOff x="4324123" y="1145724"/>
            <a:chExt cx="3935412" cy="366713"/>
          </a:xfrm>
        </p:grpSpPr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D7A6E153-CAA2-2E43-9742-982E16926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248" y="1145724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12">
              <a:extLst>
                <a:ext uri="{FF2B5EF4-FFF2-40B4-BE49-F238E27FC236}">
                  <a16:creationId xmlns:a16="http://schemas.microsoft.com/office/drawing/2014/main" id="{C28AE80D-AED7-BB43-AEEF-9A3E95D70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2373" y="1391787"/>
              <a:ext cx="1427162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13">
              <a:extLst>
                <a:ext uri="{FF2B5EF4-FFF2-40B4-BE49-F238E27FC236}">
                  <a16:creationId xmlns:a16="http://schemas.microsoft.com/office/drawing/2014/main" id="{0FE91D57-DF52-A948-8B79-BE2C69D240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24123" y="1402899"/>
              <a:ext cx="13414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Line 16">
            <a:extLst>
              <a:ext uri="{FF2B5EF4-FFF2-40B4-BE49-F238E27FC236}">
                <a16:creationId xmlns:a16="http://schemas.microsoft.com/office/drawing/2014/main" id="{ADBC9EF8-B51B-F249-8F7B-C16F5F07A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2698" y="2811012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32231029-9349-864B-ABF1-0D56E5582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7935" y="3206299"/>
            <a:ext cx="39512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F2503E28-C28E-B541-932B-7E2993655C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3596824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10D5BEAE-CBC6-5040-B37E-6D12FC20E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4158799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A186AEBD-F0F5-494B-9D24-09B988878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3735" y="2814187"/>
            <a:ext cx="4763" cy="777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7" name="Line 29">
            <a:extLst>
              <a:ext uri="{FF2B5EF4-FFF2-40B4-BE49-F238E27FC236}">
                <a16:creationId xmlns:a16="http://schemas.microsoft.com/office/drawing/2014/main" id="{B0BB3064-7239-A344-B7D3-3350540CF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8735" y="2814187"/>
            <a:ext cx="0" cy="392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8" name="Line 30">
            <a:extLst>
              <a:ext uri="{FF2B5EF4-FFF2-40B4-BE49-F238E27FC236}">
                <a16:creationId xmlns:a16="http://schemas.microsoft.com/office/drawing/2014/main" id="{22FDEDB0-0202-4C4C-9B34-FF72CC278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4748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9" name="Line 31">
            <a:extLst>
              <a:ext uri="{FF2B5EF4-FFF2-40B4-BE49-F238E27FC236}">
                <a16:creationId xmlns:a16="http://schemas.microsoft.com/office/drawing/2014/main" id="{9AF172E8-0A6A-6644-BD77-F1EE190D4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5998" y="2818949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6" name="Text Box 38">
            <a:extLst>
              <a:ext uri="{FF2B5EF4-FFF2-40B4-BE49-F238E27FC236}">
                <a16:creationId xmlns:a16="http://schemas.microsoft.com/office/drawing/2014/main" id="{A4AA77C6-3CD5-F642-BD90-B898C462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966" y="2822952"/>
            <a:ext cx="482824" cy="4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not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used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7" name="Line 39">
            <a:extLst>
              <a:ext uri="{FF2B5EF4-FFF2-40B4-BE49-F238E27FC236}">
                <a16:creationId xmlns:a16="http://schemas.microsoft.com/office/drawing/2014/main" id="{356A6247-1FB1-3845-A2C5-956708DFF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766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5F3ABB6-FC22-8E45-923B-C272F3E47C12}"/>
              </a:ext>
            </a:extLst>
          </p:cNvPr>
          <p:cNvGrpSpPr/>
          <p:nvPr/>
        </p:nvGrpSpPr>
        <p:grpSpPr>
          <a:xfrm>
            <a:off x="6405335" y="2817362"/>
            <a:ext cx="5252586" cy="731484"/>
            <a:chOff x="6405335" y="2817362"/>
            <a:chExt cx="5252586" cy="731484"/>
          </a:xfrm>
        </p:grpSpPr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C121B465-E333-C34D-A9B1-4EC95AB29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5335" y="2817362"/>
              <a:ext cx="1746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receive window</a:t>
              </a:r>
            </a:p>
          </p:txBody>
        </p:sp>
        <p:sp>
          <p:nvSpPr>
            <p:cNvPr id="107" name="Text Box 49">
              <a:extLst>
                <a:ext uri="{FF2B5EF4-FFF2-40B4-BE49-F238E27FC236}">
                  <a16:creationId xmlns:a16="http://schemas.microsoft.com/office/drawing/2014/main" id="{C1196D10-63E5-F146-A338-FB6B53C00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4900" y="2847115"/>
              <a:ext cx="2933021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flow control: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# bytes receiver willing to accept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1" name="Line 53">
              <a:extLst>
                <a:ext uri="{FF2B5EF4-FFF2-40B4-BE49-F238E27FC236}">
                  <a16:creationId xmlns:a16="http://schemas.microsoft.com/office/drawing/2014/main" id="{AF202832-D8A0-CC44-AEC9-474E90CA4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2852" y="3044701"/>
              <a:ext cx="582048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BAA956-8E89-0A4A-A4BC-91B08D93CC59}"/>
              </a:ext>
            </a:extLst>
          </p:cNvPr>
          <p:cNvGrpSpPr/>
          <p:nvPr/>
        </p:nvGrpSpPr>
        <p:grpSpPr>
          <a:xfrm>
            <a:off x="4979760" y="1674436"/>
            <a:ext cx="7040433" cy="1034129"/>
            <a:chOff x="4979760" y="1674436"/>
            <a:chExt cx="7040433" cy="1034129"/>
          </a:xfrm>
        </p:grpSpPr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2925631F-CA45-E24E-A2A3-36475CE0E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760" y="2029962"/>
              <a:ext cx="2486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sequence number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8" name="Text Box 50">
              <a:extLst>
                <a:ext uri="{FF2B5EF4-FFF2-40B4-BE49-F238E27FC236}">
                  <a16:creationId xmlns:a16="http://schemas.microsoft.com/office/drawing/2014/main" id="{62087231-CA89-9F46-9993-D5CE4726B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4900" y="1674436"/>
              <a:ext cx="3295293" cy="1034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segment seq  #: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counting bytes of data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into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bytestream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(not segments!)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69F8FE7B-57A5-CA45-A15F-AB7CA1D8D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24797" y="2244436"/>
              <a:ext cx="80010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475873-1909-F649-A643-DFFF77ECF966}"/>
              </a:ext>
            </a:extLst>
          </p:cNvPr>
          <p:cNvGrpSpPr/>
          <p:nvPr/>
        </p:nvGrpSpPr>
        <p:grpSpPr>
          <a:xfrm>
            <a:off x="5398860" y="4614412"/>
            <a:ext cx="5770816" cy="1113459"/>
            <a:chOff x="5398860" y="4614412"/>
            <a:chExt cx="5770816" cy="1113459"/>
          </a:xfrm>
        </p:grpSpPr>
        <p:sp>
          <p:nvSpPr>
            <p:cNvPr id="72" name="Text Box 14">
              <a:extLst>
                <a:ext uri="{FF2B5EF4-FFF2-40B4-BE49-F238E27FC236}">
                  <a16:creationId xmlns:a16="http://schemas.microsoft.com/office/drawing/2014/main" id="{394540FC-9B80-C049-964F-3AEAF7A4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860" y="4614412"/>
              <a:ext cx="2005013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(variable length)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CEFBFE2-D6C5-6C4B-85CD-C2B1704479E4}"/>
                </a:ext>
              </a:extLst>
            </p:cNvPr>
            <p:cNvSpPr txBox="1"/>
            <p:nvPr/>
          </p:nvSpPr>
          <p:spPr>
            <a:xfrm>
              <a:off x="8980285" y="4638342"/>
              <a:ext cx="218939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sent by application into TCP socket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6493B77-D766-824F-B26A-A73B9CE92231}"/>
                </a:ext>
              </a:extLst>
            </p:cNvPr>
            <p:cNvCxnSpPr>
              <a:cxnSpLocks/>
            </p:cNvCxnSpPr>
            <p:nvPr/>
          </p:nvCxnSpPr>
          <p:spPr>
            <a:xfrm>
              <a:off x="6727821" y="5150307"/>
              <a:ext cx="2149479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59DCBE-5CE4-3C4C-AE43-7FF674B5D23E}"/>
              </a:ext>
            </a:extLst>
          </p:cNvPr>
          <p:cNvGrpSpPr/>
          <p:nvPr/>
        </p:nvGrpSpPr>
        <p:grpSpPr>
          <a:xfrm>
            <a:off x="230393" y="1952743"/>
            <a:ext cx="7771793" cy="1241280"/>
            <a:chOff x="230393" y="1952743"/>
            <a:chExt cx="7771793" cy="1241280"/>
          </a:xfrm>
        </p:grpSpPr>
        <p:sp>
          <p:nvSpPr>
            <p:cNvPr id="137" name="Text Box 35">
              <a:extLst>
                <a:ext uri="{FF2B5EF4-FFF2-40B4-BE49-F238E27FC236}">
                  <a16:creationId xmlns:a16="http://schemas.microsoft.com/office/drawing/2014/main" id="{56F627F0-D04E-AD42-8864-F7B517B4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297" y="2855469"/>
              <a:ext cx="3032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79D87E-87A4-BA4A-B25D-D60B162F998C}"/>
                </a:ext>
              </a:extLst>
            </p:cNvPr>
            <p:cNvGrpSpPr/>
            <p:nvPr/>
          </p:nvGrpSpPr>
          <p:grpSpPr>
            <a:xfrm>
              <a:off x="230393" y="1952743"/>
              <a:ext cx="7771793" cy="971860"/>
              <a:chOff x="217867" y="1965269"/>
              <a:chExt cx="7771793" cy="971860"/>
            </a:xfrm>
          </p:grpSpPr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0864898F-71F3-8C4E-ACBC-273A8F765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9710" y="2430012"/>
                <a:ext cx="34099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119" name="Text Box 42">
                <a:extLst>
                  <a:ext uri="{FF2B5EF4-FFF2-40B4-BE49-F238E27FC236}">
                    <a16:creationId xmlns:a16="http://schemas.microsoft.com/office/drawing/2014/main" id="{C0762B76-1537-D346-8718-8BAF6E1F1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867" y="1965269"/>
                <a:ext cx="3287333" cy="701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ACK: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seq # of next expected byte; A bit: this is an ACK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0" name="Line 46">
                <a:extLst>
                  <a:ext uri="{FF2B5EF4-FFF2-40B4-BE49-F238E27FC236}">
                    <a16:creationId xmlns:a16="http://schemas.microsoft.com/office/drawing/2014/main" id="{412FF679-1D4F-2847-94BC-15BFC61FB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2417523"/>
                <a:ext cx="2076276" cy="519606"/>
              </a:xfrm>
              <a:custGeom>
                <a:avLst/>
                <a:gdLst>
                  <a:gd name="connsiteX0" fmla="*/ 0 w 2082626"/>
                  <a:gd name="connsiteY0" fmla="*/ 0 h 560881"/>
                  <a:gd name="connsiteX1" fmla="*/ 2082626 w 2082626"/>
                  <a:gd name="connsiteY1" fmla="*/ 560881 h 560881"/>
                  <a:gd name="connsiteX0" fmla="*/ 0 w 2076276"/>
                  <a:gd name="connsiteY0" fmla="*/ 0 h 519606"/>
                  <a:gd name="connsiteX1" fmla="*/ 2076276 w 2076276"/>
                  <a:gd name="connsiteY1" fmla="*/ 519606 h 51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6276" h="519606">
                    <a:moveTo>
                      <a:pt x="0" y="0"/>
                    </a:moveTo>
                    <a:cubicBezTo>
                      <a:pt x="694209" y="186960"/>
                      <a:pt x="1382067" y="332646"/>
                      <a:pt x="2076276" y="519606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9" name="Line 46">
                <a:extLst>
                  <a:ext uri="{FF2B5EF4-FFF2-40B4-BE49-F238E27FC236}">
                    <a16:creationId xmlns:a16="http://schemas.microsoft.com/office/drawing/2014/main" id="{EB8BFD18-324C-2547-AC63-1A0429ECF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2404996"/>
                <a:ext cx="1263476" cy="21585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3AA9D9-F43E-B546-80D0-95A95FF3FD84}"/>
              </a:ext>
            </a:extLst>
          </p:cNvPr>
          <p:cNvGrpSpPr/>
          <p:nvPr/>
        </p:nvGrpSpPr>
        <p:grpSpPr>
          <a:xfrm>
            <a:off x="1895418" y="3659802"/>
            <a:ext cx="5828956" cy="1090980"/>
            <a:chOff x="1895418" y="3659802"/>
            <a:chExt cx="5828956" cy="1090980"/>
          </a:xfrm>
        </p:grpSpPr>
        <p:sp>
          <p:nvSpPr>
            <p:cNvPr id="98" name="Text Box 40">
              <a:extLst>
                <a:ext uri="{FF2B5EF4-FFF2-40B4-BE49-F238E27FC236}">
                  <a16:creationId xmlns:a16="http://schemas.microsoft.com/office/drawing/2014/main" id="{CF922213-3DD4-4C4D-B198-ADF3A29E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361" y="3659802"/>
              <a:ext cx="28940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options (variable length)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9" name="Text Box 42">
              <a:extLst>
                <a:ext uri="{FF2B5EF4-FFF2-40B4-BE49-F238E27FC236}">
                  <a16:creationId xmlns:a16="http://schemas.microsoft.com/office/drawing/2014/main" id="{0BC58028-06B7-1A4E-8510-AE6EC1534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418" y="4326050"/>
              <a:ext cx="1688926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options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3A6281-16AF-5F4C-91CB-DC46FB513501}"/>
                </a:ext>
              </a:extLst>
            </p:cNvPr>
            <p:cNvCxnSpPr>
              <a:cxnSpLocks/>
              <a:stCxn id="99" idx="3"/>
              <a:endCxn id="98" idx="1"/>
            </p:cNvCxnSpPr>
            <p:nvPr/>
          </p:nvCxnSpPr>
          <p:spPr>
            <a:xfrm flipV="1">
              <a:off x="3584344" y="3859857"/>
              <a:ext cx="1246017" cy="67855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3E3DD-D73E-3547-B33E-7D97BEE9201E}"/>
              </a:ext>
            </a:extLst>
          </p:cNvPr>
          <p:cNvGrpSpPr/>
          <p:nvPr/>
        </p:nvGrpSpPr>
        <p:grpSpPr>
          <a:xfrm>
            <a:off x="318075" y="2819126"/>
            <a:ext cx="4456458" cy="424732"/>
            <a:chOff x="318075" y="2819126"/>
            <a:chExt cx="4456458" cy="424732"/>
          </a:xfrm>
        </p:grpSpPr>
        <p:sp>
          <p:nvSpPr>
            <p:cNvPr id="95" name="Text Box 37">
              <a:extLst>
                <a:ext uri="{FF2B5EF4-FFF2-40B4-BE49-F238E27FC236}">
                  <a16:creationId xmlns:a16="http://schemas.microsoft.com/office/drawing/2014/main" id="{71EB8016-A1DB-1C48-954C-FFBE5CF0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884" y="2826980"/>
              <a:ext cx="495649" cy="407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head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len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3" name="Text Box 42">
              <a:extLst>
                <a:ext uri="{FF2B5EF4-FFF2-40B4-BE49-F238E27FC236}">
                  <a16:creationId xmlns:a16="http://schemas.microsoft.com/office/drawing/2014/main" id="{23616F6F-F6F8-274A-8F63-2AC8E94CA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75" y="2819126"/>
              <a:ext cx="3287333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length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(of TCP header)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04F6AA-C795-934B-B4F0-CA6FD9652FA1}"/>
                </a:ext>
              </a:extLst>
            </p:cNvPr>
            <p:cNvCxnSpPr>
              <a:cxnSpLocks/>
            </p:cNvCxnSpPr>
            <p:nvPr/>
          </p:nvCxnSpPr>
          <p:spPr>
            <a:xfrm>
              <a:off x="3544867" y="3031480"/>
              <a:ext cx="7838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6175C2-99D1-404D-ADB0-0C09C4338566}"/>
              </a:ext>
            </a:extLst>
          </p:cNvPr>
          <p:cNvGrpSpPr/>
          <p:nvPr/>
        </p:nvGrpSpPr>
        <p:grpSpPr>
          <a:xfrm>
            <a:off x="-24878" y="3174115"/>
            <a:ext cx="6031751" cy="424732"/>
            <a:chOff x="-24878" y="3174115"/>
            <a:chExt cx="6031751" cy="424732"/>
          </a:xfrm>
        </p:grpSpPr>
        <p:sp>
          <p:nvSpPr>
            <p:cNvPr id="82" name="Text Box 24">
              <a:extLst>
                <a:ext uri="{FF2B5EF4-FFF2-40B4-BE49-F238E27FC236}">
                  <a16:creationId xmlns:a16="http://schemas.microsoft.com/office/drawing/2014/main" id="{DA04993C-122C-384A-9568-6515DE95D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023" y="3203124"/>
              <a:ext cx="1212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checksum</a:t>
              </a:r>
            </a:p>
          </p:txBody>
        </p:sp>
        <p:sp>
          <p:nvSpPr>
            <p:cNvPr id="109" name="Text Box 51">
              <a:extLst>
                <a:ext uri="{FF2B5EF4-FFF2-40B4-BE49-F238E27FC236}">
                  <a16:creationId xmlns:a16="http://schemas.microsoft.com/office/drawing/2014/main" id="{CE090396-5F4D-6E4E-AA9C-2778A62E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878" y="3174115"/>
              <a:ext cx="3595495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Internet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checksum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87AC36-0055-DB45-A995-89129C5BB34A}"/>
                </a:ext>
              </a:extLst>
            </p:cNvPr>
            <p:cNvCxnSpPr>
              <a:cxnSpLocks/>
              <a:stCxn id="109" idx="3"/>
              <a:endCxn id="82" idx="1"/>
            </p:cNvCxnSpPr>
            <p:nvPr/>
          </p:nvCxnSpPr>
          <p:spPr>
            <a:xfrm>
              <a:off x="3570617" y="3386481"/>
              <a:ext cx="122340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Line 10">
            <a:extLst>
              <a:ext uri="{FF2B5EF4-FFF2-40B4-BE49-F238E27FC236}">
                <a16:creationId xmlns:a16="http://schemas.microsoft.com/office/drawing/2014/main" id="{A7BD37B6-D73B-A04D-BDC5-AC47A5470D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9447" y="1679374"/>
            <a:ext cx="1761" cy="365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4" name="Line 26">
            <a:extLst>
              <a:ext uri="{FF2B5EF4-FFF2-40B4-BE49-F238E27FC236}">
                <a16:creationId xmlns:a16="http://schemas.microsoft.com/office/drawing/2014/main" id="{E9E32468-C9DF-C94D-9DAD-F82B75D02C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0711" y="2804662"/>
            <a:ext cx="0" cy="392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5" name="Line 27">
            <a:extLst>
              <a:ext uri="{FF2B5EF4-FFF2-40B4-BE49-F238E27FC236}">
                <a16:creationId xmlns:a16="http://schemas.microsoft.com/office/drawing/2014/main" id="{595D2D86-0F8D-4945-A03B-3D969A9DA2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924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480E04C4-4E6B-614E-B6E0-47722F1E73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374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BB42C1-3F72-AF44-97A0-27D00776292C}"/>
              </a:ext>
            </a:extLst>
          </p:cNvPr>
          <p:cNvGrpSpPr/>
          <p:nvPr/>
        </p:nvGrpSpPr>
        <p:grpSpPr>
          <a:xfrm>
            <a:off x="172543" y="2863949"/>
            <a:ext cx="6190466" cy="2660551"/>
            <a:chOff x="172543" y="2863949"/>
            <a:chExt cx="6190466" cy="2660551"/>
          </a:xfrm>
        </p:grpSpPr>
        <p:sp>
          <p:nvSpPr>
            <p:cNvPr id="102" name="Text Box 44">
              <a:extLst>
                <a:ext uri="{FF2B5EF4-FFF2-40B4-BE49-F238E27FC236}">
                  <a16:creationId xmlns:a16="http://schemas.microsoft.com/office/drawing/2014/main" id="{26B4BE77-FB6F-AB48-BDB1-C2E23D556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43" y="4822769"/>
              <a:ext cx="3419248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RST, SYN, FIN: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connection management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60B1CDA3-93F4-6C43-A635-618B9929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336" y="3152325"/>
              <a:ext cx="2678659" cy="2026938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  <a:gd name="connsiteX0" fmla="*/ 0 w 10533"/>
                <a:gd name="connsiteY0" fmla="*/ 10875 h 10875"/>
                <a:gd name="connsiteX1" fmla="*/ 9093 w 10533"/>
                <a:gd name="connsiteY1" fmla="*/ 0 h 10875"/>
                <a:gd name="connsiteX2" fmla="*/ 10533 w 10533"/>
                <a:gd name="connsiteY2" fmla="*/ 135 h 10875"/>
                <a:gd name="connsiteX0" fmla="*/ 0 w 11345"/>
                <a:gd name="connsiteY0" fmla="*/ 13363 h 13363"/>
                <a:gd name="connsiteX1" fmla="*/ 9905 w 11345"/>
                <a:gd name="connsiteY1" fmla="*/ 0 h 13363"/>
                <a:gd name="connsiteX2" fmla="*/ 11345 w 11345"/>
                <a:gd name="connsiteY2" fmla="*/ 135 h 13363"/>
                <a:gd name="connsiteX0" fmla="*/ 0 w 11465"/>
                <a:gd name="connsiteY0" fmla="*/ 23977 h 23977"/>
                <a:gd name="connsiteX1" fmla="*/ 10025 w 11465"/>
                <a:gd name="connsiteY1" fmla="*/ 0 h 23977"/>
                <a:gd name="connsiteX2" fmla="*/ 11465 w 11465"/>
                <a:gd name="connsiteY2" fmla="*/ 135 h 23977"/>
                <a:gd name="connsiteX0" fmla="*/ 0 w 11405"/>
                <a:gd name="connsiteY0" fmla="*/ 28694 h 28694"/>
                <a:gd name="connsiteX1" fmla="*/ 9965 w 11405"/>
                <a:gd name="connsiteY1" fmla="*/ 0 h 28694"/>
                <a:gd name="connsiteX2" fmla="*/ 11405 w 11405"/>
                <a:gd name="connsiteY2" fmla="*/ 135 h 28694"/>
                <a:gd name="connsiteX0" fmla="*/ 0 w 11391"/>
                <a:gd name="connsiteY0" fmla="*/ 28694 h 28694"/>
                <a:gd name="connsiteX1" fmla="*/ 9965 w 11391"/>
                <a:gd name="connsiteY1" fmla="*/ 0 h 28694"/>
                <a:gd name="connsiteX2" fmla="*/ 11391 w 11391"/>
                <a:gd name="connsiteY2" fmla="*/ 0 h 28694"/>
                <a:gd name="connsiteX0" fmla="*/ 0 w 11877"/>
                <a:gd name="connsiteY0" fmla="*/ 32885 h 32885"/>
                <a:gd name="connsiteX1" fmla="*/ 10451 w 11877"/>
                <a:gd name="connsiteY1" fmla="*/ 0 h 32885"/>
                <a:gd name="connsiteX2" fmla="*/ 11877 w 11877"/>
                <a:gd name="connsiteY2" fmla="*/ 0 h 32885"/>
                <a:gd name="connsiteX0" fmla="*/ 0 w 11573"/>
                <a:gd name="connsiteY0" fmla="*/ 32885 h 32885"/>
                <a:gd name="connsiteX1" fmla="*/ 10147 w 11573"/>
                <a:gd name="connsiteY1" fmla="*/ 0 h 32885"/>
                <a:gd name="connsiteX2" fmla="*/ 11573 w 11573"/>
                <a:gd name="connsiteY2" fmla="*/ 0 h 32885"/>
                <a:gd name="connsiteX0" fmla="*/ 0 w 11573"/>
                <a:gd name="connsiteY0" fmla="*/ 28757 h 28757"/>
                <a:gd name="connsiteX1" fmla="*/ 10147 w 11573"/>
                <a:gd name="connsiteY1" fmla="*/ 0 h 28757"/>
                <a:gd name="connsiteX2" fmla="*/ 11573 w 11573"/>
                <a:gd name="connsiteY2" fmla="*/ 0 h 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3" h="28757">
                  <a:moveTo>
                    <a:pt x="0" y="28757"/>
                  </a:moveTo>
                  <a:lnTo>
                    <a:pt x="10147" y="0"/>
                  </a:lnTo>
                  <a:lnTo>
                    <a:pt x="11573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79AF9A6-0FEF-B247-BE32-9C9E788D06B7}"/>
                </a:ext>
              </a:extLst>
            </p:cNvPr>
            <p:cNvGrpSpPr/>
            <p:nvPr/>
          </p:nvGrpSpPr>
          <p:grpSpPr>
            <a:xfrm>
              <a:off x="5775299" y="2863949"/>
              <a:ext cx="587710" cy="339181"/>
              <a:chOff x="5775299" y="2863949"/>
              <a:chExt cx="587710" cy="339181"/>
            </a:xfrm>
          </p:grpSpPr>
          <p:sp>
            <p:nvSpPr>
              <p:cNvPr id="104" name="Text Box 25">
                <a:extLst>
                  <a:ext uri="{FF2B5EF4-FFF2-40B4-BE49-F238E27FC236}">
                    <a16:creationId xmlns:a16="http://schemas.microsoft.com/office/drawing/2014/main" id="{1E9027CA-7A6A-B448-891E-3892BD343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3766" y="2864576"/>
                <a:ext cx="2792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F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5" name="Text Box 32">
                <a:extLst>
                  <a:ext uri="{FF2B5EF4-FFF2-40B4-BE49-F238E27FC236}">
                    <a16:creationId xmlns:a16="http://schemas.microsoft.com/office/drawing/2014/main" id="{BF401CFD-599A-5C4B-A029-67CB6B08D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9184" y="2863949"/>
                <a:ext cx="2792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2" name="Text Box 33">
                <a:extLst>
                  <a:ext uri="{FF2B5EF4-FFF2-40B4-BE49-F238E27FC236}">
                    <a16:creationId xmlns:a16="http://schemas.microsoft.com/office/drawing/2014/main" id="{4835EFCA-3EC6-3040-AA54-B10AD772E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529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86AF7-F0A9-0D49-BD66-0BCBA2EFC273}"/>
              </a:ext>
            </a:extLst>
          </p:cNvPr>
          <p:cNvGrpSpPr/>
          <p:nvPr/>
        </p:nvGrpSpPr>
        <p:grpSpPr>
          <a:xfrm>
            <a:off x="5277007" y="2859957"/>
            <a:ext cx="2976178" cy="719405"/>
            <a:chOff x="5277007" y="2859957"/>
            <a:chExt cx="2976178" cy="719405"/>
          </a:xfrm>
        </p:grpSpPr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81D77D1D-D542-E748-880E-847E52816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735" y="3212649"/>
              <a:ext cx="1822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Urg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data pointer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F94C5D-E8AA-B440-8C55-70C383D81C15}"/>
                </a:ext>
              </a:extLst>
            </p:cNvPr>
            <p:cNvGrpSpPr/>
            <p:nvPr/>
          </p:nvGrpSpPr>
          <p:grpSpPr>
            <a:xfrm>
              <a:off x="5277007" y="2859957"/>
              <a:ext cx="627836" cy="345695"/>
              <a:chOff x="5527528" y="3067992"/>
              <a:chExt cx="627836" cy="345695"/>
            </a:xfrm>
          </p:grpSpPr>
          <p:sp>
            <p:nvSpPr>
              <p:cNvPr id="114" name="Text Box 34">
                <a:extLst>
                  <a:ext uri="{FF2B5EF4-FFF2-40B4-BE49-F238E27FC236}">
                    <a16:creationId xmlns:a16="http://schemas.microsoft.com/office/drawing/2014/main" id="{7FD0470F-0A1F-AA4D-A333-01EBF41CD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900" y="3067992"/>
                <a:ext cx="29046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P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0" name="Text Box 36">
                <a:extLst>
                  <a:ext uri="{FF2B5EF4-FFF2-40B4-BE49-F238E27FC236}">
                    <a16:creationId xmlns:a16="http://schemas.microsoft.com/office/drawing/2014/main" id="{B48CC928-18A3-8E4E-944E-47C0F754B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7528" y="3075133"/>
                <a:ext cx="31611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U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83" name="Line 39">
            <a:extLst>
              <a:ext uri="{FF2B5EF4-FFF2-40B4-BE49-F238E27FC236}">
                <a16:creationId xmlns:a16="http://schemas.microsoft.com/office/drawing/2014/main" id="{392B7123-3C26-1749-8AFA-C33B254E56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8305" y="2821148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0" name="Line 39">
            <a:extLst>
              <a:ext uri="{FF2B5EF4-FFF2-40B4-BE49-F238E27FC236}">
                <a16:creationId xmlns:a16="http://schemas.microsoft.com/office/drawing/2014/main" id="{7076B497-C69A-EF44-9C73-7365E43E1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8693" y="2812182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C6B1EF-A64F-C94C-81C5-7457A0FFD99A}"/>
              </a:ext>
            </a:extLst>
          </p:cNvPr>
          <p:cNvGrpSpPr/>
          <p:nvPr/>
        </p:nvGrpSpPr>
        <p:grpSpPr>
          <a:xfrm>
            <a:off x="182880" y="2863950"/>
            <a:ext cx="5235245" cy="1390074"/>
            <a:chOff x="182880" y="2863950"/>
            <a:chExt cx="5235245" cy="13900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C55822-331C-DB41-AB07-59E5BF177405}"/>
                </a:ext>
              </a:extLst>
            </p:cNvPr>
            <p:cNvGrpSpPr/>
            <p:nvPr/>
          </p:nvGrpSpPr>
          <p:grpSpPr>
            <a:xfrm>
              <a:off x="4962499" y="2863950"/>
              <a:ext cx="455626" cy="338554"/>
              <a:chOff x="4962499" y="2863950"/>
              <a:chExt cx="455626" cy="338554"/>
            </a:xfrm>
          </p:grpSpPr>
          <p:sp>
            <p:nvSpPr>
              <p:cNvPr id="91" name="Text Box 33">
                <a:extLst>
                  <a:ext uri="{FF2B5EF4-FFF2-40B4-BE49-F238E27FC236}">
                    <a16:creationId xmlns:a16="http://schemas.microsoft.com/office/drawing/2014/main" id="{C85C82AE-5A3B-EC47-8EA4-C0FA0727D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249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C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" name="Text Box 33">
                <a:extLst>
                  <a:ext uri="{FF2B5EF4-FFF2-40B4-BE49-F238E27FC236}">
                    <a16:creationId xmlns:a16="http://schemas.microsoft.com/office/drawing/2014/main" id="{D8D1B074-0355-2942-9977-4413DF7E4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124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3" name="Text Box 44">
              <a:extLst>
                <a:ext uri="{FF2B5EF4-FFF2-40B4-BE49-F238E27FC236}">
                  <a16:creationId xmlns:a16="http://schemas.microsoft.com/office/drawing/2014/main" id="{8DAB804F-166B-0D4B-8089-4B58E3A0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" y="3829292"/>
              <a:ext cx="3384479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C, E: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congestion notification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7103D547-1AEC-9743-8B26-22B579AF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195" y="3136684"/>
              <a:ext cx="1749482" cy="914811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  <a:gd name="connsiteX0" fmla="*/ 0 w 10533"/>
                <a:gd name="connsiteY0" fmla="*/ 10875 h 10875"/>
                <a:gd name="connsiteX1" fmla="*/ 9093 w 10533"/>
                <a:gd name="connsiteY1" fmla="*/ 0 h 10875"/>
                <a:gd name="connsiteX2" fmla="*/ 10533 w 10533"/>
                <a:gd name="connsiteY2" fmla="*/ 135 h 10875"/>
                <a:gd name="connsiteX0" fmla="*/ 0 w 11345"/>
                <a:gd name="connsiteY0" fmla="*/ 13363 h 13363"/>
                <a:gd name="connsiteX1" fmla="*/ 9905 w 11345"/>
                <a:gd name="connsiteY1" fmla="*/ 0 h 13363"/>
                <a:gd name="connsiteX2" fmla="*/ 11345 w 11345"/>
                <a:gd name="connsiteY2" fmla="*/ 135 h 13363"/>
                <a:gd name="connsiteX0" fmla="*/ 0 w 11465"/>
                <a:gd name="connsiteY0" fmla="*/ 23977 h 23977"/>
                <a:gd name="connsiteX1" fmla="*/ 10025 w 11465"/>
                <a:gd name="connsiteY1" fmla="*/ 0 h 23977"/>
                <a:gd name="connsiteX2" fmla="*/ 11465 w 11465"/>
                <a:gd name="connsiteY2" fmla="*/ 135 h 23977"/>
                <a:gd name="connsiteX0" fmla="*/ 0 w 11405"/>
                <a:gd name="connsiteY0" fmla="*/ 28694 h 28694"/>
                <a:gd name="connsiteX1" fmla="*/ 9965 w 11405"/>
                <a:gd name="connsiteY1" fmla="*/ 0 h 28694"/>
                <a:gd name="connsiteX2" fmla="*/ 11405 w 11405"/>
                <a:gd name="connsiteY2" fmla="*/ 135 h 28694"/>
                <a:gd name="connsiteX0" fmla="*/ 0 w 11391"/>
                <a:gd name="connsiteY0" fmla="*/ 28694 h 28694"/>
                <a:gd name="connsiteX1" fmla="*/ 9965 w 11391"/>
                <a:gd name="connsiteY1" fmla="*/ 0 h 28694"/>
                <a:gd name="connsiteX2" fmla="*/ 11391 w 11391"/>
                <a:gd name="connsiteY2" fmla="*/ 0 h 28694"/>
                <a:gd name="connsiteX0" fmla="*/ 0 w 11391"/>
                <a:gd name="connsiteY0" fmla="*/ 28743 h 28743"/>
                <a:gd name="connsiteX1" fmla="*/ 6388 w 11391"/>
                <a:gd name="connsiteY1" fmla="*/ 0 h 28743"/>
                <a:gd name="connsiteX2" fmla="*/ 11391 w 11391"/>
                <a:gd name="connsiteY2" fmla="*/ 49 h 28743"/>
                <a:gd name="connsiteX0" fmla="*/ 0 w 7455"/>
                <a:gd name="connsiteY0" fmla="*/ 28792 h 28792"/>
                <a:gd name="connsiteX1" fmla="*/ 6388 w 7455"/>
                <a:gd name="connsiteY1" fmla="*/ 49 h 28792"/>
                <a:gd name="connsiteX2" fmla="*/ 7455 w 7455"/>
                <a:gd name="connsiteY2" fmla="*/ 0 h 28792"/>
                <a:gd name="connsiteX0" fmla="*/ 0 w 9679"/>
                <a:gd name="connsiteY0" fmla="*/ 9983 h 9983"/>
                <a:gd name="connsiteX1" fmla="*/ 8569 w 9679"/>
                <a:gd name="connsiteY1" fmla="*/ 0 h 9983"/>
                <a:gd name="connsiteX2" fmla="*/ 9679 w 9679"/>
                <a:gd name="connsiteY2" fmla="*/ 34 h 9983"/>
                <a:gd name="connsiteX0" fmla="*/ 0 w 10062"/>
                <a:gd name="connsiteY0" fmla="*/ 10017 h 10017"/>
                <a:gd name="connsiteX1" fmla="*/ 8853 w 10062"/>
                <a:gd name="connsiteY1" fmla="*/ 17 h 10017"/>
                <a:gd name="connsiteX2" fmla="*/ 10062 w 10062"/>
                <a:gd name="connsiteY2" fmla="*/ 0 h 1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2" h="10017">
                  <a:moveTo>
                    <a:pt x="0" y="10017"/>
                  </a:moveTo>
                  <a:lnTo>
                    <a:pt x="8853" y="17"/>
                  </a:lnTo>
                  <a:lnTo>
                    <a:pt x="10062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4" name="Slide Number Placeholder 2">
            <a:extLst>
              <a:ext uri="{FF2B5EF4-FFF2-40B4-BE49-F238E27FC236}">
                <a16:creationId xmlns:a16="http://schemas.microsoft.com/office/drawing/2014/main" id="{A3EE5CD7-E8F0-2F4B-B766-7EC8F235C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sequence numbers, ACKs</a:t>
            </a:r>
            <a:endParaRPr lang="en-US" sz="4400" b="0" dirty="0"/>
          </a:p>
        </p:txBody>
      </p:sp>
      <p:sp>
        <p:nvSpPr>
          <p:cNvPr id="223" name="Rectangle 5">
            <a:extLst>
              <a:ext uri="{FF2B5EF4-FFF2-40B4-BE49-F238E27FC236}">
                <a16:creationId xmlns:a16="http://schemas.microsoft.com/office/drawing/2014/main" id="{D2976065-03BB-9A44-9CEB-93BE9CAA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71" y="1355712"/>
            <a:ext cx="5096669" cy="13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Sequence numbers:</a:t>
            </a:r>
          </a:p>
          <a:p>
            <a:pPr marL="635000" marR="0" lvl="1" indent="-2778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byte stream 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number” of first byte in segment’s data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4" name="Group 192">
            <a:extLst>
              <a:ext uri="{FF2B5EF4-FFF2-40B4-BE49-F238E27FC236}">
                <a16:creationId xmlns:a16="http://schemas.microsoft.com/office/drawing/2014/main" id="{9FCDCC73-BB43-8046-8E2C-1100B11E1F9D}"/>
              </a:ext>
            </a:extLst>
          </p:cNvPr>
          <p:cNvGrpSpPr>
            <a:grpSpLocks/>
          </p:cNvGrpSpPr>
          <p:nvPr/>
        </p:nvGrpSpPr>
        <p:grpSpPr bwMode="auto">
          <a:xfrm>
            <a:off x="7783528" y="3989281"/>
            <a:ext cx="3086106" cy="2541588"/>
            <a:chOff x="3520" y="2404"/>
            <a:chExt cx="1944" cy="1601"/>
          </a:xfrm>
        </p:grpSpPr>
        <p:sp>
          <p:nvSpPr>
            <p:cNvPr id="225" name="Rectangle 167">
              <a:extLst>
                <a:ext uri="{FF2B5EF4-FFF2-40B4-BE49-F238E27FC236}">
                  <a16:creationId xmlns:a16="http://schemas.microsoft.com/office/drawing/2014/main" id="{9463A16E-CF3F-744B-B6DB-33800BAB4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3589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6" name="Group 148">
              <a:extLst>
                <a:ext uri="{FF2B5EF4-FFF2-40B4-BE49-F238E27FC236}">
                  <a16:creationId xmlns:a16="http://schemas.microsoft.com/office/drawing/2014/main" id="{841F4166-2762-C948-9842-0D47AF0FC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1" y="3291"/>
              <a:ext cx="1252" cy="714"/>
              <a:chOff x="1974" y="2984"/>
              <a:chExt cx="1252" cy="714"/>
            </a:xfrm>
          </p:grpSpPr>
          <p:sp>
            <p:nvSpPr>
              <p:cNvPr id="229" name="Rectangle 149">
                <a:extLst>
                  <a:ext uri="{FF2B5EF4-FFF2-40B4-BE49-F238E27FC236}">
                    <a16:creationId xmlns:a16="http://schemas.microsoft.com/office/drawing/2014/main" id="{6E7D0693-0288-9A4A-9FBC-6B90B9B96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Text Box 150">
                <a:extLst>
                  <a:ext uri="{FF2B5EF4-FFF2-40B4-BE49-F238E27FC236}">
                    <a16:creationId xmlns:a16="http://schemas.microsoft.com/office/drawing/2014/main" id="{62697352-4BED-A64F-8830-504FE043B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231" name="Text Box 151">
                <a:extLst>
                  <a:ext uri="{FF2B5EF4-FFF2-40B4-BE49-F238E27FC236}">
                    <a16:creationId xmlns:a16="http://schemas.microsoft.com/office/drawing/2014/main" id="{2C0BFF63-7DCB-6D4D-AF9A-56894AAAD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dest port #</a:t>
                </a:r>
              </a:p>
            </p:txBody>
          </p:sp>
          <p:sp>
            <p:nvSpPr>
              <p:cNvPr id="232" name="Text Box 152">
                <a:extLst>
                  <a:ext uri="{FF2B5EF4-FFF2-40B4-BE49-F238E27FC236}">
                    <a16:creationId xmlns:a16="http://schemas.microsoft.com/office/drawing/2014/main" id="{69698EB5-AC5E-124A-AB12-0B1B72742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233" name="Text Box 153">
                <a:extLst>
                  <a:ext uri="{FF2B5EF4-FFF2-40B4-BE49-F238E27FC236}">
                    <a16:creationId xmlns:a16="http://schemas.microsoft.com/office/drawing/2014/main" id="{697ADB2B-E096-7A41-ACDA-9E058B2EF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234" name="Text Box 154">
                <a:extLst>
                  <a:ext uri="{FF2B5EF4-FFF2-40B4-BE49-F238E27FC236}">
                    <a16:creationId xmlns:a16="http://schemas.microsoft.com/office/drawing/2014/main" id="{FD66858C-8D5E-8443-9F2A-57EB759D3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235" name="Line 155">
                <a:extLst>
                  <a:ext uri="{FF2B5EF4-FFF2-40B4-BE49-F238E27FC236}">
                    <a16:creationId xmlns:a16="http://schemas.microsoft.com/office/drawing/2014/main" id="{3FFD0288-879C-5D4E-AB0C-3445A5A97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6" name="Line 156">
                <a:extLst>
                  <a:ext uri="{FF2B5EF4-FFF2-40B4-BE49-F238E27FC236}">
                    <a16:creationId xmlns:a16="http://schemas.microsoft.com/office/drawing/2014/main" id="{258401F9-F43D-C344-A200-772A5E1E1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Line 157">
                <a:extLst>
                  <a:ext uri="{FF2B5EF4-FFF2-40B4-BE49-F238E27FC236}">
                    <a16:creationId xmlns:a16="http://schemas.microsoft.com/office/drawing/2014/main" id="{1E8AD451-7070-4243-A92C-2F6573F9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8" name="Line 158">
                <a:extLst>
                  <a:ext uri="{FF2B5EF4-FFF2-40B4-BE49-F238E27FC236}">
                    <a16:creationId xmlns:a16="http://schemas.microsoft.com/office/drawing/2014/main" id="{A4BD4C96-4E2A-074E-8E46-E4BF76EDD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" name="Line 159">
                <a:extLst>
                  <a:ext uri="{FF2B5EF4-FFF2-40B4-BE49-F238E27FC236}">
                    <a16:creationId xmlns:a16="http://schemas.microsoft.com/office/drawing/2014/main" id="{2153A22B-2E95-B947-A87C-50991B8DB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Line 160">
                <a:extLst>
                  <a:ext uri="{FF2B5EF4-FFF2-40B4-BE49-F238E27FC236}">
                    <a16:creationId xmlns:a16="http://schemas.microsoft.com/office/drawing/2014/main" id="{BE256B00-4CFB-254F-8432-198CA45B2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1" name="Text Box 161">
                <a:extLst>
                  <a:ext uri="{FF2B5EF4-FFF2-40B4-BE49-F238E27FC236}">
                    <a16:creationId xmlns:a16="http://schemas.microsoft.com/office/drawing/2014/main" id="{B0718275-925B-4143-80DA-87B335709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rwnd</a:t>
                </a:r>
              </a:p>
            </p:txBody>
          </p:sp>
          <p:sp>
            <p:nvSpPr>
              <p:cNvPr id="242" name="Text Box 162">
                <a:extLst>
                  <a:ext uri="{FF2B5EF4-FFF2-40B4-BE49-F238E27FC236}">
                    <a16:creationId xmlns:a16="http://schemas.microsoft.com/office/drawing/2014/main" id="{539F6CE1-CE5E-234B-9AFA-A6F230193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urg pointer</a:t>
                </a:r>
              </a:p>
            </p:txBody>
          </p:sp>
          <p:sp>
            <p:nvSpPr>
              <p:cNvPr id="243" name="Line 163">
                <a:extLst>
                  <a:ext uri="{FF2B5EF4-FFF2-40B4-BE49-F238E27FC236}">
                    <a16:creationId xmlns:a16="http://schemas.microsoft.com/office/drawing/2014/main" id="{6A1FC325-C1C9-E145-AB86-EB4CA77AB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Line 164">
                <a:extLst>
                  <a:ext uri="{FF2B5EF4-FFF2-40B4-BE49-F238E27FC236}">
                    <a16:creationId xmlns:a16="http://schemas.microsoft.com/office/drawing/2014/main" id="{A57D4AEC-EA9B-6441-B943-116E0B655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7" name="Text Box 166">
              <a:extLst>
                <a:ext uri="{FF2B5EF4-FFF2-40B4-BE49-F238E27FC236}">
                  <a16:creationId xmlns:a16="http://schemas.microsoft.com/office/drawing/2014/main" id="{A11A42A2-3DE7-8749-BEFC-4B12DFD4E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3092"/>
              <a:ext cx="194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outgoing segment from receiver</a:t>
              </a:r>
            </a:p>
          </p:txBody>
        </p:sp>
        <p:sp>
          <p:nvSpPr>
            <p:cNvPr id="228" name="Freeform 168">
              <a:extLst>
                <a:ext uri="{FF2B5EF4-FFF2-40B4-BE49-F238E27FC236}">
                  <a16:creationId xmlns:a16="http://schemas.microsoft.com/office/drawing/2014/main" id="{06FB8DE4-FF8B-2A4C-9587-9B7067BCC3D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5" name="Group 195">
            <a:extLst>
              <a:ext uri="{FF2B5EF4-FFF2-40B4-BE49-F238E27FC236}">
                <a16:creationId xmlns:a16="http://schemas.microsoft.com/office/drawing/2014/main" id="{B37D7216-C212-C843-A667-53A7C0B847CF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6022869"/>
            <a:ext cx="358775" cy="304800"/>
            <a:chOff x="5144" y="3677"/>
            <a:chExt cx="226" cy="192"/>
          </a:xfrm>
        </p:grpSpPr>
        <p:sp>
          <p:nvSpPr>
            <p:cNvPr id="246" name="Rectangle 194">
              <a:extLst>
                <a:ext uri="{FF2B5EF4-FFF2-40B4-BE49-F238E27FC236}">
                  <a16:creationId xmlns:a16="http://schemas.microsoft.com/office/drawing/2014/main" id="{43AFBFF1-B1C6-C147-BB51-D67A0531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193">
              <a:extLst>
                <a:ext uri="{FF2B5EF4-FFF2-40B4-BE49-F238E27FC236}">
                  <a16:creationId xmlns:a16="http://schemas.microsoft.com/office/drawing/2014/main" id="{BF6FCEAE-49B5-A041-A298-4CB690E54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A</a:t>
              </a:r>
            </a:p>
          </p:txBody>
        </p:sp>
      </p:grpSp>
      <p:sp>
        <p:nvSpPr>
          <p:cNvPr id="248" name="Rectangle 37">
            <a:extLst>
              <a:ext uri="{FF2B5EF4-FFF2-40B4-BE49-F238E27FC236}">
                <a16:creationId xmlns:a16="http://schemas.microsoft.com/office/drawing/2014/main" id="{A8678432-C6E0-9045-9DFE-9E95FBC2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7" y="3123626"/>
            <a:ext cx="65087" cy="622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9" name="Rectangle 39">
            <a:extLst>
              <a:ext uri="{FF2B5EF4-FFF2-40B4-BE49-F238E27FC236}">
                <a16:creationId xmlns:a16="http://schemas.microsoft.com/office/drawing/2014/main" id="{92ADD221-F1C3-B645-92EB-9D1C9315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4" y="3125214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0" name="Rectangle 40">
            <a:extLst>
              <a:ext uri="{FF2B5EF4-FFF2-40B4-BE49-F238E27FC236}">
                <a16:creationId xmlns:a16="http://schemas.microsoft.com/office/drawing/2014/main" id="{BB8D0EB3-2337-2A41-9EFC-CC44292E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1" name="Rectangle 41">
            <a:extLst>
              <a:ext uri="{FF2B5EF4-FFF2-40B4-BE49-F238E27FC236}">
                <a16:creationId xmlns:a16="http://schemas.microsoft.com/office/drawing/2014/main" id="{08B40AAE-C4F3-B24B-A758-0CBE422C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7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2" name="Rectangle 42">
            <a:extLst>
              <a:ext uri="{FF2B5EF4-FFF2-40B4-BE49-F238E27FC236}">
                <a16:creationId xmlns:a16="http://schemas.microsoft.com/office/drawing/2014/main" id="{1B696D21-4399-C041-91DC-701FB61A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7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3" name="Rectangle 43">
            <a:extLst>
              <a:ext uri="{FF2B5EF4-FFF2-40B4-BE49-F238E27FC236}">
                <a16:creationId xmlns:a16="http://schemas.microsoft.com/office/drawing/2014/main" id="{2CEBC228-9E7F-7E48-9C85-63629AFC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4" name="Rectangle 45">
            <a:extLst>
              <a:ext uri="{FF2B5EF4-FFF2-40B4-BE49-F238E27FC236}">
                <a16:creationId xmlns:a16="http://schemas.microsoft.com/office/drawing/2014/main" id="{499D6101-0E72-764D-90A9-65FA5E92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5" name="Rectangle 46">
            <a:extLst>
              <a:ext uri="{FF2B5EF4-FFF2-40B4-BE49-F238E27FC236}">
                <a16:creationId xmlns:a16="http://schemas.microsoft.com/office/drawing/2014/main" id="{69025D46-11EA-C34F-8D0D-7B789A5DB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6" name="Rectangle 47">
            <a:extLst>
              <a:ext uri="{FF2B5EF4-FFF2-40B4-BE49-F238E27FC236}">
                <a16:creationId xmlns:a16="http://schemas.microsoft.com/office/drawing/2014/main" id="{097282D2-CB09-6743-BD88-978413D6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7" name="Rectangle 50">
            <a:extLst>
              <a:ext uri="{FF2B5EF4-FFF2-40B4-BE49-F238E27FC236}">
                <a16:creationId xmlns:a16="http://schemas.microsoft.com/office/drawing/2014/main" id="{C44BBA4A-C75F-6344-A7C0-80FA59F9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2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8" name="Rectangle 51">
            <a:extLst>
              <a:ext uri="{FF2B5EF4-FFF2-40B4-BE49-F238E27FC236}">
                <a16:creationId xmlns:a16="http://schemas.microsoft.com/office/drawing/2014/main" id="{660EEC78-FF50-7445-8190-34F20263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7" y="3125214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9" name="Rectangle 52">
            <a:extLst>
              <a:ext uri="{FF2B5EF4-FFF2-40B4-BE49-F238E27FC236}">
                <a16:creationId xmlns:a16="http://schemas.microsoft.com/office/drawing/2014/main" id="{BF1D4EAF-3E48-E64D-A9F0-800C14DE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0" name="Rectangle 53">
            <a:extLst>
              <a:ext uri="{FF2B5EF4-FFF2-40B4-BE49-F238E27FC236}">
                <a16:creationId xmlns:a16="http://schemas.microsoft.com/office/drawing/2014/main" id="{7F7F3BD0-061B-0346-BC6C-7C752F28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1" name="Rectangle 54">
            <a:extLst>
              <a:ext uri="{FF2B5EF4-FFF2-40B4-BE49-F238E27FC236}">
                <a16:creationId xmlns:a16="http://schemas.microsoft.com/office/drawing/2014/main" id="{1419AB61-44E3-7B43-ADE9-9DF5C9E1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9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2" name="Rectangle 55">
            <a:extLst>
              <a:ext uri="{FF2B5EF4-FFF2-40B4-BE49-F238E27FC236}">
                <a16:creationId xmlns:a16="http://schemas.microsoft.com/office/drawing/2014/main" id="{FA07924E-D97C-9E4F-9629-377D86F6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9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3" name="Rectangle 56">
            <a:extLst>
              <a:ext uri="{FF2B5EF4-FFF2-40B4-BE49-F238E27FC236}">
                <a16:creationId xmlns:a16="http://schemas.microsoft.com/office/drawing/2014/main" id="{78BBA4C2-77BF-7140-8522-72AA5C9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4" name="Rectangle 57">
            <a:extLst>
              <a:ext uri="{FF2B5EF4-FFF2-40B4-BE49-F238E27FC236}">
                <a16:creationId xmlns:a16="http://schemas.microsoft.com/office/drawing/2014/main" id="{8C781153-D0D1-4F49-A7D5-E9E0E02C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5" name="Rectangle 58">
            <a:extLst>
              <a:ext uri="{FF2B5EF4-FFF2-40B4-BE49-F238E27FC236}">
                <a16:creationId xmlns:a16="http://schemas.microsoft.com/office/drawing/2014/main" id="{1252424B-0051-8B4E-8014-7CDFA899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6" name="Rectangle 59">
            <a:extLst>
              <a:ext uri="{FF2B5EF4-FFF2-40B4-BE49-F238E27FC236}">
                <a16:creationId xmlns:a16="http://schemas.microsoft.com/office/drawing/2014/main" id="{FA783663-FBFD-1D4F-94E0-8E078648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7" name="Rectangle 60">
            <a:extLst>
              <a:ext uri="{FF2B5EF4-FFF2-40B4-BE49-F238E27FC236}">
                <a16:creationId xmlns:a16="http://schemas.microsoft.com/office/drawing/2014/main" id="{9A20FCBA-A9E2-494E-8A95-747703BA2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40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8" name="Rectangle 61">
            <a:extLst>
              <a:ext uri="{FF2B5EF4-FFF2-40B4-BE49-F238E27FC236}">
                <a16:creationId xmlns:a16="http://schemas.microsoft.com/office/drawing/2014/main" id="{BD15B2FA-70B2-F44B-A21B-EE69A9B0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4" y="3122039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9" name="Rectangle 62">
            <a:extLst>
              <a:ext uri="{FF2B5EF4-FFF2-40B4-BE49-F238E27FC236}">
                <a16:creationId xmlns:a16="http://schemas.microsoft.com/office/drawing/2014/main" id="{FCC59CFB-2A58-CB44-B886-3040D9E44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9" y="3122039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0" name="Rectangle 63">
            <a:extLst>
              <a:ext uri="{FF2B5EF4-FFF2-40B4-BE49-F238E27FC236}">
                <a16:creationId xmlns:a16="http://schemas.microsoft.com/office/drawing/2014/main" id="{C2CEED62-895E-984B-A8A4-247D41CE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97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1" name="Rectangle 64">
            <a:extLst>
              <a:ext uri="{FF2B5EF4-FFF2-40B4-BE49-F238E27FC236}">
                <a16:creationId xmlns:a16="http://schemas.microsoft.com/office/drawing/2014/main" id="{A927D859-82EA-9A4A-9764-093C53E0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2" name="Rectangle 65">
            <a:extLst>
              <a:ext uri="{FF2B5EF4-FFF2-40B4-BE49-F238E27FC236}">
                <a16:creationId xmlns:a16="http://schemas.microsoft.com/office/drawing/2014/main" id="{F473CF44-260A-E04B-8696-E13EFF7E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3" name="Rectangle 66">
            <a:extLst>
              <a:ext uri="{FF2B5EF4-FFF2-40B4-BE49-F238E27FC236}">
                <a16:creationId xmlns:a16="http://schemas.microsoft.com/office/drawing/2014/main" id="{489A018C-E3FF-AC42-A61C-40BC11AD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7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4" name="Rectangle 68">
            <a:extLst>
              <a:ext uri="{FF2B5EF4-FFF2-40B4-BE49-F238E27FC236}">
                <a16:creationId xmlns:a16="http://schemas.microsoft.com/office/drawing/2014/main" id="{15DBA7E3-2A55-A347-8398-5FF2E190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5" name="Rectangle 69">
            <a:extLst>
              <a:ext uri="{FF2B5EF4-FFF2-40B4-BE49-F238E27FC236}">
                <a16:creationId xmlns:a16="http://schemas.microsoft.com/office/drawing/2014/main" id="{C41C2999-2C3A-6B42-BFD4-461D81F3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2" y="3125214"/>
            <a:ext cx="65087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6" name="Rectangle 70">
            <a:extLst>
              <a:ext uri="{FF2B5EF4-FFF2-40B4-BE49-F238E27FC236}">
                <a16:creationId xmlns:a16="http://schemas.microsoft.com/office/drawing/2014/main" id="{C31E0892-5A99-CC4B-9267-B95157619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889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7" name="Rectangle 71">
            <a:extLst>
              <a:ext uri="{FF2B5EF4-FFF2-40B4-BE49-F238E27FC236}">
                <a16:creationId xmlns:a16="http://schemas.microsoft.com/office/drawing/2014/main" id="{F4A34BCF-97FE-9043-BC3E-A64DDF0F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8" name="Rectangle 72">
            <a:extLst>
              <a:ext uri="{FF2B5EF4-FFF2-40B4-BE49-F238E27FC236}">
                <a16:creationId xmlns:a16="http://schemas.microsoft.com/office/drawing/2014/main" id="{AF39E66A-9553-3344-9AD6-6EDA216F2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6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9" name="Rectangle 73">
            <a:extLst>
              <a:ext uri="{FF2B5EF4-FFF2-40B4-BE49-F238E27FC236}">
                <a16:creationId xmlns:a16="http://schemas.microsoft.com/office/drawing/2014/main" id="{ECFAFFA1-A372-CF41-884A-8A8C27CF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0" name="Rectangle 74">
            <a:extLst>
              <a:ext uri="{FF2B5EF4-FFF2-40B4-BE49-F238E27FC236}">
                <a16:creationId xmlns:a16="http://schemas.microsoft.com/office/drawing/2014/main" id="{3C3828F5-F0A3-9B49-AB1D-346F1948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4889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1" name="Rectangle 75">
            <a:extLst>
              <a:ext uri="{FF2B5EF4-FFF2-40B4-BE49-F238E27FC236}">
                <a16:creationId xmlns:a16="http://schemas.microsoft.com/office/drawing/2014/main" id="{E047C25C-F28E-9A40-9394-4DFA7C5C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727" y="3123626"/>
            <a:ext cx="65087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2" name="Rectangle 76">
            <a:extLst>
              <a:ext uri="{FF2B5EF4-FFF2-40B4-BE49-F238E27FC236}">
                <a16:creationId xmlns:a16="http://schemas.microsoft.com/office/drawing/2014/main" id="{95AB1F8C-60E0-6E4E-BBC9-6AFCA871B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977" y="3123626"/>
            <a:ext cx="65087" cy="6223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3" name="Rectangle 78">
            <a:extLst>
              <a:ext uri="{FF2B5EF4-FFF2-40B4-BE49-F238E27FC236}">
                <a16:creationId xmlns:a16="http://schemas.microsoft.com/office/drawing/2014/main" id="{4C4E8CF6-C760-5B4C-9C8B-724BC7EC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4" y="3861814"/>
            <a:ext cx="3408363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4" name="Rectangle 79">
            <a:extLst>
              <a:ext uri="{FF2B5EF4-FFF2-40B4-BE49-F238E27FC236}">
                <a16:creationId xmlns:a16="http://schemas.microsoft.com/office/drawing/2014/main" id="{19F096B9-3111-7D40-B5B1-AE181A6D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9" y="3014089"/>
            <a:ext cx="3408363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5" name="Line 80">
            <a:extLst>
              <a:ext uri="{FF2B5EF4-FFF2-40B4-BE49-F238E27FC236}">
                <a16:creationId xmlns:a16="http://schemas.microsoft.com/office/drawing/2014/main" id="{E753CF95-7893-FD4E-BE3D-215F410E8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0864" y="3976114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6" name="Line 82">
            <a:extLst>
              <a:ext uri="{FF2B5EF4-FFF2-40B4-BE49-F238E27FC236}">
                <a16:creationId xmlns:a16="http://schemas.microsoft.com/office/drawing/2014/main" id="{A84B4DF1-EC9A-7F46-AA18-AD952AC6B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3977701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7" name="Line 83">
            <a:extLst>
              <a:ext uri="{FF2B5EF4-FFF2-40B4-BE49-F238E27FC236}">
                <a16:creationId xmlns:a16="http://schemas.microsoft.com/office/drawing/2014/main" id="{F05D6B54-06E8-3340-AF49-E2A2D7CD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9739" y="3976114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8" name="Line 84">
            <a:extLst>
              <a:ext uri="{FF2B5EF4-FFF2-40B4-BE49-F238E27FC236}">
                <a16:creationId xmlns:a16="http://schemas.microsoft.com/office/drawing/2014/main" id="{B41A428C-2E0E-ED49-9C7F-ADDB6951A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7" y="3977701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9" name="Line 87">
            <a:extLst>
              <a:ext uri="{FF2B5EF4-FFF2-40B4-BE49-F238E27FC236}">
                <a16:creationId xmlns:a16="http://schemas.microsoft.com/office/drawing/2014/main" id="{F10E82D1-86EA-0A43-A26B-826B8C656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939" y="3999926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0" name="Line 88">
            <a:extLst>
              <a:ext uri="{FF2B5EF4-FFF2-40B4-BE49-F238E27FC236}">
                <a16:creationId xmlns:a16="http://schemas.microsoft.com/office/drawing/2014/main" id="{849D7775-1F0E-F446-AFC3-AB4363FCD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1664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1" name="Line 89">
            <a:extLst>
              <a:ext uri="{FF2B5EF4-FFF2-40B4-BE49-F238E27FC236}">
                <a16:creationId xmlns:a16="http://schemas.microsoft.com/office/drawing/2014/main" id="{0E0B871C-6367-774B-BA58-EF11B16FA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0814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2" name="Line 90">
            <a:extLst>
              <a:ext uri="{FF2B5EF4-FFF2-40B4-BE49-F238E27FC236}">
                <a16:creationId xmlns:a16="http://schemas.microsoft.com/office/drawing/2014/main" id="{C09F078D-04FC-E640-8A03-2400CC0F0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8039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3" name="Text Box 91">
            <a:extLst>
              <a:ext uri="{FF2B5EF4-FFF2-40B4-BE49-F238E27FC236}">
                <a16:creationId xmlns:a16="http://schemas.microsoft.com/office/drawing/2014/main" id="{39A723B2-B4B0-634D-AE9D-8AC58218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4" y="4223764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ACKed</a:t>
            </a:r>
          </a:p>
        </p:txBody>
      </p:sp>
      <p:sp>
        <p:nvSpPr>
          <p:cNvPr id="294" name="Text Box 92">
            <a:extLst>
              <a:ext uri="{FF2B5EF4-FFF2-40B4-BE49-F238E27FC236}">
                <a16:creationId xmlns:a16="http://schemas.microsoft.com/office/drawing/2014/main" id="{3B367685-832F-A24C-8E10-9208FC23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8" y="4230114"/>
            <a:ext cx="113982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sent, not-yet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ACKed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(“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in-flight”)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5" name="Text Box 93">
            <a:extLst>
              <a:ext uri="{FF2B5EF4-FFF2-40B4-BE49-F238E27FC236}">
                <a16:creationId xmlns:a16="http://schemas.microsoft.com/office/drawing/2014/main" id="{81CC0B14-ECA5-7042-90A8-A3D1691D8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7" y="4225351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usable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but not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yet sent</a:t>
            </a:r>
          </a:p>
        </p:txBody>
      </p:sp>
      <p:sp>
        <p:nvSpPr>
          <p:cNvPr id="296" name="Text Box 94">
            <a:extLst>
              <a:ext uri="{FF2B5EF4-FFF2-40B4-BE49-F238E27FC236}">
                <a16:creationId xmlns:a16="http://schemas.microsoft.com/office/drawing/2014/main" id="{AA04402D-D3B0-AD47-B91F-3AC1C3E2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4" y="4230114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not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usable</a:t>
            </a:r>
          </a:p>
        </p:txBody>
      </p:sp>
      <p:sp>
        <p:nvSpPr>
          <p:cNvPr id="297" name="Text Box 96">
            <a:extLst>
              <a:ext uri="{FF2B5EF4-FFF2-40B4-BE49-F238E27FC236}">
                <a16:creationId xmlns:a16="http://schemas.microsoft.com/office/drawing/2014/main" id="{7BC9AF2B-9067-6D40-8AD6-38C8B098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4" y="2658489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window size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N</a:t>
            </a:r>
          </a:p>
        </p:txBody>
      </p:sp>
      <p:grpSp>
        <p:nvGrpSpPr>
          <p:cNvPr id="298" name="Group 99">
            <a:extLst>
              <a:ext uri="{FF2B5EF4-FFF2-40B4-BE49-F238E27FC236}">
                <a16:creationId xmlns:a16="http://schemas.microsoft.com/office/drawing/2014/main" id="{24BD0429-57C9-5949-A0FA-36C1FBC99776}"/>
              </a:ext>
            </a:extLst>
          </p:cNvPr>
          <p:cNvGrpSpPr>
            <a:grpSpLocks/>
          </p:cNvGrpSpPr>
          <p:nvPr/>
        </p:nvGrpSpPr>
        <p:grpSpPr bwMode="auto">
          <a:xfrm>
            <a:off x="8696327" y="2882326"/>
            <a:ext cx="593725" cy="136525"/>
            <a:chOff x="4250" y="1692"/>
            <a:chExt cx="374" cy="86"/>
          </a:xfrm>
        </p:grpSpPr>
        <p:sp>
          <p:nvSpPr>
            <p:cNvPr id="299" name="Line 97">
              <a:extLst>
                <a:ext uri="{FF2B5EF4-FFF2-40B4-BE49-F238E27FC236}">
                  <a16:creationId xmlns:a16="http://schemas.microsoft.com/office/drawing/2014/main" id="{A02E02EA-0929-104A-BF00-5ADA492F2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Line 98">
              <a:extLst>
                <a:ext uri="{FF2B5EF4-FFF2-40B4-BE49-F238E27FC236}">
                  <a16:creationId xmlns:a16="http://schemas.microsoft.com/office/drawing/2014/main" id="{BBA1422E-A86D-8048-8C6A-CBCE03DB2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01" name="Group 100">
            <a:extLst>
              <a:ext uri="{FF2B5EF4-FFF2-40B4-BE49-F238E27FC236}">
                <a16:creationId xmlns:a16="http://schemas.microsoft.com/office/drawing/2014/main" id="{953BBB09-1247-E749-B041-4AB4BC053F1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04152" y="2907726"/>
            <a:ext cx="593725" cy="136525"/>
            <a:chOff x="4250" y="1692"/>
            <a:chExt cx="374" cy="86"/>
          </a:xfrm>
        </p:grpSpPr>
        <p:sp>
          <p:nvSpPr>
            <p:cNvPr id="302" name="Line 101">
              <a:extLst>
                <a:ext uri="{FF2B5EF4-FFF2-40B4-BE49-F238E27FC236}">
                  <a16:creationId xmlns:a16="http://schemas.microsoft.com/office/drawing/2014/main" id="{3C66FDCF-F2B7-8447-A6D6-18D719B21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Line 102">
              <a:extLst>
                <a:ext uri="{FF2B5EF4-FFF2-40B4-BE49-F238E27FC236}">
                  <a16:creationId xmlns:a16="http://schemas.microsoft.com/office/drawing/2014/main" id="{3E685C18-38D0-2242-B6E7-6B45955EA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04" name="Text Box 196">
            <a:extLst>
              <a:ext uri="{FF2B5EF4-FFF2-40B4-BE49-F238E27FC236}">
                <a16:creationId xmlns:a16="http://schemas.microsoft.com/office/drawing/2014/main" id="{8A4318F8-8B4B-BA46-9E7C-C771B9AF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4" y="3677664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sequence number space </a:t>
            </a:r>
          </a:p>
        </p:txBody>
      </p:sp>
      <p:grpSp>
        <p:nvGrpSpPr>
          <p:cNvPr id="305" name="Group 199">
            <a:extLst>
              <a:ext uri="{FF2B5EF4-FFF2-40B4-BE49-F238E27FC236}">
                <a16:creationId xmlns:a16="http://schemas.microsoft.com/office/drawing/2014/main" id="{17C79495-9E5E-D743-8F6F-313B7597C3E0}"/>
              </a:ext>
            </a:extLst>
          </p:cNvPr>
          <p:cNvGrpSpPr>
            <a:grpSpLocks/>
          </p:cNvGrpSpPr>
          <p:nvPr/>
        </p:nvGrpSpPr>
        <p:grpSpPr bwMode="auto">
          <a:xfrm>
            <a:off x="6321427" y="1140839"/>
            <a:ext cx="2952750" cy="1966912"/>
            <a:chOff x="2600" y="665"/>
            <a:chExt cx="1860" cy="1239"/>
          </a:xfrm>
        </p:grpSpPr>
        <p:sp>
          <p:nvSpPr>
            <p:cNvPr id="306" name="Rectangle 171">
              <a:extLst>
                <a:ext uri="{FF2B5EF4-FFF2-40B4-BE49-F238E27FC236}">
                  <a16:creationId xmlns:a16="http://schemas.microsoft.com/office/drawing/2014/main" id="{1EAF4F70-21E7-C34E-8873-423E3B1E6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07" name="Group 172">
              <a:extLst>
                <a:ext uri="{FF2B5EF4-FFF2-40B4-BE49-F238E27FC236}">
                  <a16:creationId xmlns:a16="http://schemas.microsoft.com/office/drawing/2014/main" id="{DEE85BA8-BC48-F24A-B3C5-A13DD502A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310" name="Rectangle 173">
                <a:extLst>
                  <a:ext uri="{FF2B5EF4-FFF2-40B4-BE49-F238E27FC236}">
                    <a16:creationId xmlns:a16="http://schemas.microsoft.com/office/drawing/2014/main" id="{512EC936-B599-4C42-A3CB-F206B335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1" name="Text Box 174">
                <a:extLst>
                  <a:ext uri="{FF2B5EF4-FFF2-40B4-BE49-F238E27FC236}">
                    <a16:creationId xmlns:a16="http://schemas.microsoft.com/office/drawing/2014/main" id="{D1A37C4D-C221-B944-960D-5E1AC157A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312" name="Text Box 175">
                <a:extLst>
                  <a:ext uri="{FF2B5EF4-FFF2-40B4-BE49-F238E27FC236}">
                    <a16:creationId xmlns:a16="http://schemas.microsoft.com/office/drawing/2014/main" id="{DC506D04-4DCA-2A42-8A11-92D274739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dest port #</a:t>
                </a:r>
              </a:p>
            </p:txBody>
          </p:sp>
          <p:sp>
            <p:nvSpPr>
              <p:cNvPr id="313" name="Text Box 176">
                <a:extLst>
                  <a:ext uri="{FF2B5EF4-FFF2-40B4-BE49-F238E27FC236}">
                    <a16:creationId xmlns:a16="http://schemas.microsoft.com/office/drawing/2014/main" id="{E9E72ACF-7C4B-3247-896D-D6CDE3C1C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314" name="Text Box 177">
                <a:extLst>
                  <a:ext uri="{FF2B5EF4-FFF2-40B4-BE49-F238E27FC236}">
                    <a16:creationId xmlns:a16="http://schemas.microsoft.com/office/drawing/2014/main" id="{4A1EA7EA-E261-2540-A61F-14F1D3C62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315" name="Text Box 178">
                <a:extLst>
                  <a:ext uri="{FF2B5EF4-FFF2-40B4-BE49-F238E27FC236}">
                    <a16:creationId xmlns:a16="http://schemas.microsoft.com/office/drawing/2014/main" id="{14D444FC-B976-4B43-AF8C-651999F1E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316" name="Line 179">
                <a:extLst>
                  <a:ext uri="{FF2B5EF4-FFF2-40B4-BE49-F238E27FC236}">
                    <a16:creationId xmlns:a16="http://schemas.microsoft.com/office/drawing/2014/main" id="{03CA3683-10CF-2D45-855C-D741CB3E8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" name="Line 180">
                <a:extLst>
                  <a:ext uri="{FF2B5EF4-FFF2-40B4-BE49-F238E27FC236}">
                    <a16:creationId xmlns:a16="http://schemas.microsoft.com/office/drawing/2014/main" id="{4427CEC2-BFD3-0543-AAB5-E40DA49DC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8" name="Line 181">
                <a:extLst>
                  <a:ext uri="{FF2B5EF4-FFF2-40B4-BE49-F238E27FC236}">
                    <a16:creationId xmlns:a16="http://schemas.microsoft.com/office/drawing/2014/main" id="{83A31360-0241-B24B-9A5B-5DF36A70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9" name="Line 182">
                <a:extLst>
                  <a:ext uri="{FF2B5EF4-FFF2-40B4-BE49-F238E27FC236}">
                    <a16:creationId xmlns:a16="http://schemas.microsoft.com/office/drawing/2014/main" id="{E2E74D6E-689D-3E49-A5CA-1EB053F0D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0" name="Line 183">
                <a:extLst>
                  <a:ext uri="{FF2B5EF4-FFF2-40B4-BE49-F238E27FC236}">
                    <a16:creationId xmlns:a16="http://schemas.microsoft.com/office/drawing/2014/main" id="{34408127-C1C4-5142-81BC-0772E406A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1" name="Line 184">
                <a:extLst>
                  <a:ext uri="{FF2B5EF4-FFF2-40B4-BE49-F238E27FC236}">
                    <a16:creationId xmlns:a16="http://schemas.microsoft.com/office/drawing/2014/main" id="{AF6C4EF8-1ED8-1A4B-B94D-F145C940A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" name="Text Box 185">
                <a:extLst>
                  <a:ext uri="{FF2B5EF4-FFF2-40B4-BE49-F238E27FC236}">
                    <a16:creationId xmlns:a16="http://schemas.microsoft.com/office/drawing/2014/main" id="{8F8508CA-EE38-AF4E-A97C-1BE94735E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rwnd</a:t>
                </a:r>
              </a:p>
            </p:txBody>
          </p:sp>
          <p:sp>
            <p:nvSpPr>
              <p:cNvPr id="323" name="Text Box 186">
                <a:extLst>
                  <a:ext uri="{FF2B5EF4-FFF2-40B4-BE49-F238E27FC236}">
                    <a16:creationId xmlns:a16="http://schemas.microsoft.com/office/drawing/2014/main" id="{88BEC28D-C62B-B54E-A090-DF6809C9E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urg pointer</a:t>
                </a:r>
              </a:p>
            </p:txBody>
          </p:sp>
          <p:sp>
            <p:nvSpPr>
              <p:cNvPr id="324" name="Line 187">
                <a:extLst>
                  <a:ext uri="{FF2B5EF4-FFF2-40B4-BE49-F238E27FC236}">
                    <a16:creationId xmlns:a16="http://schemas.microsoft.com/office/drawing/2014/main" id="{8CC1CABE-C086-144F-8F1F-A7D004A1E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5" name="Line 188">
                <a:extLst>
                  <a:ext uri="{FF2B5EF4-FFF2-40B4-BE49-F238E27FC236}">
                    <a16:creationId xmlns:a16="http://schemas.microsoft.com/office/drawing/2014/main" id="{061C4173-FBA5-7749-BCE1-9EBD070DB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08" name="Text Box 189">
              <a:extLst>
                <a:ext uri="{FF2B5EF4-FFF2-40B4-BE49-F238E27FC236}">
                  <a16:creationId xmlns:a16="http://schemas.microsoft.com/office/drawing/2014/main" id="{961ADE6B-9EA8-FA44-92C6-6941117B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665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outgoing segment from sender</a:t>
              </a:r>
            </a:p>
          </p:txBody>
        </p:sp>
        <p:sp>
          <p:nvSpPr>
            <p:cNvPr id="309" name="Freeform 190">
              <a:extLst>
                <a:ext uri="{FF2B5EF4-FFF2-40B4-BE49-F238E27FC236}">
                  <a16:creationId xmlns:a16="http://schemas.microsoft.com/office/drawing/2014/main" id="{ECB9422A-F7AA-6143-8673-CA97EE9D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7" name="Rectangle 5">
            <a:extLst>
              <a:ext uri="{FF2B5EF4-FFF2-40B4-BE49-F238E27FC236}">
                <a16:creationId xmlns:a16="http://schemas.microsoft.com/office/drawing/2014/main" id="{6C3FDCE7-5731-3B49-B3F0-A28BEE20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71" y="2803512"/>
            <a:ext cx="5096669" cy="17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Acknowledgements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 # of next byte expected from other side</a:t>
            </a: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cumulative ACK</a:t>
            </a:r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845D3A7B-C2B2-5F46-AC88-0FE1A562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71" y="4633906"/>
            <a:ext cx="5096669" cy="17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ts val="19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Q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how receiver handles out-of-order segments</a:t>
            </a: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A: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spec doesn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’t say, - up to implementor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9" name="Slide Number Placeholder 2">
            <a:extLst>
              <a:ext uri="{FF2B5EF4-FFF2-40B4-BE49-F238E27FC236}">
                <a16:creationId xmlns:a16="http://schemas.microsoft.com/office/drawing/2014/main" id="{471D7C94-F1DF-F240-884F-FBFDCBF83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sequence numbers, ACKs</a:t>
            </a:r>
            <a:endParaRPr lang="en-US" sz="4400" b="0" dirty="0"/>
          </a:p>
        </p:txBody>
      </p:sp>
      <p:sp>
        <p:nvSpPr>
          <p:cNvPr id="133" name="Text Box 8">
            <a:extLst>
              <a:ext uri="{FF2B5EF4-FFF2-40B4-BE49-F238E27FC236}">
                <a16:creationId xmlns:a16="http://schemas.microsoft.com/office/drawing/2014/main" id="{4BFA7F94-ECDC-4F4E-BAAE-2F377F89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117" y="4011734"/>
            <a:ext cx="251918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ACKs receipt of echoed 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4" name="Text Box 9">
            <a:extLst>
              <a:ext uri="{FF2B5EF4-FFF2-40B4-BE49-F238E27FC236}">
                <a16:creationId xmlns:a16="http://schemas.microsoft.com/office/drawing/2014/main" id="{6F6C270A-95D4-3B45-95CD-2E7A2782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7" y="3001865"/>
            <a:ext cx="318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ACKs receipt of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echoes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back 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Text Box 11">
            <a:extLst>
              <a:ext uri="{FF2B5EF4-FFF2-40B4-BE49-F238E27FC236}">
                <a16:creationId xmlns:a16="http://schemas.microsoft.com/office/drawing/2014/main" id="{7AB83FEF-E6C5-3C4E-8F11-410822AB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011" y="5644479"/>
            <a:ext cx="3401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simple telnet scenario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37" name="Text Box 13">
            <a:extLst>
              <a:ext uri="{FF2B5EF4-FFF2-40B4-BE49-F238E27FC236}">
                <a16:creationId xmlns:a16="http://schemas.microsoft.com/office/drawing/2014/main" id="{0851DEB2-88A4-C849-8DEA-02D53E9A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672" y="1492971"/>
            <a:ext cx="997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38" name="Text Box 17">
            <a:extLst>
              <a:ext uri="{FF2B5EF4-FFF2-40B4-BE49-F238E27FC236}">
                <a16:creationId xmlns:a16="http://schemas.microsoft.com/office/drawing/2014/main" id="{847A8C2E-C7AE-5B45-9FFE-DE39BC58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390" y="1459336"/>
            <a:ext cx="1008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52BC9-BFE2-2C4F-B7CF-DD705BF09468}"/>
              </a:ext>
            </a:extLst>
          </p:cNvPr>
          <p:cNvGrpSpPr/>
          <p:nvPr/>
        </p:nvGrpSpPr>
        <p:grpSpPr>
          <a:xfrm>
            <a:off x="1499000" y="2541021"/>
            <a:ext cx="5581275" cy="780392"/>
            <a:chOff x="1499000" y="2541021"/>
            <a:chExt cx="5581275" cy="780392"/>
          </a:xfrm>
        </p:grpSpPr>
        <p:sp>
          <p:nvSpPr>
            <p:cNvPr id="131" name="Line 4">
              <a:extLst>
                <a:ext uri="{FF2B5EF4-FFF2-40B4-BE49-F238E27FC236}">
                  <a16:creationId xmlns:a16="http://schemas.microsoft.com/office/drawing/2014/main" id="{4E48AD8B-7F93-B847-8494-F0B86AABA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4237" y="2749913"/>
              <a:ext cx="2586037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2" name="Text Box 7">
              <a:extLst>
                <a:ext uri="{FF2B5EF4-FFF2-40B4-BE49-F238E27FC236}">
                  <a16:creationId xmlns:a16="http://schemas.microsoft.com/office/drawing/2014/main" id="{B9E9C219-DA90-8A41-A18D-4DF67A2B1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000" y="2541021"/>
              <a:ext cx="2725007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User types</a:t>
              </a:r>
              <a:r>
                <a: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Rectangle 18">
              <a:extLst>
                <a:ext uri="{FF2B5EF4-FFF2-40B4-BE49-F238E27FC236}">
                  <a16:creationId xmlns:a16="http://schemas.microsoft.com/office/drawing/2014/main" id="{35BA661F-5A22-C84E-B47D-9147B3088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037" y="2841988"/>
              <a:ext cx="814387" cy="379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0" name="Text Box 19">
              <a:extLst>
                <a:ext uri="{FF2B5EF4-FFF2-40B4-BE49-F238E27FC236}">
                  <a16:creationId xmlns:a16="http://schemas.microsoft.com/office/drawing/2014/main" id="{880D64B6-5AB7-0245-B925-5A511DDE9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272" y="2854620"/>
              <a:ext cx="28200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Seq=42, ACK=79, data = 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581A9F-48A7-D546-AB16-5A259024E309}"/>
              </a:ext>
            </a:extLst>
          </p:cNvPr>
          <p:cNvGrpSpPr/>
          <p:nvPr/>
        </p:nvGrpSpPr>
        <p:grpSpPr>
          <a:xfrm>
            <a:off x="4264368" y="3523026"/>
            <a:ext cx="2813399" cy="800100"/>
            <a:chOff x="4264368" y="3523026"/>
            <a:chExt cx="2813399" cy="800100"/>
          </a:xfrm>
        </p:grpSpPr>
        <p:sp>
          <p:nvSpPr>
            <p:cNvPr id="135" name="Line 10">
              <a:extLst>
                <a:ext uri="{FF2B5EF4-FFF2-40B4-BE49-F238E27FC236}">
                  <a16:creationId xmlns:a16="http://schemas.microsoft.com/office/drawing/2014/main" id="{7C681F4C-24E8-5D43-BE10-D3949F61C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4712" y="3523026"/>
              <a:ext cx="2554287" cy="8001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20">
              <a:extLst>
                <a:ext uri="{FF2B5EF4-FFF2-40B4-BE49-F238E27FC236}">
                  <a16:creationId xmlns:a16="http://schemas.microsoft.com/office/drawing/2014/main" id="{E3E3363E-9511-1A43-912C-05D171708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62" y="3800838"/>
              <a:ext cx="823912" cy="246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2" name="Text Box 21">
              <a:extLst>
                <a:ext uri="{FF2B5EF4-FFF2-40B4-BE49-F238E27FC236}">
                  <a16:creationId xmlns:a16="http://schemas.microsoft.com/office/drawing/2014/main" id="{18709FF4-595B-2F4F-9697-F2C14F760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368" y="3736718"/>
              <a:ext cx="28133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Seq=79, ACK=43, data = 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6C1350-9453-1E48-8790-F100F9587769}"/>
              </a:ext>
            </a:extLst>
          </p:cNvPr>
          <p:cNvGrpSpPr/>
          <p:nvPr/>
        </p:nvGrpSpPr>
        <p:grpSpPr>
          <a:xfrm>
            <a:off x="4339949" y="4518388"/>
            <a:ext cx="2590800" cy="506413"/>
            <a:chOff x="4339949" y="4518388"/>
            <a:chExt cx="2590800" cy="506413"/>
          </a:xfrm>
        </p:grpSpPr>
        <p:sp>
          <p:nvSpPr>
            <p:cNvPr id="130" name="Line 3">
              <a:extLst>
                <a:ext uri="{FF2B5EF4-FFF2-40B4-BE49-F238E27FC236}">
                  <a16:creationId xmlns:a16="http://schemas.microsoft.com/office/drawing/2014/main" id="{21939EAE-12FE-4B4B-8477-DA966E53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949" y="4518388"/>
              <a:ext cx="2590800" cy="50641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3" name="Rectangle 22">
              <a:extLst>
                <a:ext uri="{FF2B5EF4-FFF2-40B4-BE49-F238E27FC236}">
                  <a16:creationId xmlns:a16="http://schemas.microsoft.com/office/drawing/2014/main" id="{36373196-F0F3-9041-A157-0DFF0B56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637" y="4648563"/>
              <a:ext cx="958850" cy="357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4" name="Text Box 23">
              <a:extLst>
                <a:ext uri="{FF2B5EF4-FFF2-40B4-BE49-F238E27FC236}">
                  <a16:creationId xmlns:a16="http://schemas.microsoft.com/office/drawing/2014/main" id="{2C94660D-0BE1-434B-85A6-BB2284990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710" y="4609843"/>
              <a:ext cx="17122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Seq=43, ACK=80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Line 24">
            <a:extLst>
              <a:ext uri="{FF2B5EF4-FFF2-40B4-BE49-F238E27FC236}">
                <a16:creationId xmlns:a16="http://schemas.microsoft.com/office/drawing/2014/main" id="{4198420A-33F5-1542-B39F-616C0F629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012" y="2508613"/>
            <a:ext cx="0" cy="258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C59AD6B4-1F7E-D046-AE58-B0A214345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249" y="2561001"/>
            <a:ext cx="0" cy="258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47" name="Group 27">
            <a:extLst>
              <a:ext uri="{FF2B5EF4-FFF2-40B4-BE49-F238E27FC236}">
                <a16:creationId xmlns:a16="http://schemas.microsoft.com/office/drawing/2014/main" id="{78A4C821-5D3D-F049-95FB-64A6C2EFC29B}"/>
              </a:ext>
            </a:extLst>
          </p:cNvPr>
          <p:cNvGrpSpPr>
            <a:grpSpLocks/>
          </p:cNvGrpSpPr>
          <p:nvPr/>
        </p:nvGrpSpPr>
        <p:grpSpPr bwMode="auto">
          <a:xfrm>
            <a:off x="3824012" y="1687876"/>
            <a:ext cx="755650" cy="782637"/>
            <a:chOff x="-44" y="1473"/>
            <a:chExt cx="981" cy="1105"/>
          </a:xfrm>
        </p:grpSpPr>
        <p:pic>
          <p:nvPicPr>
            <p:cNvPr id="148" name="Picture 28" descr="desktop_computer_stylized_medium">
              <a:extLst>
                <a:ext uri="{FF2B5EF4-FFF2-40B4-BE49-F238E27FC236}">
                  <a16:creationId xmlns:a16="http://schemas.microsoft.com/office/drawing/2014/main" id="{37E197D2-A990-E643-BBEF-3FDB8B30E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Freeform 29">
              <a:extLst>
                <a:ext uri="{FF2B5EF4-FFF2-40B4-BE49-F238E27FC236}">
                  <a16:creationId xmlns:a16="http://schemas.microsoft.com/office/drawing/2014/main" id="{B63C2E39-A8CB-1F4B-B3CA-E65FF2976D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0" name="Group 30">
            <a:extLst>
              <a:ext uri="{FF2B5EF4-FFF2-40B4-BE49-F238E27FC236}">
                <a16:creationId xmlns:a16="http://schemas.microsoft.com/office/drawing/2014/main" id="{AEA67504-808C-2C43-80AA-6BED564C9A2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86274" y="1727563"/>
            <a:ext cx="788988" cy="862013"/>
            <a:chOff x="-44" y="1473"/>
            <a:chExt cx="981" cy="1105"/>
          </a:xfrm>
        </p:grpSpPr>
        <p:pic>
          <p:nvPicPr>
            <p:cNvPr id="151" name="Picture 31" descr="desktop_computer_stylized_medium">
              <a:extLst>
                <a:ext uri="{FF2B5EF4-FFF2-40B4-BE49-F238E27FC236}">
                  <a16:creationId xmlns:a16="http://schemas.microsoft.com/office/drawing/2014/main" id="{0B37A6B2-9E4A-114B-85F9-5E3DF6205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100E17DE-5CEE-AB45-8E97-F0E8B66179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8778AE-4599-7841-B71E-D835F9A5393E}"/>
              </a:ext>
            </a:extLst>
          </p:cNvPr>
          <p:cNvGrpSpPr/>
          <p:nvPr/>
        </p:nvGrpSpPr>
        <p:grpSpPr>
          <a:xfrm>
            <a:off x="4692316" y="2815389"/>
            <a:ext cx="1388485" cy="1371600"/>
            <a:chOff x="4692316" y="2815389"/>
            <a:chExt cx="1388485" cy="13716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715EF6-F294-3449-96CB-B6947A099ADE}"/>
                </a:ext>
              </a:extLst>
            </p:cNvPr>
            <p:cNvSpPr/>
            <p:nvPr/>
          </p:nvSpPr>
          <p:spPr>
            <a:xfrm>
              <a:off x="5566610" y="3721768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783624-80C6-2148-8502-F1C29047872A}"/>
                </a:ext>
              </a:extLst>
            </p:cNvPr>
            <p:cNvSpPr/>
            <p:nvPr/>
          </p:nvSpPr>
          <p:spPr>
            <a:xfrm>
              <a:off x="4692316" y="2815389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7B7D31-A373-0B4B-A1B5-F4FD39A2F3C3}"/>
                </a:ext>
              </a:extLst>
            </p:cNvPr>
            <p:cNvCxnSpPr/>
            <p:nvPr/>
          </p:nvCxnSpPr>
          <p:spPr>
            <a:xfrm flipH="1" flipV="1">
              <a:off x="5117431" y="3224463"/>
              <a:ext cx="513348" cy="51334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5AF06C-D673-CA4F-A51B-93240818CB9A}"/>
              </a:ext>
            </a:extLst>
          </p:cNvPr>
          <p:cNvGrpSpPr/>
          <p:nvPr/>
        </p:nvGrpSpPr>
        <p:grpSpPr>
          <a:xfrm>
            <a:off x="4684295" y="3737810"/>
            <a:ext cx="1982043" cy="1307432"/>
            <a:chOff x="4692316" y="2815389"/>
            <a:chExt cx="1982043" cy="13074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1B5065-4044-F742-9CE7-C6C1E51A71E8}"/>
                </a:ext>
              </a:extLst>
            </p:cNvPr>
            <p:cNvSpPr/>
            <p:nvPr/>
          </p:nvSpPr>
          <p:spPr>
            <a:xfrm>
              <a:off x="6160168" y="3657600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F4BEC1-9A8B-BA47-BC77-A5A357B8A4B6}"/>
                </a:ext>
              </a:extLst>
            </p:cNvPr>
            <p:cNvSpPr/>
            <p:nvPr/>
          </p:nvSpPr>
          <p:spPr>
            <a:xfrm>
              <a:off x="4692316" y="2815389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94C7DC-0B9B-5648-ACEB-7945930EE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5557" y="3224463"/>
              <a:ext cx="970548" cy="52136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951C5C48-402B-A744-B23C-9DA42D7A6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29" name="Rectangle 1027">
            <a:extLst>
              <a:ext uri="{FF2B5EF4-FFF2-40B4-BE49-F238E27FC236}">
                <a16:creationId xmlns:a16="http://schemas.microsoft.com/office/drawing/2014/main" id="{E2121436-377D-9943-817E-B014539AAB14}"/>
              </a:ext>
            </a:extLst>
          </p:cNvPr>
          <p:cNvSpPr txBox="1">
            <a:spLocks noChangeArrowheads="1"/>
          </p:cNvSpPr>
          <p:nvPr/>
        </p:nvSpPr>
        <p:spPr>
          <a:xfrm>
            <a:off x="673789" y="1393136"/>
            <a:ext cx="521344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set TCP timeout value?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than RTT, but RTT varies!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short: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premature timeout, unnecessary retransmissions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long: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 reaction to segment loss</a:t>
            </a:r>
          </a:p>
        </p:txBody>
      </p:sp>
      <p:sp>
        <p:nvSpPr>
          <p:cNvPr id="30" name="Rectangle 1028">
            <a:extLst>
              <a:ext uri="{FF2B5EF4-FFF2-40B4-BE49-F238E27FC236}">
                <a16:creationId xmlns:a16="http://schemas.microsoft.com/office/drawing/2014/main" id="{EBDCCB72-DE33-3D44-BBEA-E4C6F08C3D8E}"/>
              </a:ext>
            </a:extLst>
          </p:cNvPr>
          <p:cNvSpPr txBox="1">
            <a:spLocks noChangeArrowheads="1"/>
          </p:cNvSpPr>
          <p:nvPr/>
        </p:nvSpPr>
        <p:spPr>
          <a:xfrm>
            <a:off x="6258838" y="1393136"/>
            <a:ext cx="55659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estimate RTT?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SampleRTT: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measured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time from segment transmission until ACK receipt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ignore retransmissions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will vary, want estimated RTT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smoother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average several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measurements, not just current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9C69A2-4389-474B-8FF4-E0D66DDE4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F844AE2-7CBB-B241-ABD8-7F7D48828D4B}"/>
              </a:ext>
            </a:extLst>
          </p:cNvPr>
          <p:cNvSpPr/>
          <p:nvPr/>
        </p:nvSpPr>
        <p:spPr>
          <a:xfrm>
            <a:off x="876300" y="1261543"/>
            <a:ext cx="8974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466E19A-B1DF-1A42-B002-F49CA04A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246817"/>
            <a:ext cx="9052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(1-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SampleRTT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4A4474B4-4EC5-0C4B-8B43-3433BA1C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" y="1857328"/>
            <a:ext cx="7067550" cy="14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xponential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eighted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oving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verage (EWMA)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influence of past sample decreases exponentially fast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typical value: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0.125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1A723-2F83-4149-BCD6-BF02F3F3BE24}"/>
              </a:ext>
            </a:extLst>
          </p:cNvPr>
          <p:cNvGrpSpPr/>
          <p:nvPr/>
        </p:nvGrpSpPr>
        <p:grpSpPr>
          <a:xfrm>
            <a:off x="4673229" y="2443135"/>
            <a:ext cx="6448425" cy="4292600"/>
            <a:chOff x="1531938" y="2565400"/>
            <a:chExt cx="6448425" cy="4292600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B47CB747-71BF-F246-8D51-35EDB4E56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8150" y="2565400"/>
              <a:ext cx="6272213" cy="4292600"/>
              <a:chOff x="782" y="1865"/>
              <a:chExt cx="3951" cy="2704"/>
            </a:xfrm>
          </p:grpSpPr>
          <p:pic>
            <p:nvPicPr>
              <p:cNvPr id="26" name="Picture 12">
                <a:extLst>
                  <a:ext uri="{FF2B5EF4-FFF2-40B4-BE49-F238E27FC236}">
                    <a16:creationId xmlns:a16="http://schemas.microsoft.com/office/drawing/2014/main" id="{1B79C964-96AD-AA4A-B4CF-C6377C29E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" y="1865"/>
                <a:ext cx="3951" cy="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92FABEFD-E51C-0A49-A008-5D94B930D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1926"/>
                <a:ext cx="1404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9CA757D-88CC-BF41-8C8F-6A16BC6C0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RTT (milliseconds)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5783915F-0896-D04A-9D0B-BE930F53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RTT: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gaia.cs.umass.edu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to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fantasia.eurecom.fr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FDF3CC5E-05FF-9348-AFEA-B37BF0709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sampleRTT</a:t>
              </a: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F17B9932-059C-5C46-AFDC-5141617F4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EstimatedRTT</a:t>
              </a:r>
            </a:p>
          </p:txBody>
        </p:sp>
        <p:sp>
          <p:nvSpPr>
            <p:cNvPr id="36" name="AutoShape 22">
              <a:extLst>
                <a:ext uri="{FF2B5EF4-FFF2-40B4-BE49-F238E27FC236}">
                  <a16:creationId xmlns:a16="http://schemas.microsoft.com/office/drawing/2014/main" id="{5C984DD6-69E3-6841-B32A-69B38C89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AutoShape 23">
              <a:extLst>
                <a:ext uri="{FF2B5EF4-FFF2-40B4-BE49-F238E27FC236}">
                  <a16:creationId xmlns:a16="http://schemas.microsoft.com/office/drawing/2014/main" id="{949FCF6B-A257-E540-8887-09B596633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1C4D877B-9F3D-6342-9DFB-B8DAC5F2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5">
              <a:extLst>
                <a:ext uri="{FF2B5EF4-FFF2-40B4-BE49-F238E27FC236}">
                  <a16:creationId xmlns:a16="http://schemas.microsoft.com/office/drawing/2014/main" id="{46A7C35C-F55E-D448-9F19-A868DE731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1775" y="6386513"/>
              <a:ext cx="1512888" cy="336550"/>
              <a:chOff x="2343" y="3645"/>
              <a:chExt cx="953" cy="212"/>
            </a:xfrm>
          </p:grpSpPr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76A5B688-5F66-A646-903E-26608C06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695"/>
                <a:ext cx="527" cy="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9530FDC0-AF61-1C41-8AC4-6B29BC1A8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3" y="3645"/>
                <a:ext cx="9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time (seconds)</a:t>
                </a:r>
              </a:p>
            </p:txBody>
          </p:sp>
        </p:grp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0D2031C-D174-0C4C-B2D2-3D6ED6240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818E497C-5ADD-8648-BF4A-762A1B89120F}"/>
              </a:ext>
            </a:extLst>
          </p:cNvPr>
          <p:cNvSpPr txBox="1">
            <a:spLocks noChangeArrowheads="1"/>
          </p:cNvSpPr>
          <p:nvPr/>
        </p:nvSpPr>
        <p:spPr>
          <a:xfrm>
            <a:off x="635138" y="1537841"/>
            <a:ext cx="11327678" cy="112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timeout interval: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plus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safety margin”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large variation in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 a larger safety margin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DFD149-D3B6-7049-8FD3-A4E0D481C064}"/>
              </a:ext>
            </a:extLst>
          </p:cNvPr>
          <p:cNvGrpSpPr/>
          <p:nvPr/>
        </p:nvGrpSpPr>
        <p:grpSpPr>
          <a:xfrm>
            <a:off x="1061454" y="2679700"/>
            <a:ext cx="9532485" cy="1193800"/>
            <a:chOff x="858254" y="2667000"/>
            <a:chExt cx="9532485" cy="11938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78BD41-D638-4D4B-B561-317912C0037E}"/>
                </a:ext>
              </a:extLst>
            </p:cNvPr>
            <p:cNvSpPr/>
            <p:nvPr/>
          </p:nvSpPr>
          <p:spPr>
            <a:xfrm>
              <a:off x="858254" y="2667000"/>
              <a:ext cx="953248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13338CC9-61FA-4847-87D5-4B4830DB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79" y="2701243"/>
              <a:ext cx="79184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TimeoutInterval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+ 4*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14">
              <a:extLst>
                <a:ext uri="{FF2B5EF4-FFF2-40B4-BE49-F238E27FC236}">
                  <a16:creationId xmlns:a16="http://schemas.microsoft.com/office/drawing/2014/main" id="{29ECD817-A810-F04B-85CA-8D6E49B8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854" y="3442606"/>
              <a:ext cx="1811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 RTT</a:t>
              </a:r>
            </a:p>
          </p:txBody>
        </p:sp>
        <p:sp>
          <p:nvSpPr>
            <p:cNvPr id="64" name="Text Box 16">
              <a:extLst>
                <a:ext uri="{FF2B5EF4-FFF2-40B4-BE49-F238E27FC236}">
                  <a16:creationId xmlns:a16="http://schemas.microsoft.com/office/drawing/2014/main" id="{B6E79AC7-559E-CA4D-B400-169E15D64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904" y="3461656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“</a:t>
              </a: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safety margin</a:t>
              </a: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”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7">
              <a:extLst>
                <a:ext uri="{FF2B5EF4-FFF2-40B4-BE49-F238E27FC236}">
                  <a16:creationId xmlns:a16="http://schemas.microsoft.com/office/drawing/2014/main" id="{FF049043-4FEA-C546-ADC2-E314E7D23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1779" y="308224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9">
              <a:extLst>
                <a:ext uri="{FF2B5EF4-FFF2-40B4-BE49-F238E27FC236}">
                  <a16:creationId xmlns:a16="http://schemas.microsoft.com/office/drawing/2014/main" id="{F55903EC-FD0A-654A-913F-52F13FFBE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3529" y="308859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pic>
          <p:nvPicPr>
            <p:cNvPr id="67" name="Picture 20" descr="alarm_clock_ringing">
              <a:extLst>
                <a:ext uri="{FF2B5EF4-FFF2-40B4-BE49-F238E27FC236}">
                  <a16:creationId xmlns:a16="http://schemas.microsoft.com/office/drawing/2014/main" id="{DF906935-706B-2B43-B876-CAD3FE51C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43" y="3238052"/>
              <a:ext cx="646558" cy="6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1">
            <a:extLst>
              <a:ext uri="{FF2B5EF4-FFF2-40B4-BE49-F238E27FC236}">
                <a16:creationId xmlns:a16="http://schemas.microsoft.com/office/drawing/2014/main" id="{04CEDEED-587A-DF46-A338-0F70AC9A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6343507"/>
            <a:ext cx="10018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E77073-7604-A04F-8597-12BF5941CCE7}"/>
              </a:ext>
            </a:extLst>
          </p:cNvPr>
          <p:cNvGrpSpPr/>
          <p:nvPr/>
        </p:nvGrpSpPr>
        <p:grpSpPr>
          <a:xfrm>
            <a:off x="1304479" y="4827690"/>
            <a:ext cx="10446405" cy="940044"/>
            <a:chOff x="1837879" y="3151290"/>
            <a:chExt cx="10446405" cy="94004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88E7C6-ABA1-FA45-A2D5-10F964EB5DB8}"/>
                </a:ext>
              </a:extLst>
            </p:cNvPr>
            <p:cNvSpPr/>
            <p:nvPr/>
          </p:nvSpPr>
          <p:spPr>
            <a:xfrm>
              <a:off x="1837879" y="3151290"/>
              <a:ext cx="9532486" cy="522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2F6AE672-95B4-DF44-B435-567781B49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879" y="3151831"/>
              <a:ext cx="10018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(1-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)*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*|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SampleRTT-EstimatedRTT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|</a:t>
              </a:r>
            </a:p>
          </p:txBody>
        </p:sp>
        <p:sp>
          <p:nvSpPr>
            <p:cNvPr id="61" name="Text Box 12">
              <a:extLst>
                <a:ext uri="{FF2B5EF4-FFF2-40B4-BE49-F238E27FC236}">
                  <a16:creationId xmlns:a16="http://schemas.microsoft.com/office/drawing/2014/main" id="{D33A459F-5B30-B942-A281-437341BBF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8147" y="3694459"/>
              <a:ext cx="33861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(typically,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  <a:sym typeface="Symbol" charset="0"/>
                </a:rPr>
                <a:t>= 0.25)</a:t>
              </a:r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4DBD9BE8-0206-984D-9734-DB015980BF63}"/>
              </a:ext>
            </a:extLst>
          </p:cNvPr>
          <p:cNvSpPr txBox="1">
            <a:spLocks noChangeArrowheads="1"/>
          </p:cNvSpPr>
          <p:nvPr/>
        </p:nvSpPr>
        <p:spPr>
          <a:xfrm>
            <a:off x="660538" y="4192141"/>
            <a:ext cx="11327678" cy="54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EWMA of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SampleRTT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deviation from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0FC6F86E-C16B-C949-B055-1DD32A860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4855</Words>
  <Application>Microsoft Office PowerPoint</Application>
  <PresentationFormat>Geniş ekran</PresentationFormat>
  <Paragraphs>711</Paragraphs>
  <Slides>30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Courier</vt:lpstr>
      <vt:lpstr>Courier New</vt:lpstr>
      <vt:lpstr>Courier Std</vt:lpstr>
      <vt:lpstr>Gill Sans MT</vt:lpstr>
      <vt:lpstr>Tahoma</vt:lpstr>
      <vt:lpstr>Times New Roman</vt:lpstr>
      <vt:lpstr>Wingdings</vt:lpstr>
      <vt:lpstr>Office Theme</vt:lpstr>
      <vt:lpstr>PowerPoint Sunusu</vt:lpstr>
      <vt:lpstr>Chapter 3: roadmap</vt:lpstr>
      <vt:lpstr>TCP: overview  RFCs: 793,1122, 2018, 5681, 7323</vt:lpstr>
      <vt:lpstr>TCP segment structure</vt:lpstr>
      <vt:lpstr>TCP sequence numbers, ACKs</vt:lpstr>
      <vt:lpstr>TCP sequence numbers, ACKs</vt:lpstr>
      <vt:lpstr>TCP round trip time, timeout</vt:lpstr>
      <vt:lpstr>TCP round trip time, timeout</vt:lpstr>
      <vt:lpstr>TCP round trip time, timeout</vt:lpstr>
      <vt:lpstr>TCP Sender (simplified)</vt:lpstr>
      <vt:lpstr>TCP Receiver: ACK generation [RFC 5681]</vt:lpstr>
      <vt:lpstr>TCP: retransmission scenarios</vt:lpstr>
      <vt:lpstr>TCP: retransmission scenarios</vt:lpstr>
      <vt:lpstr>TCP fast retransmit</vt:lpstr>
      <vt:lpstr>Chapter 3: roadmap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connection management</vt:lpstr>
      <vt:lpstr>Agreeing to establish a connection</vt:lpstr>
      <vt:lpstr>2-way handshake scenarios</vt:lpstr>
      <vt:lpstr>2-way handshake scenarios</vt:lpstr>
      <vt:lpstr>2-way handshake scenarios</vt:lpstr>
      <vt:lpstr>TCP 3-way handshake</vt:lpstr>
      <vt:lpstr>A human 3-way handshake protocol</vt:lpstr>
      <vt:lpstr>Closing a TCP connection</vt:lpstr>
      <vt:lpstr>Chapter 3: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yakup bakış</cp:lastModifiedBy>
  <cp:revision>401</cp:revision>
  <dcterms:created xsi:type="dcterms:W3CDTF">2020-01-18T07:24:59Z</dcterms:created>
  <dcterms:modified xsi:type="dcterms:W3CDTF">2026-03-29T22:38:49Z</dcterms:modified>
</cp:coreProperties>
</file>