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10" r:id="rId1"/>
  </p:sldMasterIdLst>
  <p:notesMasterIdLst>
    <p:notesMasterId r:id="rId10"/>
  </p:notesMasterIdLst>
  <p:handoutMasterIdLst>
    <p:handoutMasterId r:id="rId11"/>
  </p:handoutMasterIdLst>
  <p:sldIdLst>
    <p:sldId id="423" r:id="rId2"/>
    <p:sldId id="483" r:id="rId3"/>
    <p:sldId id="484" r:id="rId4"/>
    <p:sldId id="475" r:id="rId5"/>
    <p:sldId id="480" r:id="rId6"/>
    <p:sldId id="478" r:id="rId7"/>
    <p:sldId id="481" r:id="rId8"/>
    <p:sldId id="48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99"/>
    <a:srgbClr val="1B32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529" autoAdjust="0"/>
    <p:restoredTop sz="93729" autoAdjust="0"/>
  </p:normalViewPr>
  <p:slideViewPr>
    <p:cSldViewPr>
      <p:cViewPr varScale="1">
        <p:scale>
          <a:sx n="62" d="100"/>
          <a:sy n="62" d="100"/>
        </p:scale>
        <p:origin x="989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3/2/2026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 everyone! My name is </a:t>
            </a:r>
            <a:r>
              <a:rPr lang="tr-TR" dirty="0"/>
              <a:t>Yakup</a:t>
            </a:r>
            <a:r>
              <a:rPr lang="en-US" dirty="0"/>
              <a:t>. I’ll be your instructor for Web Design and Programming</a:t>
            </a:r>
            <a:r>
              <a:rPr lang="tr-TR" dirty="0"/>
              <a:t>. </a:t>
            </a:r>
            <a:r>
              <a:rPr lang="en-US" dirty="0"/>
              <a:t>Before we start, I’d like to briefly introduce myself…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29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FE90D-E26B-4B0B-8D2A-79CCBA5B6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8B905D7-92F0-4598-8250-934955341EC2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EB3AE281-4EFA-4697-9EF2-93EF09A99C8A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3833BA49-17AF-4507-B7EE-33251DCE8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DD569001-75C5-40F5-9087-F0D640A54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397" y="157465"/>
            <a:ext cx="7086600" cy="87282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32100E-8508-4087-8C4C-F6F2C3E53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7B1FBA6-E755-4869-8D94-AD4EA86154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3247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574BE6-A145-4F8B-8B97-A3D5CEA93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BDEDF-EE46-489C-B346-8B506CCF6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6FEE0A0-19ED-48F6-B1DF-00A65D3E81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141C1A8-6173-4A8C-AACF-926419B235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5CFDCE5-643C-4BAA-BE73-2A6F017F7F49}" type="datetime1">
              <a:rPr lang="tr-TR" smtClean="0"/>
              <a:t>2.03.2026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6243460-F382-478A-848C-8689A7FD6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7540764-83F2-4347-A36A-61878954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802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2B48C6-3C04-4F86-B1EE-FF5CC67BC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11E6E27-BD7B-4F7D-ADF4-34AD9D4E48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/>
              <a:t>Resim eklemek için simgeye tıklayın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E8BCA8A-B56A-4DCE-B51D-F115C9708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659CFF8-32FC-4D0C-AC48-A44696F6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D2430E3-9BD4-4B94-AB33-626BB8A78766}" type="datetime1">
              <a:rPr lang="tr-TR" smtClean="0"/>
              <a:t>2.03.2026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EE4CD39-CA15-46ED-B698-064AA685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A1D729C-40A8-4667-AC91-76CC92E6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74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97F0A1-99B6-4A91-B70A-EB0C0031A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C8B9BC3-6915-42FB-93CB-FE8B0C1177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7B722A-CF5E-4296-A5B5-902D49DCFA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B6A4F65E-4705-4FDF-B6B0-B14FF49A0802}" type="datetime1">
              <a:rPr lang="tr-TR" smtClean="0"/>
              <a:t>2.03.2026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286FC61-34AE-40A4-A626-208D9EBF2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7D9E39-2A3C-4B71-BB9C-2E84324C4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2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3BFC8F2-05CD-4DED-A77F-310C7BE3FE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10E9C27-F7B0-4BBC-98F7-01322A8DA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2ACE3B1-FF55-4888-B050-BDD52DFC86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4A6BD07-D366-4A28-9A57-561282EA17E4}" type="datetime1">
              <a:rPr lang="tr-TR" smtClean="0"/>
              <a:t>2.03.2026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29320B0-BD9D-40C0-BE89-AFF9594A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1C512F8-1423-49C4-AAE7-C2DD1D431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620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27C82-9E01-476D-94EE-D1689C24DD0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960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47911-109A-44D9-B777-C504DC0951CF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770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C8858-0185-408B-A19C-7CAE81C9A6C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542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43376-B3BD-4FB1-90F6-321E7E169BC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0376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D4268-ED8C-40E2-8601-11AD920567DF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21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28353-0B17-4E89-A0B9-2703EAFC79E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841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>
            <a:extLst>
              <a:ext uri="{FF2B5EF4-FFF2-40B4-BE49-F238E27FC236}">
                <a16:creationId xmlns:a16="http://schemas.microsoft.com/office/drawing/2014/main" id="{9F3C44CD-517F-4127-A02A-E0A24A22615D}"/>
              </a:ext>
            </a:extLst>
          </p:cNvPr>
          <p:cNvSpPr/>
          <p:nvPr userDrawn="1"/>
        </p:nvSpPr>
        <p:spPr>
          <a:xfrm>
            <a:off x="0" y="6647377"/>
            <a:ext cx="9144000" cy="212725"/>
          </a:xfrm>
          <a:prstGeom prst="rect">
            <a:avLst/>
          </a:prstGeom>
          <a:solidFill>
            <a:srgbClr val="1B3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526BED1-D171-4DE4-B8FB-32F94FC20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BC7967BF-7ABC-4306-BF60-71EDE9FCBC91}"/>
              </a:ext>
            </a:extLst>
          </p:cNvPr>
          <p:cNvSpPr/>
          <p:nvPr userDrawn="1"/>
        </p:nvSpPr>
        <p:spPr>
          <a:xfrm>
            <a:off x="0" y="-1"/>
            <a:ext cx="9144000" cy="1520145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DDD97546-ED02-4649-BFD9-2C6B0BB7CC77}"/>
              </a:ext>
            </a:extLst>
          </p:cNvPr>
          <p:cNvSpPr/>
          <p:nvPr userDrawn="1"/>
        </p:nvSpPr>
        <p:spPr>
          <a:xfrm>
            <a:off x="27992" y="1520145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2" name="Resim 11">
            <a:extLst>
              <a:ext uri="{FF2B5EF4-FFF2-40B4-BE49-F238E27FC236}">
                <a16:creationId xmlns:a16="http://schemas.microsoft.com/office/drawing/2014/main" id="{8809A94F-C678-47AF-8078-A5B31E1CD3C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859810"/>
            <a:ext cx="1314450" cy="1314450"/>
          </a:xfrm>
          <a:prstGeom prst="rect">
            <a:avLst/>
          </a:prstGeom>
        </p:spPr>
      </p:pic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3DF2CDA-456C-4F60-B3AB-C895A840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B0C01E8-7ED1-4B07-9E15-39B4C37237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Başlık 5">
            <a:extLst>
              <a:ext uri="{FF2B5EF4-FFF2-40B4-BE49-F238E27FC236}">
                <a16:creationId xmlns:a16="http://schemas.microsoft.com/office/drawing/2014/main" id="{205EB21C-200D-42F8-93A7-001C43B36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4208916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4469B-5EEC-4CD4-A7AC-8EBF972A3D83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2487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58886-9E39-4BB3-BB86-122C735ECA0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274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ED96D-D11A-48AC-BAD3-617A8D87AEC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3242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00B45-9545-462F-A366-A1A4EDEC63E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9198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BD8A75-FBDA-440C-82B3-B1AE57529711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221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48504-3624-414D-9345-FDF66685BE85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1818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E91FD-9B2F-405C-97BC-C242EDF3BC2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0072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D3D43-B4BF-4FD9-AFB4-46DA3417167A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245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49A6D-4826-4154-A20B-8167F8F316E6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7983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E5998-8636-4753-A2E0-508AEF0B19FE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330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0FE90D-E26B-4B0B-8D2A-79CCBA5B6B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F8B905D7-92F0-4598-8250-934955341EC2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EB3AE281-4EFA-4697-9EF2-93EF09A99C8A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3833BA49-17AF-4507-B7EE-33251DCE88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DD569001-75C5-40F5-9087-F0D640A54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397" y="157465"/>
            <a:ext cx="7086600" cy="87282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EBF3031-CD8D-47B9-B773-114751628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DACDE86-AC76-44F6-9780-26602F22BA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0258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9548D-2F3E-4F9F-B81F-6B3BCCC2A56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0078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D394E0-BF0D-42E5-AD87-CB593120D53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00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3AD8B-611B-4709-A273-0FB2D8EDE4B5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3589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C70C6-1B17-48AA-AF6B-AA02AA94FB69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3804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05A09-3581-4039-8C42-8EE13A5DBE62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02049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A89E0-257A-4CE9-BBD5-F9730E4E457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5618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C0CBE-A651-4E76-84E2-67B592C4710A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547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BD05C-648F-4F87-9F3B-DF6A3F04951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2863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3EFB4-5AE6-4825-B3A4-66D624FA7C45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148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08238-649E-47D8-AD69-05350A96F4A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801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F87DD4-8372-4315-86E4-2E59F7DB6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0AA39D-AA0C-45A7-8ED2-7C6751ADF9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53B50B-E62C-45B6-B446-887E651C90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0475140-D20E-4AB6-A3B6-E21A80FEFD54}" type="datetime1">
              <a:rPr lang="tr-TR" smtClean="0"/>
              <a:t>2.03.2026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273EAE-73F9-4072-AFCD-1F56DBF2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A411045-4709-4384-AD52-33DB6A76C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909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E0CDD-F7D2-4288-9FE6-D15D280CEAE4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265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BEE96-4F9D-4ECD-A07D-AAA19D78A10A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0116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BFF6B-8C80-4656-9066-D8747A2172B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475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B2B5D-F9C7-4D1D-AD65-33557D00D30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28418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BF6C93-947F-4EE2-8A1E-E1D9F7B7DCE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66609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5E784-C59C-45F9-A8CB-D7F423748AE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7286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F43EB4-98A4-482C-95D8-82AAA4DB8A0B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8589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230A1-6DD4-451C-ABF8-E47831617F25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6119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DE39D-FEE0-4449-A316-418F9E651F4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71648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B43D5D-CD2A-4DB1-9552-BA0011151BCE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323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8621F3-E846-40DC-A2FC-1AF229009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311C57B-1E7E-4E37-A072-83550F2590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6EC67C8-5D9A-4C00-AB0B-F9C00DD70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5AB6689-1D93-4E5F-8AAD-A7FDCD9C94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7F7EB36-CA63-4C79-ABE2-68CEF4CA71CB}" type="datetime1">
              <a:rPr lang="tr-TR" smtClean="0"/>
              <a:t>2.03.2026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FB8B783-8177-4CFD-84F5-6D4CE5D3F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C512B11-483B-4EA6-BB86-BD633EDC7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2193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CD03E-BEED-4722-817F-E63D719F19B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7831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3523C-68CC-455E-BA58-D2C3E95F5042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68117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3E06E-D056-4EAF-956B-2C28FFF0650F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71731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2451E-B655-4DAE-AD99-CBF474F764FB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60903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1527C-60E1-4240-91C1-22E0BC855212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12827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27D48-6621-4D82-8854-EFBCC55021DF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526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01DFA-963D-481D-AE03-1866D920652D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7915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52025-2C08-40DA-A891-86EBA353DE68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14118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064BF-C779-4894-BBB9-6AC8F3898133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71411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C308A-BEE8-4775-9566-91AE33159486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31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9C6E6E-9E8E-44F9-BC89-CD075D2B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BB66EF-7F69-4004-8523-3B4DF53B47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AB9A080-C89D-471C-8264-FC050C9F8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710E987-28F3-40A5-9809-6F7E6397A0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C74B9D-6669-4CF1-B380-3BEDFEC3B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7CFA939C-1D80-4E20-A749-F07BEFA1CC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F89B7F3-FC42-4622-A0B8-5EF4EAD0AD82}" type="datetime1">
              <a:rPr lang="tr-TR" smtClean="0"/>
              <a:t>2.03.2026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678778E-7F18-4AC3-9425-A683C1E87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3600AF9-ACC0-4345-8480-746CEC6DC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21308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7D0E8-B62A-4C10-81CD-721681D8B9FC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91762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73152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600" b="1" i="0" baseline="0">
                <a:solidFill>
                  <a:srgbClr val="0033CC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B686E-0BD6-453B-A316-E317F8D1A667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/>
          </a:p>
          <a:p>
            <a:pPr algn="r">
              <a:defRPr/>
            </a:pPr>
            <a:r>
              <a:rPr lang="en-US" sz="900">
                <a:latin typeface="Arial Narrow" pitchFamily="34" charset="0"/>
              </a:rPr>
              <a:t>Slide </a:t>
            </a:r>
            <a:fld id="{5ECE9829-65B2-40C6-AEFF-7C648FF56A9C}" type="slidenum">
              <a:rPr lang="en-US" sz="900"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1269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709B2B-6ED4-4CFF-AA84-C40F265C9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144871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768346-5321-4AE3-A57C-370F839A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D28D27B-91A4-41D4-A16E-80EA9A92E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6DBB04-5ACD-4C21-A766-F1A36302DC2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759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7CD38D-3016-470D-BE3C-488372623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77107C0-9B91-458F-85C7-DF609F22B2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B8C62D0-0CC6-437C-BB13-D432D5EA6C29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A4C2215-CFD5-4DA9-8E95-E6763131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8DB51B9-4DA3-4AF1-B63E-F003BB212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11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A74594F-9CDB-4666-9160-DF1FE30A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200" y="6492875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2C73BC41-F28C-416E-BA43-4D85F24F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600" y="6492874"/>
            <a:ext cx="2057400" cy="365125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/>
              <a:t>Slide </a:t>
            </a:r>
            <a:fld id="{BF5C1183-B085-4070-A402-C03A3F977D3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90A673C-9C9D-402B-8DA4-3C3D87D876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1447800"/>
            <a:ext cx="8763000" cy="4821195"/>
          </a:xfrm>
        </p:spPr>
        <p:txBody>
          <a:bodyPr>
            <a:normAutofit/>
          </a:bodyPr>
          <a:lstStyle>
            <a:lvl1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-1800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 sz="20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11" name="Başlık 10">
            <a:extLst>
              <a:ext uri="{FF2B5EF4-FFF2-40B4-BE49-F238E27FC236}">
                <a16:creationId xmlns:a16="http://schemas.microsoft.com/office/drawing/2014/main" id="{C13DB588-40BD-4B58-9C1E-34A0BFC05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148188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image" Target="../media/image1.png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F85559-0170-4BC0-9105-520F4232F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A3A08536-4EB8-4BFB-92BB-D9E41DDABE6E}"/>
              </a:ext>
            </a:extLst>
          </p:cNvPr>
          <p:cNvSpPr/>
          <p:nvPr userDrawn="1"/>
        </p:nvSpPr>
        <p:spPr>
          <a:xfrm>
            <a:off x="0" y="6530674"/>
            <a:ext cx="9144000" cy="324280"/>
          </a:xfrm>
          <a:prstGeom prst="rect">
            <a:avLst/>
          </a:prstGeom>
          <a:solidFill>
            <a:srgbClr val="1B327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400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3C1B42E9-AA6E-416F-BA77-5604F09F3CCB}"/>
              </a:ext>
            </a:extLst>
          </p:cNvPr>
          <p:cNvSpPr/>
          <p:nvPr userDrawn="1"/>
        </p:nvSpPr>
        <p:spPr>
          <a:xfrm>
            <a:off x="0" y="0"/>
            <a:ext cx="9144000" cy="1030288"/>
          </a:xfrm>
          <a:prstGeom prst="rect">
            <a:avLst/>
          </a:prstGeom>
          <a:solidFill>
            <a:srgbClr val="1B32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4B0FD183-BBB6-41F3-96C9-C199676EB71C}"/>
              </a:ext>
            </a:extLst>
          </p:cNvPr>
          <p:cNvSpPr/>
          <p:nvPr userDrawn="1"/>
        </p:nvSpPr>
        <p:spPr>
          <a:xfrm>
            <a:off x="0" y="1030288"/>
            <a:ext cx="9144000" cy="9207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10" name="Resim 9">
            <a:extLst>
              <a:ext uri="{FF2B5EF4-FFF2-40B4-BE49-F238E27FC236}">
                <a16:creationId xmlns:a16="http://schemas.microsoft.com/office/drawing/2014/main" id="{0DB80770-32C3-4320-BFB9-288B352AFD48}"/>
              </a:ext>
            </a:extLst>
          </p:cNvPr>
          <p:cNvPicPr>
            <a:picLocks noChangeAspect="1"/>
          </p:cNvPicPr>
          <p:nvPr userDrawn="1"/>
        </p:nvPicPr>
        <p:blipFill>
          <a:blip r:embed="rId6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9253" y="157465"/>
            <a:ext cx="1314450" cy="1314450"/>
          </a:xfrm>
          <a:prstGeom prst="rect">
            <a:avLst/>
          </a:prstGeom>
        </p:spPr>
      </p:pic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BECFC9C-B4D0-4725-991B-3DC61180A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0"/>
            <a:ext cx="7010400" cy="10302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11" name="Veri Yer Tutucusu 10">
            <a:extLst>
              <a:ext uri="{FF2B5EF4-FFF2-40B4-BE49-F238E27FC236}">
                <a16:creationId xmlns:a16="http://schemas.microsoft.com/office/drawing/2014/main" id="{29F882E6-607C-4FB1-B650-7C8BE7A605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2875" y="6571518"/>
            <a:ext cx="1228725" cy="324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bg1"/>
                </a:solidFill>
              </a:defRPr>
            </a:lvl1pPr>
          </a:lstStyle>
          <a:p>
            <a:fld id="{3FD95F9B-3CB6-45B7-B240-F3C974AC7678}" type="datetimeFigureOut">
              <a:rPr lang="tr-TR" smtClean="0"/>
              <a:pPr/>
              <a:t>2.03.2026</a:t>
            </a:fld>
            <a:endParaRPr lang="tr-TR" dirty="0"/>
          </a:p>
        </p:txBody>
      </p:sp>
      <p:sp>
        <p:nvSpPr>
          <p:cNvPr id="12" name="Slayt Numarası Yer Tutucusu 11">
            <a:extLst>
              <a:ext uri="{FF2B5EF4-FFF2-40B4-BE49-F238E27FC236}">
                <a16:creationId xmlns:a16="http://schemas.microsoft.com/office/drawing/2014/main" id="{F009B09C-27EE-4184-95C0-C8BAD904D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36000" y="6624000"/>
            <a:ext cx="733425" cy="37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800" b="1">
                <a:solidFill>
                  <a:schemeClr val="bg1"/>
                </a:solidFill>
              </a:defRPr>
            </a:lvl1pPr>
          </a:lstStyle>
          <a:p>
            <a:fld id="{8E36F1F9-9F05-49B2-8378-16815213975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32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11" r:id="rId2"/>
    <p:sldLayoutId id="2147483912" r:id="rId3"/>
    <p:sldLayoutId id="2147483913" r:id="rId4"/>
    <p:sldLayoutId id="2147483914" r:id="rId5"/>
    <p:sldLayoutId id="2147483915" r:id="rId6"/>
    <p:sldLayoutId id="2147483926" r:id="rId7"/>
    <p:sldLayoutId id="2147483916" r:id="rId8"/>
    <p:sldLayoutId id="2147483917" r:id="rId9"/>
    <p:sldLayoutId id="2147483918" r:id="rId10"/>
    <p:sldLayoutId id="2147483919" r:id="rId11"/>
    <p:sldLayoutId id="2147483920" r:id="rId12"/>
    <p:sldLayoutId id="2147483921" r:id="rId13"/>
    <p:sldLayoutId id="2147483758" r:id="rId14"/>
    <p:sldLayoutId id="2147483759" r:id="rId15"/>
    <p:sldLayoutId id="2147483760" r:id="rId16"/>
    <p:sldLayoutId id="2147483761" r:id="rId17"/>
    <p:sldLayoutId id="2147483762" r:id="rId18"/>
    <p:sldLayoutId id="2147483763" r:id="rId19"/>
    <p:sldLayoutId id="2147483764" r:id="rId20"/>
    <p:sldLayoutId id="2147483765" r:id="rId21"/>
    <p:sldLayoutId id="2147483766" r:id="rId22"/>
    <p:sldLayoutId id="2147483767" r:id="rId23"/>
    <p:sldLayoutId id="2147483768" r:id="rId24"/>
    <p:sldLayoutId id="2147483769" r:id="rId25"/>
    <p:sldLayoutId id="2147483770" r:id="rId26"/>
    <p:sldLayoutId id="2147483771" r:id="rId27"/>
    <p:sldLayoutId id="2147483772" r:id="rId28"/>
    <p:sldLayoutId id="2147483773" r:id="rId29"/>
    <p:sldLayoutId id="2147483774" r:id="rId30"/>
    <p:sldLayoutId id="2147483775" r:id="rId31"/>
    <p:sldLayoutId id="2147483776" r:id="rId32"/>
    <p:sldLayoutId id="2147483777" r:id="rId33"/>
    <p:sldLayoutId id="2147483778" r:id="rId34"/>
    <p:sldLayoutId id="2147483779" r:id="rId35"/>
    <p:sldLayoutId id="2147483780" r:id="rId36"/>
    <p:sldLayoutId id="2147483781" r:id="rId37"/>
    <p:sldLayoutId id="2147483782" r:id="rId38"/>
    <p:sldLayoutId id="2147483783" r:id="rId39"/>
    <p:sldLayoutId id="2147483784" r:id="rId40"/>
    <p:sldLayoutId id="2147483785" r:id="rId41"/>
    <p:sldLayoutId id="2147483786" r:id="rId42"/>
    <p:sldLayoutId id="2147483787" r:id="rId43"/>
    <p:sldLayoutId id="2147483788" r:id="rId44"/>
    <p:sldLayoutId id="2147483789" r:id="rId45"/>
    <p:sldLayoutId id="2147483790" r:id="rId46"/>
    <p:sldLayoutId id="2147483791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799" r:id="rId55"/>
    <p:sldLayoutId id="2147483800" r:id="rId56"/>
    <p:sldLayoutId id="2147483801" r:id="rId57"/>
    <p:sldLayoutId id="2147483802" r:id="rId58"/>
    <p:sldLayoutId id="2147483803" r:id="rId59"/>
    <p:sldLayoutId id="2147483804" r:id="rId60"/>
    <p:sldLayoutId id="2147483805" r:id="rId61"/>
    <p:sldLayoutId id="2147483925" r:id="rId62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385118-CA0D-4922-AC16-B8E64FAB0B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905000"/>
            <a:ext cx="8153400" cy="2667000"/>
          </a:xfrm>
        </p:spPr>
        <p:txBody>
          <a:bodyPr/>
          <a:lstStyle/>
          <a:p>
            <a:pPr fontAlgn="base">
              <a:spcBef>
                <a:spcPts val="2400"/>
              </a:spcBef>
              <a:spcAft>
                <a:spcPts val="2400"/>
              </a:spcAft>
            </a:pPr>
            <a:r>
              <a:rPr lang="tr-TR" sz="360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360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Sciences</a:t>
            </a:r>
            <a: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Faculty</a:t>
            </a:r>
            <a:br>
              <a:rPr lang="tr-TR" sz="360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tr-TR" sz="1800" dirty="0">
                <a:solidFill>
                  <a:srgbClr val="E94F36"/>
                </a:solidFill>
                <a:effectLst/>
                <a:latin typeface="Open Sans" panose="020B0806030504020204" pitchFamily="34" charset="0"/>
              </a:rPr>
            </a:br>
            <a:r>
              <a:rPr lang="tr-TR" b="1" i="0" dirty="0">
                <a:solidFill>
                  <a:srgbClr val="E94F3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r-TR" b="1" i="0" dirty="0">
                <a:solidFill>
                  <a:srgbClr val="1B327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Management </a:t>
            </a:r>
            <a:r>
              <a:rPr lang="tr-TR" b="1" i="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Information </a:t>
            </a:r>
            <a:r>
              <a:rPr lang="tr-TR" b="1" i="0" dirty="0" err="1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b="1" i="0" dirty="0">
                <a:solidFill>
                  <a:srgbClr val="00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tr-TR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B026BD2-2880-4EAE-9FD3-1FBF2F1A4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105400"/>
            <a:ext cx="6858000" cy="609600"/>
          </a:xfrm>
        </p:spPr>
        <p:txBody>
          <a:bodyPr>
            <a:noAutofit/>
          </a:bodyPr>
          <a:lstStyle/>
          <a:p>
            <a:r>
              <a:rPr lang="tr-TR" sz="3200" b="1" dirty="0"/>
              <a:t>Dr. Yakup BAKIŞ</a:t>
            </a:r>
          </a:p>
        </p:txBody>
      </p:sp>
    </p:spTree>
    <p:extLst>
      <p:ext uri="{BB962C8B-B14F-4D97-AF65-F5344CB8AC3E}">
        <p14:creationId xmlns:p14="http://schemas.microsoft.com/office/powerpoint/2010/main" val="64039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17EF0A9-DF00-454B-9795-1C1C12C70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EFD8C0E2-B719-4763-83BA-81E923DF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7F86CE-A568-432C-8CD6-5CDD0C3E40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1143000"/>
            <a:ext cx="8763000" cy="5349874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US" dirty="0"/>
              <a:t>Chapter 1 Review Questions</a:t>
            </a:r>
          </a:p>
          <a:p>
            <a:pPr indent="0">
              <a:buNone/>
            </a:pPr>
            <a:r>
              <a:rPr lang="en-US" b="1" dirty="0"/>
              <a:t>SECTION 1.5</a:t>
            </a:r>
            <a:r>
              <a:rPr lang="tr-TR" b="1" dirty="0"/>
              <a:t> (</a:t>
            </a:r>
            <a:r>
              <a:rPr lang="en-US" b="1" dirty="0"/>
              <a:t>R24</a:t>
            </a:r>
            <a:r>
              <a:rPr lang="tr-TR" b="1" dirty="0"/>
              <a:t>, </a:t>
            </a:r>
            <a:r>
              <a:rPr lang="en-US" b="1" dirty="0"/>
              <a:t>R25</a:t>
            </a:r>
            <a:r>
              <a:rPr lang="tr-TR" b="1" dirty="0"/>
              <a:t>)</a:t>
            </a:r>
            <a:r>
              <a:rPr lang="en-US" b="1" dirty="0"/>
              <a:t> </a:t>
            </a:r>
            <a:endParaRPr lang="tr-TR" dirty="0"/>
          </a:p>
          <a:p>
            <a:pPr indent="0">
              <a:buNone/>
            </a:pPr>
            <a:r>
              <a:rPr lang="en-US" dirty="0"/>
              <a:t>Chapter 1 Problems Questions</a:t>
            </a:r>
          </a:p>
          <a:p>
            <a:pPr indent="0">
              <a:buNone/>
            </a:pPr>
            <a:r>
              <a:rPr lang="en-US" b="1" dirty="0"/>
              <a:t>P6</a:t>
            </a:r>
            <a:r>
              <a:rPr lang="tr-TR" b="1" dirty="0"/>
              <a:t>, </a:t>
            </a:r>
            <a:r>
              <a:rPr lang="en-US" b="1" dirty="0"/>
              <a:t>P</a:t>
            </a:r>
            <a:r>
              <a:rPr lang="tr-TR" b="1" dirty="0"/>
              <a:t>7, </a:t>
            </a:r>
            <a:r>
              <a:rPr lang="en-US" b="1" dirty="0"/>
              <a:t>P</a:t>
            </a:r>
            <a:r>
              <a:rPr lang="tr-TR" b="1" dirty="0"/>
              <a:t>8, </a:t>
            </a:r>
            <a:r>
              <a:rPr lang="en-US" b="1" dirty="0"/>
              <a:t>P</a:t>
            </a:r>
            <a:r>
              <a:rPr lang="tr-TR" b="1" dirty="0"/>
              <a:t>9, </a:t>
            </a:r>
            <a:r>
              <a:rPr lang="en-US" b="1" dirty="0"/>
              <a:t>P</a:t>
            </a:r>
            <a:r>
              <a:rPr lang="tr-TR" b="1" dirty="0"/>
              <a:t>10, </a:t>
            </a:r>
            <a:r>
              <a:rPr lang="en-US" b="1" dirty="0"/>
              <a:t>P</a:t>
            </a:r>
            <a:r>
              <a:rPr lang="tr-TR" b="1" dirty="0"/>
              <a:t>13, </a:t>
            </a:r>
            <a:r>
              <a:rPr lang="en-US" b="1" dirty="0"/>
              <a:t>P</a:t>
            </a:r>
            <a:r>
              <a:rPr lang="tr-TR" b="1" dirty="0"/>
              <a:t>14, </a:t>
            </a:r>
            <a:r>
              <a:rPr lang="en-US" b="1" dirty="0">
                <a:solidFill>
                  <a:srgbClr val="FF0000"/>
                </a:solidFill>
              </a:rPr>
              <a:t>P</a:t>
            </a:r>
            <a:r>
              <a:rPr lang="tr-TR" b="1" dirty="0">
                <a:solidFill>
                  <a:srgbClr val="FF0000"/>
                </a:solidFill>
              </a:rPr>
              <a:t>18, </a:t>
            </a:r>
            <a:r>
              <a:rPr lang="en-US" b="1" dirty="0"/>
              <a:t>P</a:t>
            </a:r>
            <a:r>
              <a:rPr lang="tr-TR" b="1" dirty="0"/>
              <a:t>25, </a:t>
            </a:r>
            <a:r>
              <a:rPr lang="en-US" b="1" dirty="0"/>
              <a:t>P</a:t>
            </a:r>
            <a:r>
              <a:rPr lang="tr-TR" b="1" dirty="0"/>
              <a:t>26, </a:t>
            </a:r>
            <a:r>
              <a:rPr lang="en-US" b="1" dirty="0"/>
              <a:t>P</a:t>
            </a:r>
            <a:r>
              <a:rPr lang="tr-TR" b="1" dirty="0"/>
              <a:t>27,</a:t>
            </a:r>
            <a:r>
              <a:rPr lang="en-US" b="1" dirty="0"/>
              <a:t> P</a:t>
            </a:r>
            <a:r>
              <a:rPr lang="tr-TR" b="1" dirty="0"/>
              <a:t>28, </a:t>
            </a:r>
            <a:r>
              <a:rPr lang="en-US" b="1" dirty="0"/>
              <a:t>P</a:t>
            </a:r>
            <a:r>
              <a:rPr lang="tr-TR" b="1" dirty="0"/>
              <a:t>29, </a:t>
            </a:r>
            <a:r>
              <a:rPr lang="en-US" b="1" dirty="0"/>
              <a:t>P</a:t>
            </a:r>
            <a:r>
              <a:rPr lang="tr-TR" b="1" dirty="0"/>
              <a:t>31,</a:t>
            </a:r>
            <a:endParaRPr lang="tr-TR" b="1" dirty="0">
              <a:solidFill>
                <a:srgbClr val="FF0000"/>
              </a:solidFill>
            </a:endParaRPr>
          </a:p>
          <a:p>
            <a:pPr indent="0">
              <a:buNone/>
            </a:pPr>
            <a:endParaRPr lang="tr-TR" b="1" dirty="0">
              <a:solidFill>
                <a:srgbClr val="FF0000"/>
              </a:solidFill>
            </a:endParaRPr>
          </a:p>
          <a:p>
            <a:pPr indent="0">
              <a:buNone/>
            </a:pPr>
            <a:endParaRPr lang="tr-TR" b="1" dirty="0"/>
          </a:p>
          <a:p>
            <a:pPr indent="0">
              <a:buNone/>
            </a:pPr>
            <a:endParaRPr lang="tr-TR" b="1" dirty="0"/>
          </a:p>
          <a:p>
            <a:pPr indent="0">
              <a:buNone/>
            </a:pPr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9BF5733F-16CD-4AC0-85B0-4C7410FA2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tr-TR" dirty="0"/>
              <a:t>2</a:t>
            </a:r>
          </a:p>
        </p:txBody>
      </p:sp>
      <p:sp>
        <p:nvSpPr>
          <p:cNvPr id="6" name="İçerik Yer Tutucusu 3">
            <a:extLst>
              <a:ext uri="{FF2B5EF4-FFF2-40B4-BE49-F238E27FC236}">
                <a16:creationId xmlns:a16="http://schemas.microsoft.com/office/drawing/2014/main" id="{C2A7924A-4EA4-4296-A4F1-9D79E60164AA}"/>
              </a:ext>
            </a:extLst>
          </p:cNvPr>
          <p:cNvSpPr txBox="1">
            <a:spLocks/>
          </p:cNvSpPr>
          <p:nvPr/>
        </p:nvSpPr>
        <p:spPr>
          <a:xfrm>
            <a:off x="285750" y="3360735"/>
            <a:ext cx="3695700" cy="22098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Arial" panose="020B0604020202020204" pitchFamily="34" charset="0"/>
              <a:buNone/>
            </a:pPr>
            <a:r>
              <a:rPr lang="en-US" dirty="0"/>
              <a:t>Run three traceroutes</a:t>
            </a:r>
            <a:br>
              <a:rPr lang="tr-TR" dirty="0"/>
            </a:br>
            <a:r>
              <a:rPr lang="en-US" b="1" dirty="0" err="1"/>
              <a:t>Deliverable:</a:t>
            </a:r>
            <a:r>
              <a:rPr lang="en-US" dirty="0" err="1"/>
              <a:t>A</a:t>
            </a:r>
            <a:r>
              <a:rPr lang="en-US" dirty="0"/>
              <a:t> short 1-page report with:</a:t>
            </a:r>
            <a:endParaRPr lang="tr-TR" dirty="0"/>
          </a:p>
          <a:p>
            <a:pPr indent="0">
              <a:buFont typeface="Arial" panose="020B0604020202020204" pitchFamily="34" charset="0"/>
              <a:buNone/>
            </a:pPr>
            <a:r>
              <a:rPr lang="en-US" dirty="0"/>
              <a:t>screenshot of both outputs,</a:t>
            </a:r>
            <a:endParaRPr lang="tr-TR" dirty="0"/>
          </a:p>
          <a:p>
            <a:pPr indent="0">
              <a:buFont typeface="Arial" panose="020B0604020202020204" pitchFamily="34" charset="0"/>
              <a:buNone/>
            </a:pPr>
            <a:r>
              <a:rPr lang="en-US" dirty="0"/>
              <a:t>your answers in 5–8 sentences.</a:t>
            </a:r>
            <a:endParaRPr lang="tr-TR" dirty="0"/>
          </a:p>
        </p:txBody>
      </p:sp>
      <p:sp>
        <p:nvSpPr>
          <p:cNvPr id="7" name="İçerik Yer Tutucusu 3">
            <a:extLst>
              <a:ext uri="{FF2B5EF4-FFF2-40B4-BE49-F238E27FC236}">
                <a16:creationId xmlns:a16="http://schemas.microsoft.com/office/drawing/2014/main" id="{310DDC7A-02A8-4E32-9A1F-F1A32DEF0C63}"/>
              </a:ext>
            </a:extLst>
          </p:cNvPr>
          <p:cNvSpPr txBox="1">
            <a:spLocks/>
          </p:cNvSpPr>
          <p:nvPr/>
        </p:nvSpPr>
        <p:spPr>
          <a:xfrm>
            <a:off x="4016461" y="3360735"/>
            <a:ext cx="4305300" cy="28956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0" indent="-180000" algn="l" defTabSz="6858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0000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Font typeface="Arial" panose="020B0604020202020204" pitchFamily="34" charset="0"/>
              <a:buNone/>
            </a:pPr>
            <a:r>
              <a:rPr lang="en-US" dirty="0"/>
              <a:t>Then answer:</a:t>
            </a:r>
            <a:r>
              <a:rPr lang="tr-TR" dirty="0"/>
              <a:t> </a:t>
            </a:r>
            <a:r>
              <a:rPr lang="en-US" dirty="0"/>
              <a:t>How many hops for each?</a:t>
            </a:r>
            <a:endParaRPr lang="tr-TR" dirty="0"/>
          </a:p>
          <a:p>
            <a:pPr indent="0">
              <a:buFont typeface="Arial" panose="020B0604020202020204" pitchFamily="34" charset="0"/>
              <a:buNone/>
            </a:pPr>
            <a:r>
              <a:rPr lang="en-US" dirty="0"/>
              <a:t>Where do you first see a big increase in RTT?</a:t>
            </a:r>
            <a:endParaRPr lang="tr-TR" dirty="0"/>
          </a:p>
          <a:p>
            <a:pPr indent="0">
              <a:buFont typeface="Arial" panose="020B0604020202020204" pitchFamily="34" charset="0"/>
              <a:buNone/>
            </a:pPr>
            <a:r>
              <a:rPr lang="en-US" dirty="0"/>
              <a:t>Do you see any *? What could explain them?</a:t>
            </a:r>
            <a:endParaRPr lang="tr-TR" dirty="0"/>
          </a:p>
          <a:p>
            <a:pPr indent="0">
              <a:buFont typeface="Arial" panose="020B0604020202020204" pitchFamily="34" charset="0"/>
              <a:buNone/>
            </a:pPr>
            <a:r>
              <a:rPr lang="en-US" dirty="0"/>
              <a:t>Are there private IP addresses?</a:t>
            </a:r>
            <a:endParaRPr lang="tr-TR" dirty="0"/>
          </a:p>
          <a:p>
            <a:pPr indent="0">
              <a:buFont typeface="Arial" panose="020B0604020202020204" pitchFamily="34" charset="0"/>
              <a:buNone/>
            </a:pPr>
            <a:r>
              <a:rPr lang="en-US" dirty="0"/>
              <a:t>What do they suggest about the network path?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0544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BF9B0D6-F40A-40C0-A68C-793427A52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5AB651E8-63B2-4F85-8B52-28184B81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3036ABA-D343-433E-A274-4AE37834CE2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2552700"/>
            <a:ext cx="8763000" cy="1752600"/>
          </a:xfrm>
        </p:spPr>
        <p:txBody>
          <a:bodyPr>
            <a:normAutofit/>
          </a:bodyPr>
          <a:lstStyle/>
          <a:p>
            <a:r>
              <a:rPr lang="en-US" b="1" dirty="0"/>
              <a:t>Submission</a:t>
            </a:r>
          </a:p>
          <a:p>
            <a:pPr marL="1341438" lvl="5" indent="-182563"/>
            <a:r>
              <a:rPr lang="en-US" sz="2000" dirty="0"/>
              <a:t>Format: PDF or Word</a:t>
            </a:r>
          </a:p>
          <a:p>
            <a:pPr marL="1341438" lvl="5" indent="-182563"/>
            <a:r>
              <a:rPr lang="en-US" sz="2000" dirty="0"/>
              <a:t>Length: 1–2 pages</a:t>
            </a:r>
          </a:p>
          <a:p>
            <a:pPr marL="1341438" lvl="5" indent="-182563"/>
            <a:r>
              <a:rPr lang="en-US" sz="2000" dirty="0"/>
              <a:t>Due: Next week before class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/>
          </a:p>
          <a:p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0F1F6CA9-AD3E-42CD-927F-2CC7A3A6B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0018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17EF0A9-DF00-454B-9795-1C1C12C70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EFD8C0E2-B719-4763-83BA-81E923DF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7F86CE-A568-432C-8CD6-5CDD0C3E407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200" y="1143000"/>
            <a:ext cx="8763000" cy="5349874"/>
          </a:xfrm>
        </p:spPr>
        <p:txBody>
          <a:bodyPr>
            <a:normAutofit fontScale="77500" lnSpcReduction="20000"/>
          </a:bodyPr>
          <a:lstStyle/>
          <a:p>
            <a:pPr indent="0">
              <a:buNone/>
            </a:pPr>
            <a:r>
              <a:rPr lang="en-US" dirty="0"/>
              <a:t>Chapter 1 Review Questions</a:t>
            </a:r>
          </a:p>
          <a:p>
            <a:pPr indent="0">
              <a:buNone/>
            </a:pPr>
            <a:r>
              <a:rPr lang="en-US" b="1" dirty="0"/>
              <a:t>SECTION 1.1</a:t>
            </a:r>
            <a:endParaRPr lang="tr-TR" b="1" dirty="0"/>
          </a:p>
          <a:p>
            <a:pPr indent="0">
              <a:buNone/>
            </a:pPr>
            <a:r>
              <a:rPr lang="en-US" b="1" dirty="0"/>
              <a:t>R1. </a:t>
            </a:r>
            <a:r>
              <a:rPr lang="en-US" dirty="0"/>
              <a:t>What is the difference between a host and an end system? List several different types of end systems. Is a Web server an end system?</a:t>
            </a:r>
            <a:endParaRPr lang="tr-TR" dirty="0"/>
          </a:p>
          <a:p>
            <a:pPr indent="0">
              <a:buNone/>
            </a:pPr>
            <a:r>
              <a:rPr lang="en-US" b="1" dirty="0"/>
              <a:t>SECTION 1.2</a:t>
            </a:r>
          </a:p>
          <a:p>
            <a:pPr indent="0">
              <a:buNone/>
            </a:pPr>
            <a:r>
              <a:rPr lang="en-US" b="1" dirty="0"/>
              <a:t> R4. </a:t>
            </a:r>
            <a:r>
              <a:rPr lang="en-US" dirty="0"/>
              <a:t>List four access technologies. Classify each one as home access, enterprise access, or wide-area wireless access.</a:t>
            </a:r>
            <a:endParaRPr lang="tr-TR" dirty="0"/>
          </a:p>
          <a:p>
            <a:pPr indent="0">
              <a:buNone/>
            </a:pPr>
            <a:r>
              <a:rPr lang="en-US" b="1" dirty="0"/>
              <a:t>R7</a:t>
            </a:r>
            <a:r>
              <a:rPr lang="en-US" dirty="0"/>
              <a:t>. What is the transmission rate of Ethernet LANs?</a:t>
            </a:r>
            <a:endParaRPr lang="tr-TR" dirty="0"/>
          </a:p>
          <a:p>
            <a:pPr indent="0">
              <a:buNone/>
            </a:pPr>
            <a:r>
              <a:rPr lang="en-US" b="1" dirty="0"/>
              <a:t>R9. </a:t>
            </a:r>
            <a:r>
              <a:rPr lang="en-US" dirty="0"/>
              <a:t>HFC, DSL, and FTTH are all used for residential access. For each of </a:t>
            </a:r>
          </a:p>
          <a:p>
            <a:pPr indent="0">
              <a:buNone/>
            </a:pPr>
            <a:r>
              <a:rPr lang="en-US" dirty="0"/>
              <a:t>these access technologies, provide a range of transmission rates and</a:t>
            </a:r>
            <a:r>
              <a:rPr lang="tr-TR" dirty="0"/>
              <a:t> </a:t>
            </a:r>
            <a:r>
              <a:rPr lang="en-US" dirty="0"/>
              <a:t>comment on whether the transmission rate is shared or dedicated.</a:t>
            </a:r>
            <a:endParaRPr lang="tr-TR" dirty="0"/>
          </a:p>
          <a:p>
            <a:pPr indent="0">
              <a:buNone/>
            </a:pPr>
            <a:r>
              <a:rPr lang="en-US" b="1" dirty="0"/>
              <a:t>SECTION 1.5</a:t>
            </a:r>
          </a:p>
          <a:p>
            <a:pPr indent="0">
              <a:buNone/>
            </a:pPr>
            <a:r>
              <a:rPr lang="en-US" b="1" dirty="0"/>
              <a:t>R24. </a:t>
            </a:r>
            <a:r>
              <a:rPr lang="en-US" dirty="0"/>
              <a:t>What is an application-layer message? A transport-layer segment? A net</a:t>
            </a:r>
            <a:r>
              <a:rPr lang="tr-TR" dirty="0"/>
              <a:t> </a:t>
            </a:r>
            <a:r>
              <a:rPr lang="en-US" dirty="0"/>
              <a:t>work-layer datagram? A link-layer frame?</a:t>
            </a:r>
          </a:p>
          <a:p>
            <a:pPr indent="0">
              <a:buNone/>
            </a:pPr>
            <a:r>
              <a:rPr lang="en-US" b="1" dirty="0"/>
              <a:t>R25. </a:t>
            </a:r>
            <a:r>
              <a:rPr lang="en-US" dirty="0"/>
              <a:t>Which layers in the Internet protocol stack does a router process? Which layers does a link-layer switch process? Which layers does a host process?</a:t>
            </a:r>
            <a:endParaRPr lang="tr-TR" dirty="0"/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9BF5733F-16CD-4AC0-85B0-4C7410FA2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5240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22887E0-2A23-4EB5-BAC2-9A2EEDC94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55AFF752-B8AE-4925-8F15-A73C61B42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AEA89F6-A137-446B-9F24-E0C27138578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Problem 2</a:t>
            </a:r>
            <a:r>
              <a:rPr lang="tr-TR" b="1" dirty="0"/>
              <a:t>: </a:t>
            </a:r>
            <a:r>
              <a:rPr lang="en-US" dirty="0"/>
              <a:t>At time N*(L/R) the first packet has reached the destination, the second packet is stored</a:t>
            </a:r>
            <a:r>
              <a:rPr lang="tr-TR" dirty="0"/>
              <a:t> </a:t>
            </a:r>
            <a:r>
              <a:rPr lang="en-US" dirty="0"/>
              <a:t>in the last router, the third packet is stored in the next-to-last router, etc. At time N*(L/R) + L/R, the second packet has reached the destination, the third packet is stored in the last</a:t>
            </a:r>
            <a:r>
              <a:rPr lang="tr-TR" dirty="0"/>
              <a:t> </a:t>
            </a:r>
            <a:r>
              <a:rPr lang="en-US" dirty="0"/>
              <a:t>router, etc. Continuing with this logic, we see that at time N*(L/R) + (P-1)*(L/R) = (N+P-1)*(L/R) all packets have reached the destination. 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BC1BFEC7-B549-44CB-A038-96F6F5B9C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37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0C720FF-E922-4E0F-A8A6-2CB857BD3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85923D62-979B-4CDD-9F54-DD7F4E3D2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B5EE9D6-7072-428C-9F33-356DCEA5497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0297" y="1371600"/>
            <a:ext cx="87630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1. There is no difference. Throughout this text, the words “host” and “end system” are</a:t>
            </a:r>
            <a:r>
              <a:rPr lang="tr-TR" dirty="0"/>
              <a:t> </a:t>
            </a:r>
            <a:r>
              <a:rPr lang="en-US" dirty="0"/>
              <a:t>used interchangeably. End systems include PCs, workstations, Web servers, mail</a:t>
            </a:r>
            <a:r>
              <a:rPr lang="tr-TR" dirty="0"/>
              <a:t> </a:t>
            </a:r>
            <a:r>
              <a:rPr lang="en-US" dirty="0"/>
              <a:t>servers, PDAs, Internet-connected game consoles, etc. </a:t>
            </a:r>
            <a:endParaRPr lang="tr-TR" dirty="0"/>
          </a:p>
          <a:p>
            <a:r>
              <a:rPr lang="en-US" dirty="0"/>
              <a:t>4. 1. Dial-up modem over telephone line: home; 2. DSL over telephone line: home or</a:t>
            </a:r>
            <a:r>
              <a:rPr lang="tr-TR" dirty="0"/>
              <a:t> </a:t>
            </a:r>
            <a:r>
              <a:rPr lang="en-US" dirty="0"/>
              <a:t>small office; 3. Cable to HFC: home; 4. 100 Mbps switched Ethernet: enterprise; 5. </a:t>
            </a:r>
            <a:r>
              <a:rPr lang="en-US" dirty="0" err="1"/>
              <a:t>Wifi</a:t>
            </a:r>
            <a:r>
              <a:rPr lang="en-US" dirty="0"/>
              <a:t> (802.11):  home and enterprise: 6. 3G and 4G</a:t>
            </a:r>
            <a:r>
              <a:rPr lang="tr-TR" dirty="0"/>
              <a:t> </a:t>
            </a:r>
            <a:r>
              <a:rPr lang="en-US" dirty="0"/>
              <a:t>wide-area wireless.</a:t>
            </a:r>
            <a:endParaRPr lang="tr-TR" dirty="0"/>
          </a:p>
          <a:p>
            <a:r>
              <a:rPr lang="en-US" dirty="0"/>
              <a:t> 7.  Ethernet LANs have transmission rates of 10 Mbps, 100 Mbps, 1 Gbps and 10 Gbps</a:t>
            </a:r>
            <a:r>
              <a:rPr lang="tr-TR" dirty="0"/>
              <a:t>.</a:t>
            </a:r>
          </a:p>
          <a:p>
            <a:r>
              <a:rPr lang="en-US" dirty="0"/>
              <a:t>9. Dial up modems: up to 56 Kbps, bandwidth is dedicated; ADSL: up to 24 Mbps downstream and 2.5 Mbps upstream, bandwidth is dedicated; HFC, rates up to 42.8 </a:t>
            </a:r>
            <a:r>
              <a:rPr lang="tr-TR" dirty="0"/>
              <a:t> </a:t>
            </a:r>
            <a:r>
              <a:rPr lang="en-US" dirty="0"/>
              <a:t>Mbps and upstream rates of up to 30.7 Mbps, bandwidth is shared. FTTH: 2-10Mbps </a:t>
            </a:r>
            <a:r>
              <a:rPr lang="tr-TR" dirty="0"/>
              <a:t> </a:t>
            </a:r>
            <a:r>
              <a:rPr lang="en-US" dirty="0"/>
              <a:t>upload; 10-20 Mbps download; bandwidth is not shared. </a:t>
            </a:r>
          </a:p>
          <a:p>
            <a:r>
              <a:rPr lang="en-US" dirty="0"/>
              <a:t> 24. Application-layer message: data which an application wants to send and passed onto </a:t>
            </a:r>
            <a:r>
              <a:rPr lang="tr-TR" dirty="0"/>
              <a:t> </a:t>
            </a:r>
            <a:r>
              <a:rPr lang="en-US" dirty="0"/>
              <a:t>the transport layer; transport-layer segment: generated by the transport layer and </a:t>
            </a:r>
            <a:r>
              <a:rPr lang="tr-TR" dirty="0"/>
              <a:t> </a:t>
            </a:r>
            <a:r>
              <a:rPr lang="en-US" dirty="0"/>
              <a:t>encapsulates application-layer message with transport layer header; network-layer </a:t>
            </a:r>
            <a:r>
              <a:rPr lang="tr-TR" dirty="0"/>
              <a:t> </a:t>
            </a:r>
            <a:r>
              <a:rPr lang="en-US" dirty="0"/>
              <a:t>datagram: encapsulates transport-layer segment with a network-layer header; </a:t>
            </a:r>
            <a:r>
              <a:rPr lang="en-US" dirty="0" err="1"/>
              <a:t>linklayer</a:t>
            </a:r>
            <a:r>
              <a:rPr lang="en-US" dirty="0"/>
              <a:t> frame: encapsulates network-layer datagram with a link-layer header. </a:t>
            </a:r>
            <a:endParaRPr lang="tr-TR" dirty="0"/>
          </a:p>
          <a:p>
            <a:r>
              <a:rPr lang="en-US" dirty="0"/>
              <a:t>25. Routers process network, link and physical layers (layers 1 through 3). (This is a little bit of a white lie, as modern routers sometimes act as firewalls or caching components, and process Transport layer as well.) Link layer switches process link and physical layers (layers 1 through2). Hosts process all five layers. 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09195C09-60C5-45A6-9E9E-B09D2C190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816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2065D3-A9FD-46C4-A31C-83EDEA75C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1D882C6D-AC8F-4DE9-A53E-1A1CF3536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135B47A-DB6A-45B6-8A4E-3D39FD4D2F6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P6. This elementary problem begins to explore propagation delay and transmission delay, two central concepts in data networking. Consider two hosts, A and B, connected by a single link of rate R bps. Suppose that the two hosts are separated by m meters, and suppose the propagation speed along the link is s meters/sec. Host A is to send a packet of size L bits to Host B.</a:t>
            </a:r>
          </a:p>
          <a:p>
            <a:r>
              <a:rPr lang="en-US" dirty="0"/>
              <a:t>a. Express the propagation delay, </a:t>
            </a:r>
            <a:r>
              <a:rPr lang="en-US" dirty="0" err="1"/>
              <a:t>dprop</a:t>
            </a:r>
            <a:r>
              <a:rPr lang="en-US" dirty="0"/>
              <a:t>, in terms of m and s.</a:t>
            </a:r>
          </a:p>
          <a:p>
            <a:r>
              <a:rPr lang="en-US" dirty="0"/>
              <a:t>b. Determine the transmission time of the packet, </a:t>
            </a:r>
            <a:r>
              <a:rPr lang="en-US" dirty="0" err="1"/>
              <a:t>dtrans</a:t>
            </a:r>
            <a:r>
              <a:rPr lang="en-US" dirty="0"/>
              <a:t>, in terms of L and R.</a:t>
            </a:r>
          </a:p>
          <a:p>
            <a:r>
              <a:rPr lang="en-US" dirty="0"/>
              <a:t>c. Ignoring processing and queuing delays, obtain an expression for the end-to-end delay.</a:t>
            </a:r>
          </a:p>
          <a:p>
            <a:r>
              <a:rPr lang="en-US" dirty="0"/>
              <a:t>d. Suppose Host A begins to transmit the packet at time t = 0. At time t = </a:t>
            </a:r>
            <a:r>
              <a:rPr lang="en-US" dirty="0" err="1"/>
              <a:t>dtrans</a:t>
            </a:r>
            <a:r>
              <a:rPr lang="en-US" dirty="0"/>
              <a:t>, where is the last bit of the packet?</a:t>
            </a:r>
          </a:p>
          <a:p>
            <a:r>
              <a:rPr lang="en-US" dirty="0"/>
              <a:t>e. Suppose </a:t>
            </a:r>
            <a:r>
              <a:rPr lang="en-US" dirty="0" err="1"/>
              <a:t>dprop</a:t>
            </a:r>
            <a:r>
              <a:rPr lang="en-US" dirty="0"/>
              <a:t> is greater than </a:t>
            </a:r>
            <a:r>
              <a:rPr lang="en-US" dirty="0" err="1"/>
              <a:t>dtrans</a:t>
            </a:r>
            <a:r>
              <a:rPr lang="en-US" dirty="0"/>
              <a:t>. At time t = </a:t>
            </a:r>
            <a:r>
              <a:rPr lang="en-US" dirty="0" err="1"/>
              <a:t>dtrans</a:t>
            </a:r>
            <a:r>
              <a:rPr lang="en-US" dirty="0"/>
              <a:t>, where is the first</a:t>
            </a:r>
            <a:r>
              <a:rPr lang="tr-TR" dirty="0"/>
              <a:t> </a:t>
            </a:r>
            <a:r>
              <a:rPr lang="en-US" dirty="0"/>
              <a:t>bit of the packet?</a:t>
            </a:r>
          </a:p>
          <a:p>
            <a:r>
              <a:rPr lang="en-US" dirty="0"/>
              <a:t>f. Suppose </a:t>
            </a:r>
            <a:r>
              <a:rPr lang="en-US" dirty="0" err="1"/>
              <a:t>dprop</a:t>
            </a:r>
            <a:r>
              <a:rPr lang="en-US" dirty="0"/>
              <a:t> is less than </a:t>
            </a:r>
            <a:r>
              <a:rPr lang="en-US" dirty="0" err="1"/>
              <a:t>dtrans</a:t>
            </a:r>
            <a:r>
              <a:rPr lang="en-US" dirty="0"/>
              <a:t>. At time t = </a:t>
            </a:r>
            <a:r>
              <a:rPr lang="en-US" dirty="0" err="1"/>
              <a:t>dtrans</a:t>
            </a:r>
            <a:r>
              <a:rPr lang="en-US" dirty="0"/>
              <a:t>, where is the first bit of</a:t>
            </a:r>
            <a:r>
              <a:rPr lang="tr-TR" dirty="0"/>
              <a:t> </a:t>
            </a:r>
            <a:r>
              <a:rPr lang="en-US" dirty="0"/>
              <a:t>the packet?</a:t>
            </a:r>
          </a:p>
          <a:p>
            <a:r>
              <a:rPr lang="en-US" dirty="0"/>
              <a:t>g. Suppose s = 2.5 # 108, L = 1500 bytes, and R = 10 Mbps. Find the distance m so that </a:t>
            </a:r>
            <a:r>
              <a:rPr lang="en-US" dirty="0" err="1"/>
              <a:t>dprop</a:t>
            </a:r>
            <a:r>
              <a:rPr lang="en-US" dirty="0"/>
              <a:t> equals </a:t>
            </a:r>
            <a:r>
              <a:rPr lang="en-US" dirty="0" err="1"/>
              <a:t>dtrans</a:t>
            </a:r>
            <a:r>
              <a:rPr lang="en-US" dirty="0"/>
              <a:t>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BC637070-1ECA-4BC3-BD71-18D95E1E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47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65FF635-DE87-4F98-9A04-BFBC96814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F64593-2B6E-46B5-A484-8FFEE7CEE923}" type="datetime1">
              <a:rPr lang="tr-TR" smtClean="0"/>
              <a:t>2.03.2026</a:t>
            </a:fld>
            <a:endParaRPr lang="en-US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D2C13B44-7D0D-4E42-BF06-80D0DF6A1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/>
              <a:t>Slide </a:t>
            </a:r>
            <a:fld id="{BF5C1183-B085-4070-A402-C03A3F977D3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EB435B4-9E11-4263-A3AC-8FC530DB07C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Problem 6</a:t>
            </a:r>
            <a:r>
              <a:rPr lang="tr-TR" b="1" dirty="0"/>
              <a:t>:</a:t>
            </a:r>
            <a:endParaRPr lang="en-US" dirty="0"/>
          </a:p>
          <a:p>
            <a:r>
              <a:rPr lang="en-US" dirty="0"/>
              <a:t>a) </a:t>
            </a:r>
            <a:r>
              <a:rPr lang="en-US" dirty="0" err="1"/>
              <a:t>dprop</a:t>
            </a:r>
            <a:r>
              <a:rPr lang="en-US" dirty="0"/>
              <a:t> = m / s seconds. </a:t>
            </a:r>
          </a:p>
          <a:p>
            <a:r>
              <a:rPr lang="en-US" dirty="0"/>
              <a:t>b) </a:t>
            </a:r>
            <a:r>
              <a:rPr lang="en-US" dirty="0" err="1"/>
              <a:t>dtrans</a:t>
            </a:r>
            <a:r>
              <a:rPr lang="en-US" dirty="0"/>
              <a:t> = L / R seconds. </a:t>
            </a:r>
          </a:p>
          <a:p>
            <a:r>
              <a:rPr lang="en-US" dirty="0"/>
              <a:t>c) </a:t>
            </a:r>
            <a:r>
              <a:rPr lang="en-US" dirty="0" err="1"/>
              <a:t>dend</a:t>
            </a:r>
            <a:r>
              <a:rPr lang="en-US" dirty="0"/>
              <a:t> −to−end = (m / s + L / R) seconds. </a:t>
            </a:r>
          </a:p>
          <a:p>
            <a:r>
              <a:rPr lang="en-US" dirty="0"/>
              <a:t>d) The bit is just leaving Host A. </a:t>
            </a:r>
          </a:p>
          <a:p>
            <a:r>
              <a:rPr lang="en-US" dirty="0"/>
              <a:t>e) The first bit is in the link and has not reached Host B. </a:t>
            </a:r>
          </a:p>
          <a:p>
            <a:r>
              <a:rPr lang="en-US" dirty="0"/>
              <a:t>f) The first bit has reached Host B. </a:t>
            </a:r>
          </a:p>
          <a:p>
            <a:r>
              <a:rPr lang="en-US" dirty="0"/>
              <a:t>g) Want 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96E4CAF9-946C-4655-8044-902BAA097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E5A00B4-131A-4FC1-A407-4A37153E2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4648200"/>
            <a:ext cx="5273387" cy="7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443408"/>
      </p:ext>
    </p:extLst>
  </p:cSld>
  <p:clrMapOvr>
    <a:masterClrMapping/>
  </p:clrMapOvr>
</p:sld>
</file>

<file path=ppt/theme/theme1.xml><?xml version="1.0" encoding="utf-8"?>
<a:theme xmlns:a="http://schemas.openxmlformats.org/drawingml/2006/main" name="Yakup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Yakup3" id="{A02E8AF7-290A-4268-94FF-28742CAD28A2}" vid="{C9DA747F-A663-441E-ACAA-C0F17ADB2EE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1825</TotalTime>
  <Words>1121</Words>
  <Application>Microsoft Office PowerPoint</Application>
  <PresentationFormat>Ekran Gösterisi (4:3)</PresentationFormat>
  <Paragraphs>80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Open Sans</vt:lpstr>
      <vt:lpstr>Times New Roman</vt:lpstr>
      <vt:lpstr>Yakup3</vt:lpstr>
      <vt:lpstr>Applied Sciences Faculty   Management Information Systems </vt:lpstr>
      <vt:lpstr>Assignment 2</vt:lpstr>
      <vt:lpstr>Assignment 1</vt:lpstr>
      <vt:lpstr>Assignment 1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Yakup Bakış</dc:creator>
  <cp:lastModifiedBy>yakup bakış</cp:lastModifiedBy>
  <cp:revision>152</cp:revision>
  <dcterms:created xsi:type="dcterms:W3CDTF">2015-03-27T20:41:42Z</dcterms:created>
  <dcterms:modified xsi:type="dcterms:W3CDTF">2026-03-02T07:13:32Z</dcterms:modified>
</cp:coreProperties>
</file>