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4" d="100"/>
          <a:sy n="34" d="100"/>
        </p:scale>
        <p:origin x="49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37E4F8-11A4-4D34-B72B-23076BDF787F}" type="datetimeFigureOut">
              <a:rPr lang="en-US" smtClean="0"/>
              <a:t>3/30/2026</a:t>
            </a:fld>
            <a:endParaRPr lang="en-US"/>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6D0AF5-DCF5-482C-99B5-86586B3F6057}" type="slidenum">
              <a:rPr lang="en-US" smtClean="0"/>
              <a:t>‹#›</a:t>
            </a:fld>
            <a:endParaRPr lang="en-US"/>
          </a:p>
        </p:txBody>
      </p:sp>
    </p:spTree>
    <p:extLst>
      <p:ext uri="{BB962C8B-B14F-4D97-AF65-F5344CB8AC3E}">
        <p14:creationId xmlns:p14="http://schemas.microsoft.com/office/powerpoint/2010/main" val="101326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açılış slaytı Hafta 13: Final Genel Tekrar ve Proje Düzeltme haftasının tonunu kurar. Bu hafta amaç, öğrencinin tüm dönem bilgisini toparlayıp projesini temiz, okunur ve teslime yakın hale getirmesidir.
Bu haftanın öğretmen hedefi: HTML, CSS, layout ve responsive başlıklarını sistematik biçimde tekrar etmek; son hataları düzeltmek.
İnteraktif akış önerisi: Kontrol listesi, sözlü quiz, hata avı, peer review ve final sprint kullan.</a:t>
            </a:r>
          </a:p>
        </p:txBody>
      </p:sp>
      <p:sp>
        <p:nvSpPr>
          <p:cNvPr id="4" name="Slayt Numarası Yer Tutucusu 3"/>
          <p:cNvSpPr>
            <a:spLocks noGrp="1"/>
          </p:cNvSpPr>
          <p:nvPr>
            <p:ph type="sldNum" sz="quarter" idx="5"/>
          </p:nvPr>
        </p:nvSpPr>
        <p:spPr/>
        <p:txBody>
          <a:bodyPr/>
          <a:lstStyle/>
          <a:p>
            <a:fld id="{B66D0AF5-DCF5-482C-99B5-86586B3F6057}" type="slidenum">
              <a:rPr lang="en-US" smtClean="0"/>
              <a:t>1</a:t>
            </a:fld>
            <a:endParaRPr lang="en-US"/>
          </a:p>
        </p:txBody>
      </p:sp>
    </p:spTree>
    <p:extLst>
      <p:ext uri="{BB962C8B-B14F-4D97-AF65-F5344CB8AC3E}">
        <p14:creationId xmlns:p14="http://schemas.microsoft.com/office/powerpoint/2010/main" val="3181042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'Son Düzeltme Sprinti' başlığını açıklar. Bu slaytta artık sessiz ve odaklı çalışma bölümü başlar.
Anlatırken şu noktaları tek tek açmak gerekir: Apply final fixes; Recheck file organization; Test narrow and wide widths; Prepare the final ready version. Öğrenciye yalnızca sonucu göstermek değil, bu kavramın sayfa kalitesine nasıl katkı verdiğini de açıklamak gerekir.
Öğretmen akışı: Süre bitiminde herkes kendi en önemli düzeltmesini söylesin.
Sınıf içi uygulama önerisi: 10-15 dakikalık final sprint yaptır.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10</a:t>
            </a:fld>
            <a:endParaRPr lang="en-US"/>
          </a:p>
        </p:txBody>
      </p:sp>
    </p:spTree>
    <p:extLst>
      <p:ext uri="{BB962C8B-B14F-4D97-AF65-F5344CB8AC3E}">
        <p14:creationId xmlns:p14="http://schemas.microsoft.com/office/powerpoint/2010/main" val="33205820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'Kapanış ve Sonraki Adım' başlığını açıklar. Kapanışta dönemin ana fikrini tek cümleyle tekrar et: temiz, çalışan ve okunur sayfa.
Anlatırken şu noktaları tek tek açmak gerekir: The course ends with a complete page, not isolated exercises; Quality comes from structure, spacing, and testing; Final work should be simple, clean, and complete; Prepare for submission or presentation. Öğrenciye yalnızca sonucu göstermek değil, bu kavramın sayfa kalitesine nasıl katkı verdiğini de açıklamak gerekir.
Öğretmen akışı: Dersi tamamlanmışlık hissiyle kapat.
Sınıf içi uygulama önerisi: Öğrencilerden bu dönem en önemli öğrendiği şeyi bir cümleyle paylaşmalarını iste.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11</a:t>
            </a:fld>
            <a:endParaRPr lang="en-US"/>
          </a:p>
        </p:txBody>
      </p:sp>
    </p:spTree>
    <p:extLst>
      <p:ext uri="{BB962C8B-B14F-4D97-AF65-F5344CB8AC3E}">
        <p14:creationId xmlns:p14="http://schemas.microsoft.com/office/powerpoint/2010/main" val="3065402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'Dersin Hedefleri' başlığını açıklar. Bu ilk slaytta haftanın amacını toparlama ve güçlendirme olarak açıkça söyle.
Anlatırken şu noktaları tek tek açmak gerekir: Review the full course map; Check HTML, CSS, layout, and responsiveness together; Debug common mistakes systematically; Prepare a stronger final version. Öğrenciye yalnızca sonucu göstermek değil, bu kavramın sayfa kalitesine nasıl katkı verdiğini de açıklamak gerekir.
Öğretmen akışı: Zihinsel çerçeveyi başta kur.
Sınıf içi uygulama önerisi: Sınıfa bu haftanın yeni konu değil, kalite artırma haftası olduğunu soruyla hatırlat.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2</a:t>
            </a:fld>
            <a:endParaRPr lang="en-US"/>
          </a:p>
        </p:txBody>
      </p:sp>
    </p:spTree>
    <p:extLst>
      <p:ext uri="{BB962C8B-B14F-4D97-AF65-F5344CB8AC3E}">
        <p14:creationId xmlns:p14="http://schemas.microsoft.com/office/powerpoint/2010/main" val="494945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'Ders Haritası Tekrarı' başlığını açıklar. Tüm dönem akışını kısa başlıklarda toparla ki öğrencinin zihninde büyük resim oluşsun.
Anlatırken şu noktaları tek tek açmak gerekir: HTML structure came first; Then forms, media, and CSS basics; Layout and responsive thinking followed; The project now combines the full journey. Öğrenciye yalnızca sonucu göstermek değil, bu kavramın sayfa kalitesine nasıl katkı verdiğini de açıklamak gerekir.
Öğretmen akışı: Konuları ayrı değil tek akış gibi göster.
Sınıf içi uygulama önerisi: Haftaları öğrencilere saydırarak sözlü tekrar yap.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3</a:t>
            </a:fld>
            <a:endParaRPr lang="en-US"/>
          </a:p>
        </p:txBody>
      </p:sp>
    </p:spTree>
    <p:extLst>
      <p:ext uri="{BB962C8B-B14F-4D97-AF65-F5344CB8AC3E}">
        <p14:creationId xmlns:p14="http://schemas.microsoft.com/office/powerpoint/2010/main" val="1278982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'HTML ve CSS Kontrol Listeleri' başlığını açıklar. Projelerin çoğunda son hataların temel HTML ve basit CSS kontrolüyle yakalanabildiğini anlat.
Anlatırken şu noktaları tek tek açmak gerekir: Check semantic structure; Check typography and spacing; Check repeated styles and class use; Check file names and links. Öğrenciye yalnızca sonucu göstermek değil, bu kavramın sayfa kalitesine nasıl katkı verdiğini de açıklamak gerekir.
Öğretmen akışı: Kendi işini denetleme alışkanlığı kazandır.
Sınıf içi uygulama önerisi: Kontrol listesi verip öğrencilere kendi dosyasını sessizce tarat.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4</a:t>
            </a:fld>
            <a:endParaRPr lang="en-US"/>
          </a:p>
        </p:txBody>
      </p:sp>
    </p:spTree>
    <p:extLst>
      <p:ext uri="{BB962C8B-B14F-4D97-AF65-F5344CB8AC3E}">
        <p14:creationId xmlns:p14="http://schemas.microsoft.com/office/powerpoint/2010/main" val="3152227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'Yerleşim ve Responsive Kontrol' başlığını açıklar. Responsive kontrolün final öncesi zorunlu olduğunu özellikle vurgula.
Anlatırken şu noktaları tek tek açmak gerekir: Menus should stay usable; Cards should not overflow; Images should fit containers; Small screens should remain readable. Öğrenciye yalnızca sonucu göstermek değil, bu kavramın sayfa kalitesine nasıl katkı verdiğini de açıklamak gerekir.
Öğretmen akışı: Test etmeyi kalite adımı olarak sun.
Sınıf içi uygulama önerisi: Tarayıcıyı daraltıp birkaç öğrenci dosyasındaki ortak bozulmaları göster.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5</a:t>
            </a:fld>
            <a:endParaRPr lang="en-US"/>
          </a:p>
        </p:txBody>
      </p:sp>
    </p:spTree>
    <p:extLst>
      <p:ext uri="{BB962C8B-B14F-4D97-AF65-F5344CB8AC3E}">
        <p14:creationId xmlns:p14="http://schemas.microsoft.com/office/powerpoint/2010/main" val="2719128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'Hata Ayıklama Akışı' başlığını açıklar. Panik halinde rastgele düzenleme yapmak yerine sistematik hata ayıklama akışını öğret.
Anlatırken şu noktaları tek tek açmak gerekir: Look at HTML first; Then inspect CSS selectors and layout; Change one thing at a time; Retest after each important fix. Öğrenciye yalnızca sonucu göstermek değil, bu kavramın sayfa kalitesine nasıl katkı verdiğini de açıklamak gerekir.
Öğretmen akışı: Sakin ve kontrollü çalışma modelini göster.
Sınıf içi uygulama önerisi: Küçük bir hatayı sınıfta bu sırayla çöz.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6</a:t>
            </a:fld>
            <a:endParaRPr lang="en-US"/>
          </a:p>
        </p:txBody>
      </p:sp>
    </p:spTree>
    <p:extLst>
      <p:ext uri="{BB962C8B-B14F-4D97-AF65-F5344CB8AC3E}">
        <p14:creationId xmlns:p14="http://schemas.microsoft.com/office/powerpoint/2010/main" val="1621280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'Yaygın Pratik Hatalar' başlığını açıklar. Dönem boyunca tekrar eden gerçek hata tiplerini topluca hatırlat.
Anlatırken şu noktaları tek tek açmak gerekir: Broken image paths; Wrong selector names; Too many last-minute fixes; Responsive changes added without testing. Öğrenciye yalnızca sonucu göstermek değil, bu kavramın sayfa kalitesine nasıl katkı verdiğini de açıklamak gerekir.
Öğretmen akışı: Burada gerçek hayata yakın pratik dil kullan.
Sınıf içi uygulama önerisi: Hatalı örnek verip sınıfa hangi sırayla çözeceğini sor.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7</a:t>
            </a:fld>
            <a:endParaRPr lang="en-US"/>
          </a:p>
        </p:txBody>
      </p:sp>
    </p:spTree>
    <p:extLst>
      <p:ext uri="{BB962C8B-B14F-4D97-AF65-F5344CB8AC3E}">
        <p14:creationId xmlns:p14="http://schemas.microsoft.com/office/powerpoint/2010/main" val="40830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'İnteraktif Genel Tekrar Soruları' başlığını açıklar. Sözlü quiz ile öğrencinin eksik alanlarını görünür yap.
Anlatırken şu noktaları tek tek açmak gerekir: Ask short verbal questions; Mix HTML, CSS, layout, and responsive concepts; Use compare-and-explain prompts; Keep the pace active. Öğrenciye yalnızca sonucu göstermek değil, bu kavramın sayfa kalitesine nasıl katkı verdiğini de açıklamak gerekir.
Öğretmen akışı: Yanlış cevapları öğretici fırsat olarak kullan.
Sınıf içi uygulama önerisi: Hızlı tempolu kısa sorular sor; sınıfı diri tut.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8</a:t>
            </a:fld>
            <a:endParaRPr lang="en-US"/>
          </a:p>
        </p:txBody>
      </p:sp>
    </p:spTree>
    <p:extLst>
      <p:ext uri="{BB962C8B-B14F-4D97-AF65-F5344CB8AC3E}">
        <p14:creationId xmlns:p14="http://schemas.microsoft.com/office/powerpoint/2010/main" val="2579050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13: Final Genel Tekrar ve Proje Düzeltme haftasının 'Akran Değerlendirme Yöntemi' başlığını açıklar. Akran değerlendirmeyi yapıcı dil ve somut gözlem üzerinden kur.
Anlatırken şu noktaları tek tek açmak gerekir: Students review each other’s pages; They identify one strength and two improvements; Feedback should stay specific; The goal is revision, not criticism. Öğrenciye yalnızca sonucu göstermek değil, bu kavramın sayfa kalitesine nasıl katkı verdiğini de açıklamak gerekir.
Öğretmen akışı: Öğrenciyi yargıdan çok düzeltmeye yönlendir.
Sınıf içi uygulama önerisi: İkili eşleştirme yap ve kısa geri bildirim formu kullandır.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B66D0AF5-DCF5-482C-99B5-86586B3F6057}" type="slidenum">
              <a:rPr lang="en-US" smtClean="0"/>
              <a:t>9</a:t>
            </a:fld>
            <a:endParaRPr lang="en-US"/>
          </a:p>
        </p:txBody>
      </p:sp>
    </p:spTree>
    <p:extLst>
      <p:ext uri="{BB962C8B-B14F-4D97-AF65-F5344CB8AC3E}">
        <p14:creationId xmlns:p14="http://schemas.microsoft.com/office/powerpoint/2010/main" val="3859026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A9D0A1-1B59-4E16-815E-9D5AF807C24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Alt Başlık 2">
            <a:extLst>
              <a:ext uri="{FF2B5EF4-FFF2-40B4-BE49-F238E27FC236}">
                <a16:creationId xmlns:a16="http://schemas.microsoft.com/office/drawing/2014/main" id="{A16A86A1-D434-41BB-8EBB-B0B1C7C9AF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a:extLst>
              <a:ext uri="{FF2B5EF4-FFF2-40B4-BE49-F238E27FC236}">
                <a16:creationId xmlns:a16="http://schemas.microsoft.com/office/drawing/2014/main" id="{B0B597A7-5B60-46F5-B326-C87E76AEC384}"/>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5" name="Alt Bilgi Yer Tutucusu 4">
            <a:extLst>
              <a:ext uri="{FF2B5EF4-FFF2-40B4-BE49-F238E27FC236}">
                <a16:creationId xmlns:a16="http://schemas.microsoft.com/office/drawing/2014/main" id="{BC6BACC9-8717-4CFD-B9F4-15D43958D7AB}"/>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D70FEE63-B7FB-40A4-B2B8-AA9DA37E532E}"/>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3287292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567D85-CD4E-4A1F-9B35-612874585CAF}"/>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1EBB7DF3-4C30-4280-B24B-4CA3CD8AA97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1F21419A-0302-442C-B493-7B0D38727231}"/>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5" name="Alt Bilgi Yer Tutucusu 4">
            <a:extLst>
              <a:ext uri="{FF2B5EF4-FFF2-40B4-BE49-F238E27FC236}">
                <a16:creationId xmlns:a16="http://schemas.microsoft.com/office/drawing/2014/main" id="{BC0CA518-81C4-4527-9C80-0FA6E595DAED}"/>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5AAF7FF5-F2CA-4335-B01A-3F6EDC025C4D}"/>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2463929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F430C4C-C213-450C-BE44-379C3EA239E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1D431C74-0AE9-4BF6-B309-4A81A55A3F1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02E4AEDC-0C89-486E-A5DA-3108444B00F8}"/>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5" name="Alt Bilgi Yer Tutucusu 4">
            <a:extLst>
              <a:ext uri="{FF2B5EF4-FFF2-40B4-BE49-F238E27FC236}">
                <a16:creationId xmlns:a16="http://schemas.microsoft.com/office/drawing/2014/main" id="{4B27886F-5B53-42A3-B93D-D5748ABE4810}"/>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CE5F85BF-1E8A-40BB-A640-DD78610462EB}"/>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2591714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Başlık ve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968C5C-25CC-4C40-A050-8316229FAC71}"/>
              </a:ext>
            </a:extLst>
          </p:cNvPr>
          <p:cNvSpPr>
            <a:spLocks noGrp="1"/>
          </p:cNvSpPr>
          <p:nvPr>
            <p:ph type="title"/>
          </p:nvPr>
        </p:nvSpPr>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5AD5E227-2945-4A4A-8DB5-5E2E91E71326}"/>
              </a:ext>
            </a:extLst>
          </p:cNvPr>
          <p:cNvSpPr>
            <a:spLocks noGrp="1"/>
          </p:cNvSpPr>
          <p:nvPr>
            <p:ph type="body"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131B8FDF-CB1A-42A6-ACCA-1B2EAC3A1F1B}"/>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5" name="Alt Bilgi Yer Tutucusu 4">
            <a:extLst>
              <a:ext uri="{FF2B5EF4-FFF2-40B4-BE49-F238E27FC236}">
                <a16:creationId xmlns:a16="http://schemas.microsoft.com/office/drawing/2014/main" id="{DCD79340-C398-48B4-BCE4-8241340186BE}"/>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E401720E-B1E6-4D52-9003-C17C74F8524D}"/>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4285080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EC0D79-0009-48E1-88F3-5161EDB7C09F}"/>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03812E88-CF67-42D0-9898-D059CA17563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73CCFF66-EEB2-499B-A5D1-00EEA800EFB0}"/>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5" name="Alt Bilgi Yer Tutucusu 4">
            <a:extLst>
              <a:ext uri="{FF2B5EF4-FFF2-40B4-BE49-F238E27FC236}">
                <a16:creationId xmlns:a16="http://schemas.microsoft.com/office/drawing/2014/main" id="{8C75E032-F582-4C67-8A8A-588D46A7465F}"/>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160E4257-2A75-4575-AFBF-D848983D1BE8}"/>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1877777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2F3EDA-7D96-46F5-9424-ECA114B483B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F151DBA4-2B91-4974-BF8D-5BFF961340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3A7A4C3-973F-4415-8391-98312B5C5DE1}"/>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5" name="Alt Bilgi Yer Tutucusu 4">
            <a:extLst>
              <a:ext uri="{FF2B5EF4-FFF2-40B4-BE49-F238E27FC236}">
                <a16:creationId xmlns:a16="http://schemas.microsoft.com/office/drawing/2014/main" id="{2C2BD152-CAC6-48BD-97E1-5547AD065D4A}"/>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C3F2030D-810D-48A0-9462-2A18F721DC48}"/>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6288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18F53A-B207-4941-88A9-8D8588C0D110}"/>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460AFD1B-A391-477E-BEB1-0FCAF373A2A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A2E9F75E-6458-4C7F-8633-7DE7DF3FC4D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AE4817D8-FCFF-4B58-B353-4508531CCCC0}"/>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6" name="Alt Bilgi Yer Tutucusu 5">
            <a:extLst>
              <a:ext uri="{FF2B5EF4-FFF2-40B4-BE49-F238E27FC236}">
                <a16:creationId xmlns:a16="http://schemas.microsoft.com/office/drawing/2014/main" id="{DA5C0F64-0567-4FB8-952A-00BE1282B39D}"/>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3C670B04-4A67-4197-9428-685A99D27231}"/>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341122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CDCEBB-4D1E-438E-8422-53F71E293B26}"/>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1A5EF9C2-F183-4B2C-AFC9-A0153E3DBA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951786C-1D98-4882-AE13-482DB542994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A8DA17A7-5237-4E6D-8A7F-5C4BFCFAAE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DB2BA2A-9D8B-4EDB-B883-EB0B25C62E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FB1FD85C-1533-4801-85F0-5AF8F79D8290}"/>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8" name="Alt Bilgi Yer Tutucusu 7">
            <a:extLst>
              <a:ext uri="{FF2B5EF4-FFF2-40B4-BE49-F238E27FC236}">
                <a16:creationId xmlns:a16="http://schemas.microsoft.com/office/drawing/2014/main" id="{7ED6500D-843C-4CBB-B6BE-96E5B06DACDD}"/>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22A3494D-B901-48D9-9B6B-F7CD6186A0D5}"/>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3195986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10B031-131B-4AC8-86FB-FF0A21E2A8CD}"/>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0629571A-EAC6-452C-AD89-72F4649E691D}"/>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4" name="Alt Bilgi Yer Tutucusu 3">
            <a:extLst>
              <a:ext uri="{FF2B5EF4-FFF2-40B4-BE49-F238E27FC236}">
                <a16:creationId xmlns:a16="http://schemas.microsoft.com/office/drawing/2014/main" id="{B7F1AC21-9FFE-486A-A2E6-9572B097939A}"/>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CEFD3283-04DD-4E21-8E11-9640EBE8F27D}"/>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2716387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B936BDA-2E04-40C9-9A97-B50B0B7E6A90}"/>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3" name="Alt Bilgi Yer Tutucusu 2">
            <a:extLst>
              <a:ext uri="{FF2B5EF4-FFF2-40B4-BE49-F238E27FC236}">
                <a16:creationId xmlns:a16="http://schemas.microsoft.com/office/drawing/2014/main" id="{B8F25318-BD2F-4BCF-9021-17F3CE11F33F}"/>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D37BC968-F2D1-42B3-84D7-50D5A3F5F897}"/>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1599045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681503-403A-4495-B182-0BE4A3DA45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C28A3372-6E79-4424-90DF-C01FE5333C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98ADB2D9-BB36-4973-9F76-5DD994378C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18E09D3-85FE-4269-9F44-B965FFB2A383}"/>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6" name="Alt Bilgi Yer Tutucusu 5">
            <a:extLst>
              <a:ext uri="{FF2B5EF4-FFF2-40B4-BE49-F238E27FC236}">
                <a16:creationId xmlns:a16="http://schemas.microsoft.com/office/drawing/2014/main" id="{82FAFB90-4E10-480C-AA66-99A6CDB4A792}"/>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0AE27B1A-91FE-43C5-A84E-26B60C432CA0}"/>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60689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F22A67-367A-463F-8D3D-C07BDC4B327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51ECEF84-BD8C-4C58-BD36-15B28B9303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a:extLst>
              <a:ext uri="{FF2B5EF4-FFF2-40B4-BE49-F238E27FC236}">
                <a16:creationId xmlns:a16="http://schemas.microsoft.com/office/drawing/2014/main" id="{B5F4D2BB-1512-4A11-A9AE-C8E9FB752E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E10E307-7693-4B15-9EF1-A50601B1D81C}"/>
              </a:ext>
            </a:extLst>
          </p:cNvPr>
          <p:cNvSpPr>
            <a:spLocks noGrp="1"/>
          </p:cNvSpPr>
          <p:nvPr>
            <p:ph type="dt" sz="half" idx="10"/>
          </p:nvPr>
        </p:nvSpPr>
        <p:spPr/>
        <p:txBody>
          <a:bodyPr/>
          <a:lstStyle/>
          <a:p>
            <a:fld id="{2CBA526C-F382-4A6E-B48A-D9E8136E4653}" type="datetimeFigureOut">
              <a:rPr lang="en-US" smtClean="0"/>
              <a:t>3/30/2026</a:t>
            </a:fld>
            <a:endParaRPr lang="en-US"/>
          </a:p>
        </p:txBody>
      </p:sp>
      <p:sp>
        <p:nvSpPr>
          <p:cNvPr id="6" name="Alt Bilgi Yer Tutucusu 5">
            <a:extLst>
              <a:ext uri="{FF2B5EF4-FFF2-40B4-BE49-F238E27FC236}">
                <a16:creationId xmlns:a16="http://schemas.microsoft.com/office/drawing/2014/main" id="{FDFB930D-0FFC-4906-A047-37DAD575AD09}"/>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BB9DECE2-74EA-4A70-9307-93F97E44B2F1}"/>
              </a:ext>
            </a:extLst>
          </p:cNvPr>
          <p:cNvSpPr>
            <a:spLocks noGrp="1"/>
          </p:cNvSpPr>
          <p:nvPr>
            <p:ph type="sldNum" sz="quarter" idx="12"/>
          </p:nvPr>
        </p:nvSpPr>
        <p:spPr/>
        <p:txBody>
          <a:bodyPr/>
          <a:lstStyle/>
          <a:p>
            <a:fld id="{E83A9BDE-08B5-4969-A89E-2C0A439D5105}" type="slidenum">
              <a:rPr lang="en-US" smtClean="0"/>
              <a:t>‹#›</a:t>
            </a:fld>
            <a:endParaRPr lang="en-US"/>
          </a:p>
        </p:txBody>
      </p:sp>
    </p:spTree>
    <p:extLst>
      <p:ext uri="{BB962C8B-B14F-4D97-AF65-F5344CB8AC3E}">
        <p14:creationId xmlns:p14="http://schemas.microsoft.com/office/powerpoint/2010/main" val="901657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5DBBA3E-91DA-47B4-9CCD-45F2D0E963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4B0D6C8D-E5C6-415B-B3D7-70809BE181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13F455F8-49DD-4F56-A707-C3DE13DFC0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A526C-F382-4A6E-B48A-D9E8136E4653}" type="datetimeFigureOut">
              <a:rPr lang="en-US" smtClean="0"/>
              <a:t>3/30/2026</a:t>
            </a:fld>
            <a:endParaRPr lang="en-US"/>
          </a:p>
        </p:txBody>
      </p:sp>
      <p:sp>
        <p:nvSpPr>
          <p:cNvPr id="5" name="Alt Bilgi Yer Tutucusu 4">
            <a:extLst>
              <a:ext uri="{FF2B5EF4-FFF2-40B4-BE49-F238E27FC236}">
                <a16:creationId xmlns:a16="http://schemas.microsoft.com/office/drawing/2014/main" id="{E4229196-C2B6-483E-AF69-093F5907A1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2E682162-D49A-4D92-94CA-13485F9BD7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A9BDE-08B5-4969-A89E-2C0A439D5105}" type="slidenum">
              <a:rPr lang="en-US" smtClean="0"/>
              <a:t>‹#›</a:t>
            </a:fld>
            <a:endParaRPr lang="en-US"/>
          </a:p>
        </p:txBody>
      </p:sp>
    </p:spTree>
    <p:extLst>
      <p:ext uri="{BB962C8B-B14F-4D97-AF65-F5344CB8AC3E}">
        <p14:creationId xmlns:p14="http://schemas.microsoft.com/office/powerpoint/2010/main" val="4254843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6B2875-7474-4790-94C3-6D374DF32680}"/>
              </a:ext>
            </a:extLst>
          </p:cNvPr>
          <p:cNvSpPr>
            <a:spLocks noGrp="1"/>
          </p:cNvSpPr>
          <p:nvPr>
            <p:ph type="ctrTitle"/>
          </p:nvPr>
        </p:nvSpPr>
        <p:spPr/>
        <p:txBody>
          <a:bodyPr>
            <a:normAutofit/>
          </a:bodyPr>
          <a:lstStyle/>
          <a:p>
            <a:r>
              <a:rPr lang="en-US" sz="2800" b="1">
                <a:latin typeface="Arial" panose="020B0604020202020204" pitchFamily="34" charset="0"/>
              </a:rPr>
              <a:t>Week 13: Final Review and Project Polish</a:t>
            </a:r>
          </a:p>
        </p:txBody>
      </p:sp>
      <p:sp>
        <p:nvSpPr>
          <p:cNvPr id="3" name="Alt Başlık 2">
            <a:extLst>
              <a:ext uri="{FF2B5EF4-FFF2-40B4-BE49-F238E27FC236}">
                <a16:creationId xmlns:a16="http://schemas.microsoft.com/office/drawing/2014/main" id="{E68E0A30-B120-43DA-AD74-5BB84358C438}"/>
              </a:ext>
            </a:extLst>
          </p:cNvPr>
          <p:cNvSpPr>
            <a:spLocks noGrp="1"/>
          </p:cNvSpPr>
          <p:nvPr>
            <p:ph type="subTitle" idx="1"/>
          </p:nvPr>
        </p:nvSpPr>
        <p:spPr/>
        <p:txBody>
          <a:bodyPr>
            <a:normAutofit/>
          </a:bodyPr>
          <a:lstStyle/>
          <a:p>
            <a:r>
              <a:rPr lang="en-US" sz="1800">
                <a:latin typeface="Arial" panose="020B0604020202020204" pitchFamily="34" charset="0"/>
              </a:rPr>
              <a:t>Consolidating course learning, debugging errors, and preparing final-quality work</a:t>
            </a:r>
          </a:p>
        </p:txBody>
      </p:sp>
    </p:spTree>
    <p:extLst>
      <p:ext uri="{BB962C8B-B14F-4D97-AF65-F5344CB8AC3E}">
        <p14:creationId xmlns:p14="http://schemas.microsoft.com/office/powerpoint/2010/main" val="3431617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C75BD6-B134-459B-81C8-B8AE454882F5}"/>
              </a:ext>
            </a:extLst>
          </p:cNvPr>
          <p:cNvSpPr>
            <a:spLocks noGrp="1"/>
          </p:cNvSpPr>
          <p:nvPr>
            <p:ph type="title"/>
          </p:nvPr>
        </p:nvSpPr>
        <p:spPr/>
        <p:txBody>
          <a:bodyPr>
            <a:normAutofit/>
          </a:bodyPr>
          <a:lstStyle/>
          <a:p>
            <a:r>
              <a:rPr lang="en-US" sz="2600" b="1">
                <a:latin typeface="Arial" panose="020B0604020202020204" pitchFamily="34" charset="0"/>
              </a:rPr>
              <a:t>Final Sprint</a:t>
            </a:r>
          </a:p>
        </p:txBody>
      </p:sp>
      <p:sp>
        <p:nvSpPr>
          <p:cNvPr id="3" name="Metin Yer Tutucusu 2">
            <a:extLst>
              <a:ext uri="{FF2B5EF4-FFF2-40B4-BE49-F238E27FC236}">
                <a16:creationId xmlns:a16="http://schemas.microsoft.com/office/drawing/2014/main" id="{1147B88A-F05A-42B0-8047-770041DE8B2E}"/>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Apply final fixes</a:t>
            </a:r>
          </a:p>
          <a:p>
            <a:pPr>
              <a:spcAft>
                <a:spcPts val="600"/>
              </a:spcAft>
            </a:pPr>
            <a:r>
              <a:rPr lang="en-US" sz="2000">
                <a:latin typeface="Arial" panose="020B0604020202020204" pitchFamily="34" charset="0"/>
              </a:rPr>
              <a:t>Recheck file organization</a:t>
            </a:r>
          </a:p>
          <a:p>
            <a:pPr>
              <a:spcAft>
                <a:spcPts val="600"/>
              </a:spcAft>
            </a:pPr>
            <a:r>
              <a:rPr lang="en-US" sz="2000">
                <a:latin typeface="Arial" panose="020B0604020202020204" pitchFamily="34" charset="0"/>
              </a:rPr>
              <a:t>Test narrow and wide widths</a:t>
            </a:r>
          </a:p>
          <a:p>
            <a:pPr>
              <a:spcAft>
                <a:spcPts val="600"/>
              </a:spcAft>
            </a:pPr>
            <a:r>
              <a:rPr lang="en-US" sz="2000">
                <a:latin typeface="Arial" panose="020B0604020202020204" pitchFamily="34" charset="0"/>
              </a:rPr>
              <a:t>Prepare the final ready version</a:t>
            </a:r>
          </a:p>
        </p:txBody>
      </p:sp>
    </p:spTree>
    <p:extLst>
      <p:ext uri="{BB962C8B-B14F-4D97-AF65-F5344CB8AC3E}">
        <p14:creationId xmlns:p14="http://schemas.microsoft.com/office/powerpoint/2010/main" val="2252868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E2EAF2-0A38-44BC-98F3-D85B83405E54}"/>
              </a:ext>
            </a:extLst>
          </p:cNvPr>
          <p:cNvSpPr>
            <a:spLocks noGrp="1"/>
          </p:cNvSpPr>
          <p:nvPr>
            <p:ph type="title"/>
          </p:nvPr>
        </p:nvSpPr>
        <p:spPr/>
        <p:txBody>
          <a:bodyPr>
            <a:normAutofit/>
          </a:bodyPr>
          <a:lstStyle/>
          <a:p>
            <a:r>
              <a:rPr lang="en-US" sz="2600" b="1">
                <a:latin typeface="Arial" panose="020B0604020202020204" pitchFamily="34" charset="0"/>
              </a:rPr>
              <a:t>Closing and Next Step</a:t>
            </a:r>
          </a:p>
        </p:txBody>
      </p:sp>
      <p:sp>
        <p:nvSpPr>
          <p:cNvPr id="3" name="Metin Yer Tutucusu 2">
            <a:extLst>
              <a:ext uri="{FF2B5EF4-FFF2-40B4-BE49-F238E27FC236}">
                <a16:creationId xmlns:a16="http://schemas.microsoft.com/office/drawing/2014/main" id="{2A7E21F1-57AF-46BD-83D3-F161B5A5904A}"/>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The course ends with a complete page, not isolated exercises</a:t>
            </a:r>
          </a:p>
          <a:p>
            <a:pPr>
              <a:spcAft>
                <a:spcPts val="600"/>
              </a:spcAft>
            </a:pPr>
            <a:r>
              <a:rPr lang="en-US" sz="2000">
                <a:latin typeface="Arial" panose="020B0604020202020204" pitchFamily="34" charset="0"/>
              </a:rPr>
              <a:t>Quality comes from structure, spacing, and testing</a:t>
            </a:r>
          </a:p>
          <a:p>
            <a:pPr>
              <a:spcAft>
                <a:spcPts val="600"/>
              </a:spcAft>
            </a:pPr>
            <a:r>
              <a:rPr lang="en-US" sz="2000">
                <a:latin typeface="Arial" panose="020B0604020202020204" pitchFamily="34" charset="0"/>
              </a:rPr>
              <a:t>Final work should be simple, clean, and complete</a:t>
            </a:r>
          </a:p>
          <a:p>
            <a:pPr>
              <a:spcAft>
                <a:spcPts val="600"/>
              </a:spcAft>
            </a:pPr>
            <a:r>
              <a:rPr lang="en-US" sz="2000">
                <a:latin typeface="Arial" panose="020B0604020202020204" pitchFamily="34" charset="0"/>
              </a:rPr>
              <a:t>Prepare for submission or presentation</a:t>
            </a:r>
          </a:p>
        </p:txBody>
      </p:sp>
    </p:spTree>
    <p:extLst>
      <p:ext uri="{BB962C8B-B14F-4D97-AF65-F5344CB8AC3E}">
        <p14:creationId xmlns:p14="http://schemas.microsoft.com/office/powerpoint/2010/main" val="942319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57C9CB-7BF6-425E-9765-81ADF8F30803}"/>
              </a:ext>
            </a:extLst>
          </p:cNvPr>
          <p:cNvSpPr>
            <a:spLocks noGrp="1"/>
          </p:cNvSpPr>
          <p:nvPr>
            <p:ph type="title"/>
          </p:nvPr>
        </p:nvSpPr>
        <p:spPr/>
        <p:txBody>
          <a:bodyPr>
            <a:normAutofit/>
          </a:bodyPr>
          <a:lstStyle/>
          <a:p>
            <a:r>
              <a:rPr lang="en-US" sz="2600" b="1">
                <a:latin typeface="Arial" panose="020B0604020202020204" pitchFamily="34" charset="0"/>
              </a:rPr>
              <a:t>Session Goals</a:t>
            </a:r>
          </a:p>
        </p:txBody>
      </p:sp>
      <p:sp>
        <p:nvSpPr>
          <p:cNvPr id="3" name="Metin Yer Tutucusu 2">
            <a:extLst>
              <a:ext uri="{FF2B5EF4-FFF2-40B4-BE49-F238E27FC236}">
                <a16:creationId xmlns:a16="http://schemas.microsoft.com/office/drawing/2014/main" id="{DC37EE7A-83E3-4F40-9DF5-31659D1476B7}"/>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Review the full course map</a:t>
            </a:r>
          </a:p>
          <a:p>
            <a:pPr>
              <a:spcAft>
                <a:spcPts val="600"/>
              </a:spcAft>
            </a:pPr>
            <a:r>
              <a:rPr lang="en-US" sz="2000">
                <a:latin typeface="Arial" panose="020B0604020202020204" pitchFamily="34" charset="0"/>
              </a:rPr>
              <a:t>Check HTML, CSS, layout, and responsiveness together</a:t>
            </a:r>
          </a:p>
          <a:p>
            <a:pPr>
              <a:spcAft>
                <a:spcPts val="600"/>
              </a:spcAft>
            </a:pPr>
            <a:r>
              <a:rPr lang="en-US" sz="2000">
                <a:latin typeface="Arial" panose="020B0604020202020204" pitchFamily="34" charset="0"/>
              </a:rPr>
              <a:t>Debug common mistakes systematically</a:t>
            </a:r>
          </a:p>
          <a:p>
            <a:pPr>
              <a:spcAft>
                <a:spcPts val="600"/>
              </a:spcAft>
            </a:pPr>
            <a:r>
              <a:rPr lang="en-US" sz="2000">
                <a:latin typeface="Arial" panose="020B0604020202020204" pitchFamily="34" charset="0"/>
              </a:rPr>
              <a:t>Prepare a stronger final version</a:t>
            </a:r>
          </a:p>
        </p:txBody>
      </p:sp>
    </p:spTree>
    <p:extLst>
      <p:ext uri="{BB962C8B-B14F-4D97-AF65-F5344CB8AC3E}">
        <p14:creationId xmlns:p14="http://schemas.microsoft.com/office/powerpoint/2010/main" val="120267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BDD51E-8871-4A83-B224-3B78D3F0EA3C}"/>
              </a:ext>
            </a:extLst>
          </p:cNvPr>
          <p:cNvSpPr>
            <a:spLocks noGrp="1"/>
          </p:cNvSpPr>
          <p:nvPr>
            <p:ph type="title"/>
          </p:nvPr>
        </p:nvSpPr>
        <p:spPr/>
        <p:txBody>
          <a:bodyPr>
            <a:normAutofit/>
          </a:bodyPr>
          <a:lstStyle/>
          <a:p>
            <a:r>
              <a:rPr lang="en-US" sz="2600" b="1">
                <a:latin typeface="Arial" panose="020B0604020202020204" pitchFamily="34" charset="0"/>
              </a:rPr>
              <a:t>Course Map Review</a:t>
            </a:r>
          </a:p>
        </p:txBody>
      </p:sp>
      <p:sp>
        <p:nvSpPr>
          <p:cNvPr id="3" name="Metin Yer Tutucusu 2">
            <a:extLst>
              <a:ext uri="{FF2B5EF4-FFF2-40B4-BE49-F238E27FC236}">
                <a16:creationId xmlns:a16="http://schemas.microsoft.com/office/drawing/2014/main" id="{6E077BB4-528B-4BD3-9509-28FDA6F860A4}"/>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HTML structure came first</a:t>
            </a:r>
          </a:p>
          <a:p>
            <a:pPr>
              <a:spcAft>
                <a:spcPts val="600"/>
              </a:spcAft>
            </a:pPr>
            <a:r>
              <a:rPr lang="en-US" sz="2000">
                <a:latin typeface="Arial" panose="020B0604020202020204" pitchFamily="34" charset="0"/>
              </a:rPr>
              <a:t>Then forms, media, and CSS basics</a:t>
            </a:r>
          </a:p>
          <a:p>
            <a:pPr>
              <a:spcAft>
                <a:spcPts val="600"/>
              </a:spcAft>
            </a:pPr>
            <a:r>
              <a:rPr lang="en-US" sz="2000">
                <a:latin typeface="Arial" panose="020B0604020202020204" pitchFamily="34" charset="0"/>
              </a:rPr>
              <a:t>Layout and responsive thinking followed</a:t>
            </a:r>
          </a:p>
          <a:p>
            <a:pPr>
              <a:spcAft>
                <a:spcPts val="600"/>
              </a:spcAft>
            </a:pPr>
            <a:r>
              <a:rPr lang="en-US" sz="2000">
                <a:latin typeface="Arial" panose="020B0604020202020204" pitchFamily="34" charset="0"/>
              </a:rPr>
              <a:t>The project now combines the full journey</a:t>
            </a:r>
          </a:p>
        </p:txBody>
      </p:sp>
    </p:spTree>
    <p:extLst>
      <p:ext uri="{BB962C8B-B14F-4D97-AF65-F5344CB8AC3E}">
        <p14:creationId xmlns:p14="http://schemas.microsoft.com/office/powerpoint/2010/main" val="2617927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D28E9D-2B18-40D6-843C-B239D989F834}"/>
              </a:ext>
            </a:extLst>
          </p:cNvPr>
          <p:cNvSpPr>
            <a:spLocks noGrp="1"/>
          </p:cNvSpPr>
          <p:nvPr>
            <p:ph type="title"/>
          </p:nvPr>
        </p:nvSpPr>
        <p:spPr/>
        <p:txBody>
          <a:bodyPr>
            <a:normAutofit/>
          </a:bodyPr>
          <a:lstStyle/>
          <a:p>
            <a:r>
              <a:rPr lang="en-US" sz="2600" b="1">
                <a:latin typeface="Arial" panose="020B0604020202020204" pitchFamily="34" charset="0"/>
              </a:rPr>
              <a:t>HTML and CSS Checklists</a:t>
            </a:r>
          </a:p>
        </p:txBody>
      </p:sp>
      <p:sp>
        <p:nvSpPr>
          <p:cNvPr id="3" name="Metin Yer Tutucusu 2">
            <a:extLst>
              <a:ext uri="{FF2B5EF4-FFF2-40B4-BE49-F238E27FC236}">
                <a16:creationId xmlns:a16="http://schemas.microsoft.com/office/drawing/2014/main" id="{A5B11711-7AFD-4D29-BE5F-CEAC43E55AEE}"/>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Check semantic structure</a:t>
            </a:r>
          </a:p>
          <a:p>
            <a:pPr>
              <a:spcAft>
                <a:spcPts val="600"/>
              </a:spcAft>
            </a:pPr>
            <a:r>
              <a:rPr lang="en-US" sz="2000">
                <a:latin typeface="Arial" panose="020B0604020202020204" pitchFamily="34" charset="0"/>
              </a:rPr>
              <a:t>Check typography and spacing</a:t>
            </a:r>
          </a:p>
          <a:p>
            <a:pPr>
              <a:spcAft>
                <a:spcPts val="600"/>
              </a:spcAft>
            </a:pPr>
            <a:r>
              <a:rPr lang="en-US" sz="2000">
                <a:latin typeface="Arial" panose="020B0604020202020204" pitchFamily="34" charset="0"/>
              </a:rPr>
              <a:t>Check repeated styles and class use</a:t>
            </a:r>
          </a:p>
          <a:p>
            <a:pPr>
              <a:spcAft>
                <a:spcPts val="600"/>
              </a:spcAft>
            </a:pPr>
            <a:r>
              <a:rPr lang="en-US" sz="2000">
                <a:latin typeface="Arial" panose="020B0604020202020204" pitchFamily="34" charset="0"/>
              </a:rPr>
              <a:t>Check file names and links</a:t>
            </a:r>
          </a:p>
        </p:txBody>
      </p:sp>
    </p:spTree>
    <p:extLst>
      <p:ext uri="{BB962C8B-B14F-4D97-AF65-F5344CB8AC3E}">
        <p14:creationId xmlns:p14="http://schemas.microsoft.com/office/powerpoint/2010/main" val="1525536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AFC482-9637-40D3-96A3-07DE4ED5D117}"/>
              </a:ext>
            </a:extLst>
          </p:cNvPr>
          <p:cNvSpPr>
            <a:spLocks noGrp="1"/>
          </p:cNvSpPr>
          <p:nvPr>
            <p:ph type="title"/>
          </p:nvPr>
        </p:nvSpPr>
        <p:spPr/>
        <p:txBody>
          <a:bodyPr>
            <a:normAutofit/>
          </a:bodyPr>
          <a:lstStyle/>
          <a:p>
            <a:r>
              <a:rPr lang="en-US" sz="2600" b="1">
                <a:latin typeface="Arial" panose="020B0604020202020204" pitchFamily="34" charset="0"/>
              </a:rPr>
              <a:t>Layout and Responsive Checklist</a:t>
            </a:r>
          </a:p>
        </p:txBody>
      </p:sp>
      <p:sp>
        <p:nvSpPr>
          <p:cNvPr id="3" name="Metin Yer Tutucusu 2">
            <a:extLst>
              <a:ext uri="{FF2B5EF4-FFF2-40B4-BE49-F238E27FC236}">
                <a16:creationId xmlns:a16="http://schemas.microsoft.com/office/drawing/2014/main" id="{6F4E1305-9F22-4661-BD08-7B68DAB42505}"/>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Menus should stay usable</a:t>
            </a:r>
          </a:p>
          <a:p>
            <a:pPr>
              <a:spcAft>
                <a:spcPts val="600"/>
              </a:spcAft>
            </a:pPr>
            <a:r>
              <a:rPr lang="en-US" sz="2000">
                <a:latin typeface="Arial" panose="020B0604020202020204" pitchFamily="34" charset="0"/>
              </a:rPr>
              <a:t>Cards should not overflow</a:t>
            </a:r>
          </a:p>
          <a:p>
            <a:pPr>
              <a:spcAft>
                <a:spcPts val="600"/>
              </a:spcAft>
            </a:pPr>
            <a:r>
              <a:rPr lang="en-US" sz="2000">
                <a:latin typeface="Arial" panose="020B0604020202020204" pitchFamily="34" charset="0"/>
              </a:rPr>
              <a:t>Images should fit containers</a:t>
            </a:r>
          </a:p>
          <a:p>
            <a:pPr>
              <a:spcAft>
                <a:spcPts val="600"/>
              </a:spcAft>
            </a:pPr>
            <a:r>
              <a:rPr lang="en-US" sz="2000">
                <a:latin typeface="Arial" panose="020B0604020202020204" pitchFamily="34" charset="0"/>
              </a:rPr>
              <a:t>Small screens should remain readable</a:t>
            </a:r>
          </a:p>
        </p:txBody>
      </p:sp>
    </p:spTree>
    <p:extLst>
      <p:ext uri="{BB962C8B-B14F-4D97-AF65-F5344CB8AC3E}">
        <p14:creationId xmlns:p14="http://schemas.microsoft.com/office/powerpoint/2010/main" val="437804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639541-123D-4025-9564-6A68B10B3130}"/>
              </a:ext>
            </a:extLst>
          </p:cNvPr>
          <p:cNvSpPr>
            <a:spLocks noGrp="1"/>
          </p:cNvSpPr>
          <p:nvPr>
            <p:ph type="title"/>
          </p:nvPr>
        </p:nvSpPr>
        <p:spPr/>
        <p:txBody>
          <a:bodyPr>
            <a:normAutofit/>
          </a:bodyPr>
          <a:lstStyle/>
          <a:p>
            <a:r>
              <a:rPr lang="en-US" sz="2600" b="1">
                <a:latin typeface="Arial" panose="020B0604020202020204" pitchFamily="34" charset="0"/>
              </a:rPr>
              <a:t>Debugging Workflow</a:t>
            </a:r>
          </a:p>
        </p:txBody>
      </p:sp>
      <p:sp>
        <p:nvSpPr>
          <p:cNvPr id="3" name="Metin Yer Tutucusu 2">
            <a:extLst>
              <a:ext uri="{FF2B5EF4-FFF2-40B4-BE49-F238E27FC236}">
                <a16:creationId xmlns:a16="http://schemas.microsoft.com/office/drawing/2014/main" id="{2C2C13F1-B699-4060-A603-C27989844449}"/>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Look at HTML first</a:t>
            </a:r>
          </a:p>
          <a:p>
            <a:pPr>
              <a:spcAft>
                <a:spcPts val="600"/>
              </a:spcAft>
            </a:pPr>
            <a:r>
              <a:rPr lang="en-US" sz="2000">
                <a:latin typeface="Arial" panose="020B0604020202020204" pitchFamily="34" charset="0"/>
              </a:rPr>
              <a:t>Then inspect CSS selectors and layout</a:t>
            </a:r>
          </a:p>
          <a:p>
            <a:pPr>
              <a:spcAft>
                <a:spcPts val="600"/>
              </a:spcAft>
            </a:pPr>
            <a:r>
              <a:rPr lang="en-US" sz="2000">
                <a:latin typeface="Arial" panose="020B0604020202020204" pitchFamily="34" charset="0"/>
              </a:rPr>
              <a:t>Change one thing at a time</a:t>
            </a:r>
          </a:p>
          <a:p>
            <a:pPr>
              <a:spcAft>
                <a:spcPts val="600"/>
              </a:spcAft>
            </a:pPr>
            <a:r>
              <a:rPr lang="en-US" sz="2000">
                <a:latin typeface="Arial" panose="020B0604020202020204" pitchFamily="34" charset="0"/>
              </a:rPr>
              <a:t>Retest after each important fix</a:t>
            </a:r>
          </a:p>
        </p:txBody>
      </p:sp>
    </p:spTree>
    <p:extLst>
      <p:ext uri="{BB962C8B-B14F-4D97-AF65-F5344CB8AC3E}">
        <p14:creationId xmlns:p14="http://schemas.microsoft.com/office/powerpoint/2010/main" val="1481092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46F91E-AED6-45D1-870D-A6FD52C870C3}"/>
              </a:ext>
            </a:extLst>
          </p:cNvPr>
          <p:cNvSpPr>
            <a:spLocks noGrp="1"/>
          </p:cNvSpPr>
          <p:nvPr>
            <p:ph type="title"/>
          </p:nvPr>
        </p:nvSpPr>
        <p:spPr/>
        <p:txBody>
          <a:bodyPr>
            <a:normAutofit/>
          </a:bodyPr>
          <a:lstStyle/>
          <a:p>
            <a:r>
              <a:rPr lang="en-US" sz="2600" b="1">
                <a:latin typeface="Arial" panose="020B0604020202020204" pitchFamily="34" charset="0"/>
              </a:rPr>
              <a:t>Common Practical Mistakes</a:t>
            </a:r>
          </a:p>
        </p:txBody>
      </p:sp>
      <p:sp>
        <p:nvSpPr>
          <p:cNvPr id="3" name="Metin Yer Tutucusu 2">
            <a:extLst>
              <a:ext uri="{FF2B5EF4-FFF2-40B4-BE49-F238E27FC236}">
                <a16:creationId xmlns:a16="http://schemas.microsoft.com/office/drawing/2014/main" id="{9DBA3D28-C072-4BB7-8F04-6C20ED93B655}"/>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Broken image paths</a:t>
            </a:r>
          </a:p>
          <a:p>
            <a:pPr>
              <a:spcAft>
                <a:spcPts val="600"/>
              </a:spcAft>
            </a:pPr>
            <a:r>
              <a:rPr lang="en-US" sz="2000">
                <a:latin typeface="Arial" panose="020B0604020202020204" pitchFamily="34" charset="0"/>
              </a:rPr>
              <a:t>Wrong selector names</a:t>
            </a:r>
          </a:p>
          <a:p>
            <a:pPr>
              <a:spcAft>
                <a:spcPts val="600"/>
              </a:spcAft>
            </a:pPr>
            <a:r>
              <a:rPr lang="en-US" sz="2000">
                <a:latin typeface="Arial" panose="020B0604020202020204" pitchFamily="34" charset="0"/>
              </a:rPr>
              <a:t>Too many last-minute fixes</a:t>
            </a:r>
          </a:p>
          <a:p>
            <a:pPr>
              <a:spcAft>
                <a:spcPts val="600"/>
              </a:spcAft>
            </a:pPr>
            <a:r>
              <a:rPr lang="en-US" sz="2000">
                <a:latin typeface="Arial" panose="020B0604020202020204" pitchFamily="34" charset="0"/>
              </a:rPr>
              <a:t>Responsive changes added without testing</a:t>
            </a:r>
          </a:p>
        </p:txBody>
      </p:sp>
    </p:spTree>
    <p:extLst>
      <p:ext uri="{BB962C8B-B14F-4D97-AF65-F5344CB8AC3E}">
        <p14:creationId xmlns:p14="http://schemas.microsoft.com/office/powerpoint/2010/main" val="2691557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C885A6-55D0-4806-BDB7-F74AE7212873}"/>
              </a:ext>
            </a:extLst>
          </p:cNvPr>
          <p:cNvSpPr>
            <a:spLocks noGrp="1"/>
          </p:cNvSpPr>
          <p:nvPr>
            <p:ph type="title"/>
          </p:nvPr>
        </p:nvSpPr>
        <p:spPr/>
        <p:txBody>
          <a:bodyPr>
            <a:normAutofit/>
          </a:bodyPr>
          <a:lstStyle/>
          <a:p>
            <a:r>
              <a:rPr lang="en-US" sz="2600" b="1">
                <a:latin typeface="Arial" panose="020B0604020202020204" pitchFamily="34" charset="0"/>
              </a:rPr>
              <a:t>Interactive Review Quiz</a:t>
            </a:r>
          </a:p>
        </p:txBody>
      </p:sp>
      <p:sp>
        <p:nvSpPr>
          <p:cNvPr id="3" name="Metin Yer Tutucusu 2">
            <a:extLst>
              <a:ext uri="{FF2B5EF4-FFF2-40B4-BE49-F238E27FC236}">
                <a16:creationId xmlns:a16="http://schemas.microsoft.com/office/drawing/2014/main" id="{2A89EDC2-239A-485A-A86E-DB5CBFF3D6DE}"/>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Ask short verbal questions</a:t>
            </a:r>
          </a:p>
          <a:p>
            <a:pPr>
              <a:spcAft>
                <a:spcPts val="600"/>
              </a:spcAft>
            </a:pPr>
            <a:r>
              <a:rPr lang="en-US" sz="2000">
                <a:latin typeface="Arial" panose="020B0604020202020204" pitchFamily="34" charset="0"/>
              </a:rPr>
              <a:t>Mix HTML, CSS, layout, and responsive concepts</a:t>
            </a:r>
          </a:p>
          <a:p>
            <a:pPr>
              <a:spcAft>
                <a:spcPts val="600"/>
              </a:spcAft>
            </a:pPr>
            <a:r>
              <a:rPr lang="en-US" sz="2000">
                <a:latin typeface="Arial" panose="020B0604020202020204" pitchFamily="34" charset="0"/>
              </a:rPr>
              <a:t>Use compare-and-explain prompts</a:t>
            </a:r>
          </a:p>
          <a:p>
            <a:pPr>
              <a:spcAft>
                <a:spcPts val="600"/>
              </a:spcAft>
            </a:pPr>
            <a:r>
              <a:rPr lang="en-US" sz="2000">
                <a:latin typeface="Arial" panose="020B0604020202020204" pitchFamily="34" charset="0"/>
              </a:rPr>
              <a:t>Keep the pace active</a:t>
            </a:r>
          </a:p>
        </p:txBody>
      </p:sp>
    </p:spTree>
    <p:extLst>
      <p:ext uri="{BB962C8B-B14F-4D97-AF65-F5344CB8AC3E}">
        <p14:creationId xmlns:p14="http://schemas.microsoft.com/office/powerpoint/2010/main" val="1018858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9C0958-0680-4DB4-8FF7-7FC387563615}"/>
              </a:ext>
            </a:extLst>
          </p:cNvPr>
          <p:cNvSpPr>
            <a:spLocks noGrp="1"/>
          </p:cNvSpPr>
          <p:nvPr>
            <p:ph type="title"/>
          </p:nvPr>
        </p:nvSpPr>
        <p:spPr/>
        <p:txBody>
          <a:bodyPr>
            <a:normAutofit/>
          </a:bodyPr>
          <a:lstStyle/>
          <a:p>
            <a:r>
              <a:rPr lang="en-US" sz="2600" b="1">
                <a:latin typeface="Arial" panose="020B0604020202020204" pitchFamily="34" charset="0"/>
              </a:rPr>
              <a:t>Peer Review Method</a:t>
            </a:r>
          </a:p>
        </p:txBody>
      </p:sp>
      <p:sp>
        <p:nvSpPr>
          <p:cNvPr id="3" name="Metin Yer Tutucusu 2">
            <a:extLst>
              <a:ext uri="{FF2B5EF4-FFF2-40B4-BE49-F238E27FC236}">
                <a16:creationId xmlns:a16="http://schemas.microsoft.com/office/drawing/2014/main" id="{63930944-76F5-4AE1-A41E-11763954617D}"/>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Students review each other’s pages</a:t>
            </a:r>
          </a:p>
          <a:p>
            <a:pPr>
              <a:spcAft>
                <a:spcPts val="600"/>
              </a:spcAft>
            </a:pPr>
            <a:r>
              <a:rPr lang="en-US" sz="2000">
                <a:latin typeface="Arial" panose="020B0604020202020204" pitchFamily="34" charset="0"/>
              </a:rPr>
              <a:t>They identify one strength and two improvements</a:t>
            </a:r>
          </a:p>
          <a:p>
            <a:pPr>
              <a:spcAft>
                <a:spcPts val="600"/>
              </a:spcAft>
            </a:pPr>
            <a:r>
              <a:rPr lang="en-US" sz="2000">
                <a:latin typeface="Arial" panose="020B0604020202020204" pitchFamily="34" charset="0"/>
              </a:rPr>
              <a:t>Feedback should stay specific</a:t>
            </a:r>
          </a:p>
          <a:p>
            <a:pPr>
              <a:spcAft>
                <a:spcPts val="600"/>
              </a:spcAft>
            </a:pPr>
            <a:r>
              <a:rPr lang="en-US" sz="2000">
                <a:latin typeface="Arial" panose="020B0604020202020204" pitchFamily="34" charset="0"/>
              </a:rPr>
              <a:t>The goal is revision, not criticism</a:t>
            </a:r>
          </a:p>
        </p:txBody>
      </p:sp>
    </p:spTree>
    <p:extLst>
      <p:ext uri="{BB962C8B-B14F-4D97-AF65-F5344CB8AC3E}">
        <p14:creationId xmlns:p14="http://schemas.microsoft.com/office/powerpoint/2010/main" val="42671598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1639</Words>
  <Application>Microsoft Office PowerPoint</Application>
  <PresentationFormat>Geniş ekran</PresentationFormat>
  <Paragraphs>74</Paragraphs>
  <Slides>11</Slides>
  <Notes>11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Week 13: Final Review and Project Polish</vt:lpstr>
      <vt:lpstr>Session Goals</vt:lpstr>
      <vt:lpstr>Course Map Review</vt:lpstr>
      <vt:lpstr>HTML and CSS Checklists</vt:lpstr>
      <vt:lpstr>Layout and Responsive Checklist</vt:lpstr>
      <vt:lpstr>Debugging Workflow</vt:lpstr>
      <vt:lpstr>Common Practical Mistakes</vt:lpstr>
      <vt:lpstr>Interactive Review Quiz</vt:lpstr>
      <vt:lpstr>Peer Review Method</vt:lpstr>
      <vt:lpstr>Final Sprint</vt:lpstr>
      <vt:lpstr>Closing and Next Step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13: Final Review and Project Polish</dc:title>
  <dc:creator>yakup bakış</dc:creator>
  <cp:lastModifiedBy>yakup bakış</cp:lastModifiedBy>
  <cp:revision>1</cp:revision>
  <dcterms:created xsi:type="dcterms:W3CDTF">2026-03-30T00:43:57Z</dcterms:created>
  <dcterms:modified xsi:type="dcterms:W3CDTF">2026-03-30T00:43:57Z</dcterms:modified>
</cp:coreProperties>
</file>