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3"/>
  </p:notesMasterIdLst>
  <p:sldIdLst>
    <p:sldId id="256" r:id="rId2"/>
    <p:sldId id="257" r:id="rId3"/>
    <p:sldId id="258" r:id="rId4"/>
    <p:sldId id="259" r:id="rId5"/>
    <p:sldId id="260" r:id="rId6"/>
    <p:sldId id="261" r:id="rId7"/>
    <p:sldId id="262" r:id="rId8"/>
    <p:sldId id="263" r:id="rId9"/>
    <p:sldId id="264" r:id="rId10"/>
    <p:sldId id="265" r:id="rId11"/>
    <p:sldId id="266"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34" d="100"/>
          <a:sy n="34" d="100"/>
        </p:scale>
        <p:origin x="494" y="3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 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57D978F-F32A-45EE-85E0-3E7909DF36E2}" type="datetimeFigureOut">
              <a:rPr lang="en-US" smtClean="0"/>
              <a:t>3/30/2026</a:t>
            </a:fld>
            <a:endParaRPr lang="en-US"/>
          </a:p>
        </p:txBody>
      </p:sp>
      <p:sp>
        <p:nvSpPr>
          <p:cNvPr id="4" name="Slayt Resmi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6" name="Alt 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C5512B8-4409-4B9B-8FE7-A4566941D2EB}" type="slidenum">
              <a:rPr lang="en-US" smtClean="0"/>
              <a:t>‹#›</a:t>
            </a:fld>
            <a:endParaRPr lang="en-US"/>
          </a:p>
        </p:txBody>
      </p:sp>
    </p:spTree>
    <p:extLst>
      <p:ext uri="{BB962C8B-B14F-4D97-AF65-F5344CB8AC3E}">
        <p14:creationId xmlns:p14="http://schemas.microsoft.com/office/powerpoint/2010/main" val="20770661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r>
              <a:rPr lang="en-US">
                <a:latin typeface="Arial" panose="020B0604020202020204" pitchFamily="34" charset="0"/>
              </a:rPr>
              <a:t>Bu açılış slaytı Hafta 10: Flexbox ve Temel Sayfa Yerleşimi haftasının tonunu kurar. Bu hafta amaç, öğrencinin tek tek kutulardan gerçek sayfa düzenine geçebilmesini sağlamaktır.
Bu haftanın öğretmen hedefi: Flexbox mantığını kavratmak, yatay-dikey hizalama kararlarını öğretmek ve temel layout kalıplarını uygulatmak.
İnteraktif akış önerisi: Davranış tahmini, canlı flex demo, navbar kurma ve iki kolonlu yerleşim görevi ile ilerle.</a:t>
            </a:r>
          </a:p>
        </p:txBody>
      </p:sp>
      <p:sp>
        <p:nvSpPr>
          <p:cNvPr id="4" name="Slayt Numarası Yer Tutucusu 3"/>
          <p:cNvSpPr>
            <a:spLocks noGrp="1"/>
          </p:cNvSpPr>
          <p:nvPr>
            <p:ph type="sldNum" sz="quarter" idx="5"/>
          </p:nvPr>
        </p:nvSpPr>
        <p:spPr/>
        <p:txBody>
          <a:bodyPr/>
          <a:lstStyle/>
          <a:p>
            <a:fld id="{8C5512B8-4409-4B9B-8FE7-A4566941D2EB}" type="slidenum">
              <a:rPr lang="en-US" smtClean="0"/>
              <a:t>1</a:t>
            </a:fld>
            <a:endParaRPr lang="en-US"/>
          </a:p>
        </p:txBody>
      </p:sp>
    </p:spTree>
    <p:extLst>
      <p:ext uri="{BB962C8B-B14F-4D97-AF65-F5344CB8AC3E}">
        <p14:creationId xmlns:p14="http://schemas.microsoft.com/office/powerpoint/2010/main" val="181760121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r>
              <a:rPr lang="en-US">
                <a:latin typeface="Arial" panose="020B0604020202020204" pitchFamily="34" charset="0"/>
              </a:rPr>
              <a:t>Bu slayt, Hafta 10: Flexbox ve Temel Sayfa Yerleşimi haftasının 'Yaygın Flexbox Hataları' başlığını açıklar. Öğrencinin olası karışıklıklarını erken görünür hale getir.
Anlatırken şu noktaları tek tek açmak gerekir: Forgetting which element is the parent; Using justify-content when align-items is needed; Expecting Flexbox to solve every layout issue; Adding too many fixes without testing. Öğrenciye yalnızca sonucu göstermek değil, bu kavramın sayfa kalitesine nasıl katkı verdiğini de açıklamak gerekir.
Öğretmen akışı: Eksen karışıklığını tekrar hatırlat.
Sınıf içi uygulama önerisi: Hatalı flex örneği verip sorunun parent mı child mı olduğunu sordur. Önce kısa anlatım yap, ardından küçük görev ver, sonra çıkan sonuçları birlikte yorumla.</a:t>
            </a:r>
          </a:p>
        </p:txBody>
      </p:sp>
      <p:sp>
        <p:nvSpPr>
          <p:cNvPr id="4" name="Slayt Numarası Yer Tutucusu 3"/>
          <p:cNvSpPr>
            <a:spLocks noGrp="1"/>
          </p:cNvSpPr>
          <p:nvPr>
            <p:ph type="sldNum" sz="quarter" idx="5"/>
          </p:nvPr>
        </p:nvSpPr>
        <p:spPr/>
        <p:txBody>
          <a:bodyPr/>
          <a:lstStyle/>
          <a:p>
            <a:fld id="{8C5512B8-4409-4B9B-8FE7-A4566941D2EB}" type="slidenum">
              <a:rPr lang="en-US" smtClean="0"/>
              <a:t>10</a:t>
            </a:fld>
            <a:endParaRPr lang="en-US"/>
          </a:p>
        </p:txBody>
      </p:sp>
    </p:spTree>
    <p:extLst>
      <p:ext uri="{BB962C8B-B14F-4D97-AF65-F5344CB8AC3E}">
        <p14:creationId xmlns:p14="http://schemas.microsoft.com/office/powerpoint/2010/main" val="98319363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r>
              <a:rPr lang="en-US">
                <a:latin typeface="Arial" panose="020B0604020202020204" pitchFamily="34" charset="0"/>
              </a:rPr>
              <a:t>Bu slayt, Hafta 10: Flexbox ve Temel Sayfa Yerleşimi haftasının 'İnteraktif Görev ve Ödev' başlığını açıklar. Bu görev haftanın bütün kazanımlarını küçük ama tamamlanabilir bir düzen içinde toplar.
Anlatırken şu noktaları tek tek açmak gerekir: Build a small landing section; Include a navbar, one hero row, and a card group; Use justify-content, align-items, flex-wrap, and gap; Homework: redesign an old page with Flexbox. Öğrenciye yalnızca sonucu göstermek değil, bu kavramın sayfa kalitesine nasıl katkı verdiğini de açıklamak gerekir.
Öğretmen akışı: Ödev olarak eski sayfayı flexboxla tekrar kurdur.
Sınıf içi uygulama önerisi: 20 dakikalık kısa layout görevi ver; sonra iki öğrencinin çözümünü birlikte değerlendir. Önce kısa anlatım yap, ardından küçük görev ver, sonra çıkan sonuçları birlikte yorumla.</a:t>
            </a:r>
          </a:p>
        </p:txBody>
      </p:sp>
      <p:sp>
        <p:nvSpPr>
          <p:cNvPr id="4" name="Slayt Numarası Yer Tutucusu 3"/>
          <p:cNvSpPr>
            <a:spLocks noGrp="1"/>
          </p:cNvSpPr>
          <p:nvPr>
            <p:ph type="sldNum" sz="quarter" idx="5"/>
          </p:nvPr>
        </p:nvSpPr>
        <p:spPr/>
        <p:txBody>
          <a:bodyPr/>
          <a:lstStyle/>
          <a:p>
            <a:fld id="{8C5512B8-4409-4B9B-8FE7-A4566941D2EB}" type="slidenum">
              <a:rPr lang="en-US" smtClean="0"/>
              <a:t>11</a:t>
            </a:fld>
            <a:endParaRPr lang="en-US"/>
          </a:p>
        </p:txBody>
      </p:sp>
    </p:spTree>
    <p:extLst>
      <p:ext uri="{BB962C8B-B14F-4D97-AF65-F5344CB8AC3E}">
        <p14:creationId xmlns:p14="http://schemas.microsoft.com/office/powerpoint/2010/main" val="86722696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r>
              <a:rPr lang="en-US">
                <a:latin typeface="Arial" panose="020B0604020202020204" pitchFamily="34" charset="0"/>
              </a:rPr>
              <a:t>Bu slayt, Hafta 10: Flexbox ve Temel Sayfa Yerleşimi haftasının 'Dersin Hedefleri' başlığını açıklar. İlk slaytta öğrencinin artık yapı taşlarını sayfa düzenine dönüştürmeye başlayacağını hissettir.
Anlatırken şu noktaları tek tek açmak gerekir: Understand what problem Flexbox solves; Control direction, wrapping, and spacing; Align items more cleanly; Build basic layout patterns. Öğrenciye yalnızca sonucu göstermek değil, bu kavramın sayfa kalitesine nasıl katkı verdiğini de açıklamak gerekir.
Öğretmen akışı: Flexboxı bir moda kelime gibi değil, gerçek düzen aracı gibi sun.
Sınıf içi uygulama önerisi: Derse yan yana üç kutuyu düzgün dizmenin en temiz yolu nedir diye sorarak başla. Önce kısa anlatım yap, ardından küçük görev ver, sonra çıkan sonuçları birlikte yorumla.</a:t>
            </a:r>
          </a:p>
        </p:txBody>
      </p:sp>
      <p:sp>
        <p:nvSpPr>
          <p:cNvPr id="4" name="Slayt Numarası Yer Tutucusu 3"/>
          <p:cNvSpPr>
            <a:spLocks noGrp="1"/>
          </p:cNvSpPr>
          <p:nvPr>
            <p:ph type="sldNum" sz="quarter" idx="5"/>
          </p:nvPr>
        </p:nvSpPr>
        <p:spPr/>
        <p:txBody>
          <a:bodyPr/>
          <a:lstStyle/>
          <a:p>
            <a:fld id="{8C5512B8-4409-4B9B-8FE7-A4566941D2EB}" type="slidenum">
              <a:rPr lang="en-US" smtClean="0"/>
              <a:t>2</a:t>
            </a:fld>
            <a:endParaRPr lang="en-US"/>
          </a:p>
        </p:txBody>
      </p:sp>
    </p:spTree>
    <p:extLst>
      <p:ext uri="{BB962C8B-B14F-4D97-AF65-F5344CB8AC3E}">
        <p14:creationId xmlns:p14="http://schemas.microsoft.com/office/powerpoint/2010/main" val="3777993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r>
              <a:rPr lang="en-US">
                <a:latin typeface="Arial" panose="020B0604020202020204" pitchFamily="34" charset="0"/>
              </a:rPr>
              <a:t>Bu slayt, Hafta 10: Flexbox ve Temel Sayfa Yerleşimi haftasının 'Kutulardan Yerleşime Geçiş' başlığını açıklar. Geçen haftaki box model bilgisinin bu haftada nasıl üst düzeye taşındığını anlat.
Anlatırken şu noktaları tek tek açmak gerekir: Good spacing alone does not create layout; Elements must relate to each other intentionally; A page needs rows, groups, and alignment; Flexbox helps reduce manual adjustment. Öğrenciye yalnızca sonucu göstermek değil, bu kavramın sayfa kalitesine nasıl katkı verdiğini de açıklamak gerekir.
Öğretmen akışı: Geçiş mantığını kur; konu kopuk görünmesin.
Sınıf içi uygulama önerisi: Aynı kutuları alt alta ve yan yana gösterip görsel düzen farkını yorumlat. Önce kısa anlatım yap, ardından küçük görev ver, sonra çıkan sonuçları birlikte yorumla.</a:t>
            </a:r>
          </a:p>
        </p:txBody>
      </p:sp>
      <p:sp>
        <p:nvSpPr>
          <p:cNvPr id="4" name="Slayt Numarası Yer Tutucusu 3"/>
          <p:cNvSpPr>
            <a:spLocks noGrp="1"/>
          </p:cNvSpPr>
          <p:nvPr>
            <p:ph type="sldNum" sz="quarter" idx="5"/>
          </p:nvPr>
        </p:nvSpPr>
        <p:spPr/>
        <p:txBody>
          <a:bodyPr/>
          <a:lstStyle/>
          <a:p>
            <a:fld id="{8C5512B8-4409-4B9B-8FE7-A4566941D2EB}" type="slidenum">
              <a:rPr lang="en-US" smtClean="0"/>
              <a:t>3</a:t>
            </a:fld>
            <a:endParaRPr lang="en-US"/>
          </a:p>
        </p:txBody>
      </p:sp>
    </p:spTree>
    <p:extLst>
      <p:ext uri="{BB962C8B-B14F-4D97-AF65-F5344CB8AC3E}">
        <p14:creationId xmlns:p14="http://schemas.microsoft.com/office/powerpoint/2010/main" val="195219905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r>
              <a:rPr lang="en-US">
                <a:latin typeface="Arial" panose="020B0604020202020204" pitchFamily="34" charset="0"/>
              </a:rPr>
              <a:t>Bu slayt, Hafta 10: Flexbox ve Temel Sayfa Yerleşimi haftasının 'Flex Container ve Flex Item' başlığını açıklar. Parent-child mantığının çok önemli olduğunu özellikle vurgula.
Anlatırken şu noktaları tek tek açmak gerekir: display: flex turns the parent into a layout manager; Children become flex items; Many decisions are made on the parent; This creates more consistent relationships. Öğrenciye yalnızca sonucu göstermek değil, bu kavramın sayfa kalitesine nasıl katkı verdiğini de açıklamak gerekir.
Öğretmen akışı: Parent üzerinde karar vermenin gücünü birkaç örnekle pekiştir.
Sınıf içi uygulama önerisi: HTML yapısında hangi kutunun container, hangisinin item olduğunu öğrenciye buldur. Önce kısa anlatım yap, ardından küçük görev ver, sonra çıkan sonuçları birlikte yorumla.</a:t>
            </a:r>
          </a:p>
        </p:txBody>
      </p:sp>
      <p:sp>
        <p:nvSpPr>
          <p:cNvPr id="4" name="Slayt Numarası Yer Tutucusu 3"/>
          <p:cNvSpPr>
            <a:spLocks noGrp="1"/>
          </p:cNvSpPr>
          <p:nvPr>
            <p:ph type="sldNum" sz="quarter" idx="5"/>
          </p:nvPr>
        </p:nvSpPr>
        <p:spPr/>
        <p:txBody>
          <a:bodyPr/>
          <a:lstStyle/>
          <a:p>
            <a:fld id="{8C5512B8-4409-4B9B-8FE7-A4566941D2EB}" type="slidenum">
              <a:rPr lang="en-US" smtClean="0"/>
              <a:t>4</a:t>
            </a:fld>
            <a:endParaRPr lang="en-US"/>
          </a:p>
        </p:txBody>
      </p:sp>
    </p:spTree>
    <p:extLst>
      <p:ext uri="{BB962C8B-B14F-4D97-AF65-F5344CB8AC3E}">
        <p14:creationId xmlns:p14="http://schemas.microsoft.com/office/powerpoint/2010/main" val="352379464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r>
              <a:rPr lang="en-US">
                <a:latin typeface="Arial" panose="020B0604020202020204" pitchFamily="34" charset="0"/>
              </a:rPr>
              <a:t>Bu slayt, Hafta 10: Flexbox ve Temel Sayfa Yerleşimi haftasının 'Yön, Sarma ve Akış' başlığını açıklar. Flex-direction ve wrap kavramlarını yavaş anlat; justify-content ile karışabilir.
Anlatırken şu noktaları tek tek açmak gerekir: row creates a horizontal flow; column creates a vertical flow; wrap allows items to move to new lines; Direction changes how space feels. Öğrenciye yalnızca sonucu göstermek değil, bu kavramın sayfa kalitesine nasıl katkı verdiğini de açıklamak gerekir.
Öğretmen akışı: Her adımda sonucu önce sordur, sonra göster.
Sınıf içi uygulama önerisi: Önce row, sonra column, sonra wrap ekleyip sonucu tahmin ettir. Önce kısa anlatım yap, ardından küçük görev ver, sonra çıkan sonuçları birlikte yorumla.</a:t>
            </a:r>
          </a:p>
        </p:txBody>
      </p:sp>
      <p:sp>
        <p:nvSpPr>
          <p:cNvPr id="4" name="Slayt Numarası Yer Tutucusu 3"/>
          <p:cNvSpPr>
            <a:spLocks noGrp="1"/>
          </p:cNvSpPr>
          <p:nvPr>
            <p:ph type="sldNum" sz="quarter" idx="5"/>
          </p:nvPr>
        </p:nvSpPr>
        <p:spPr/>
        <p:txBody>
          <a:bodyPr/>
          <a:lstStyle/>
          <a:p>
            <a:fld id="{8C5512B8-4409-4B9B-8FE7-A4566941D2EB}" type="slidenum">
              <a:rPr lang="en-US" smtClean="0"/>
              <a:t>5</a:t>
            </a:fld>
            <a:endParaRPr lang="en-US"/>
          </a:p>
        </p:txBody>
      </p:sp>
    </p:spTree>
    <p:extLst>
      <p:ext uri="{BB962C8B-B14F-4D97-AF65-F5344CB8AC3E}">
        <p14:creationId xmlns:p14="http://schemas.microsoft.com/office/powerpoint/2010/main" val="117519811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r>
              <a:rPr lang="en-US">
                <a:latin typeface="Arial" panose="020B0604020202020204" pitchFamily="34" charset="0"/>
              </a:rPr>
              <a:t>Bu slayt, Hafta 10: Flexbox ve Temel Sayfa Yerleşimi haftasının 'Ana Eksen ve Çapraz Eksen' başlığını açıklar. Bu eksen mantığı anlaşılmazsa flexbox karışık gelir; bu yüzden burada net ve kısa bir model kur.
Anlatırken şu noktaları tek tek açmak gerekir: justify-content works on the main axis; align-items works on the cross axis; Axis thinking makes Flexbox easier; Without axis thinking, rules feel random. Öğrenciye yalnızca sonucu göstermek değil, bu kavramın sayfa kalitesine nasıl katkı verdiğini de açıklamak gerekir.
Öğretmen akışı: Bu slaytı acele geçme.
Sınıf içi uygulama önerisi: Yatay ve dikey oklarla eksen çizimi yapıp hangi özelliğin nereyi etkilediğini sordur. Önce kısa anlatım yap, ardından küçük görev ver, sonra çıkan sonuçları birlikte yorumla.</a:t>
            </a:r>
          </a:p>
        </p:txBody>
      </p:sp>
      <p:sp>
        <p:nvSpPr>
          <p:cNvPr id="4" name="Slayt Numarası Yer Tutucusu 3"/>
          <p:cNvSpPr>
            <a:spLocks noGrp="1"/>
          </p:cNvSpPr>
          <p:nvPr>
            <p:ph type="sldNum" sz="quarter" idx="5"/>
          </p:nvPr>
        </p:nvSpPr>
        <p:spPr/>
        <p:txBody>
          <a:bodyPr/>
          <a:lstStyle/>
          <a:p>
            <a:fld id="{8C5512B8-4409-4B9B-8FE7-A4566941D2EB}" type="slidenum">
              <a:rPr lang="en-US" smtClean="0"/>
              <a:t>6</a:t>
            </a:fld>
            <a:endParaRPr lang="en-US"/>
          </a:p>
        </p:txBody>
      </p:sp>
    </p:spTree>
    <p:extLst>
      <p:ext uri="{BB962C8B-B14F-4D97-AF65-F5344CB8AC3E}">
        <p14:creationId xmlns:p14="http://schemas.microsoft.com/office/powerpoint/2010/main" val="1011910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r>
              <a:rPr lang="en-US">
                <a:latin typeface="Arial" panose="020B0604020202020204" pitchFamily="34" charset="0"/>
              </a:rPr>
              <a:t>Bu slayt, Hafta 10: Flexbox ve Temel Sayfa Yerleşimi haftasının 'Menüler ve Basit Çubuklar' başlığını açıklar. Flexboxın en motive edici örneği menü kurmaktır; burada öğrencinin özgüveni artar.
Anlatırken şu noktaları tek tek açmak gerekir: Flexbox is ideal for logos and navigation links; gap keeps spacing clean; justify-content separates groups; Hover states add clarity. Öğrenciye yalnızca sonucu göstermek değil, bu kavramın sayfa kalitesine nasıl katkı verdiğini de açıklamak gerekir.
Öğretmen akışı: Örnek kısa ama etkili olsun.
Sınıf içi uygulama önerisi: Canlı olarak basit bir navbar kur ve öğrencilerden kendi başlıklarını eklemelerini iste. Önce kısa anlatım yap, ardından küçük görev ver, sonra çıkan sonuçları birlikte yorumla.</a:t>
            </a:r>
          </a:p>
        </p:txBody>
      </p:sp>
      <p:sp>
        <p:nvSpPr>
          <p:cNvPr id="4" name="Slayt Numarası Yer Tutucusu 3"/>
          <p:cNvSpPr>
            <a:spLocks noGrp="1"/>
          </p:cNvSpPr>
          <p:nvPr>
            <p:ph type="sldNum" sz="quarter" idx="5"/>
          </p:nvPr>
        </p:nvSpPr>
        <p:spPr/>
        <p:txBody>
          <a:bodyPr/>
          <a:lstStyle/>
          <a:p>
            <a:fld id="{8C5512B8-4409-4B9B-8FE7-A4566941D2EB}" type="slidenum">
              <a:rPr lang="en-US" smtClean="0"/>
              <a:t>7</a:t>
            </a:fld>
            <a:endParaRPr lang="en-US"/>
          </a:p>
        </p:txBody>
      </p:sp>
    </p:spTree>
    <p:extLst>
      <p:ext uri="{BB962C8B-B14F-4D97-AF65-F5344CB8AC3E}">
        <p14:creationId xmlns:p14="http://schemas.microsoft.com/office/powerpoint/2010/main" val="332821527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r>
              <a:rPr lang="en-US">
                <a:latin typeface="Arial" panose="020B0604020202020204" pitchFamily="34" charset="0"/>
              </a:rPr>
              <a:t>Bu slayt, Hafta 10: Flexbox ve Temel Sayfa Yerleşimi haftasının 'Hero ve İki Kolonlu Yerleşimler' başlığını açıklar. Gerçek sayfa bloklarına geçtiğini bu slaytta hissettir.
Anlatırken şu noktaları tek tek açmak gerekir: Text and image can sit side by side; Content blocks become easier to balance; Flexbox supports quick layout iteration; Simple structures can look professional. Öğrenciye yalnızca sonucu göstermek değil, bu kavramın sayfa kalitesine nasıl katkı verdiğini de açıklamak gerekir.
Öğretmen akışı: Responsive haftasına köprü cümlesi ekle.
Sınıf içi uygulama önerisi: Text + image iki kolonlu örnek kur; sonra ekran daralınca ne olacağını sor. Önce kısa anlatım yap, ardından küçük görev ver, sonra çıkan sonuçları birlikte yorumla.</a:t>
            </a:r>
          </a:p>
        </p:txBody>
      </p:sp>
      <p:sp>
        <p:nvSpPr>
          <p:cNvPr id="4" name="Slayt Numarası Yer Tutucusu 3"/>
          <p:cNvSpPr>
            <a:spLocks noGrp="1"/>
          </p:cNvSpPr>
          <p:nvPr>
            <p:ph type="sldNum" sz="quarter" idx="5"/>
          </p:nvPr>
        </p:nvSpPr>
        <p:spPr/>
        <p:txBody>
          <a:bodyPr/>
          <a:lstStyle/>
          <a:p>
            <a:fld id="{8C5512B8-4409-4B9B-8FE7-A4566941D2EB}" type="slidenum">
              <a:rPr lang="en-US" smtClean="0"/>
              <a:t>8</a:t>
            </a:fld>
            <a:endParaRPr lang="en-US"/>
          </a:p>
        </p:txBody>
      </p:sp>
    </p:spTree>
    <p:extLst>
      <p:ext uri="{BB962C8B-B14F-4D97-AF65-F5344CB8AC3E}">
        <p14:creationId xmlns:p14="http://schemas.microsoft.com/office/powerpoint/2010/main" val="111455447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r>
              <a:rPr lang="en-US">
                <a:latin typeface="Arial" panose="020B0604020202020204" pitchFamily="34" charset="0"/>
              </a:rPr>
              <a:t>Bu slayt, Hafta 10: Flexbox ve Temel Sayfa Yerleşimi haftasının 'Kart Satırları ve Gap' başlığını açıklar. Kart gruplarında flex ve gap kullanımının neden güçlü olduğunu anlat.
Anlatırken şu noktaları tek tek açmak gerekir: Cards can align in rows and wrap naturally; gap creates cleaner spacing than manual margins; Repeated structures benefit from layout systems; Flexbox reduces visual mess. Öğrenciye yalnızca sonucu göstermek değil, bu kavramın sayfa kalitesine nasıl katkı verdiğini de açıklamak gerekir.
Öğretmen akışı: Bakımı kolay kod fikrini de kısaca ver.
Sınıf içi uygulama önerisi: Üç kartı önce margin ile sonra gap ile gösterip farkı tartıştır. Önce kısa anlatım yap, ardından küçük görev ver, sonra çıkan sonuçları birlikte yorumla.</a:t>
            </a:r>
          </a:p>
        </p:txBody>
      </p:sp>
      <p:sp>
        <p:nvSpPr>
          <p:cNvPr id="4" name="Slayt Numarası Yer Tutucusu 3"/>
          <p:cNvSpPr>
            <a:spLocks noGrp="1"/>
          </p:cNvSpPr>
          <p:nvPr>
            <p:ph type="sldNum" sz="quarter" idx="5"/>
          </p:nvPr>
        </p:nvSpPr>
        <p:spPr/>
        <p:txBody>
          <a:bodyPr/>
          <a:lstStyle/>
          <a:p>
            <a:fld id="{8C5512B8-4409-4B9B-8FE7-A4566941D2EB}" type="slidenum">
              <a:rPr lang="en-US" smtClean="0"/>
              <a:t>9</a:t>
            </a:fld>
            <a:endParaRPr lang="en-US"/>
          </a:p>
        </p:txBody>
      </p:sp>
    </p:spTree>
    <p:extLst>
      <p:ext uri="{BB962C8B-B14F-4D97-AF65-F5344CB8AC3E}">
        <p14:creationId xmlns:p14="http://schemas.microsoft.com/office/powerpoint/2010/main" val="102391010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A3EF860-18F1-47F6-AA78-D9F34946537E}"/>
              </a:ext>
            </a:extLst>
          </p:cNvPr>
          <p:cNvSpPr>
            <a:spLocks noGrp="1"/>
          </p:cNvSpPr>
          <p:nvPr>
            <p:ph type="ctrTitle"/>
          </p:nvPr>
        </p:nvSpPr>
        <p:spPr>
          <a:xfrm>
            <a:off x="1524000" y="1122363"/>
            <a:ext cx="9144000" cy="2387600"/>
          </a:xfrm>
        </p:spPr>
        <p:txBody>
          <a:bodyPr anchor="b"/>
          <a:lstStyle>
            <a:lvl1pPr algn="ctr">
              <a:defRPr sz="6000"/>
            </a:lvl1pPr>
          </a:lstStyle>
          <a:p>
            <a:r>
              <a:rPr lang="tr-TR"/>
              <a:t>Asıl başlık stilini düzenlemek için tıklayın</a:t>
            </a:r>
            <a:endParaRPr lang="en-US"/>
          </a:p>
        </p:txBody>
      </p:sp>
      <p:sp>
        <p:nvSpPr>
          <p:cNvPr id="3" name="Alt Başlık 2">
            <a:extLst>
              <a:ext uri="{FF2B5EF4-FFF2-40B4-BE49-F238E27FC236}">
                <a16:creationId xmlns:a16="http://schemas.microsoft.com/office/drawing/2014/main" id="{25CD6791-3736-49DE-9D8E-0019AE1D5DF2}"/>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endParaRPr lang="en-US"/>
          </a:p>
        </p:txBody>
      </p:sp>
      <p:sp>
        <p:nvSpPr>
          <p:cNvPr id="4" name="Veri Yer Tutucusu 3">
            <a:extLst>
              <a:ext uri="{FF2B5EF4-FFF2-40B4-BE49-F238E27FC236}">
                <a16:creationId xmlns:a16="http://schemas.microsoft.com/office/drawing/2014/main" id="{58C383FD-5393-485F-AA13-2F6F603375B1}"/>
              </a:ext>
            </a:extLst>
          </p:cNvPr>
          <p:cNvSpPr>
            <a:spLocks noGrp="1"/>
          </p:cNvSpPr>
          <p:nvPr>
            <p:ph type="dt" sz="half" idx="10"/>
          </p:nvPr>
        </p:nvSpPr>
        <p:spPr/>
        <p:txBody>
          <a:bodyPr/>
          <a:lstStyle/>
          <a:p>
            <a:fld id="{9E0CE1B2-F1B2-43DA-9B93-8AE00DB3FD89}" type="datetimeFigureOut">
              <a:rPr lang="en-US" smtClean="0"/>
              <a:t>3/30/2026</a:t>
            </a:fld>
            <a:endParaRPr lang="en-US"/>
          </a:p>
        </p:txBody>
      </p:sp>
      <p:sp>
        <p:nvSpPr>
          <p:cNvPr id="5" name="Alt Bilgi Yer Tutucusu 4">
            <a:extLst>
              <a:ext uri="{FF2B5EF4-FFF2-40B4-BE49-F238E27FC236}">
                <a16:creationId xmlns:a16="http://schemas.microsoft.com/office/drawing/2014/main" id="{9068791C-5E43-44CE-9D43-10B59ACCA1B0}"/>
              </a:ext>
            </a:extLst>
          </p:cNvPr>
          <p:cNvSpPr>
            <a:spLocks noGrp="1"/>
          </p:cNvSpPr>
          <p:nvPr>
            <p:ph type="ftr" sz="quarter" idx="11"/>
          </p:nvPr>
        </p:nvSpPr>
        <p:spPr/>
        <p:txBody>
          <a:bodyPr/>
          <a:lstStyle/>
          <a:p>
            <a:endParaRPr lang="en-US"/>
          </a:p>
        </p:txBody>
      </p:sp>
      <p:sp>
        <p:nvSpPr>
          <p:cNvPr id="6" name="Slayt Numarası Yer Tutucusu 5">
            <a:extLst>
              <a:ext uri="{FF2B5EF4-FFF2-40B4-BE49-F238E27FC236}">
                <a16:creationId xmlns:a16="http://schemas.microsoft.com/office/drawing/2014/main" id="{C671FD89-7476-4517-B354-7BB2E36783EE}"/>
              </a:ext>
            </a:extLst>
          </p:cNvPr>
          <p:cNvSpPr>
            <a:spLocks noGrp="1"/>
          </p:cNvSpPr>
          <p:nvPr>
            <p:ph type="sldNum" sz="quarter" idx="12"/>
          </p:nvPr>
        </p:nvSpPr>
        <p:spPr/>
        <p:txBody>
          <a:bodyPr/>
          <a:lstStyle/>
          <a:p>
            <a:fld id="{06F73035-48A8-42F7-B206-3CD58794CB32}" type="slidenum">
              <a:rPr lang="en-US" smtClean="0"/>
              <a:t>‹#›</a:t>
            </a:fld>
            <a:endParaRPr lang="en-US"/>
          </a:p>
        </p:txBody>
      </p:sp>
    </p:spTree>
    <p:extLst>
      <p:ext uri="{BB962C8B-B14F-4D97-AF65-F5344CB8AC3E}">
        <p14:creationId xmlns:p14="http://schemas.microsoft.com/office/powerpoint/2010/main" val="107333729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F02A8217-B91C-47E9-B945-201F68B06D3C}"/>
              </a:ext>
            </a:extLst>
          </p:cNvPr>
          <p:cNvSpPr>
            <a:spLocks noGrp="1"/>
          </p:cNvSpPr>
          <p:nvPr>
            <p:ph type="title"/>
          </p:nvPr>
        </p:nvSpPr>
        <p:spPr/>
        <p:txBody>
          <a:bodyPr/>
          <a:lstStyle/>
          <a:p>
            <a:r>
              <a:rPr lang="tr-TR"/>
              <a:t>Asıl başlık stilini düzenlemek için tıklayın</a:t>
            </a:r>
            <a:endParaRPr lang="en-US"/>
          </a:p>
        </p:txBody>
      </p:sp>
      <p:sp>
        <p:nvSpPr>
          <p:cNvPr id="3" name="Dikey Metin Yer Tutucusu 2">
            <a:extLst>
              <a:ext uri="{FF2B5EF4-FFF2-40B4-BE49-F238E27FC236}">
                <a16:creationId xmlns:a16="http://schemas.microsoft.com/office/drawing/2014/main" id="{D5324BFF-B6DB-4B20-9AF6-8E8D336641D4}"/>
              </a:ext>
            </a:extLst>
          </p:cNvPr>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Veri Yer Tutucusu 3">
            <a:extLst>
              <a:ext uri="{FF2B5EF4-FFF2-40B4-BE49-F238E27FC236}">
                <a16:creationId xmlns:a16="http://schemas.microsoft.com/office/drawing/2014/main" id="{B3D6E954-C9A7-4EC4-A9B2-9C305287B751}"/>
              </a:ext>
            </a:extLst>
          </p:cNvPr>
          <p:cNvSpPr>
            <a:spLocks noGrp="1"/>
          </p:cNvSpPr>
          <p:nvPr>
            <p:ph type="dt" sz="half" idx="10"/>
          </p:nvPr>
        </p:nvSpPr>
        <p:spPr/>
        <p:txBody>
          <a:bodyPr/>
          <a:lstStyle/>
          <a:p>
            <a:fld id="{9E0CE1B2-F1B2-43DA-9B93-8AE00DB3FD89}" type="datetimeFigureOut">
              <a:rPr lang="en-US" smtClean="0"/>
              <a:t>3/30/2026</a:t>
            </a:fld>
            <a:endParaRPr lang="en-US"/>
          </a:p>
        </p:txBody>
      </p:sp>
      <p:sp>
        <p:nvSpPr>
          <p:cNvPr id="5" name="Alt Bilgi Yer Tutucusu 4">
            <a:extLst>
              <a:ext uri="{FF2B5EF4-FFF2-40B4-BE49-F238E27FC236}">
                <a16:creationId xmlns:a16="http://schemas.microsoft.com/office/drawing/2014/main" id="{8B6C0925-D477-430C-A464-13C04F806288}"/>
              </a:ext>
            </a:extLst>
          </p:cNvPr>
          <p:cNvSpPr>
            <a:spLocks noGrp="1"/>
          </p:cNvSpPr>
          <p:nvPr>
            <p:ph type="ftr" sz="quarter" idx="11"/>
          </p:nvPr>
        </p:nvSpPr>
        <p:spPr/>
        <p:txBody>
          <a:bodyPr/>
          <a:lstStyle/>
          <a:p>
            <a:endParaRPr lang="en-US"/>
          </a:p>
        </p:txBody>
      </p:sp>
      <p:sp>
        <p:nvSpPr>
          <p:cNvPr id="6" name="Slayt Numarası Yer Tutucusu 5">
            <a:extLst>
              <a:ext uri="{FF2B5EF4-FFF2-40B4-BE49-F238E27FC236}">
                <a16:creationId xmlns:a16="http://schemas.microsoft.com/office/drawing/2014/main" id="{DCFCF577-94AD-4AF6-8AD3-C1B2E060FC75}"/>
              </a:ext>
            </a:extLst>
          </p:cNvPr>
          <p:cNvSpPr>
            <a:spLocks noGrp="1"/>
          </p:cNvSpPr>
          <p:nvPr>
            <p:ph type="sldNum" sz="quarter" idx="12"/>
          </p:nvPr>
        </p:nvSpPr>
        <p:spPr/>
        <p:txBody>
          <a:bodyPr/>
          <a:lstStyle/>
          <a:p>
            <a:fld id="{06F73035-48A8-42F7-B206-3CD58794CB32}" type="slidenum">
              <a:rPr lang="en-US" smtClean="0"/>
              <a:t>‹#›</a:t>
            </a:fld>
            <a:endParaRPr lang="en-US"/>
          </a:p>
        </p:txBody>
      </p:sp>
    </p:spTree>
    <p:extLst>
      <p:ext uri="{BB962C8B-B14F-4D97-AF65-F5344CB8AC3E}">
        <p14:creationId xmlns:p14="http://schemas.microsoft.com/office/powerpoint/2010/main" val="297813996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a:extLst>
              <a:ext uri="{FF2B5EF4-FFF2-40B4-BE49-F238E27FC236}">
                <a16:creationId xmlns:a16="http://schemas.microsoft.com/office/drawing/2014/main" id="{7B1BAC49-765C-48FF-854A-DE26E9F07707}"/>
              </a:ext>
            </a:extLst>
          </p:cNvPr>
          <p:cNvSpPr>
            <a:spLocks noGrp="1"/>
          </p:cNvSpPr>
          <p:nvPr>
            <p:ph type="title" orient="vert"/>
          </p:nvPr>
        </p:nvSpPr>
        <p:spPr>
          <a:xfrm>
            <a:off x="8724900" y="365125"/>
            <a:ext cx="2628900" cy="5811838"/>
          </a:xfrm>
        </p:spPr>
        <p:txBody>
          <a:bodyPr vert="eaVert"/>
          <a:lstStyle/>
          <a:p>
            <a:r>
              <a:rPr lang="tr-TR"/>
              <a:t>Asıl başlık stilini düzenlemek için tıklayın</a:t>
            </a:r>
            <a:endParaRPr lang="en-US"/>
          </a:p>
        </p:txBody>
      </p:sp>
      <p:sp>
        <p:nvSpPr>
          <p:cNvPr id="3" name="Dikey Metin Yer Tutucusu 2">
            <a:extLst>
              <a:ext uri="{FF2B5EF4-FFF2-40B4-BE49-F238E27FC236}">
                <a16:creationId xmlns:a16="http://schemas.microsoft.com/office/drawing/2014/main" id="{54784BEC-8DD9-430C-87CF-CD9BA91CA9F9}"/>
              </a:ext>
            </a:extLst>
          </p:cNvPr>
          <p:cNvSpPr>
            <a:spLocks noGrp="1"/>
          </p:cNvSpPr>
          <p:nvPr>
            <p:ph type="body" orient="vert" idx="1"/>
          </p:nvPr>
        </p:nvSpPr>
        <p:spPr>
          <a:xfrm>
            <a:off x="838200" y="365125"/>
            <a:ext cx="7734300" cy="5811838"/>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Veri Yer Tutucusu 3">
            <a:extLst>
              <a:ext uri="{FF2B5EF4-FFF2-40B4-BE49-F238E27FC236}">
                <a16:creationId xmlns:a16="http://schemas.microsoft.com/office/drawing/2014/main" id="{AE4EA429-A2B0-4541-8D2D-39D47589AE71}"/>
              </a:ext>
            </a:extLst>
          </p:cNvPr>
          <p:cNvSpPr>
            <a:spLocks noGrp="1"/>
          </p:cNvSpPr>
          <p:nvPr>
            <p:ph type="dt" sz="half" idx="10"/>
          </p:nvPr>
        </p:nvSpPr>
        <p:spPr/>
        <p:txBody>
          <a:bodyPr/>
          <a:lstStyle/>
          <a:p>
            <a:fld id="{9E0CE1B2-F1B2-43DA-9B93-8AE00DB3FD89}" type="datetimeFigureOut">
              <a:rPr lang="en-US" smtClean="0"/>
              <a:t>3/30/2026</a:t>
            </a:fld>
            <a:endParaRPr lang="en-US"/>
          </a:p>
        </p:txBody>
      </p:sp>
      <p:sp>
        <p:nvSpPr>
          <p:cNvPr id="5" name="Alt Bilgi Yer Tutucusu 4">
            <a:extLst>
              <a:ext uri="{FF2B5EF4-FFF2-40B4-BE49-F238E27FC236}">
                <a16:creationId xmlns:a16="http://schemas.microsoft.com/office/drawing/2014/main" id="{E0C50B6F-43BA-4962-B2D2-835344E2592C}"/>
              </a:ext>
            </a:extLst>
          </p:cNvPr>
          <p:cNvSpPr>
            <a:spLocks noGrp="1"/>
          </p:cNvSpPr>
          <p:nvPr>
            <p:ph type="ftr" sz="quarter" idx="11"/>
          </p:nvPr>
        </p:nvSpPr>
        <p:spPr/>
        <p:txBody>
          <a:bodyPr/>
          <a:lstStyle/>
          <a:p>
            <a:endParaRPr lang="en-US"/>
          </a:p>
        </p:txBody>
      </p:sp>
      <p:sp>
        <p:nvSpPr>
          <p:cNvPr id="6" name="Slayt Numarası Yer Tutucusu 5">
            <a:extLst>
              <a:ext uri="{FF2B5EF4-FFF2-40B4-BE49-F238E27FC236}">
                <a16:creationId xmlns:a16="http://schemas.microsoft.com/office/drawing/2014/main" id="{A87658AC-EDB2-482C-9FB5-8D5BDB91C09F}"/>
              </a:ext>
            </a:extLst>
          </p:cNvPr>
          <p:cNvSpPr>
            <a:spLocks noGrp="1"/>
          </p:cNvSpPr>
          <p:nvPr>
            <p:ph type="sldNum" sz="quarter" idx="12"/>
          </p:nvPr>
        </p:nvSpPr>
        <p:spPr/>
        <p:txBody>
          <a:bodyPr/>
          <a:lstStyle/>
          <a:p>
            <a:fld id="{06F73035-48A8-42F7-B206-3CD58794CB32}" type="slidenum">
              <a:rPr lang="en-US" smtClean="0"/>
              <a:t>‹#›</a:t>
            </a:fld>
            <a:endParaRPr lang="en-US"/>
          </a:p>
        </p:txBody>
      </p:sp>
    </p:spTree>
    <p:extLst>
      <p:ext uri="{BB962C8B-B14F-4D97-AF65-F5344CB8AC3E}">
        <p14:creationId xmlns:p14="http://schemas.microsoft.com/office/powerpoint/2010/main" val="409475517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 preserve="1">
  <p:cSld name="Başlık ve Metin">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010C9801-4731-4F5F-949D-DE14B9E9382B}"/>
              </a:ext>
            </a:extLst>
          </p:cNvPr>
          <p:cNvSpPr>
            <a:spLocks noGrp="1"/>
          </p:cNvSpPr>
          <p:nvPr>
            <p:ph type="title"/>
          </p:nvPr>
        </p:nvSpPr>
        <p:spPr/>
        <p:txBody>
          <a:bodyPr/>
          <a:lstStyle/>
          <a:p>
            <a:r>
              <a:rPr lang="tr-TR"/>
              <a:t>Asıl başlık stilini düzenlemek için tıklayın</a:t>
            </a:r>
            <a:endParaRPr lang="en-US"/>
          </a:p>
        </p:txBody>
      </p:sp>
      <p:sp>
        <p:nvSpPr>
          <p:cNvPr id="3" name="Metin Yer Tutucusu 2">
            <a:extLst>
              <a:ext uri="{FF2B5EF4-FFF2-40B4-BE49-F238E27FC236}">
                <a16:creationId xmlns:a16="http://schemas.microsoft.com/office/drawing/2014/main" id="{DC1ECD95-9114-48E1-A5FD-38A0A4433318}"/>
              </a:ext>
            </a:extLst>
          </p:cNvPr>
          <p:cNvSpPr>
            <a:spLocks noGrp="1"/>
          </p:cNvSpPr>
          <p:nvPr>
            <p:ph type="body"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Veri Yer Tutucusu 3">
            <a:extLst>
              <a:ext uri="{FF2B5EF4-FFF2-40B4-BE49-F238E27FC236}">
                <a16:creationId xmlns:a16="http://schemas.microsoft.com/office/drawing/2014/main" id="{097BD2CA-77F2-4143-9B9E-990CCF206117}"/>
              </a:ext>
            </a:extLst>
          </p:cNvPr>
          <p:cNvSpPr>
            <a:spLocks noGrp="1"/>
          </p:cNvSpPr>
          <p:nvPr>
            <p:ph type="dt" sz="half" idx="10"/>
          </p:nvPr>
        </p:nvSpPr>
        <p:spPr/>
        <p:txBody>
          <a:bodyPr/>
          <a:lstStyle/>
          <a:p>
            <a:fld id="{9E0CE1B2-F1B2-43DA-9B93-8AE00DB3FD89}" type="datetimeFigureOut">
              <a:rPr lang="en-US" smtClean="0"/>
              <a:t>3/30/2026</a:t>
            </a:fld>
            <a:endParaRPr lang="en-US"/>
          </a:p>
        </p:txBody>
      </p:sp>
      <p:sp>
        <p:nvSpPr>
          <p:cNvPr id="5" name="Alt Bilgi Yer Tutucusu 4">
            <a:extLst>
              <a:ext uri="{FF2B5EF4-FFF2-40B4-BE49-F238E27FC236}">
                <a16:creationId xmlns:a16="http://schemas.microsoft.com/office/drawing/2014/main" id="{D1A90D34-C869-4013-BC5F-982A3E456511}"/>
              </a:ext>
            </a:extLst>
          </p:cNvPr>
          <p:cNvSpPr>
            <a:spLocks noGrp="1"/>
          </p:cNvSpPr>
          <p:nvPr>
            <p:ph type="ftr" sz="quarter" idx="11"/>
          </p:nvPr>
        </p:nvSpPr>
        <p:spPr/>
        <p:txBody>
          <a:bodyPr/>
          <a:lstStyle/>
          <a:p>
            <a:endParaRPr lang="en-US"/>
          </a:p>
        </p:txBody>
      </p:sp>
      <p:sp>
        <p:nvSpPr>
          <p:cNvPr id="6" name="Slayt Numarası Yer Tutucusu 5">
            <a:extLst>
              <a:ext uri="{FF2B5EF4-FFF2-40B4-BE49-F238E27FC236}">
                <a16:creationId xmlns:a16="http://schemas.microsoft.com/office/drawing/2014/main" id="{CA287FD1-1451-4245-9BE9-4B770BF71F95}"/>
              </a:ext>
            </a:extLst>
          </p:cNvPr>
          <p:cNvSpPr>
            <a:spLocks noGrp="1"/>
          </p:cNvSpPr>
          <p:nvPr>
            <p:ph type="sldNum" sz="quarter" idx="12"/>
          </p:nvPr>
        </p:nvSpPr>
        <p:spPr/>
        <p:txBody>
          <a:bodyPr/>
          <a:lstStyle/>
          <a:p>
            <a:fld id="{06F73035-48A8-42F7-B206-3CD58794CB32}" type="slidenum">
              <a:rPr lang="en-US" smtClean="0"/>
              <a:t>‹#›</a:t>
            </a:fld>
            <a:endParaRPr lang="en-US"/>
          </a:p>
        </p:txBody>
      </p:sp>
    </p:spTree>
    <p:extLst>
      <p:ext uri="{BB962C8B-B14F-4D97-AF65-F5344CB8AC3E}">
        <p14:creationId xmlns:p14="http://schemas.microsoft.com/office/powerpoint/2010/main" val="168357556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88838FA-3D88-4508-91D6-1991CDCCA797}"/>
              </a:ext>
            </a:extLst>
          </p:cNvPr>
          <p:cNvSpPr>
            <a:spLocks noGrp="1"/>
          </p:cNvSpPr>
          <p:nvPr>
            <p:ph type="title"/>
          </p:nvPr>
        </p:nvSpPr>
        <p:spPr/>
        <p:txBody>
          <a:bodyPr/>
          <a:lstStyle/>
          <a:p>
            <a:r>
              <a:rPr lang="tr-TR"/>
              <a:t>Asıl başlık stilini düzenlemek için tıklayın</a:t>
            </a:r>
            <a:endParaRPr lang="en-US"/>
          </a:p>
        </p:txBody>
      </p:sp>
      <p:sp>
        <p:nvSpPr>
          <p:cNvPr id="3" name="İçerik Yer Tutucusu 2">
            <a:extLst>
              <a:ext uri="{FF2B5EF4-FFF2-40B4-BE49-F238E27FC236}">
                <a16:creationId xmlns:a16="http://schemas.microsoft.com/office/drawing/2014/main" id="{FA90FFAE-D096-417D-913C-01390B54C727}"/>
              </a:ext>
            </a:extLst>
          </p:cNvPr>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Veri Yer Tutucusu 3">
            <a:extLst>
              <a:ext uri="{FF2B5EF4-FFF2-40B4-BE49-F238E27FC236}">
                <a16:creationId xmlns:a16="http://schemas.microsoft.com/office/drawing/2014/main" id="{394BC831-3526-4746-922F-D7CFCADA3EC8}"/>
              </a:ext>
            </a:extLst>
          </p:cNvPr>
          <p:cNvSpPr>
            <a:spLocks noGrp="1"/>
          </p:cNvSpPr>
          <p:nvPr>
            <p:ph type="dt" sz="half" idx="10"/>
          </p:nvPr>
        </p:nvSpPr>
        <p:spPr/>
        <p:txBody>
          <a:bodyPr/>
          <a:lstStyle/>
          <a:p>
            <a:fld id="{9E0CE1B2-F1B2-43DA-9B93-8AE00DB3FD89}" type="datetimeFigureOut">
              <a:rPr lang="en-US" smtClean="0"/>
              <a:t>3/30/2026</a:t>
            </a:fld>
            <a:endParaRPr lang="en-US"/>
          </a:p>
        </p:txBody>
      </p:sp>
      <p:sp>
        <p:nvSpPr>
          <p:cNvPr id="5" name="Alt Bilgi Yer Tutucusu 4">
            <a:extLst>
              <a:ext uri="{FF2B5EF4-FFF2-40B4-BE49-F238E27FC236}">
                <a16:creationId xmlns:a16="http://schemas.microsoft.com/office/drawing/2014/main" id="{7D4C6F5E-B614-44C8-8636-5F1C46D09716}"/>
              </a:ext>
            </a:extLst>
          </p:cNvPr>
          <p:cNvSpPr>
            <a:spLocks noGrp="1"/>
          </p:cNvSpPr>
          <p:nvPr>
            <p:ph type="ftr" sz="quarter" idx="11"/>
          </p:nvPr>
        </p:nvSpPr>
        <p:spPr/>
        <p:txBody>
          <a:bodyPr/>
          <a:lstStyle/>
          <a:p>
            <a:endParaRPr lang="en-US"/>
          </a:p>
        </p:txBody>
      </p:sp>
      <p:sp>
        <p:nvSpPr>
          <p:cNvPr id="6" name="Slayt Numarası Yer Tutucusu 5">
            <a:extLst>
              <a:ext uri="{FF2B5EF4-FFF2-40B4-BE49-F238E27FC236}">
                <a16:creationId xmlns:a16="http://schemas.microsoft.com/office/drawing/2014/main" id="{6D15CF14-6EDF-4FCD-BDAD-AFFBF52C8E8A}"/>
              </a:ext>
            </a:extLst>
          </p:cNvPr>
          <p:cNvSpPr>
            <a:spLocks noGrp="1"/>
          </p:cNvSpPr>
          <p:nvPr>
            <p:ph type="sldNum" sz="quarter" idx="12"/>
          </p:nvPr>
        </p:nvSpPr>
        <p:spPr/>
        <p:txBody>
          <a:bodyPr/>
          <a:lstStyle/>
          <a:p>
            <a:fld id="{06F73035-48A8-42F7-B206-3CD58794CB32}" type="slidenum">
              <a:rPr lang="en-US" smtClean="0"/>
              <a:t>‹#›</a:t>
            </a:fld>
            <a:endParaRPr lang="en-US"/>
          </a:p>
        </p:txBody>
      </p:sp>
    </p:spTree>
    <p:extLst>
      <p:ext uri="{BB962C8B-B14F-4D97-AF65-F5344CB8AC3E}">
        <p14:creationId xmlns:p14="http://schemas.microsoft.com/office/powerpoint/2010/main" val="10810246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49C3869-92C8-4A54-8A7B-8F3595F1D1D8}"/>
              </a:ext>
            </a:extLst>
          </p:cNvPr>
          <p:cNvSpPr>
            <a:spLocks noGrp="1"/>
          </p:cNvSpPr>
          <p:nvPr>
            <p:ph type="title"/>
          </p:nvPr>
        </p:nvSpPr>
        <p:spPr>
          <a:xfrm>
            <a:off x="831850" y="1709738"/>
            <a:ext cx="10515600" cy="2852737"/>
          </a:xfrm>
        </p:spPr>
        <p:txBody>
          <a:bodyPr anchor="b"/>
          <a:lstStyle>
            <a:lvl1pPr>
              <a:defRPr sz="6000"/>
            </a:lvl1pPr>
          </a:lstStyle>
          <a:p>
            <a:r>
              <a:rPr lang="tr-TR"/>
              <a:t>Asıl başlık stilini düzenlemek için tıklayın</a:t>
            </a:r>
            <a:endParaRPr lang="en-US"/>
          </a:p>
        </p:txBody>
      </p:sp>
      <p:sp>
        <p:nvSpPr>
          <p:cNvPr id="3" name="Metin Yer Tutucusu 2">
            <a:extLst>
              <a:ext uri="{FF2B5EF4-FFF2-40B4-BE49-F238E27FC236}">
                <a16:creationId xmlns:a16="http://schemas.microsoft.com/office/drawing/2014/main" id="{754DF2DA-2C43-4A25-9098-96C8C55BA7F2}"/>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düzenlemek için tıklayın</a:t>
            </a:r>
          </a:p>
        </p:txBody>
      </p:sp>
      <p:sp>
        <p:nvSpPr>
          <p:cNvPr id="4" name="Veri Yer Tutucusu 3">
            <a:extLst>
              <a:ext uri="{FF2B5EF4-FFF2-40B4-BE49-F238E27FC236}">
                <a16:creationId xmlns:a16="http://schemas.microsoft.com/office/drawing/2014/main" id="{9CF3C7B4-25A2-4AAD-9BA0-BE4C458F9589}"/>
              </a:ext>
            </a:extLst>
          </p:cNvPr>
          <p:cNvSpPr>
            <a:spLocks noGrp="1"/>
          </p:cNvSpPr>
          <p:nvPr>
            <p:ph type="dt" sz="half" idx="10"/>
          </p:nvPr>
        </p:nvSpPr>
        <p:spPr/>
        <p:txBody>
          <a:bodyPr/>
          <a:lstStyle/>
          <a:p>
            <a:fld id="{9E0CE1B2-F1B2-43DA-9B93-8AE00DB3FD89}" type="datetimeFigureOut">
              <a:rPr lang="en-US" smtClean="0"/>
              <a:t>3/30/2026</a:t>
            </a:fld>
            <a:endParaRPr lang="en-US"/>
          </a:p>
        </p:txBody>
      </p:sp>
      <p:sp>
        <p:nvSpPr>
          <p:cNvPr id="5" name="Alt Bilgi Yer Tutucusu 4">
            <a:extLst>
              <a:ext uri="{FF2B5EF4-FFF2-40B4-BE49-F238E27FC236}">
                <a16:creationId xmlns:a16="http://schemas.microsoft.com/office/drawing/2014/main" id="{540F90F7-C26C-4996-976E-71D522F84166}"/>
              </a:ext>
            </a:extLst>
          </p:cNvPr>
          <p:cNvSpPr>
            <a:spLocks noGrp="1"/>
          </p:cNvSpPr>
          <p:nvPr>
            <p:ph type="ftr" sz="quarter" idx="11"/>
          </p:nvPr>
        </p:nvSpPr>
        <p:spPr/>
        <p:txBody>
          <a:bodyPr/>
          <a:lstStyle/>
          <a:p>
            <a:endParaRPr lang="en-US"/>
          </a:p>
        </p:txBody>
      </p:sp>
      <p:sp>
        <p:nvSpPr>
          <p:cNvPr id="6" name="Slayt Numarası Yer Tutucusu 5">
            <a:extLst>
              <a:ext uri="{FF2B5EF4-FFF2-40B4-BE49-F238E27FC236}">
                <a16:creationId xmlns:a16="http://schemas.microsoft.com/office/drawing/2014/main" id="{4E2F422F-5447-4760-BFB4-549D72F86CA1}"/>
              </a:ext>
            </a:extLst>
          </p:cNvPr>
          <p:cNvSpPr>
            <a:spLocks noGrp="1"/>
          </p:cNvSpPr>
          <p:nvPr>
            <p:ph type="sldNum" sz="quarter" idx="12"/>
          </p:nvPr>
        </p:nvSpPr>
        <p:spPr/>
        <p:txBody>
          <a:bodyPr/>
          <a:lstStyle/>
          <a:p>
            <a:fld id="{06F73035-48A8-42F7-B206-3CD58794CB32}" type="slidenum">
              <a:rPr lang="en-US" smtClean="0"/>
              <a:t>‹#›</a:t>
            </a:fld>
            <a:endParaRPr lang="en-US"/>
          </a:p>
        </p:txBody>
      </p:sp>
    </p:spTree>
    <p:extLst>
      <p:ext uri="{BB962C8B-B14F-4D97-AF65-F5344CB8AC3E}">
        <p14:creationId xmlns:p14="http://schemas.microsoft.com/office/powerpoint/2010/main" val="33160119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CC62105-6209-4815-A2AF-20CB8EFAC45E}"/>
              </a:ext>
            </a:extLst>
          </p:cNvPr>
          <p:cNvSpPr>
            <a:spLocks noGrp="1"/>
          </p:cNvSpPr>
          <p:nvPr>
            <p:ph type="title"/>
          </p:nvPr>
        </p:nvSpPr>
        <p:spPr/>
        <p:txBody>
          <a:bodyPr/>
          <a:lstStyle/>
          <a:p>
            <a:r>
              <a:rPr lang="tr-TR"/>
              <a:t>Asıl başlık stilini düzenlemek için tıklayın</a:t>
            </a:r>
            <a:endParaRPr lang="en-US"/>
          </a:p>
        </p:txBody>
      </p:sp>
      <p:sp>
        <p:nvSpPr>
          <p:cNvPr id="3" name="İçerik Yer Tutucusu 2">
            <a:extLst>
              <a:ext uri="{FF2B5EF4-FFF2-40B4-BE49-F238E27FC236}">
                <a16:creationId xmlns:a16="http://schemas.microsoft.com/office/drawing/2014/main" id="{37A1CEDD-5961-40B6-81A6-62209F3EE2C4}"/>
              </a:ext>
            </a:extLst>
          </p:cNvPr>
          <p:cNvSpPr>
            <a:spLocks noGrp="1"/>
          </p:cNvSpPr>
          <p:nvPr>
            <p:ph sz="half" idx="1"/>
          </p:nvPr>
        </p:nvSpPr>
        <p:spPr>
          <a:xfrm>
            <a:off x="838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İçerik Yer Tutucusu 3">
            <a:extLst>
              <a:ext uri="{FF2B5EF4-FFF2-40B4-BE49-F238E27FC236}">
                <a16:creationId xmlns:a16="http://schemas.microsoft.com/office/drawing/2014/main" id="{9986D724-6B57-4825-A74A-3F57A6E478FF}"/>
              </a:ext>
            </a:extLst>
          </p:cNvPr>
          <p:cNvSpPr>
            <a:spLocks noGrp="1"/>
          </p:cNvSpPr>
          <p:nvPr>
            <p:ph sz="half" idx="2"/>
          </p:nvPr>
        </p:nvSpPr>
        <p:spPr>
          <a:xfrm>
            <a:off x="6172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5" name="Veri Yer Tutucusu 4">
            <a:extLst>
              <a:ext uri="{FF2B5EF4-FFF2-40B4-BE49-F238E27FC236}">
                <a16:creationId xmlns:a16="http://schemas.microsoft.com/office/drawing/2014/main" id="{DF3037C7-1AF5-4E6A-AB34-22D1611EE1C4}"/>
              </a:ext>
            </a:extLst>
          </p:cNvPr>
          <p:cNvSpPr>
            <a:spLocks noGrp="1"/>
          </p:cNvSpPr>
          <p:nvPr>
            <p:ph type="dt" sz="half" idx="10"/>
          </p:nvPr>
        </p:nvSpPr>
        <p:spPr/>
        <p:txBody>
          <a:bodyPr/>
          <a:lstStyle/>
          <a:p>
            <a:fld id="{9E0CE1B2-F1B2-43DA-9B93-8AE00DB3FD89}" type="datetimeFigureOut">
              <a:rPr lang="en-US" smtClean="0"/>
              <a:t>3/30/2026</a:t>
            </a:fld>
            <a:endParaRPr lang="en-US"/>
          </a:p>
        </p:txBody>
      </p:sp>
      <p:sp>
        <p:nvSpPr>
          <p:cNvPr id="6" name="Alt Bilgi Yer Tutucusu 5">
            <a:extLst>
              <a:ext uri="{FF2B5EF4-FFF2-40B4-BE49-F238E27FC236}">
                <a16:creationId xmlns:a16="http://schemas.microsoft.com/office/drawing/2014/main" id="{55E5E346-43D1-4E82-B191-7093588F902F}"/>
              </a:ext>
            </a:extLst>
          </p:cNvPr>
          <p:cNvSpPr>
            <a:spLocks noGrp="1"/>
          </p:cNvSpPr>
          <p:nvPr>
            <p:ph type="ftr" sz="quarter" idx="11"/>
          </p:nvPr>
        </p:nvSpPr>
        <p:spPr/>
        <p:txBody>
          <a:bodyPr/>
          <a:lstStyle/>
          <a:p>
            <a:endParaRPr lang="en-US"/>
          </a:p>
        </p:txBody>
      </p:sp>
      <p:sp>
        <p:nvSpPr>
          <p:cNvPr id="7" name="Slayt Numarası Yer Tutucusu 6">
            <a:extLst>
              <a:ext uri="{FF2B5EF4-FFF2-40B4-BE49-F238E27FC236}">
                <a16:creationId xmlns:a16="http://schemas.microsoft.com/office/drawing/2014/main" id="{B57F4EDD-D698-44C8-B20D-B7C9106F423B}"/>
              </a:ext>
            </a:extLst>
          </p:cNvPr>
          <p:cNvSpPr>
            <a:spLocks noGrp="1"/>
          </p:cNvSpPr>
          <p:nvPr>
            <p:ph type="sldNum" sz="quarter" idx="12"/>
          </p:nvPr>
        </p:nvSpPr>
        <p:spPr/>
        <p:txBody>
          <a:bodyPr/>
          <a:lstStyle/>
          <a:p>
            <a:fld id="{06F73035-48A8-42F7-B206-3CD58794CB32}" type="slidenum">
              <a:rPr lang="en-US" smtClean="0"/>
              <a:t>‹#›</a:t>
            </a:fld>
            <a:endParaRPr lang="en-US"/>
          </a:p>
        </p:txBody>
      </p:sp>
    </p:spTree>
    <p:extLst>
      <p:ext uri="{BB962C8B-B14F-4D97-AF65-F5344CB8AC3E}">
        <p14:creationId xmlns:p14="http://schemas.microsoft.com/office/powerpoint/2010/main" val="169526176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9ABC6A6F-1D09-45D6-A5B3-710BC5666F92}"/>
              </a:ext>
            </a:extLst>
          </p:cNvPr>
          <p:cNvSpPr>
            <a:spLocks noGrp="1"/>
          </p:cNvSpPr>
          <p:nvPr>
            <p:ph type="title"/>
          </p:nvPr>
        </p:nvSpPr>
        <p:spPr>
          <a:xfrm>
            <a:off x="839788" y="365125"/>
            <a:ext cx="10515600" cy="1325563"/>
          </a:xfrm>
        </p:spPr>
        <p:txBody>
          <a:bodyPr/>
          <a:lstStyle/>
          <a:p>
            <a:r>
              <a:rPr lang="tr-TR"/>
              <a:t>Asıl başlık stilini düzenlemek için tıklayın</a:t>
            </a:r>
            <a:endParaRPr lang="en-US"/>
          </a:p>
        </p:txBody>
      </p:sp>
      <p:sp>
        <p:nvSpPr>
          <p:cNvPr id="3" name="Metin Yer Tutucusu 2">
            <a:extLst>
              <a:ext uri="{FF2B5EF4-FFF2-40B4-BE49-F238E27FC236}">
                <a16:creationId xmlns:a16="http://schemas.microsoft.com/office/drawing/2014/main" id="{E7B54447-6AB3-4827-AB14-C8DE5534949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İçerik Yer Tutucusu 3">
            <a:extLst>
              <a:ext uri="{FF2B5EF4-FFF2-40B4-BE49-F238E27FC236}">
                <a16:creationId xmlns:a16="http://schemas.microsoft.com/office/drawing/2014/main" id="{74D31C4D-30A8-4FE5-B336-4B2559AEC7CA}"/>
              </a:ext>
            </a:extLst>
          </p:cNvPr>
          <p:cNvSpPr>
            <a:spLocks noGrp="1"/>
          </p:cNvSpPr>
          <p:nvPr>
            <p:ph sz="half" idx="2"/>
          </p:nvPr>
        </p:nvSpPr>
        <p:spPr>
          <a:xfrm>
            <a:off x="839788" y="2505075"/>
            <a:ext cx="5157787"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5" name="Metin Yer Tutucusu 4">
            <a:extLst>
              <a:ext uri="{FF2B5EF4-FFF2-40B4-BE49-F238E27FC236}">
                <a16:creationId xmlns:a16="http://schemas.microsoft.com/office/drawing/2014/main" id="{E3D57F6E-7C6E-43B2-B7BE-C0C17726217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İçerik Yer Tutucusu 5">
            <a:extLst>
              <a:ext uri="{FF2B5EF4-FFF2-40B4-BE49-F238E27FC236}">
                <a16:creationId xmlns:a16="http://schemas.microsoft.com/office/drawing/2014/main" id="{DCE014BE-7FAB-4E1D-B5B3-A7C2682037B5}"/>
              </a:ext>
            </a:extLst>
          </p:cNvPr>
          <p:cNvSpPr>
            <a:spLocks noGrp="1"/>
          </p:cNvSpPr>
          <p:nvPr>
            <p:ph sz="quarter" idx="4"/>
          </p:nvPr>
        </p:nvSpPr>
        <p:spPr>
          <a:xfrm>
            <a:off x="6172200" y="2505075"/>
            <a:ext cx="5183188"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7" name="Veri Yer Tutucusu 6">
            <a:extLst>
              <a:ext uri="{FF2B5EF4-FFF2-40B4-BE49-F238E27FC236}">
                <a16:creationId xmlns:a16="http://schemas.microsoft.com/office/drawing/2014/main" id="{E47D80FE-CBE9-41AE-98B1-B572E0D299CC}"/>
              </a:ext>
            </a:extLst>
          </p:cNvPr>
          <p:cNvSpPr>
            <a:spLocks noGrp="1"/>
          </p:cNvSpPr>
          <p:nvPr>
            <p:ph type="dt" sz="half" idx="10"/>
          </p:nvPr>
        </p:nvSpPr>
        <p:spPr/>
        <p:txBody>
          <a:bodyPr/>
          <a:lstStyle/>
          <a:p>
            <a:fld id="{9E0CE1B2-F1B2-43DA-9B93-8AE00DB3FD89}" type="datetimeFigureOut">
              <a:rPr lang="en-US" smtClean="0"/>
              <a:t>3/30/2026</a:t>
            </a:fld>
            <a:endParaRPr lang="en-US"/>
          </a:p>
        </p:txBody>
      </p:sp>
      <p:sp>
        <p:nvSpPr>
          <p:cNvPr id="8" name="Alt Bilgi Yer Tutucusu 7">
            <a:extLst>
              <a:ext uri="{FF2B5EF4-FFF2-40B4-BE49-F238E27FC236}">
                <a16:creationId xmlns:a16="http://schemas.microsoft.com/office/drawing/2014/main" id="{31FEF380-C413-4690-8558-D9325600F1BB}"/>
              </a:ext>
            </a:extLst>
          </p:cNvPr>
          <p:cNvSpPr>
            <a:spLocks noGrp="1"/>
          </p:cNvSpPr>
          <p:nvPr>
            <p:ph type="ftr" sz="quarter" idx="11"/>
          </p:nvPr>
        </p:nvSpPr>
        <p:spPr/>
        <p:txBody>
          <a:bodyPr/>
          <a:lstStyle/>
          <a:p>
            <a:endParaRPr lang="en-US"/>
          </a:p>
        </p:txBody>
      </p:sp>
      <p:sp>
        <p:nvSpPr>
          <p:cNvPr id="9" name="Slayt Numarası Yer Tutucusu 8">
            <a:extLst>
              <a:ext uri="{FF2B5EF4-FFF2-40B4-BE49-F238E27FC236}">
                <a16:creationId xmlns:a16="http://schemas.microsoft.com/office/drawing/2014/main" id="{442A4617-D07B-4764-9FBD-6615FE8AD4D2}"/>
              </a:ext>
            </a:extLst>
          </p:cNvPr>
          <p:cNvSpPr>
            <a:spLocks noGrp="1"/>
          </p:cNvSpPr>
          <p:nvPr>
            <p:ph type="sldNum" sz="quarter" idx="12"/>
          </p:nvPr>
        </p:nvSpPr>
        <p:spPr/>
        <p:txBody>
          <a:bodyPr/>
          <a:lstStyle/>
          <a:p>
            <a:fld id="{06F73035-48A8-42F7-B206-3CD58794CB32}" type="slidenum">
              <a:rPr lang="en-US" smtClean="0"/>
              <a:t>‹#›</a:t>
            </a:fld>
            <a:endParaRPr lang="en-US"/>
          </a:p>
        </p:txBody>
      </p:sp>
    </p:spTree>
    <p:extLst>
      <p:ext uri="{BB962C8B-B14F-4D97-AF65-F5344CB8AC3E}">
        <p14:creationId xmlns:p14="http://schemas.microsoft.com/office/powerpoint/2010/main" val="35649544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019E3BC9-F6D2-4918-812A-1CA06D487847}"/>
              </a:ext>
            </a:extLst>
          </p:cNvPr>
          <p:cNvSpPr>
            <a:spLocks noGrp="1"/>
          </p:cNvSpPr>
          <p:nvPr>
            <p:ph type="title"/>
          </p:nvPr>
        </p:nvSpPr>
        <p:spPr/>
        <p:txBody>
          <a:bodyPr/>
          <a:lstStyle/>
          <a:p>
            <a:r>
              <a:rPr lang="tr-TR"/>
              <a:t>Asıl başlık stilini düzenlemek için tıklayın</a:t>
            </a:r>
            <a:endParaRPr lang="en-US"/>
          </a:p>
        </p:txBody>
      </p:sp>
      <p:sp>
        <p:nvSpPr>
          <p:cNvPr id="3" name="Veri Yer Tutucusu 2">
            <a:extLst>
              <a:ext uri="{FF2B5EF4-FFF2-40B4-BE49-F238E27FC236}">
                <a16:creationId xmlns:a16="http://schemas.microsoft.com/office/drawing/2014/main" id="{4AC60B36-ED39-4E8B-AE6C-299FD6A775F2}"/>
              </a:ext>
            </a:extLst>
          </p:cNvPr>
          <p:cNvSpPr>
            <a:spLocks noGrp="1"/>
          </p:cNvSpPr>
          <p:nvPr>
            <p:ph type="dt" sz="half" idx="10"/>
          </p:nvPr>
        </p:nvSpPr>
        <p:spPr/>
        <p:txBody>
          <a:bodyPr/>
          <a:lstStyle/>
          <a:p>
            <a:fld id="{9E0CE1B2-F1B2-43DA-9B93-8AE00DB3FD89}" type="datetimeFigureOut">
              <a:rPr lang="en-US" smtClean="0"/>
              <a:t>3/30/2026</a:t>
            </a:fld>
            <a:endParaRPr lang="en-US"/>
          </a:p>
        </p:txBody>
      </p:sp>
      <p:sp>
        <p:nvSpPr>
          <p:cNvPr id="4" name="Alt Bilgi Yer Tutucusu 3">
            <a:extLst>
              <a:ext uri="{FF2B5EF4-FFF2-40B4-BE49-F238E27FC236}">
                <a16:creationId xmlns:a16="http://schemas.microsoft.com/office/drawing/2014/main" id="{B63342FE-F266-41F0-846E-98E40CA42A0F}"/>
              </a:ext>
            </a:extLst>
          </p:cNvPr>
          <p:cNvSpPr>
            <a:spLocks noGrp="1"/>
          </p:cNvSpPr>
          <p:nvPr>
            <p:ph type="ftr" sz="quarter" idx="11"/>
          </p:nvPr>
        </p:nvSpPr>
        <p:spPr/>
        <p:txBody>
          <a:bodyPr/>
          <a:lstStyle/>
          <a:p>
            <a:endParaRPr lang="en-US"/>
          </a:p>
        </p:txBody>
      </p:sp>
      <p:sp>
        <p:nvSpPr>
          <p:cNvPr id="5" name="Slayt Numarası Yer Tutucusu 4">
            <a:extLst>
              <a:ext uri="{FF2B5EF4-FFF2-40B4-BE49-F238E27FC236}">
                <a16:creationId xmlns:a16="http://schemas.microsoft.com/office/drawing/2014/main" id="{A8F8555E-F865-4B20-8655-4C58DA4B65DE}"/>
              </a:ext>
            </a:extLst>
          </p:cNvPr>
          <p:cNvSpPr>
            <a:spLocks noGrp="1"/>
          </p:cNvSpPr>
          <p:nvPr>
            <p:ph type="sldNum" sz="quarter" idx="12"/>
          </p:nvPr>
        </p:nvSpPr>
        <p:spPr/>
        <p:txBody>
          <a:bodyPr/>
          <a:lstStyle/>
          <a:p>
            <a:fld id="{06F73035-48A8-42F7-B206-3CD58794CB32}" type="slidenum">
              <a:rPr lang="en-US" smtClean="0"/>
              <a:t>‹#›</a:t>
            </a:fld>
            <a:endParaRPr lang="en-US"/>
          </a:p>
        </p:txBody>
      </p:sp>
    </p:spTree>
    <p:extLst>
      <p:ext uri="{BB962C8B-B14F-4D97-AF65-F5344CB8AC3E}">
        <p14:creationId xmlns:p14="http://schemas.microsoft.com/office/powerpoint/2010/main" val="1486830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a:extLst>
              <a:ext uri="{FF2B5EF4-FFF2-40B4-BE49-F238E27FC236}">
                <a16:creationId xmlns:a16="http://schemas.microsoft.com/office/drawing/2014/main" id="{262A9BC0-9C39-42EA-912C-40356469BF84}"/>
              </a:ext>
            </a:extLst>
          </p:cNvPr>
          <p:cNvSpPr>
            <a:spLocks noGrp="1"/>
          </p:cNvSpPr>
          <p:nvPr>
            <p:ph type="dt" sz="half" idx="10"/>
          </p:nvPr>
        </p:nvSpPr>
        <p:spPr/>
        <p:txBody>
          <a:bodyPr/>
          <a:lstStyle/>
          <a:p>
            <a:fld id="{9E0CE1B2-F1B2-43DA-9B93-8AE00DB3FD89}" type="datetimeFigureOut">
              <a:rPr lang="en-US" smtClean="0"/>
              <a:t>3/30/2026</a:t>
            </a:fld>
            <a:endParaRPr lang="en-US"/>
          </a:p>
        </p:txBody>
      </p:sp>
      <p:sp>
        <p:nvSpPr>
          <p:cNvPr id="3" name="Alt Bilgi Yer Tutucusu 2">
            <a:extLst>
              <a:ext uri="{FF2B5EF4-FFF2-40B4-BE49-F238E27FC236}">
                <a16:creationId xmlns:a16="http://schemas.microsoft.com/office/drawing/2014/main" id="{8CA7A437-C74D-460F-8FAD-0461D0EAF6DD}"/>
              </a:ext>
            </a:extLst>
          </p:cNvPr>
          <p:cNvSpPr>
            <a:spLocks noGrp="1"/>
          </p:cNvSpPr>
          <p:nvPr>
            <p:ph type="ftr" sz="quarter" idx="11"/>
          </p:nvPr>
        </p:nvSpPr>
        <p:spPr/>
        <p:txBody>
          <a:bodyPr/>
          <a:lstStyle/>
          <a:p>
            <a:endParaRPr lang="en-US"/>
          </a:p>
        </p:txBody>
      </p:sp>
      <p:sp>
        <p:nvSpPr>
          <p:cNvPr id="4" name="Slayt Numarası Yer Tutucusu 3">
            <a:extLst>
              <a:ext uri="{FF2B5EF4-FFF2-40B4-BE49-F238E27FC236}">
                <a16:creationId xmlns:a16="http://schemas.microsoft.com/office/drawing/2014/main" id="{8C77E347-C3D2-4746-AC36-9C524D92E2C3}"/>
              </a:ext>
            </a:extLst>
          </p:cNvPr>
          <p:cNvSpPr>
            <a:spLocks noGrp="1"/>
          </p:cNvSpPr>
          <p:nvPr>
            <p:ph type="sldNum" sz="quarter" idx="12"/>
          </p:nvPr>
        </p:nvSpPr>
        <p:spPr/>
        <p:txBody>
          <a:bodyPr/>
          <a:lstStyle/>
          <a:p>
            <a:fld id="{06F73035-48A8-42F7-B206-3CD58794CB32}" type="slidenum">
              <a:rPr lang="en-US" smtClean="0"/>
              <a:t>‹#›</a:t>
            </a:fld>
            <a:endParaRPr lang="en-US"/>
          </a:p>
        </p:txBody>
      </p:sp>
    </p:spTree>
    <p:extLst>
      <p:ext uri="{BB962C8B-B14F-4D97-AF65-F5344CB8AC3E}">
        <p14:creationId xmlns:p14="http://schemas.microsoft.com/office/powerpoint/2010/main" val="168470197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5B10C9F-3B0D-440A-98F2-1D8D77F684C2}"/>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endParaRPr lang="en-US"/>
          </a:p>
        </p:txBody>
      </p:sp>
      <p:sp>
        <p:nvSpPr>
          <p:cNvPr id="3" name="İçerik Yer Tutucusu 2">
            <a:extLst>
              <a:ext uri="{FF2B5EF4-FFF2-40B4-BE49-F238E27FC236}">
                <a16:creationId xmlns:a16="http://schemas.microsoft.com/office/drawing/2014/main" id="{3D612E14-EDE3-4F38-BC03-B21F9D6C753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Metin Yer Tutucusu 3">
            <a:extLst>
              <a:ext uri="{FF2B5EF4-FFF2-40B4-BE49-F238E27FC236}">
                <a16:creationId xmlns:a16="http://schemas.microsoft.com/office/drawing/2014/main" id="{A9058E3D-E45E-43A4-9D29-998212A1182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56A12C2D-FF73-4758-BD6C-BE590E636961}"/>
              </a:ext>
            </a:extLst>
          </p:cNvPr>
          <p:cNvSpPr>
            <a:spLocks noGrp="1"/>
          </p:cNvSpPr>
          <p:nvPr>
            <p:ph type="dt" sz="half" idx="10"/>
          </p:nvPr>
        </p:nvSpPr>
        <p:spPr/>
        <p:txBody>
          <a:bodyPr/>
          <a:lstStyle/>
          <a:p>
            <a:fld id="{9E0CE1B2-F1B2-43DA-9B93-8AE00DB3FD89}" type="datetimeFigureOut">
              <a:rPr lang="en-US" smtClean="0"/>
              <a:t>3/30/2026</a:t>
            </a:fld>
            <a:endParaRPr lang="en-US"/>
          </a:p>
        </p:txBody>
      </p:sp>
      <p:sp>
        <p:nvSpPr>
          <p:cNvPr id="6" name="Alt Bilgi Yer Tutucusu 5">
            <a:extLst>
              <a:ext uri="{FF2B5EF4-FFF2-40B4-BE49-F238E27FC236}">
                <a16:creationId xmlns:a16="http://schemas.microsoft.com/office/drawing/2014/main" id="{377EEA82-B83F-4F0E-B687-C92BA91D0235}"/>
              </a:ext>
            </a:extLst>
          </p:cNvPr>
          <p:cNvSpPr>
            <a:spLocks noGrp="1"/>
          </p:cNvSpPr>
          <p:nvPr>
            <p:ph type="ftr" sz="quarter" idx="11"/>
          </p:nvPr>
        </p:nvSpPr>
        <p:spPr/>
        <p:txBody>
          <a:bodyPr/>
          <a:lstStyle/>
          <a:p>
            <a:endParaRPr lang="en-US"/>
          </a:p>
        </p:txBody>
      </p:sp>
      <p:sp>
        <p:nvSpPr>
          <p:cNvPr id="7" name="Slayt Numarası Yer Tutucusu 6">
            <a:extLst>
              <a:ext uri="{FF2B5EF4-FFF2-40B4-BE49-F238E27FC236}">
                <a16:creationId xmlns:a16="http://schemas.microsoft.com/office/drawing/2014/main" id="{4902A071-DF8C-4483-A2D3-1B4EDCFF8D2C}"/>
              </a:ext>
            </a:extLst>
          </p:cNvPr>
          <p:cNvSpPr>
            <a:spLocks noGrp="1"/>
          </p:cNvSpPr>
          <p:nvPr>
            <p:ph type="sldNum" sz="quarter" idx="12"/>
          </p:nvPr>
        </p:nvSpPr>
        <p:spPr/>
        <p:txBody>
          <a:bodyPr/>
          <a:lstStyle/>
          <a:p>
            <a:fld id="{06F73035-48A8-42F7-B206-3CD58794CB32}" type="slidenum">
              <a:rPr lang="en-US" smtClean="0"/>
              <a:t>‹#›</a:t>
            </a:fld>
            <a:endParaRPr lang="en-US"/>
          </a:p>
        </p:txBody>
      </p:sp>
    </p:spTree>
    <p:extLst>
      <p:ext uri="{BB962C8B-B14F-4D97-AF65-F5344CB8AC3E}">
        <p14:creationId xmlns:p14="http://schemas.microsoft.com/office/powerpoint/2010/main" val="26615882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5ADC1857-7C2F-4C30-B8F9-8A31E07AD696}"/>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endParaRPr lang="en-US"/>
          </a:p>
        </p:txBody>
      </p:sp>
      <p:sp>
        <p:nvSpPr>
          <p:cNvPr id="3" name="Resim Yer Tutucusu 2">
            <a:extLst>
              <a:ext uri="{FF2B5EF4-FFF2-40B4-BE49-F238E27FC236}">
                <a16:creationId xmlns:a16="http://schemas.microsoft.com/office/drawing/2014/main" id="{DC774F5D-327A-4382-AF86-684DA0E6006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Metin Yer Tutucusu 3">
            <a:extLst>
              <a:ext uri="{FF2B5EF4-FFF2-40B4-BE49-F238E27FC236}">
                <a16:creationId xmlns:a16="http://schemas.microsoft.com/office/drawing/2014/main" id="{B2BB791C-5E45-4AF5-B1EB-95227629A4E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42D269EE-C38D-4A63-8CC2-255CE278B9E8}"/>
              </a:ext>
            </a:extLst>
          </p:cNvPr>
          <p:cNvSpPr>
            <a:spLocks noGrp="1"/>
          </p:cNvSpPr>
          <p:nvPr>
            <p:ph type="dt" sz="half" idx="10"/>
          </p:nvPr>
        </p:nvSpPr>
        <p:spPr/>
        <p:txBody>
          <a:bodyPr/>
          <a:lstStyle/>
          <a:p>
            <a:fld id="{9E0CE1B2-F1B2-43DA-9B93-8AE00DB3FD89}" type="datetimeFigureOut">
              <a:rPr lang="en-US" smtClean="0"/>
              <a:t>3/30/2026</a:t>
            </a:fld>
            <a:endParaRPr lang="en-US"/>
          </a:p>
        </p:txBody>
      </p:sp>
      <p:sp>
        <p:nvSpPr>
          <p:cNvPr id="6" name="Alt Bilgi Yer Tutucusu 5">
            <a:extLst>
              <a:ext uri="{FF2B5EF4-FFF2-40B4-BE49-F238E27FC236}">
                <a16:creationId xmlns:a16="http://schemas.microsoft.com/office/drawing/2014/main" id="{211645E7-45AC-4EA0-8ED3-A3D0A02CBA98}"/>
              </a:ext>
            </a:extLst>
          </p:cNvPr>
          <p:cNvSpPr>
            <a:spLocks noGrp="1"/>
          </p:cNvSpPr>
          <p:nvPr>
            <p:ph type="ftr" sz="quarter" idx="11"/>
          </p:nvPr>
        </p:nvSpPr>
        <p:spPr/>
        <p:txBody>
          <a:bodyPr/>
          <a:lstStyle/>
          <a:p>
            <a:endParaRPr lang="en-US"/>
          </a:p>
        </p:txBody>
      </p:sp>
      <p:sp>
        <p:nvSpPr>
          <p:cNvPr id="7" name="Slayt Numarası Yer Tutucusu 6">
            <a:extLst>
              <a:ext uri="{FF2B5EF4-FFF2-40B4-BE49-F238E27FC236}">
                <a16:creationId xmlns:a16="http://schemas.microsoft.com/office/drawing/2014/main" id="{9E371382-19BC-4E1D-B56D-0C80B0924FBA}"/>
              </a:ext>
            </a:extLst>
          </p:cNvPr>
          <p:cNvSpPr>
            <a:spLocks noGrp="1"/>
          </p:cNvSpPr>
          <p:nvPr>
            <p:ph type="sldNum" sz="quarter" idx="12"/>
          </p:nvPr>
        </p:nvSpPr>
        <p:spPr/>
        <p:txBody>
          <a:bodyPr/>
          <a:lstStyle/>
          <a:p>
            <a:fld id="{06F73035-48A8-42F7-B206-3CD58794CB32}" type="slidenum">
              <a:rPr lang="en-US" smtClean="0"/>
              <a:t>‹#›</a:t>
            </a:fld>
            <a:endParaRPr lang="en-US"/>
          </a:p>
        </p:txBody>
      </p:sp>
    </p:spTree>
    <p:extLst>
      <p:ext uri="{BB962C8B-B14F-4D97-AF65-F5344CB8AC3E}">
        <p14:creationId xmlns:p14="http://schemas.microsoft.com/office/powerpoint/2010/main" val="68770896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a:extLst>
              <a:ext uri="{FF2B5EF4-FFF2-40B4-BE49-F238E27FC236}">
                <a16:creationId xmlns:a16="http://schemas.microsoft.com/office/drawing/2014/main" id="{7AD21451-79CA-4B0D-996B-E82B5306A86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a:t>Asıl başlık stilini düzenlemek için tıklayın</a:t>
            </a:r>
            <a:endParaRPr lang="en-US"/>
          </a:p>
        </p:txBody>
      </p:sp>
      <p:sp>
        <p:nvSpPr>
          <p:cNvPr id="3" name="Metin Yer Tutucusu 2">
            <a:extLst>
              <a:ext uri="{FF2B5EF4-FFF2-40B4-BE49-F238E27FC236}">
                <a16:creationId xmlns:a16="http://schemas.microsoft.com/office/drawing/2014/main" id="{541EC533-4CF3-4DF2-AEAF-E4C7D930BB5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Veri Yer Tutucusu 3">
            <a:extLst>
              <a:ext uri="{FF2B5EF4-FFF2-40B4-BE49-F238E27FC236}">
                <a16:creationId xmlns:a16="http://schemas.microsoft.com/office/drawing/2014/main" id="{A0873FA7-CBCE-4306-8266-A8E635767B3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E0CE1B2-F1B2-43DA-9B93-8AE00DB3FD89}" type="datetimeFigureOut">
              <a:rPr lang="en-US" smtClean="0"/>
              <a:t>3/30/2026</a:t>
            </a:fld>
            <a:endParaRPr lang="en-US"/>
          </a:p>
        </p:txBody>
      </p:sp>
      <p:sp>
        <p:nvSpPr>
          <p:cNvPr id="5" name="Alt Bilgi Yer Tutucusu 4">
            <a:extLst>
              <a:ext uri="{FF2B5EF4-FFF2-40B4-BE49-F238E27FC236}">
                <a16:creationId xmlns:a16="http://schemas.microsoft.com/office/drawing/2014/main" id="{743D5536-0DB8-467E-B9EF-87122510552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ayt Numarası Yer Tutucusu 5">
            <a:extLst>
              <a:ext uri="{FF2B5EF4-FFF2-40B4-BE49-F238E27FC236}">
                <a16:creationId xmlns:a16="http://schemas.microsoft.com/office/drawing/2014/main" id="{FE6C94D9-1C7B-4330-A23D-4F58D6D1317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6F73035-48A8-42F7-B206-3CD58794CB32}" type="slidenum">
              <a:rPr lang="en-US" smtClean="0"/>
              <a:t>‹#›</a:t>
            </a:fld>
            <a:endParaRPr lang="en-US"/>
          </a:p>
        </p:txBody>
      </p:sp>
    </p:spTree>
    <p:extLst>
      <p:ext uri="{BB962C8B-B14F-4D97-AF65-F5344CB8AC3E}">
        <p14:creationId xmlns:p14="http://schemas.microsoft.com/office/powerpoint/2010/main" val="220640304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FBF2AD7-4765-46A5-990B-EF98401D3147}"/>
              </a:ext>
            </a:extLst>
          </p:cNvPr>
          <p:cNvSpPr>
            <a:spLocks noGrp="1"/>
          </p:cNvSpPr>
          <p:nvPr>
            <p:ph type="ctrTitle"/>
          </p:nvPr>
        </p:nvSpPr>
        <p:spPr/>
        <p:txBody>
          <a:bodyPr>
            <a:normAutofit/>
          </a:bodyPr>
          <a:lstStyle/>
          <a:p>
            <a:r>
              <a:rPr lang="en-US" sz="2800" b="1">
                <a:latin typeface="Arial" panose="020B0604020202020204" pitchFamily="34" charset="0"/>
              </a:rPr>
              <a:t>Week 10: Flexbox and Basic Page Layout</a:t>
            </a:r>
          </a:p>
        </p:txBody>
      </p:sp>
      <p:sp>
        <p:nvSpPr>
          <p:cNvPr id="3" name="Alt Başlık 2">
            <a:extLst>
              <a:ext uri="{FF2B5EF4-FFF2-40B4-BE49-F238E27FC236}">
                <a16:creationId xmlns:a16="http://schemas.microsoft.com/office/drawing/2014/main" id="{389022F4-A673-4F19-849F-F4A4A4782E33}"/>
              </a:ext>
            </a:extLst>
          </p:cNvPr>
          <p:cNvSpPr>
            <a:spLocks noGrp="1"/>
          </p:cNvSpPr>
          <p:nvPr>
            <p:ph type="subTitle" idx="1"/>
          </p:nvPr>
        </p:nvSpPr>
        <p:spPr/>
        <p:txBody>
          <a:bodyPr>
            <a:normAutofit/>
          </a:bodyPr>
          <a:lstStyle/>
          <a:p>
            <a:r>
              <a:rPr lang="en-US" sz="1800">
                <a:latin typeface="Arial" panose="020B0604020202020204" pitchFamily="34" charset="0"/>
              </a:rPr>
              <a:t>Turning isolated boxes into intentional page sections</a:t>
            </a:r>
          </a:p>
        </p:txBody>
      </p:sp>
    </p:spTree>
    <p:extLst>
      <p:ext uri="{BB962C8B-B14F-4D97-AF65-F5344CB8AC3E}">
        <p14:creationId xmlns:p14="http://schemas.microsoft.com/office/powerpoint/2010/main" val="402588070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F8DD86DC-66B8-4F3E-94EB-0D85E32EB0CC}"/>
              </a:ext>
            </a:extLst>
          </p:cNvPr>
          <p:cNvSpPr>
            <a:spLocks noGrp="1"/>
          </p:cNvSpPr>
          <p:nvPr>
            <p:ph type="title"/>
          </p:nvPr>
        </p:nvSpPr>
        <p:spPr/>
        <p:txBody>
          <a:bodyPr>
            <a:normAutofit/>
          </a:bodyPr>
          <a:lstStyle/>
          <a:p>
            <a:r>
              <a:rPr lang="en-US" sz="2600" b="1">
                <a:latin typeface="Arial" panose="020B0604020202020204" pitchFamily="34" charset="0"/>
              </a:rPr>
              <a:t>Common Flexbox Mistakes</a:t>
            </a:r>
          </a:p>
        </p:txBody>
      </p:sp>
      <p:sp>
        <p:nvSpPr>
          <p:cNvPr id="3" name="Metin Yer Tutucusu 2">
            <a:extLst>
              <a:ext uri="{FF2B5EF4-FFF2-40B4-BE49-F238E27FC236}">
                <a16:creationId xmlns:a16="http://schemas.microsoft.com/office/drawing/2014/main" id="{3B9785EB-BD6B-42B1-9233-475E2491EDCD}"/>
              </a:ext>
            </a:extLst>
          </p:cNvPr>
          <p:cNvSpPr>
            <a:spLocks noGrp="1"/>
          </p:cNvSpPr>
          <p:nvPr>
            <p:ph type="body" idx="1"/>
          </p:nvPr>
        </p:nvSpPr>
        <p:spPr/>
        <p:txBody>
          <a:bodyPr>
            <a:normAutofit/>
          </a:bodyPr>
          <a:lstStyle/>
          <a:p>
            <a:pPr>
              <a:spcAft>
                <a:spcPts val="600"/>
              </a:spcAft>
            </a:pPr>
            <a:r>
              <a:rPr lang="en-US" sz="2000">
                <a:latin typeface="Arial" panose="020B0604020202020204" pitchFamily="34" charset="0"/>
              </a:rPr>
              <a:t>Forgetting which element is the parent</a:t>
            </a:r>
          </a:p>
          <a:p>
            <a:pPr>
              <a:spcAft>
                <a:spcPts val="600"/>
              </a:spcAft>
            </a:pPr>
            <a:r>
              <a:rPr lang="en-US" sz="2000">
                <a:latin typeface="Arial" panose="020B0604020202020204" pitchFamily="34" charset="0"/>
              </a:rPr>
              <a:t>Using justify-content when align-items is needed</a:t>
            </a:r>
          </a:p>
          <a:p>
            <a:pPr>
              <a:spcAft>
                <a:spcPts val="600"/>
              </a:spcAft>
            </a:pPr>
            <a:r>
              <a:rPr lang="en-US" sz="2000">
                <a:latin typeface="Arial" panose="020B0604020202020204" pitchFamily="34" charset="0"/>
              </a:rPr>
              <a:t>Expecting Flexbox to solve every layout issue</a:t>
            </a:r>
          </a:p>
          <a:p>
            <a:pPr>
              <a:spcAft>
                <a:spcPts val="600"/>
              </a:spcAft>
            </a:pPr>
            <a:r>
              <a:rPr lang="en-US" sz="2000">
                <a:latin typeface="Arial" panose="020B0604020202020204" pitchFamily="34" charset="0"/>
              </a:rPr>
              <a:t>Adding too many fixes without testing</a:t>
            </a:r>
          </a:p>
        </p:txBody>
      </p:sp>
    </p:spTree>
    <p:extLst>
      <p:ext uri="{BB962C8B-B14F-4D97-AF65-F5344CB8AC3E}">
        <p14:creationId xmlns:p14="http://schemas.microsoft.com/office/powerpoint/2010/main" val="51631458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83144E94-E719-4E97-BEA5-F6FF1DF000CA}"/>
              </a:ext>
            </a:extLst>
          </p:cNvPr>
          <p:cNvSpPr>
            <a:spLocks noGrp="1"/>
          </p:cNvSpPr>
          <p:nvPr>
            <p:ph type="title"/>
          </p:nvPr>
        </p:nvSpPr>
        <p:spPr/>
        <p:txBody>
          <a:bodyPr>
            <a:normAutofit/>
          </a:bodyPr>
          <a:lstStyle/>
          <a:p>
            <a:r>
              <a:rPr lang="en-US" sz="2600" b="1">
                <a:latin typeface="Arial" panose="020B0604020202020204" pitchFamily="34" charset="0"/>
              </a:rPr>
              <a:t>Interactive Layout Task and Homework</a:t>
            </a:r>
          </a:p>
        </p:txBody>
      </p:sp>
      <p:sp>
        <p:nvSpPr>
          <p:cNvPr id="3" name="Metin Yer Tutucusu 2">
            <a:extLst>
              <a:ext uri="{FF2B5EF4-FFF2-40B4-BE49-F238E27FC236}">
                <a16:creationId xmlns:a16="http://schemas.microsoft.com/office/drawing/2014/main" id="{F78720EA-66F9-477B-AB5C-298BAF58E7EB}"/>
              </a:ext>
            </a:extLst>
          </p:cNvPr>
          <p:cNvSpPr>
            <a:spLocks noGrp="1"/>
          </p:cNvSpPr>
          <p:nvPr>
            <p:ph type="body" idx="1"/>
          </p:nvPr>
        </p:nvSpPr>
        <p:spPr/>
        <p:txBody>
          <a:bodyPr>
            <a:normAutofit/>
          </a:bodyPr>
          <a:lstStyle/>
          <a:p>
            <a:pPr>
              <a:spcAft>
                <a:spcPts val="600"/>
              </a:spcAft>
            </a:pPr>
            <a:r>
              <a:rPr lang="en-US" sz="2000">
                <a:latin typeface="Arial" panose="020B0604020202020204" pitchFamily="34" charset="0"/>
              </a:rPr>
              <a:t>Build a small landing section</a:t>
            </a:r>
          </a:p>
          <a:p>
            <a:pPr>
              <a:spcAft>
                <a:spcPts val="600"/>
              </a:spcAft>
            </a:pPr>
            <a:r>
              <a:rPr lang="en-US" sz="2000">
                <a:latin typeface="Arial" panose="020B0604020202020204" pitchFamily="34" charset="0"/>
              </a:rPr>
              <a:t>Include a navbar, one hero row, and a card group</a:t>
            </a:r>
          </a:p>
          <a:p>
            <a:pPr>
              <a:spcAft>
                <a:spcPts val="600"/>
              </a:spcAft>
            </a:pPr>
            <a:r>
              <a:rPr lang="en-US" sz="2000">
                <a:latin typeface="Arial" panose="020B0604020202020204" pitchFamily="34" charset="0"/>
              </a:rPr>
              <a:t>Use justify-content, align-items, flex-wrap, and gap</a:t>
            </a:r>
          </a:p>
          <a:p>
            <a:pPr>
              <a:spcAft>
                <a:spcPts val="600"/>
              </a:spcAft>
            </a:pPr>
            <a:r>
              <a:rPr lang="en-US" sz="2000">
                <a:latin typeface="Arial" panose="020B0604020202020204" pitchFamily="34" charset="0"/>
              </a:rPr>
              <a:t>Homework: redesign an old page with Flexbox</a:t>
            </a:r>
          </a:p>
        </p:txBody>
      </p:sp>
    </p:spTree>
    <p:extLst>
      <p:ext uri="{BB962C8B-B14F-4D97-AF65-F5344CB8AC3E}">
        <p14:creationId xmlns:p14="http://schemas.microsoft.com/office/powerpoint/2010/main" val="94496448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675F19F-CF34-43BD-B24A-D7A46765085A}"/>
              </a:ext>
            </a:extLst>
          </p:cNvPr>
          <p:cNvSpPr>
            <a:spLocks noGrp="1"/>
          </p:cNvSpPr>
          <p:nvPr>
            <p:ph type="title"/>
          </p:nvPr>
        </p:nvSpPr>
        <p:spPr/>
        <p:txBody>
          <a:bodyPr>
            <a:normAutofit/>
          </a:bodyPr>
          <a:lstStyle/>
          <a:p>
            <a:r>
              <a:rPr lang="en-US" sz="2600" b="1">
                <a:latin typeface="Arial" panose="020B0604020202020204" pitchFamily="34" charset="0"/>
              </a:rPr>
              <a:t>Session Goals</a:t>
            </a:r>
          </a:p>
        </p:txBody>
      </p:sp>
      <p:sp>
        <p:nvSpPr>
          <p:cNvPr id="3" name="Metin Yer Tutucusu 2">
            <a:extLst>
              <a:ext uri="{FF2B5EF4-FFF2-40B4-BE49-F238E27FC236}">
                <a16:creationId xmlns:a16="http://schemas.microsoft.com/office/drawing/2014/main" id="{3295F44A-553D-42C7-9F14-F9AC7812BD8D}"/>
              </a:ext>
            </a:extLst>
          </p:cNvPr>
          <p:cNvSpPr>
            <a:spLocks noGrp="1"/>
          </p:cNvSpPr>
          <p:nvPr>
            <p:ph type="body" idx="1"/>
          </p:nvPr>
        </p:nvSpPr>
        <p:spPr/>
        <p:txBody>
          <a:bodyPr>
            <a:normAutofit/>
          </a:bodyPr>
          <a:lstStyle/>
          <a:p>
            <a:pPr>
              <a:spcAft>
                <a:spcPts val="600"/>
              </a:spcAft>
            </a:pPr>
            <a:r>
              <a:rPr lang="en-US" sz="2000">
                <a:latin typeface="Arial" panose="020B0604020202020204" pitchFamily="34" charset="0"/>
              </a:rPr>
              <a:t>Understand what problem Flexbox solves</a:t>
            </a:r>
          </a:p>
          <a:p>
            <a:pPr>
              <a:spcAft>
                <a:spcPts val="600"/>
              </a:spcAft>
            </a:pPr>
            <a:r>
              <a:rPr lang="en-US" sz="2000">
                <a:latin typeface="Arial" panose="020B0604020202020204" pitchFamily="34" charset="0"/>
              </a:rPr>
              <a:t>Control direction, wrapping, and spacing</a:t>
            </a:r>
          </a:p>
          <a:p>
            <a:pPr>
              <a:spcAft>
                <a:spcPts val="600"/>
              </a:spcAft>
            </a:pPr>
            <a:r>
              <a:rPr lang="en-US" sz="2000">
                <a:latin typeface="Arial" panose="020B0604020202020204" pitchFamily="34" charset="0"/>
              </a:rPr>
              <a:t>Align items more cleanly</a:t>
            </a:r>
          </a:p>
          <a:p>
            <a:pPr>
              <a:spcAft>
                <a:spcPts val="600"/>
              </a:spcAft>
            </a:pPr>
            <a:r>
              <a:rPr lang="en-US" sz="2000">
                <a:latin typeface="Arial" panose="020B0604020202020204" pitchFamily="34" charset="0"/>
              </a:rPr>
              <a:t>Build basic layout patterns</a:t>
            </a:r>
          </a:p>
        </p:txBody>
      </p:sp>
    </p:spTree>
    <p:extLst>
      <p:ext uri="{BB962C8B-B14F-4D97-AF65-F5344CB8AC3E}">
        <p14:creationId xmlns:p14="http://schemas.microsoft.com/office/powerpoint/2010/main" val="138584006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48BCE44-56D4-4FA0-AFE5-DF5D8A95D5A2}"/>
              </a:ext>
            </a:extLst>
          </p:cNvPr>
          <p:cNvSpPr>
            <a:spLocks noGrp="1"/>
          </p:cNvSpPr>
          <p:nvPr>
            <p:ph type="title"/>
          </p:nvPr>
        </p:nvSpPr>
        <p:spPr/>
        <p:txBody>
          <a:bodyPr>
            <a:normAutofit/>
          </a:bodyPr>
          <a:lstStyle/>
          <a:p>
            <a:r>
              <a:rPr lang="en-US" sz="2600" b="1">
                <a:latin typeface="Arial" panose="020B0604020202020204" pitchFamily="34" charset="0"/>
              </a:rPr>
              <a:t>From Boxes to Layout</a:t>
            </a:r>
          </a:p>
        </p:txBody>
      </p:sp>
      <p:sp>
        <p:nvSpPr>
          <p:cNvPr id="3" name="Metin Yer Tutucusu 2">
            <a:extLst>
              <a:ext uri="{FF2B5EF4-FFF2-40B4-BE49-F238E27FC236}">
                <a16:creationId xmlns:a16="http://schemas.microsoft.com/office/drawing/2014/main" id="{22B978D5-FB41-4CD5-945F-F10B7530F853}"/>
              </a:ext>
            </a:extLst>
          </p:cNvPr>
          <p:cNvSpPr>
            <a:spLocks noGrp="1"/>
          </p:cNvSpPr>
          <p:nvPr>
            <p:ph type="body" idx="1"/>
          </p:nvPr>
        </p:nvSpPr>
        <p:spPr/>
        <p:txBody>
          <a:bodyPr>
            <a:normAutofit/>
          </a:bodyPr>
          <a:lstStyle/>
          <a:p>
            <a:pPr>
              <a:spcAft>
                <a:spcPts val="600"/>
              </a:spcAft>
            </a:pPr>
            <a:r>
              <a:rPr lang="en-US" sz="2000">
                <a:latin typeface="Arial" panose="020B0604020202020204" pitchFamily="34" charset="0"/>
              </a:rPr>
              <a:t>Good spacing alone does not create layout</a:t>
            </a:r>
          </a:p>
          <a:p>
            <a:pPr>
              <a:spcAft>
                <a:spcPts val="600"/>
              </a:spcAft>
            </a:pPr>
            <a:r>
              <a:rPr lang="en-US" sz="2000">
                <a:latin typeface="Arial" panose="020B0604020202020204" pitchFamily="34" charset="0"/>
              </a:rPr>
              <a:t>Elements must relate to each other intentionally</a:t>
            </a:r>
          </a:p>
          <a:p>
            <a:pPr>
              <a:spcAft>
                <a:spcPts val="600"/>
              </a:spcAft>
            </a:pPr>
            <a:r>
              <a:rPr lang="en-US" sz="2000">
                <a:latin typeface="Arial" panose="020B0604020202020204" pitchFamily="34" charset="0"/>
              </a:rPr>
              <a:t>A page needs rows, groups, and alignment</a:t>
            </a:r>
          </a:p>
          <a:p>
            <a:pPr>
              <a:spcAft>
                <a:spcPts val="600"/>
              </a:spcAft>
            </a:pPr>
            <a:r>
              <a:rPr lang="en-US" sz="2000">
                <a:latin typeface="Arial" panose="020B0604020202020204" pitchFamily="34" charset="0"/>
              </a:rPr>
              <a:t>Flexbox helps reduce manual adjustment</a:t>
            </a:r>
          </a:p>
        </p:txBody>
      </p:sp>
    </p:spTree>
    <p:extLst>
      <p:ext uri="{BB962C8B-B14F-4D97-AF65-F5344CB8AC3E}">
        <p14:creationId xmlns:p14="http://schemas.microsoft.com/office/powerpoint/2010/main" val="134843230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EACF5619-D15B-4B60-9384-65B08E90D05F}"/>
              </a:ext>
            </a:extLst>
          </p:cNvPr>
          <p:cNvSpPr>
            <a:spLocks noGrp="1"/>
          </p:cNvSpPr>
          <p:nvPr>
            <p:ph type="title"/>
          </p:nvPr>
        </p:nvSpPr>
        <p:spPr/>
        <p:txBody>
          <a:bodyPr>
            <a:normAutofit/>
          </a:bodyPr>
          <a:lstStyle/>
          <a:p>
            <a:r>
              <a:rPr lang="en-US" sz="2600" b="1">
                <a:latin typeface="Arial" panose="020B0604020202020204" pitchFamily="34" charset="0"/>
              </a:rPr>
              <a:t>Flex Container and Flex Items</a:t>
            </a:r>
          </a:p>
        </p:txBody>
      </p:sp>
      <p:sp>
        <p:nvSpPr>
          <p:cNvPr id="3" name="Metin Yer Tutucusu 2">
            <a:extLst>
              <a:ext uri="{FF2B5EF4-FFF2-40B4-BE49-F238E27FC236}">
                <a16:creationId xmlns:a16="http://schemas.microsoft.com/office/drawing/2014/main" id="{105184E0-C367-4589-B58C-F47CFF61E75F}"/>
              </a:ext>
            </a:extLst>
          </p:cNvPr>
          <p:cNvSpPr>
            <a:spLocks noGrp="1"/>
          </p:cNvSpPr>
          <p:nvPr>
            <p:ph type="body" idx="1"/>
          </p:nvPr>
        </p:nvSpPr>
        <p:spPr/>
        <p:txBody>
          <a:bodyPr>
            <a:normAutofit/>
          </a:bodyPr>
          <a:lstStyle/>
          <a:p>
            <a:pPr>
              <a:spcAft>
                <a:spcPts val="600"/>
              </a:spcAft>
            </a:pPr>
            <a:r>
              <a:rPr lang="en-US" sz="2000">
                <a:latin typeface="Arial" panose="020B0604020202020204" pitchFamily="34" charset="0"/>
              </a:rPr>
              <a:t>display: flex turns the parent into a layout manager</a:t>
            </a:r>
          </a:p>
          <a:p>
            <a:pPr>
              <a:spcAft>
                <a:spcPts val="600"/>
              </a:spcAft>
            </a:pPr>
            <a:r>
              <a:rPr lang="en-US" sz="2000">
                <a:latin typeface="Arial" panose="020B0604020202020204" pitchFamily="34" charset="0"/>
              </a:rPr>
              <a:t>Children become flex items</a:t>
            </a:r>
          </a:p>
          <a:p>
            <a:pPr>
              <a:spcAft>
                <a:spcPts val="600"/>
              </a:spcAft>
            </a:pPr>
            <a:r>
              <a:rPr lang="en-US" sz="2000">
                <a:latin typeface="Arial" panose="020B0604020202020204" pitchFamily="34" charset="0"/>
              </a:rPr>
              <a:t>Many decisions are made on the parent</a:t>
            </a:r>
          </a:p>
          <a:p>
            <a:pPr>
              <a:spcAft>
                <a:spcPts val="600"/>
              </a:spcAft>
            </a:pPr>
            <a:r>
              <a:rPr lang="en-US" sz="2000">
                <a:latin typeface="Arial" panose="020B0604020202020204" pitchFamily="34" charset="0"/>
              </a:rPr>
              <a:t>This creates more consistent relationships</a:t>
            </a:r>
          </a:p>
        </p:txBody>
      </p:sp>
    </p:spTree>
    <p:extLst>
      <p:ext uri="{BB962C8B-B14F-4D97-AF65-F5344CB8AC3E}">
        <p14:creationId xmlns:p14="http://schemas.microsoft.com/office/powerpoint/2010/main" val="412057817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A5FA6E9-090D-4C60-89A9-3B16AC2FDCFF}"/>
              </a:ext>
            </a:extLst>
          </p:cNvPr>
          <p:cNvSpPr>
            <a:spLocks noGrp="1"/>
          </p:cNvSpPr>
          <p:nvPr>
            <p:ph type="title"/>
          </p:nvPr>
        </p:nvSpPr>
        <p:spPr/>
        <p:txBody>
          <a:bodyPr>
            <a:normAutofit/>
          </a:bodyPr>
          <a:lstStyle/>
          <a:p>
            <a:r>
              <a:rPr lang="en-US" sz="2600" b="1">
                <a:latin typeface="Arial" panose="020B0604020202020204" pitchFamily="34" charset="0"/>
              </a:rPr>
              <a:t>Direction, Wrap, and Flow</a:t>
            </a:r>
          </a:p>
        </p:txBody>
      </p:sp>
      <p:sp>
        <p:nvSpPr>
          <p:cNvPr id="3" name="Metin Yer Tutucusu 2">
            <a:extLst>
              <a:ext uri="{FF2B5EF4-FFF2-40B4-BE49-F238E27FC236}">
                <a16:creationId xmlns:a16="http://schemas.microsoft.com/office/drawing/2014/main" id="{F7010E2E-D099-48DF-84FA-4F3F824F962C}"/>
              </a:ext>
            </a:extLst>
          </p:cNvPr>
          <p:cNvSpPr>
            <a:spLocks noGrp="1"/>
          </p:cNvSpPr>
          <p:nvPr>
            <p:ph type="body" idx="1"/>
          </p:nvPr>
        </p:nvSpPr>
        <p:spPr/>
        <p:txBody>
          <a:bodyPr>
            <a:normAutofit/>
          </a:bodyPr>
          <a:lstStyle/>
          <a:p>
            <a:pPr>
              <a:spcAft>
                <a:spcPts val="600"/>
              </a:spcAft>
            </a:pPr>
            <a:r>
              <a:rPr lang="en-US" sz="2000">
                <a:latin typeface="Arial" panose="020B0604020202020204" pitchFamily="34" charset="0"/>
              </a:rPr>
              <a:t>row creates a horizontal flow</a:t>
            </a:r>
          </a:p>
          <a:p>
            <a:pPr>
              <a:spcAft>
                <a:spcPts val="600"/>
              </a:spcAft>
            </a:pPr>
            <a:r>
              <a:rPr lang="en-US" sz="2000">
                <a:latin typeface="Arial" panose="020B0604020202020204" pitchFamily="34" charset="0"/>
              </a:rPr>
              <a:t>column creates a vertical flow</a:t>
            </a:r>
          </a:p>
          <a:p>
            <a:pPr>
              <a:spcAft>
                <a:spcPts val="600"/>
              </a:spcAft>
            </a:pPr>
            <a:r>
              <a:rPr lang="en-US" sz="2000">
                <a:latin typeface="Arial" panose="020B0604020202020204" pitchFamily="34" charset="0"/>
              </a:rPr>
              <a:t>wrap allows items to move to new lines</a:t>
            </a:r>
          </a:p>
          <a:p>
            <a:pPr>
              <a:spcAft>
                <a:spcPts val="600"/>
              </a:spcAft>
            </a:pPr>
            <a:r>
              <a:rPr lang="en-US" sz="2000">
                <a:latin typeface="Arial" panose="020B0604020202020204" pitchFamily="34" charset="0"/>
              </a:rPr>
              <a:t>Direction changes how space feels</a:t>
            </a:r>
          </a:p>
        </p:txBody>
      </p:sp>
    </p:spTree>
    <p:extLst>
      <p:ext uri="{BB962C8B-B14F-4D97-AF65-F5344CB8AC3E}">
        <p14:creationId xmlns:p14="http://schemas.microsoft.com/office/powerpoint/2010/main" val="339827273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85D63B1F-E910-4F9A-B448-1107C2CE2D8F}"/>
              </a:ext>
            </a:extLst>
          </p:cNvPr>
          <p:cNvSpPr>
            <a:spLocks noGrp="1"/>
          </p:cNvSpPr>
          <p:nvPr>
            <p:ph type="title"/>
          </p:nvPr>
        </p:nvSpPr>
        <p:spPr/>
        <p:txBody>
          <a:bodyPr>
            <a:normAutofit/>
          </a:bodyPr>
          <a:lstStyle/>
          <a:p>
            <a:r>
              <a:rPr lang="en-US" sz="2600" b="1">
                <a:latin typeface="Arial" panose="020B0604020202020204" pitchFamily="34" charset="0"/>
              </a:rPr>
              <a:t>Main Axis and Cross Axis</a:t>
            </a:r>
          </a:p>
        </p:txBody>
      </p:sp>
      <p:sp>
        <p:nvSpPr>
          <p:cNvPr id="3" name="Metin Yer Tutucusu 2">
            <a:extLst>
              <a:ext uri="{FF2B5EF4-FFF2-40B4-BE49-F238E27FC236}">
                <a16:creationId xmlns:a16="http://schemas.microsoft.com/office/drawing/2014/main" id="{87C8696C-1413-4CE1-A246-15616448A6DD}"/>
              </a:ext>
            </a:extLst>
          </p:cNvPr>
          <p:cNvSpPr>
            <a:spLocks noGrp="1"/>
          </p:cNvSpPr>
          <p:nvPr>
            <p:ph type="body" idx="1"/>
          </p:nvPr>
        </p:nvSpPr>
        <p:spPr/>
        <p:txBody>
          <a:bodyPr>
            <a:normAutofit/>
          </a:bodyPr>
          <a:lstStyle/>
          <a:p>
            <a:pPr>
              <a:spcAft>
                <a:spcPts val="600"/>
              </a:spcAft>
            </a:pPr>
            <a:r>
              <a:rPr lang="en-US" sz="2000">
                <a:latin typeface="Arial" panose="020B0604020202020204" pitchFamily="34" charset="0"/>
              </a:rPr>
              <a:t>justify-content works on the main axis</a:t>
            </a:r>
          </a:p>
          <a:p>
            <a:pPr>
              <a:spcAft>
                <a:spcPts val="600"/>
              </a:spcAft>
            </a:pPr>
            <a:r>
              <a:rPr lang="en-US" sz="2000">
                <a:latin typeface="Arial" panose="020B0604020202020204" pitchFamily="34" charset="0"/>
              </a:rPr>
              <a:t>align-items works on the cross axis</a:t>
            </a:r>
          </a:p>
          <a:p>
            <a:pPr>
              <a:spcAft>
                <a:spcPts val="600"/>
              </a:spcAft>
            </a:pPr>
            <a:r>
              <a:rPr lang="en-US" sz="2000">
                <a:latin typeface="Arial" panose="020B0604020202020204" pitchFamily="34" charset="0"/>
              </a:rPr>
              <a:t>Axis thinking makes Flexbox easier</a:t>
            </a:r>
          </a:p>
          <a:p>
            <a:pPr>
              <a:spcAft>
                <a:spcPts val="600"/>
              </a:spcAft>
            </a:pPr>
            <a:r>
              <a:rPr lang="en-US" sz="2000">
                <a:latin typeface="Arial" panose="020B0604020202020204" pitchFamily="34" charset="0"/>
              </a:rPr>
              <a:t>Without axis thinking, rules feel random</a:t>
            </a:r>
          </a:p>
        </p:txBody>
      </p:sp>
    </p:spTree>
    <p:extLst>
      <p:ext uri="{BB962C8B-B14F-4D97-AF65-F5344CB8AC3E}">
        <p14:creationId xmlns:p14="http://schemas.microsoft.com/office/powerpoint/2010/main" val="32692933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FB42433B-F20E-41A1-B58C-384574697BBF}"/>
              </a:ext>
            </a:extLst>
          </p:cNvPr>
          <p:cNvSpPr>
            <a:spLocks noGrp="1"/>
          </p:cNvSpPr>
          <p:nvPr>
            <p:ph type="title"/>
          </p:nvPr>
        </p:nvSpPr>
        <p:spPr/>
        <p:txBody>
          <a:bodyPr>
            <a:normAutofit/>
          </a:bodyPr>
          <a:lstStyle/>
          <a:p>
            <a:r>
              <a:rPr lang="en-US" sz="2600" b="1">
                <a:latin typeface="Arial" panose="020B0604020202020204" pitchFamily="34" charset="0"/>
              </a:rPr>
              <a:t>Menus and Simple Bars</a:t>
            </a:r>
          </a:p>
        </p:txBody>
      </p:sp>
      <p:sp>
        <p:nvSpPr>
          <p:cNvPr id="3" name="Metin Yer Tutucusu 2">
            <a:extLst>
              <a:ext uri="{FF2B5EF4-FFF2-40B4-BE49-F238E27FC236}">
                <a16:creationId xmlns:a16="http://schemas.microsoft.com/office/drawing/2014/main" id="{35432865-F5A9-4C13-93AC-39EB649453E4}"/>
              </a:ext>
            </a:extLst>
          </p:cNvPr>
          <p:cNvSpPr>
            <a:spLocks noGrp="1"/>
          </p:cNvSpPr>
          <p:nvPr>
            <p:ph type="body" idx="1"/>
          </p:nvPr>
        </p:nvSpPr>
        <p:spPr/>
        <p:txBody>
          <a:bodyPr>
            <a:normAutofit/>
          </a:bodyPr>
          <a:lstStyle/>
          <a:p>
            <a:pPr>
              <a:spcAft>
                <a:spcPts val="600"/>
              </a:spcAft>
            </a:pPr>
            <a:r>
              <a:rPr lang="en-US" sz="2000">
                <a:latin typeface="Arial" panose="020B0604020202020204" pitchFamily="34" charset="0"/>
              </a:rPr>
              <a:t>Flexbox is ideal for logos and navigation links</a:t>
            </a:r>
          </a:p>
          <a:p>
            <a:pPr>
              <a:spcAft>
                <a:spcPts val="600"/>
              </a:spcAft>
            </a:pPr>
            <a:r>
              <a:rPr lang="en-US" sz="2000">
                <a:latin typeface="Arial" panose="020B0604020202020204" pitchFamily="34" charset="0"/>
              </a:rPr>
              <a:t>gap keeps spacing clean</a:t>
            </a:r>
          </a:p>
          <a:p>
            <a:pPr>
              <a:spcAft>
                <a:spcPts val="600"/>
              </a:spcAft>
            </a:pPr>
            <a:r>
              <a:rPr lang="en-US" sz="2000">
                <a:latin typeface="Arial" panose="020B0604020202020204" pitchFamily="34" charset="0"/>
              </a:rPr>
              <a:t>justify-content separates groups</a:t>
            </a:r>
          </a:p>
          <a:p>
            <a:pPr>
              <a:spcAft>
                <a:spcPts val="600"/>
              </a:spcAft>
            </a:pPr>
            <a:r>
              <a:rPr lang="en-US" sz="2000">
                <a:latin typeface="Arial" panose="020B0604020202020204" pitchFamily="34" charset="0"/>
              </a:rPr>
              <a:t>Hover states add clarity</a:t>
            </a:r>
          </a:p>
        </p:txBody>
      </p:sp>
    </p:spTree>
    <p:extLst>
      <p:ext uri="{BB962C8B-B14F-4D97-AF65-F5344CB8AC3E}">
        <p14:creationId xmlns:p14="http://schemas.microsoft.com/office/powerpoint/2010/main" val="144614088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305BBFCD-D1B9-44AA-81F8-27AA2D700094}"/>
              </a:ext>
            </a:extLst>
          </p:cNvPr>
          <p:cNvSpPr>
            <a:spLocks noGrp="1"/>
          </p:cNvSpPr>
          <p:nvPr>
            <p:ph type="title"/>
          </p:nvPr>
        </p:nvSpPr>
        <p:spPr/>
        <p:txBody>
          <a:bodyPr>
            <a:normAutofit/>
          </a:bodyPr>
          <a:lstStyle/>
          <a:p>
            <a:r>
              <a:rPr lang="en-US" sz="2600" b="1">
                <a:latin typeface="Arial" panose="020B0604020202020204" pitchFamily="34" charset="0"/>
              </a:rPr>
              <a:t>Hero and Two-Column Layouts</a:t>
            </a:r>
          </a:p>
        </p:txBody>
      </p:sp>
      <p:sp>
        <p:nvSpPr>
          <p:cNvPr id="3" name="Metin Yer Tutucusu 2">
            <a:extLst>
              <a:ext uri="{FF2B5EF4-FFF2-40B4-BE49-F238E27FC236}">
                <a16:creationId xmlns:a16="http://schemas.microsoft.com/office/drawing/2014/main" id="{8EF3A07E-BA88-4AC0-8113-3AB09E6A6124}"/>
              </a:ext>
            </a:extLst>
          </p:cNvPr>
          <p:cNvSpPr>
            <a:spLocks noGrp="1"/>
          </p:cNvSpPr>
          <p:nvPr>
            <p:ph type="body" idx="1"/>
          </p:nvPr>
        </p:nvSpPr>
        <p:spPr/>
        <p:txBody>
          <a:bodyPr>
            <a:normAutofit/>
          </a:bodyPr>
          <a:lstStyle/>
          <a:p>
            <a:pPr>
              <a:spcAft>
                <a:spcPts val="600"/>
              </a:spcAft>
            </a:pPr>
            <a:r>
              <a:rPr lang="en-US" sz="2000">
                <a:latin typeface="Arial" panose="020B0604020202020204" pitchFamily="34" charset="0"/>
              </a:rPr>
              <a:t>Text and image can sit side by side</a:t>
            </a:r>
          </a:p>
          <a:p>
            <a:pPr>
              <a:spcAft>
                <a:spcPts val="600"/>
              </a:spcAft>
            </a:pPr>
            <a:r>
              <a:rPr lang="en-US" sz="2000">
                <a:latin typeface="Arial" panose="020B0604020202020204" pitchFamily="34" charset="0"/>
              </a:rPr>
              <a:t>Content blocks become easier to balance</a:t>
            </a:r>
          </a:p>
          <a:p>
            <a:pPr>
              <a:spcAft>
                <a:spcPts val="600"/>
              </a:spcAft>
            </a:pPr>
            <a:r>
              <a:rPr lang="en-US" sz="2000">
                <a:latin typeface="Arial" panose="020B0604020202020204" pitchFamily="34" charset="0"/>
              </a:rPr>
              <a:t>Flexbox supports quick layout iteration</a:t>
            </a:r>
          </a:p>
          <a:p>
            <a:pPr>
              <a:spcAft>
                <a:spcPts val="600"/>
              </a:spcAft>
            </a:pPr>
            <a:r>
              <a:rPr lang="en-US" sz="2000">
                <a:latin typeface="Arial" panose="020B0604020202020204" pitchFamily="34" charset="0"/>
              </a:rPr>
              <a:t>Simple structures can look professional</a:t>
            </a:r>
          </a:p>
        </p:txBody>
      </p:sp>
    </p:spTree>
    <p:extLst>
      <p:ext uri="{BB962C8B-B14F-4D97-AF65-F5344CB8AC3E}">
        <p14:creationId xmlns:p14="http://schemas.microsoft.com/office/powerpoint/2010/main" val="279311698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9CE7F646-26BA-4AB6-B7D7-E12ACBE558BE}"/>
              </a:ext>
            </a:extLst>
          </p:cNvPr>
          <p:cNvSpPr>
            <a:spLocks noGrp="1"/>
          </p:cNvSpPr>
          <p:nvPr>
            <p:ph type="title"/>
          </p:nvPr>
        </p:nvSpPr>
        <p:spPr/>
        <p:txBody>
          <a:bodyPr>
            <a:normAutofit/>
          </a:bodyPr>
          <a:lstStyle/>
          <a:p>
            <a:r>
              <a:rPr lang="en-US" sz="2600" b="1">
                <a:latin typeface="Arial" panose="020B0604020202020204" pitchFamily="34" charset="0"/>
              </a:rPr>
              <a:t>Card Rows and Gap</a:t>
            </a:r>
          </a:p>
        </p:txBody>
      </p:sp>
      <p:sp>
        <p:nvSpPr>
          <p:cNvPr id="3" name="Metin Yer Tutucusu 2">
            <a:extLst>
              <a:ext uri="{FF2B5EF4-FFF2-40B4-BE49-F238E27FC236}">
                <a16:creationId xmlns:a16="http://schemas.microsoft.com/office/drawing/2014/main" id="{500757EE-FA2F-40AE-B3C9-2C76F1CBAAD7}"/>
              </a:ext>
            </a:extLst>
          </p:cNvPr>
          <p:cNvSpPr>
            <a:spLocks noGrp="1"/>
          </p:cNvSpPr>
          <p:nvPr>
            <p:ph type="body" idx="1"/>
          </p:nvPr>
        </p:nvSpPr>
        <p:spPr/>
        <p:txBody>
          <a:bodyPr>
            <a:normAutofit/>
          </a:bodyPr>
          <a:lstStyle/>
          <a:p>
            <a:pPr>
              <a:spcAft>
                <a:spcPts val="600"/>
              </a:spcAft>
            </a:pPr>
            <a:r>
              <a:rPr lang="en-US" sz="2000">
                <a:latin typeface="Arial" panose="020B0604020202020204" pitchFamily="34" charset="0"/>
              </a:rPr>
              <a:t>Cards can align in rows and wrap naturally</a:t>
            </a:r>
          </a:p>
          <a:p>
            <a:pPr>
              <a:spcAft>
                <a:spcPts val="600"/>
              </a:spcAft>
            </a:pPr>
            <a:r>
              <a:rPr lang="en-US" sz="2000">
                <a:latin typeface="Arial" panose="020B0604020202020204" pitchFamily="34" charset="0"/>
              </a:rPr>
              <a:t>gap creates cleaner spacing than manual margins</a:t>
            </a:r>
          </a:p>
          <a:p>
            <a:pPr>
              <a:spcAft>
                <a:spcPts val="600"/>
              </a:spcAft>
            </a:pPr>
            <a:r>
              <a:rPr lang="en-US" sz="2000">
                <a:latin typeface="Arial" panose="020B0604020202020204" pitchFamily="34" charset="0"/>
              </a:rPr>
              <a:t>Repeated structures benefit from layout systems</a:t>
            </a:r>
          </a:p>
          <a:p>
            <a:pPr>
              <a:spcAft>
                <a:spcPts val="600"/>
              </a:spcAft>
            </a:pPr>
            <a:r>
              <a:rPr lang="en-US" sz="2000">
                <a:latin typeface="Arial" panose="020B0604020202020204" pitchFamily="34" charset="0"/>
              </a:rPr>
              <a:t>Flexbox reduces visual mess</a:t>
            </a:r>
          </a:p>
        </p:txBody>
      </p:sp>
    </p:spTree>
    <p:extLst>
      <p:ext uri="{BB962C8B-B14F-4D97-AF65-F5344CB8AC3E}">
        <p14:creationId xmlns:p14="http://schemas.microsoft.com/office/powerpoint/2010/main" val="347772815"/>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1751</Words>
  <Application>Microsoft Office PowerPoint</Application>
  <PresentationFormat>Geniş ekran</PresentationFormat>
  <Paragraphs>74</Paragraphs>
  <Slides>11</Slides>
  <Notes>11</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11</vt:i4>
      </vt:variant>
    </vt:vector>
  </HeadingPairs>
  <TitlesOfParts>
    <vt:vector size="15" baseType="lpstr">
      <vt:lpstr>Arial</vt:lpstr>
      <vt:lpstr>Calibri</vt:lpstr>
      <vt:lpstr>Calibri Light</vt:lpstr>
      <vt:lpstr>Office Teması</vt:lpstr>
      <vt:lpstr>Week 10: Flexbox and Basic Page Layout</vt:lpstr>
      <vt:lpstr>Session Goals</vt:lpstr>
      <vt:lpstr>From Boxes to Layout</vt:lpstr>
      <vt:lpstr>Flex Container and Flex Items</vt:lpstr>
      <vt:lpstr>Direction, Wrap, and Flow</vt:lpstr>
      <vt:lpstr>Main Axis and Cross Axis</vt:lpstr>
      <vt:lpstr>Menus and Simple Bars</vt:lpstr>
      <vt:lpstr>Hero and Two-Column Layouts</vt:lpstr>
      <vt:lpstr>Card Rows and Gap</vt:lpstr>
      <vt:lpstr>Common Flexbox Mistakes</vt:lpstr>
      <vt:lpstr>Interactive Layout Task and Homework</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Week 10: Flexbox and Basic Page Layout</dc:title>
  <dc:creator>yakup bakış</dc:creator>
  <cp:lastModifiedBy>yakup bakış</cp:lastModifiedBy>
  <cp:revision>1</cp:revision>
  <dcterms:created xsi:type="dcterms:W3CDTF">2026-03-30T00:43:47Z</dcterms:created>
  <dcterms:modified xsi:type="dcterms:W3CDTF">2026-03-30T00:43:47Z</dcterms:modified>
</cp:coreProperties>
</file>