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9_2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01 / 52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0352" y="1051560"/>
            <a:ext cx="71323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1417320"/>
            <a:ext cx="6309360" cy="141732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3100" b="1">
                <a:solidFill>
                  <a:srgbClr val="1E2B3C"/>
                </a:solidFill>
                <a:latin typeface="Arial"/>
              </a:rPr>
              <a:t>Responsive Design, CSS Frameworks, and Bootstrap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2788920"/>
            <a:ext cx="6126480" cy="6400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0">
                <a:solidFill>
                  <a:srgbClr val="606F82"/>
                </a:solidFill>
                <a:latin typeface="Arial"/>
              </a:rPr>
              <a:t>Part two of the CSS unit, focused on adaptation, speed, and reusable interface building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41248" y="3794760"/>
            <a:ext cx="4526280" cy="3657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ECF2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78408" y="3840480"/>
            <a:ext cx="411480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50" b="1">
                <a:solidFill>
                  <a:srgbClr val="245B9E"/>
                </a:solidFill>
                <a:latin typeface="Arial"/>
              </a:rPr>
              <a:t>Responsive thinking and media queries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41248" y="4270248"/>
            <a:ext cx="4526280" cy="3657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ECF2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78408" y="4315968"/>
            <a:ext cx="411480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50" b="1">
                <a:solidFill>
                  <a:srgbClr val="245B9E"/>
                </a:solidFill>
                <a:latin typeface="Arial"/>
              </a:rPr>
              <a:t>Framework logic and Bootstrap workflow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41248" y="4745736"/>
            <a:ext cx="4526280" cy="3657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ECF2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78408" y="4791456"/>
            <a:ext cx="411480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50" b="1">
                <a:solidFill>
                  <a:srgbClr val="245B9E"/>
                </a:solidFill>
                <a:latin typeface="Arial"/>
              </a:rPr>
              <a:t>Containers, grid, components, and mini project practice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973568" y="1207008"/>
            <a:ext cx="3611880" cy="1874519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973568" y="1207008"/>
            <a:ext cx="36118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01584" y="1252728"/>
            <a:ext cx="33558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Students Get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10728" y="1591056"/>
            <a:ext cx="3337560" cy="1399031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second deck continues from responsiveness onward and turns the topic into a clean student-ready lesson path.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973568" y="3337560"/>
            <a:ext cx="3611880" cy="1920240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973568" y="3337560"/>
            <a:ext cx="36118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101584" y="3383280"/>
            <a:ext cx="33558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Promise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10728" y="3721608"/>
            <a:ext cx="3337560" cy="144475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sequence follows the requested continuation order, but the presentation stays original, fully English, and classroom-friendly.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10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Common Responsive Breakpoints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simple screen-width map students can reuse during practice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20040" y="1417320"/>
          <a:ext cx="1152144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/>
                <a:gridCol w="4434840"/>
                <a:gridCol w="4937760"/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Small phones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0px and up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Single-column layout, compact spacing, clear tap targets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Large phones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480px and up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Slightly larger gaps, cleaner text width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Tablets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768px and up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Two-column sections become practical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Laptops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992px and up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Navigation and cards can spread out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Wide desktops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1200px and up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Keep content readable with max-width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11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Mobile-First Strategy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Start with the smallest layout, then grow the design with space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Build a clear narrow-screen version first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Add wider layouts only when there is room and purpose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Mobile-first CSS encourages simplicity and content focus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It also reduces the risk of forgetting small-screen users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It Works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make better choices when they first solve the hardest constraint: limited space.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Benefit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approach naturally leads to cleaner HTML, cleaner spacing, and less visual clutter.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12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Background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minimal practice page changes color at wider widths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&lt;h1&gt;Responsive Practice&lt;/h1&gt;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&lt;p&gt;Resize the browser to test the breakpoints.&lt;/p&gt;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body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background: #a8dadc;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600px)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body { background: #e76f51;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800px)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body { background: #457b9d;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1200px)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body { background: #e9c46a; color: #111827;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Have students resize the browser and say exactly when the active style changes. The goal is cause-and-effect awareness.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13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Banner Swap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Different content blocks can appear at different widths when the design really needs it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id="smallAd"&gt;Small-screen banner&lt;/div&gt;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id="largeAd"&gt;Large-screen banner&lt;/div&gt;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#smallAd, #largeAd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18px;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background: #1d4ed8;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#largeAd { display: none;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750px)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#smallAd { display: none;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#largeAd { display: block;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this to discuss when swapping content makes sense and when one flexible component would be the cleaner solution.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14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Typography and Spacing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Not every responsive change is about columns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Text size, line length, and spacing strongly affect comfort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Headlines can scale with breakpoints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Paragraph width should stay readable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Small screens often need tighter but still comfortable spacing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Strong Reminder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layout can fit the screen and still feel bad if the text rhythm is weak.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Check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whether the content feels easy to read, not just whether it technically fits.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15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Debugging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When the layout breaks, ask the right question first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Is the container too wide?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Is the image overflowing?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Did a fixed width block the layout?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Did a media query fail to trigger?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Did display or grid behavior change unexpectedly?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Debug Order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Check HTML structure, then container widths, then media queries, then component behavior.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Mindset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improve faster when they name the problem precisely instead of saying the page is just broken.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Frameworks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16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What a CSS Framework Does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framework gives prebuilt styling rules and layout utilities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Frameworks speed up repetitive design work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provide ready-made classes for spacing, layout, color, and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help students build clean results quickly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also teach naming systems and reusable UI thinking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Simple Definition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CSS framework is a prepared styling toolkit that reduces the amount of custom CSS needed for common interface patterns.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Balanced View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Frameworks are useful, but students should still understand the CSS ideas underneath them.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Frameworks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17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Why Frameworks Became Popular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Speed, consistency, and repeatable patterns matter in real projects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Teams need consistent buttons, forms, spacing, and layout behavior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Frameworks reduce repeated work across many pages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make prototyping much faster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provide a shared vocabulary for common interface parts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Main Advantage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can focus more on structure and decisions when basic component styling is already available.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Main Caution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framework should not replace understanding. It should amplify it.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Frameworks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18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Popular CSS Frameworks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Framework awareness helps students understand the ecosystem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Bootstrap is widely known for layout utilities and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Tailwind CSS is utility-first and highly configurable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Bulma uses readable class-based layout rules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Foundation is another established responsive framework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Choice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Bootstrap is often the easiest first framework because its class names are readable and its component set is broad.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Angle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lesson uses Bootstrap as a practical entry point, not as the only possible workflow.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19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Introducing Bootstrap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Bootstrap gives responsive layout tools and ready-made UI components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Bootstrap combines layout utilities and component styles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It supports responsive containers, grid columns, tables, buttons, alerts, forms, and more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Students can assemble polished screens quickly with class-based HTML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It is especially useful for education because results appear fast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Big Idea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Bootstrap does not remove the need for HTML and CSS knowledge. It builds on that knowledge.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Benefit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When students already know selectors and spacing, Bootstrap becomes a productivity tool instead of a mysterious shortcut.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9_2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02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Lesson Route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practical path from responsive logic to Bootstrap components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Why responsive design matters today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How media queries work and how to read them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Why CSS frameworks exist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Bootstrap basics, layout utilities, and common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 guided mini-project workflow for students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leave this lesson able to adapt a page for multiple screens and assemble a clean interface with a CSS framework.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Principle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Responsiveness is not only about shrinking a page. It is about preserving clarity, comfort, and structure on every screen.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20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Bootstrap Workflow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Use the framework as a layer on top of strong HTML structure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Start with clean semantic HTML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Add Bootstrap CSS and JavaScript files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Apply classes to structure and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Customize only when the built-in classes are not enough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Practical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Do not start by memorizing dozens of classes. Start by understanding categories: layout, spacing, color, text, and components.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Flow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Teach one Bootstrap feature, then immediately show the rendered result and explain the class names in normal language.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21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Bootstrap Starter Structure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minimal page setup can connect the framework and prepare a layout area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&lt;!DOCTYPE html&gt;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&lt;html&gt;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&lt;meta charset="utf-8"&gt;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&lt;meta name="viewport" content="width=device-width, initial-scale=1.0"&gt;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&lt;link rel="stylesheet" href="bootstrap.min.css"&gt;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class="container py-4"&gt;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&lt;h1&gt;Hello, Bootstrap&lt;/h1&gt;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&lt;script src="bootstrap.bundle.min.js"&gt;&lt;/script&gt;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&lt;/html&gt;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Bootstrap provides the base styling.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Extra custom CSS is optional and can be added later.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first prove the framework is connected by rendering one heading, one paragraph, and one button cleanly.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22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Containers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container creates a responsive content wrapper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container creates a centered layout area with responsive width changes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container-fluid stretches across the full viewport width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Containers help control readability and alignment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Most Bootstrap layouts begin with one of these wrappers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Beginner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container for most page sections first. Move to container-fluid only when the design truly needs full-width behavior.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Visual Result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container protects content from touching the screen edges too aggressively on large and small devices.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23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Container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standard container and a fluid container create different layout feelings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class="container bg-light p-4 mb-3"&gt;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Centered content area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class="container-fluid bg-secondary text-white p-4"&gt;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Full-width content area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Bootstrap classes handle spacing and colors here.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The difference comes from container vs container-fluid.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Place the same card inside both wrappers and ask students which version feels calmer for reading text-heavy content.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24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Bootstrap Utility Snapshot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compact reference table for the most useful utility groups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20040" y="1417320"/>
          <a:ext cx="1152144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/>
                <a:gridCol w="4434840"/>
                <a:gridCol w="4937760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container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Centered responsive wrapper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class="container"&gt;...&lt;/div&gt;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container-fluid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Full-width wrapper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class="container-fluid"&gt;...&lt;/div&gt;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text-*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Text color utility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&lt;p class="text-primary"&gt;...&lt;/p&gt;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bg-*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Background utility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class="bg-dark text-white"&gt;...&lt;/div&gt;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row / col-*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Grid layout system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class="row"&gt;&lt;div class="col-md-6"&gt;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table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Styled table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&lt;table class="table table-striped"&gt;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btn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Button styling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&lt;button class="btn btn-primary"&gt;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card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Card component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class="card"&gt;...&lt;/div&gt;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25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Color Utilities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Bootstrap can style text and backgrounds quickly with utility classes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text-* classes change text color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bg-* classes change background color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Color utilities speed up emphasis and layout grouping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Contrast still matters even when the framework supplies the palette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 With Care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Framework colors are fast, but thoughtful combination still matters. Students should always check readability.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Pattern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dark background often needs text-white. A warning color may need darker text for legibility.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26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Grid 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Bootstrap divides the layout into a 12-column responsive system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 row contains columns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Columns can change width at different breakpoints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grid helps structure pages without writing custom float or width rules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This is one of Bootstrap's strongest teaching tools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Memory Hook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Think in rows and columns, not in random widths.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Students Like 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grid gives a quick visual reward: a page starts feeling organized very early in the exercise.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27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Basic Grid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Two columns can stack on small screens and sit side by side on larger ones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class="container"&gt;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class="row g-3"&gt;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class="col-md-6"&gt;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&lt;div class="p-3 bg-light border"&gt;Column A&lt;/div&gt;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class="col-md-6"&gt;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&lt;div class="p-3 bg-light border"&gt;Column B&lt;/div&gt;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col-md-6 means each column uses half width from the md breakpoint upward.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On smaller screens, each column naturally becomes full width.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Resize the page and have students explain why the columns stack first and align later.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28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Breakpoint-Based Columns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Grid classes become more expressive when breakpoints are combined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col-12 creates full width on all screens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col-sm-6 splits content earlier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col-md-4 can create three columns from medium screens upward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Mixed breakpoint classes help design stable transitions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full-width content first, then reduce column width only when the screen has enough room.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denser grid is not automatically better. Content must still feel readable and tappable.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29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Typography Utilities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Bootstrap can speed up headings, text emphasis, and alignment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Display headings create stronger visual hierarchy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Lead paragraphs help highlight introductory text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Text alignment utilities handle left, center, and end alignment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Utility classes can quickly improve hierarchy without custom CSS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Use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utility classes to accelerate routine text styling, then refine only where the design truly needs custom behavior.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Tip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Compare plain text with a version that uses lead text and hierarchy utilities so the value feels obvious.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9_2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03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Learning Outcomes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What students should be able to do by the end of this deck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Explain responsiveness in plain language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Write media queries for width-based layout changes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Compare plain CSS work with framework-based work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Use Bootstrap containers, colors, grid, and common UI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Build a small responsive page section with confidence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Success Check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strong student answer includes both code and reasoning: what changed, when it changed, and why the change improved the interface.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Keep the lesson concrete. Every new concept should lead to a visible output, not stay as abstract terminology.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30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Table Classes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Bootstrap tables improve clarity with very little code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table class adds baseline styling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striped and hover variants improve scanning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bordered tables can clarify dense data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Framework classes save time while keeping the structure semantic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Reminder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Tables are still for data, not for whole-page layout.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Combination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table table-striped table-hover often creates a clean classroom example quickly.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31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Bootstrap Table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small course table becomes clearer with a few framework classes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&lt;table class="table table-striped table-hover table-bordered"&gt;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&lt;thead class="table-dark"&gt;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&lt;tr&gt;&lt;th&gt;Week&lt;/th&gt;&lt;th&gt;Topic&lt;/th&gt;&lt;th&gt;Status&lt;/th&gt;&lt;/tr&gt;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&lt;/thead&gt;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&lt;tbody&gt;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&lt;tr&gt;&lt;td&gt;9_2&lt;/td&gt;&lt;td&gt;Responsive Design&lt;/td&gt;&lt;td&gt;Ready&lt;/td&gt;&lt;/tr&gt;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&lt;tr&gt;&lt;td&gt;10&lt;/td&gt;&lt;td&gt;Flexbox&lt;/td&gt;&lt;td&gt;Next&lt;/td&gt;&lt;/tr&gt;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&lt;/tbody&gt;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&lt;/table&gt;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Bootstrap handles striping, hover, borders, and header contrast.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change only the table classes and compare which version is easiest to scan.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32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Border Utilities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Borders can be controlled with reusable classes instead of custom CSS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Border utilities can add, remove, or recolor borders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Rounded utilities can soften corners quickly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These classes are useful for cards, thumbnails, and layout grouping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Small visual changes can improve component clarity a lot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Advice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borders to support structure. Avoid surrounding every element with equally strong outlines.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Show three boxes with different border treatments and ask which one feels most balanced.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33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Hero Sections and Jumbotron-Style Layouts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Large attention areas are useful for announcements, introductions, and onboarding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Older Bootstrap lessons often call this a jumbotron-style section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main idea is still valid: a large content block that attracts attention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It usually includes a strong heading, supporting text, and one call to action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Spacing, contrast, and hierarchy matter more than the name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Choice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Focus students on the design purpose of the component rather than only the historical class name.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Output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good hero section should feel readable, not just big.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34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Alert Components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Alerts communicate status and feedback quickly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Alerts can signal success, warning, information, or error states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are useful for form feedback, system messages, or short notices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Strong color and spacing help them stand out immediately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Good alert text stays short and direct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Main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An alert should communicate one clear message, not become a paragraph container.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Examples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Success, warning, danger, info, and secondary styles cover many student exercises effectively.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35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Buttons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Buttons are one of the fastest ways to see Bootstrap utility in action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btn creates the base button style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Variant classes such as btn-primary or btn-success change emphasis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Size classes help create hierarchy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Button groups and alignment can organize actions more clearly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Strong Principle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One screen should usually have one primary action. Too many equally strong buttons create confusion.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which button should lead the user and style that one with the strongest visual emphasis.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36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Badges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Badges are small labels that add quick context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Badges can show counts, status, or category labels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often appear near headings, buttons, or cards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Their small size means contrast and spacing matter a lot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are useful for portfolios, dashboards, and announcements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Use Cases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New, Draft, 3 items, Updated, Beginner, Advanced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Note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badge should support the main content, not compete with it.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37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Cards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Cards are reusable content containers for repeated information blocks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Cards can hold images, titles, text, metadata, and actions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are useful for courses, products, profiles, and articles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Consistent spacing inside the card is essential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Cards make component thinking visible to students very quickly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They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Cards combine layout, typography, actions, and hierarchy in one manageable teaching example.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Target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be able to explain why the card feels organized, not only list the classes used.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38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Bootstrap Card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course card combines structure, utility classes, and one action button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class="card shadow-sm" style="max-width: 22rem;"&gt;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class="card-body"&gt;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&lt;span class="badge bg-primary mb-2"&gt;Week 9_2&lt;/span&gt;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&lt;h5 class="card-title"&gt;Responsive Design Lab&lt;/h5&gt;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&lt;p class="card-text"&gt;Learn media queries, layout shifts, and Bootstrap basics.&lt;/p&gt;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&lt;a href="#" class="btn btn-outline-primary"&gt;Open Task&lt;/a&gt;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The card, badge, shadow, spacing, and button classes work together.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restyle this card for a dark section without losing readability.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39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Collapse and Accordion Patterns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Expandable components help hide detail until the user asks for it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Collapse keeps a page cleaner when details are optional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Accordion layouts help organize FAQ or step-based content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Students should use these patterns when information can be progressively revealed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Overusing hidden content can make pages harder to scan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Use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Frequently asked questions, extra details, and multi-step explanations are good fits.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Collapsed content still needs a clear label so users know what they are opening.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04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What Responsiveness Means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web page should adapt to the viewing context instead of fighting it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People open the same site on phones, tablets, laptops, and large monitors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 fixed design often becomes cramped on small screens and weak on large screens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Responsive design keeps content readable, usable, and visually balanced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Good responsive design changes layout with intention, not panic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Simple Definition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responsive page changes its layout, spacing, and sometimes component behavior to fit different devices more naturally.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Lens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think like users first: Can I read this easily? Can I tap this safely? Can I find the main content quickly?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40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Accordion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small FAQ block shows how expandable content can stay organized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class="accordion" id="faq"&gt;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class="accordion-item"&gt;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&lt;h2 class="accordion-header" id="q1"&gt;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&lt;button class="accordion-button" type="button" data-bs-toggle="collapse" data-bs-target="#a1"&gt;What is responsive design?&lt;/button&gt;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&lt;/h2&gt;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id="a1" class="accordion-collapse collapse show" data-bs-parent="#faq"&gt;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&lt;div class="accordion-body"&gt;It adapts layout and readability to different devices.&lt;/div&gt;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This example assumes the Bootstrap JavaScript bundle is connected.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the question text and add a second item so students see the repeating structure clearly.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41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Navigation Bars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Navigation must stay usable when horizontal space becomes limited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Responsive navbars compress and expand based on screen width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Brand area, menu links, and the toggle button must stay clear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Navigation should not overwhelm the first screen on mobile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Students should understand both the layout and the user experience goal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Main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navbar should stay findable, readable, and easy to tap on every device size.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Tip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Have students compare a crowded fixed menu with a responsive one so the problem becomes concrete.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42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Navbar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responsive navbar expands on larger screens and collapses on smaller ones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&lt;nav class="navbar navbar-expand-md navbar-dark bg-dark fixed-top"&gt;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class="container"&gt;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&lt;a class="navbar-brand" href="#"&gt;Course Hub&lt;/a&gt;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&lt;button class="navbar-toggler" type="button" data-bs-toggle="collapse" data-bs-target="#menu"&gt;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&lt;span class="navbar-toggler-icon"&gt;&lt;/span&gt;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class="collapse navbar-collapse" id="menu"&gt;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&lt;ul class="navbar-nav ms-auto"&gt;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  &lt;li class="nav-item"&gt;&lt;a class="nav-link" href="#"&gt;Home&lt;/a&gt;&lt;/li&gt;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&lt;/ul&gt;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&lt;/nav&gt;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Keep enough top spacing in the page body when using a fixed-top navbar.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what changes when the screen becomes narrow: which part hides, which part stays visible, and why.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43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Form Classes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Bootstrap can quickly make forms cleaner and easier to scan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form-control styles inputs, textareas, and selects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Grouping labels and fields improves readability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Good form layout supports both desktop and mobile use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Clear spacing and error feedback matter as much as color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Reminder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form is not finished when it only looks good. It must also feel easy to complete.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Habit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Keep labels visible and keep the action button clearly separated from the fields.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44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Form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compact contact form uses standard framework classes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&lt;form class="p-3 border rounded bg-light"&gt;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class="mb-3"&gt;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&lt;label class="form-label"&gt;Full Name&lt;/label&gt;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&lt;input type="text" class="form-control"&gt;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class="mb-3"&gt;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&lt;label class="form-label"&gt;Message&lt;/label&gt;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&lt;textarea class="form-control" rows="3"&gt;&lt;/textarea&gt;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&lt;button class="btn btn-primary"&gt;Send&lt;/button&gt;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&lt;/form&gt;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Spacing utilities such as mb-3 help the form breathe without custom CSS.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Let students add a select field and one checkbox group so they practice more than one control type.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45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Carousel and Slider Components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slider can present images or highlights, but it should be used carefully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Carousels can rotate featured content or images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can add movement and variety to the page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Overuse can reduce clarity and control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Students should use them when the content really benefits from sequential presentation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 Thoughtfully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carousel is useful for a gallery or highlights section, but weak for critical information users must not miss.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Accessibility 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Motion, timing, and control buttons should stay understandable to the user.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46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Carousel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basic carousel can cycle through featured images or messages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id="gallery" class="carousel slide"&gt;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class="carousel-inner"&gt;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class="carousel-item active"&gt;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&lt;img src="slide-1.jpg" class="d-block w-100" alt="Slide 1"&gt;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class="carousel-item"&gt;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&lt;img src="slide-2.jpg" class="d-block w-100" alt="Slide 2"&gt;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&lt;button class="carousel-control-prev" type="button" data-bs-target="#gallery" data-bs-slide="prev"&gt;&lt;/button&gt;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&lt;button class="carousel-control-next" type="button" data-bs-target="#gallery" data-bs-slide="next"&gt;&lt;/button&gt;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The JavaScript bundle is required for the interactive controls.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Discuss whether the content would actually be clearer as cards or a static gallery before choosing the carousel.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47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Modal Components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Modals bring focused content above the main page without leaving the current screen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Modals can show details, forms, confirmation prompts, or extra media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are useful when users need a temporary focused layer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should not replace full pages when the content is long or complex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Clear close actions are essential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Use Cases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Product details, short forms, quick confirmation messages, and optional extra information work well in modals.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Caution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the content needs a lot of scrolling or many decisions, a dedicated page may be better than a modal.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48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Modal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button opens a small detail window without navigating away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&lt;button type="button" class="btn btn-primary" data-bs-toggle="modal" data-bs-target="#details"&gt;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Open Details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class="modal fade" id="details"&gt;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class="modal-dialog"&gt;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&lt;div class="modal-content"&gt;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&lt;div class="modal-header"&gt;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  &lt;h5 class="modal-title"&gt;Product Details&lt;/h5&gt;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  &lt;button type="button" class="btn-close" data-bs-dismiss="modal"&gt;&lt;/button&gt;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&lt;div class="modal-body"&gt;Short focused content goes here.&lt;/div&gt;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Modals also depend on the Bootstrap JavaScript bundle.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whether the content belongs in a modal, an accordion, or a full page and make them justify the choice.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Bootstrap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49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Icons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Icons add quick meaning when they are used with restraint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Icons can support navigation, alerts, actions, and feature labels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work best when paired with text, not when they replace meaning entirely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Consistent icon style helps the interface feel more coherent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Students should understand icons as support, not decoration alone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an icon becomes unclear without text, the interface may be asking too much from the symbol alone.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Simple Workflow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a lightweight icon set consistently and avoid mixing many unrelated visual styles.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05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Why Responsive Design Matters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Modern web work is multi-device by default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Screen widths vary dramatically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Input methods vary: mouse, touch, keyboard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Reading comfort changes with line length and spacing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Business, school, and portfolio sites all need flexible presentation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Key Point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design that only works on one screen size is incomplete.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Show students the same page on a narrow and a wide browser. Ask what becomes harder, not only what becomes uglier.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Workshop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50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Guided Practice 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short in-class build ties together responsiveness and Bootstrap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1. Create a clean HTML page shell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2. Add a container and a responsive grid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3. Build one hero section and one card row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4. Add a navbar and one form block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5. Improve the layout with a media query or Bootstrap breakpoint classes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move from random assembly to intentional page planning: wrapper, hierarchy, components, and responsive behavior.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Assessment Lens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Look for readable structure, calm spacing, responsive behavior, and clear class choices rather than flashy output alone.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Workshop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51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Mini Project Brief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student-friendly assignment that extends today's lesson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Build a small course page, event page, or product highlight page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Use a responsive wrapper and a grid section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Include at least four Bootstrap components or utility groups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Keep the design readable on both mobile and desktop widths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Write a short explanation of the most important layout decisions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Minimum Requirements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Navbar, one content section, one card or table section, one form or modal, and visible responsive behavior.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Quality Standard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good project looks calm, clear, and intentional. It should not feel like disconnected components pasted onto one page.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Close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52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Summary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Responsive logic and framework literacy make CSS work faster and stronger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Responsive design protects readability across devices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Media queries describe when a visual change should happen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Frameworks accelerate common layout and UI work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Bootstrap gives students a practical component toolkit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Strong results still depend on good HTML structure and design judgment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Final Message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Frameworks are most useful when students already understand the CSS ideas underneath them.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Next Step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are now ready for more confident component building, layout refinement, and project-oriented front-end work.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06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Fluid Thinking Before Media Queries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Responsive work starts with flexible foundations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Use percentages and max-width values where appropriate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Avoid locking every region to one fixed pixel width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Keep images and video from overflowing their containers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Let content breathe before trying to add breakpoint rules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Starter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width: 100% plus a sensible max-width is often the first responsive upgrade students should learn.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Mistake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Beginners often jump straight to media queries while the real problem is a rigid layout with fixed widths everywhere.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07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Viewport and Flexible Media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Responsiveness begins in HTML and continues in CSS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Mobile browsers need viewport guidance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Media should scale down without distortion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Large images should not force horizontal scrolling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Embedded content should stay inside the layout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Important HTML Line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&lt;meta name="viewport" content="width=device-width, initial-scale=1.0"&gt;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Safe CSS Rule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img { max-width: 100%; height: auto; } is one of the most useful beginner rules in responsive work.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08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Media Queries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Media queries apply CSS only when a condition becomes true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@media rule creates a conditional CSS block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Conditions often check width, but can also check height or orientation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browser evaluates the condition and turns the matching rules on or off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Media queries are strongest when the base design is already clean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Read It Like a Sentence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When the screen is at least this wide, apply these extra rules.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Practice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Teach the base layout first, then show what changes at each breakpoint. This keeps the logic easy to follow.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09 / 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How to Read a Media Query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Students should decode the logic before they memorize the syntax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@media introduces the condition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screen defines the target media type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min-width checks the lower boundary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rule block contains the styles that should activate when the condition is satisfied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Memory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Base CSS describes the starting layout. Media-query CSS describes the change.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Visual Habit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Resize slowly and observe exactly which visual change appears at each breakpoint.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