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6" d="100"/>
          <a:sy n="46" d="100"/>
        </p:scale>
        <p:origin x="43" y="7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01 / 69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14525" y="1051560"/>
            <a:ext cx="71323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407133" y="1417320"/>
            <a:ext cx="6309360" cy="141732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3100" b="1" dirty="0">
                <a:solidFill>
                  <a:srgbClr val="1E2B3C"/>
                </a:solidFill>
                <a:latin typeface="Arial"/>
              </a:rPr>
              <a:t>CSS Core Concepts to Responsive Design</a:t>
            </a:r>
          </a:p>
        </p:txBody>
      </p:sp>
      <p:grpSp>
        <p:nvGrpSpPr>
          <p:cNvPr id="25" name="Grup 24">
            <a:extLst>
              <a:ext uri="{FF2B5EF4-FFF2-40B4-BE49-F238E27FC236}">
                <a16:creationId xmlns:a16="http://schemas.microsoft.com/office/drawing/2014/main" id="{C71A6A73-EF98-4966-AB3A-D06678635E7E}"/>
              </a:ext>
            </a:extLst>
          </p:cNvPr>
          <p:cNvGrpSpPr/>
          <p:nvPr/>
        </p:nvGrpSpPr>
        <p:grpSpPr>
          <a:xfrm>
            <a:off x="3425421" y="3794760"/>
            <a:ext cx="4663440" cy="1316736"/>
            <a:chOff x="841248" y="3794760"/>
            <a:chExt cx="4663440" cy="1316736"/>
          </a:xfrm>
        </p:grpSpPr>
        <p:sp>
          <p:nvSpPr>
            <p:cNvPr id="11" name="Rounded Rectangle 10"/>
            <p:cNvSpPr/>
            <p:nvPr/>
          </p:nvSpPr>
          <p:spPr>
            <a:xfrm>
              <a:off x="841248" y="3794760"/>
              <a:ext cx="4526280" cy="365760"/>
            </a:xfrm>
            <a:prstGeom prst="roundRect">
              <a:avLst/>
            </a:prstGeom>
            <a:solidFill>
              <a:srgbClr val="ECF2FA"/>
            </a:solidFill>
            <a:ln w="12700">
              <a:solidFill>
                <a:srgbClr val="ECF2F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78408" y="3840480"/>
              <a:ext cx="4114800" cy="228600"/>
            </a:xfrm>
            <a:prstGeom prst="rect">
              <a:avLst/>
            </a:prstGeom>
            <a:noFill/>
          </p:spPr>
          <p:txBody>
            <a:bodyPr wrap="square" lIns="109728" tIns="73152" rIns="109728" bIns="73152" anchor="t">
              <a:noAutofit/>
            </a:bodyPr>
            <a:lstStyle/>
            <a:p>
              <a:pPr algn="l">
                <a:lnSpc>
                  <a:spcPct val="105000"/>
                </a:lnSpc>
                <a:spcAft>
                  <a:spcPts val="200"/>
                </a:spcAft>
              </a:pPr>
              <a:r>
                <a:rPr sz="1350" b="1" dirty="0">
                  <a:solidFill>
                    <a:srgbClr val="245B9E"/>
                  </a:solidFill>
                  <a:latin typeface="Arial"/>
                </a:rPr>
                <a:t>CSS insertion methods and selectors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41248" y="4270248"/>
              <a:ext cx="4526280" cy="365760"/>
            </a:xfrm>
            <a:prstGeom prst="roundRect">
              <a:avLst/>
            </a:prstGeom>
            <a:solidFill>
              <a:srgbClr val="ECF2FA"/>
            </a:solidFill>
            <a:ln w="12700">
              <a:solidFill>
                <a:srgbClr val="ECF2F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78408" y="4315968"/>
              <a:ext cx="4389120" cy="310896"/>
            </a:xfrm>
            <a:prstGeom prst="rect">
              <a:avLst/>
            </a:prstGeom>
            <a:noFill/>
          </p:spPr>
          <p:txBody>
            <a:bodyPr wrap="square" lIns="109728" tIns="73152" rIns="109728" bIns="73152" anchor="t">
              <a:noAutofit/>
            </a:bodyPr>
            <a:lstStyle/>
            <a:p>
              <a:pPr algn="l">
                <a:lnSpc>
                  <a:spcPct val="105000"/>
                </a:lnSpc>
                <a:spcAft>
                  <a:spcPts val="200"/>
                </a:spcAft>
              </a:pPr>
              <a:r>
                <a:rPr sz="1350" b="1" dirty="0">
                  <a:solidFill>
                    <a:srgbClr val="245B9E"/>
                  </a:solidFill>
                  <a:latin typeface="Arial"/>
                </a:rPr>
                <a:t>Box model, display, position, and styling decisions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841248" y="4745736"/>
              <a:ext cx="4526280" cy="365760"/>
            </a:xfrm>
            <a:prstGeom prst="roundRect">
              <a:avLst/>
            </a:prstGeom>
            <a:solidFill>
              <a:srgbClr val="ECF2FA"/>
            </a:solidFill>
            <a:ln w="12700">
              <a:solidFill>
                <a:srgbClr val="ECF2F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78408" y="4791456"/>
              <a:ext cx="4526280" cy="201168"/>
            </a:xfrm>
            <a:prstGeom prst="rect">
              <a:avLst/>
            </a:prstGeom>
            <a:noFill/>
          </p:spPr>
          <p:txBody>
            <a:bodyPr wrap="square" lIns="109728" tIns="73152" rIns="109728" bIns="73152" anchor="t">
              <a:noAutofit/>
            </a:bodyPr>
            <a:lstStyle/>
            <a:p>
              <a:pPr algn="l">
                <a:lnSpc>
                  <a:spcPct val="105000"/>
                </a:lnSpc>
                <a:spcAft>
                  <a:spcPts val="200"/>
                </a:spcAft>
              </a:pPr>
              <a:r>
                <a:rPr sz="1350" b="1" dirty="0">
                  <a:solidFill>
                    <a:srgbClr val="245B9E"/>
                  </a:solidFill>
                  <a:latin typeface="Arial"/>
                </a:rPr>
                <a:t>Typography, backgrounds, and responsive thinking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Inline CSS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fast way to style one element directly inside HTML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Inline CSS uses the style attribute.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only affects the element where it is written.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is useful for very small demos or one-off adjustments.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becomes hard to manage when repeated across a page.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Use Case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Short demonstrations, email templates, or a tiny experimental change during practice.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Avoid Overuse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If the same style appears on many elements, move it to internal or external CSS.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Inline CSS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One paragraph receives color, size, and background directly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312664" cy="367588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29184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&lt;p style="color: white; background-color: #dc2626;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      font-size: 20px; padding: 10px;"&gt;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CSS helps plain HTML become visually clear.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&lt;/p&gt;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3813048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11850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No separate stylesheet is needed here. */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/* The styles live inside the HTML tag. */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38912" y="5404899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20624" y="5292587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74904" y="5326380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7784" y="5676635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background color, then change the font size, and predict the output before opening the browser.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Your Turn: Inline Styling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short activity with visible results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1. Create three paragraph lines.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2. Give each line a different background color.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3. Increase the first line to 20px, the second to 15px, and the third to 10px.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4. Use white text where contrast is needed.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5. Compare how text size changes visual emphasis.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Focus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goal is not decoration alone. The goal is to connect a CSS value with a visible result.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Expected Result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clearly see how background-color, color, and font-size work together on the same HTML element.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Internal CSS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Page-level styling inside a &lt;style&gt; block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Internal CSS sits in the &lt;head&gt; section of the HTML page.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can style many matching elements at once.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is useful when a single page needs its own styling rules.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is easier to manage than inline CSS but less reusable than an external file.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Match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standalone demo page, quiz page, or small prototype with only one HTML file.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Internal CSS still uses normal selectors such as p, .card, or #banner. Only its location changes.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Internal CSS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page includes a &lt;style&gt; block that controls all matching paragraphs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&lt;html&gt;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&lt;style&gt;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p { background-color: #ef4444; color: white;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&lt;/style&gt;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&lt;p&gt;This paragraph is controlled by internal CSS.&lt;/p&gt;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&lt;/html&gt;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p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#ef4444;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font-size: 20px;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12px;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Add a second paragraph and observe that the same selector styles both elements immediately.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External CSS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most reusable and maintainable method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External CSS lives in a separate file such as style.css.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HTML connects to it with the &lt;link&gt; tag.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One stylesheet can control multiple HTML pages.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This method keeps structure and presentation separate.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Teams Prefer 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It reduces repetition and makes large visual updates much faster.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Connection Rule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HTML page must include: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&lt;link rel="stylesheet" href="style.css"&gt;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External CSS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HTML and CSS stay in separate files but work together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&lt;meta charset="utf-8"&gt;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&lt;link rel="stylesheet" href="style.css"&gt;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&lt;/head&gt;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class="message"&gt;External CSS scales well.&lt;/div&gt;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.message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font-size: 28px;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rebeccapurple;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16px;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edit only the CSS file and watch the HTML page update without changing the markup.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Which Method Should You Choose?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simple decision guide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Inline CSS: one element, one quick change.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Internal CSS: one page, several related rules.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External CSS: multiple pages or a project that will grow.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Reuse and clarity are usually stronger than speed alone.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Classroom Answer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For almost every serious assignment, external CSS is the target skill students should practice most.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Mindset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Structure belongs to HTML. Presentation belongs to CSS. Keeping them separate helps both stay cleaner.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Selectors: Finding the Right Target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CSS becomes powerful when students can aim at the right element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selector tells CSS which HTML elements should receive a style.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Different selectors solve different targeting problems.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Good selectors reduce repetition and accidental styling.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Students should connect selector choice to document structure.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Selector Families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Tag, ID, class, grouping, child, descendant, pseudo-class, and pseudo-element selectors cover most beginner work.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Tip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Draw the HTML hierarchy before writing CSS when the structure feels confusing.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19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Why HTML Hierarchy Matters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Selectors read structure, not only names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HTML elements exist inside a parent-child tree.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selector can match by tag name, class, ID, or relationship.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Child and descendant selectors only make sense when hierarchy is understood.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Strong CSS begins with clean HTML structure.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Mental Model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Think of the page as a tree. Parent, child, and descendant relationships guide targeting decisions.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Before Styling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Ask: Which element do I mean? Is it unique, reusable, or defined by where it lives in the page?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 dirty="0">
                <a:solidFill>
                  <a:srgbClr val="1E2B3C"/>
                </a:solidFill>
                <a:latin typeface="Arial"/>
              </a:rPr>
              <a:t>Today’s Learning Path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 dirty="0">
                <a:solidFill>
                  <a:srgbClr val="606F82"/>
                </a:solidFill>
                <a:latin typeface="Arial"/>
              </a:rPr>
              <a:t>A full route from first CSS rules to responsive layouts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Start with a quick reference of the most useful CSS properties.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Learn how CSS is added to a page and when each method is appropriate.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Build selector confidence so styling targets feel predictable.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Move into the box model, layout behavior, backgrounds, and type.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Finish with responsive design and media queries.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This Order 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Students first need a visual vocabulary. Then they need control over targeting and layout. Responsive design becomes easier once those ideas are stable.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 dirty="0">
                <a:solidFill>
                  <a:srgbClr val="FFFFFF"/>
                </a:solidFill>
                <a:latin typeface="Arial"/>
              </a:rPr>
              <a:t>Classroom Rhythm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Explain the idea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Read the code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Predict the output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Run and verify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Refine the design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Tag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simplest way to style every matching HTML element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tag selector uses the HTML tag name directly.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affects all matching elements on the page.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is useful for base styling such as body, p, img, or li.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can become too broad when the page grows.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tag selectors to set shared defaults before adding more specific classes.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Typical Examples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body for page-wide defaults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 for paragraph rhythm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img for consistent media sizing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Tag Selector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page uses tag names to style list items and images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&lt;ol&gt;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&lt;li&gt;HTML&lt;/li&gt;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&lt;li&gt;CSS&lt;/li&gt;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&lt;li&gt;JavaScript&lt;/li&gt;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  &lt;li&gt;ASP.NET Core&lt;/li&gt;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&lt;/ol&gt;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&lt;img src="photo-1.jpg"&gt;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&lt;img src="photo-2.jpg"&gt;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skyblue;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li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black;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font-size: 16px;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text-decoration: underline;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img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width: 220px;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height: 130px;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li selector and observe how one rule updates every list item at once.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ID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Use an ID when one element is intentionally unique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An ID selector starts with #.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should point to one unique element on the page.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IDs are useful for a hero banner, a special panel, or an anchor target.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Reusing the same ID on many elements is poor HTML practice.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One page, one ID value. Treat it like a unique name, not a reusable label.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Examples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#mainHeader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#courseBanner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#siteFooter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ID Selector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Three boxes use unique IDs so each can get its own color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id="box1"&gt;H&lt;/div&gt;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id="box2"&gt;T&lt;/div&gt;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id="box3"&gt;M&lt;/div&gt;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id="box4"&gt;L&lt;/div&gt;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div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width: 90px;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height: 90px;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display: inline-block;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text-align: center;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font-size: 30px;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line-height: 90px;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#box1 { background-color: tomato;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#box2 { background-color: teal;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#box3 { background-color: purple;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#box4 { background-color: darkorange; 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Add one more box with a new ID and a new color, then discuss why class selectors become better when many boxes share the same structure.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Class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most reusable selector for everyday component styling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class selector starts with a dot.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Classes can be reused on many elements.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are ideal for cards, buttons, badges, and repeated layouts.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Modern CSS work relies heavily on well-named classes.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Classes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class describes a reusable role. It keeps styles modular without pretending every element is unique.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Naming Advice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Choose names based on purpose: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.card, .button, .warning, .hero-title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Class Selector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reusable style is shared by multiple cards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&lt;section&gt;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class="skill-card"&gt;HTML&lt;/div&gt;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class="skill-card"&gt;CSS&lt;/div&gt;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 class="skill-card"&gt;JavaScript&lt;/div&gt;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&lt;/section&gt;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 background-color: lightcyan;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.skill-card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width: 160px;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height: 90px;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display: inline-block;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margin-right: 12px;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text-align: center;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line-height: 90px;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#2563eb;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border-radius: 10px;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Edit one class rule and notice how every matching card updates together.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Grouping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One rule can target multiple selectors at the same time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Grouping uses commas between selectors.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helps apply a shared style to different elements.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reduces repetition when the same visual rule fits several targets.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should be used when the shared style is genuinely the same.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Example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h1, h2, h3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color: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When to Avoid 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Do not group selectors that only look similar for one moment. Group them only when the shared meaning is stable.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Child and Descendant Selectors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Relationship selectors depend on HTML nesting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child selector uses &gt; and matches only direct children.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descendant selector uses a space and matches nested elements at any depth.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These selectors are useful inside menus, articles, and card content blocks.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reward clean structure and punish messy nesting.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Quick Difference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nav &gt; a means direct links inside nav.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article a means any link that appears anywhere inside article.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Debug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a relationship selector fails, inspect the HTML structure before blaming the CSS.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Child vs Descendant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menu and an article use relationship-based targeting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&lt;nav&gt;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&lt;a href="#"&gt;Home&lt;/a&gt;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&lt;a href="#"&gt;Projects&lt;/a&gt;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&lt;/nav&gt;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&lt;article&gt;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&lt;p&gt;Read the &lt;a href="#"&gt;full guide&lt;/a&gt;.&lt;/p&gt;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&lt;/article&gt;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nav &gt; a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#0f766e;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8px 12px;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article a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text-decoration: underline;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Add a nested wrapper inside nav and test which links still match the child selector.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29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Pseudo-Classes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Style an element based on state or interaction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Pseudo-classes begin with a colon, such as :hover or :focus.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respond to states like hovering, clicking, or visiting.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are essential for interactive links and buttons.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Good pseudo-class styling should support clarity, not surprise.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Starting Set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:link, :visited, :hover, :active, :focus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Accessibility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Hover alone is not enough. Keyboard users also need focus styles they can see clearly.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Learning Outcomes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 dirty="0">
                <a:solidFill>
                  <a:srgbClr val="606F82"/>
                </a:solidFill>
                <a:latin typeface="Arial"/>
              </a:rPr>
              <a:t>What students should be able to do after this lesson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Explain the difference between inline, internal, and external CSS.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Choose the correct selector for a styling task.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Control size, spacing, borders, layout flow, and position.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Improve readability with typography and background choices.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Write a basic media query and adapt a design for different screens.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Success Check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By the end, a student should be able to create a small HTML page and defend each CSS decision in simple English.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Output Expectation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A good result is not “more CSS.” A good result is a page that feels intentional, readable, and stable across devices.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Pseudo-Class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Link styles change across interaction states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&lt;a href="#"&gt;Course notes&lt;/a&gt;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&lt;a href="#"&gt;Exercises&lt;/a&gt;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 background-color: indigo;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a:link { color: orange; font-size: 22px;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a:visited { color: pink;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a:hover { background-color: white; cursor: pointer;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a:active { font-size: 30px; 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Hover over the links, then click them, and describe exactly which rule changed the visual state.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Pseudo-Elements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Style a piece of an element instead of the full element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Pseudo-elements begin with a double colon, such as ::first-letter.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target part of the element content.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help create editorial touches or emphasis.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They should support readability rather than feel decorative for no reason.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Examples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::first-letter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::first-line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::before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::after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Use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Article introductions, callout labels, or small UI accents where content structure stays clear.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Pseudo-Element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paragraph gets a styled opening letter and first line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class="story-box"&gt;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&lt;p&gt;Responsive design improves comfort across many screens and makes content easier to read.&lt;/p&gt;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.story-box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width: 300px;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indigo;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16px;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p::first-letter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font-size: 24px;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font-weight: bold;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p::first-line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orange;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black;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the paragraph length and see how the first-line style responds to the actual rendered line.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Selectors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Selector Strategy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Choosing selectors well makes future styling easier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Start with broad defaults using tag selectors.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Use classes for reusable components.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Keep IDs for unique cases.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Use relationship selectors only when structure is meaningful.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Prefer clarity over extreme specificity.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Simple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a selector feels hard to read, it will probably be hard to maintain.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Team Benefit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Predictable selectors make debugging faster and help multiple students work inside the same project without confusion.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The Box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Every visual element on a page behaves like a layered box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CSS boxes contain content, padding, border, and margin.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Layout bugs often come from mixing up these layers.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Understanding the box model turns random styling into controlled spacing.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Even the body element acts as a large outer box.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Layer Order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content → padding → border → margin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Practical Result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spacing looks wrong, ask whether the missing or excessive space belongs inside the element or outside it.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CSS Units for Size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Pick units based on what should stay fixed and what should scale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px gives a fixed value in pixels.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% responds to the size of a related container.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em depends on the font size of the current context.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rem depends on the root font size and creates more stable scaling.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Beginner Baseline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px for first experiments, then introduce %, em, and rem when students start building responsive layouts.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Quick Comparison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Fixed feeling: px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Container-relative: %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Text-relative: em / rem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Width and Height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Size rules define the content box unless other rules change the calculation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width and height control the size of the content area.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max-width and min-width create safer responsive behavior.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Fixed heights can break when content grows unexpectedly.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readable layout often needs limits, not only large sizes.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Strong Default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max-width is often more helpful than a rigid width for text-heavy areas.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Example Pattern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.container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width: 100%;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max-width: 960px;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Margin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Margin creates space outside the border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Margin separates one element from surrounding elements.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controls outer rhythm and visual breathing room.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Vertical margin behavior can feel strange because margins may collapse.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Consistent spacing scales are more readable than random values.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Margin controls the distance between boxes, not the comfort inside the box.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Pattern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.card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margin-bottom: 24px;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Border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Borders define the edge of a box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border sits between padding and margin.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can change width, style, color, and radius.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Thin borders usually guide the eye without overpowering the content.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Rounded corners soften rigid boxes and help grouping.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Border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border: 1px solid #d1d5db;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Advice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borders to clarify structure, not to add visual noise around every element.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39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Padding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Padding creates room inside the border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Padding keeps text and media from touching the edge of a box.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improves comfort and clarity.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Buttons, cards, alerts, and banners all rely on good padding.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Too little padding feels cramped; too much can make a component weak and oversized.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Memory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Padding is inner comfort. Margin is outer rhythm.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Simple Example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.button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padding: 10px 16px;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How a CSS Rule Works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Selector, property, and value form the basic grammar of styling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A selector chooses which HTML elements will be styled.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A property names the feature that will change.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A value sets the chosen feature.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Curly braces group all declarations that belong to the selector.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Clear CSS starts with readable, predictable rule blocks.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Example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selector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property: value;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Reading Tip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Ask students to read every rule aloud as a sentence: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“Select these elements, then change this property to this value.”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Box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Content Area and box-sizing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more predictable box model improves component sizing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By default, width describes only the content area.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Padding and border can increase the final visual size.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box-sizing: border-box makes width include padding and border.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Most modern projects use border-box as a baseline reset.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Recommended Global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*, *::before, *::after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box-sizing: border-box;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It Helps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spend less time fighting width calculations and more time understanding layout decisions.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Display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Display Values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Display changes how an element participates in layout flow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display: block starts on a new line and can grow full width.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display: inline stays inside text flow.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display: inline-block mixes line flow with box sizing.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display: none hides the element from layout completely.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Important Difference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display: none removes the element from layout. visibility: hidden would keep its space.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When Students Struggle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width or height seems ignored, the display value is often the reason.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Display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Block, Inline, and Inline-Block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The same boxes behave differently when the display value changes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&lt;div&gt;H&lt;/div&gt;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&lt;div&gt;T&lt;/div&gt;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&lt;div&gt;M&lt;/div&gt;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&lt;div&gt;L&lt;/div&gt;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 background-color: skyblue;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div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border: 2px solid gray;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width: 70px;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height: 70px;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orange;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text-align: center;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line-height: 70px;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display: inline-block;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Switch inline-block to block and inline, then describe how width, height, and line breaks respond.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Float and Clear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Classic layout tools that still matter for reading legacy CSS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float moves an element to the left or right of its container.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Other content can wrap around the floated element.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clear stops following elements from wrapping around floats.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Floats are older than Flexbox and Grid, but students still meet them in real code.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Key Pair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float changes flow.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clear restores clean flow after floating.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Modern Perspective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float to understand older layouts. Use Flexbox and Grid for most new interface layout work.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Layout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 Classic Multi-Column Layout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Header, columns, content area, and footer with floats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simple float layout can create a header, two sidebars, a main content area, and a footer.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Column widths must be planned carefully.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 footer usually needs clear: both.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This pattern helps students understand why newer layout systems became popular.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Essential Footer Rule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#footer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clear: both;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Use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is a good comparison slide before introducing students to more modern layout systems in later weeks.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Effects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Overflow, Opacity, Shadow, and Radius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Small visual rules that strongly affect component feel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overflow controls what happens when content exceeds the box.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opacity changes transparency.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box-shadow adds depth.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border-radius softens corners and changes the personality of a component.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Practice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these properties with restraint. A calm, readable interface usually beats an overloaded one.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Starter Values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overflow: auto;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opacity: 0.95;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box-shadow: 0 6px 18px rgba(0,0,0,.12);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border-radius: 8px;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Position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Positioning Basics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Position changes where a box sits relative to flow or a reference area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static is the normal default position.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relative offsets the element while keeping its original space.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absolute removes the element from normal flow and positions it from a reference ancestor.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fixed attaches the element to the viewport.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Coordinate Helpers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top, right, bottom, and left work with positioned elements.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First Debug Question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If absolute positioning looks strange, ask: which parent is acting as the reference box?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Position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Relative vs Absolute Position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One keeps space in flow, the other leaves flow entirely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position: relative moves the element but preserves its original place.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position: absolute lets the element overlap or escape normal layout flow.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Absolute positioning is useful for badges, icons, and layered details.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can break quickly when used for large page structure.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Reliable Pairing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Give the parent position: relative when a child needs absolute positioning inside that area.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Mini Example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.card { position: relative;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.badge { position: absolute; top: 12px; right: 12px; }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Position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Fixed Position and z-index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Useful for sticky tools, quick actions, and layer control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position: fixed locks an element to the viewport.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z-index controls which positioned element appears on top.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Floating action buttons and back-to-top controls often use these rules.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Layer control should stay deliberate to avoid confusing overlap.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Good Use Cases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Back-to-top button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Chat bubble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Floating help shortcut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Caution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high z-index is not a design solution by itself. It should reflect a clear visual priority.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Mini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49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Building a Card Component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component can combine size, spacing, typography, and position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Start with a wrapper box.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Add padding for comfort.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Use a gentle border and a short shadow.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Place a label or icon with absolute positioning if needed.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Control the hierarchy with font size, weight, and color.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Cards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Cards are small enough for practice and rich enough to demonstrate many CSS rules in one place.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Goal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be able to explain every property in the card without calling anything “random styling.”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3002" y="365362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 dirty="0">
                <a:solidFill>
                  <a:srgbClr val="1E2B3C"/>
                </a:solidFill>
                <a:latin typeface="Arial"/>
              </a:rPr>
              <a:t>Table A. Typography Properties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71905"/>
              </p:ext>
            </p:extLst>
          </p:nvPr>
        </p:nvGraphicFramePr>
        <p:xfrm>
          <a:off x="274320" y="996315"/>
          <a:ext cx="11521440" cy="5413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755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 dirty="0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 dirty="0">
                          <a:solidFill>
                            <a:srgbClr val="1E2B3C"/>
                          </a:solidFill>
                          <a:latin typeface="Consolas"/>
                        </a:rPr>
                        <a:t>font-size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Arial"/>
                        </a:rPr>
                        <a:t>Font 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Consolas"/>
                        </a:rPr>
                        <a:t>font-size: 16px;</a:t>
                      </a:r>
                    </a:p>
                    <a:p>
                      <a:r>
                        <a:rPr dirty="0"/>
                        <a:t>font-size: 0.5em;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font-style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Font 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font-style: italic;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font-weight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Font weight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font-weight: bold;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font-family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Font family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font-family: Verdana;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Text 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color: blue;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letter-spacing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Space between letters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letter-spacing: 0.5em;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word-spacing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Space between words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word-spacing: 0.5em;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word-wrap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Wraps long words when needed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word-wrap: break-word;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line-height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Line height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line-height: 12px;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text-transform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Changes text case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text-transform: uppercase;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text-decoration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Decoration lines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text-decoration: underline;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text-align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Text alignment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text-align: center;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text-indent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First-line indent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text-indent: 10px;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text-shadow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Text shadow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text-shadow: 2px gray;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5755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text-overflow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Clipped text behavior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Consolas"/>
                        </a:rPr>
                        <a:t>text-overflow: ellipsis;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Mini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Card Component Code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compact example that mixes layout and visual styling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&lt;article class="card"&gt;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&lt;span class="badge"&gt;New&lt;/span&gt;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&lt;h3&gt;CSS Basics Lab&lt;/h3&gt;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&lt;p&gt;Practice selectors, spacing, and responsive thinking.&lt;/p&gt;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&lt;/article&gt;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.card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position: relative;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max-width: 320px;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24px;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border: 1px solid #d8dee6;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border-radius: 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box-shadow: 0 10px 24px rgba(0,0,0,.08);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.badge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position: absolute;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top: 12px;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right: 12px;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4px 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Ask students to restyle the badge and increase the card readability without changing the HTML structure.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Color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Color Foundations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Color changes meaning, hierarchy, and emotional tone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CSS can style text, borders, backgrounds, and shadows with color.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Strong contrast improves readability.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Accent colors should guide attention, not compete with every element.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small, consistent palette often looks more professional than many random colors.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Starter Palette Advice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Choose one primary color, one support color, one surface color, and one text color before styling a full page.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First Readability Rule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Dark text on light backgrounds and light text on dark backgrounds usually create the safest baseline.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Color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RGB, HEX, and HSL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CSS offers several ways to write color values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HEX uses values such as #1d4ed8.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RGB uses rgb(29, 78, 216).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HSL uses hue, saturation, and lightness.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Students should learn to recognize all three formats in real code.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Same Color, Different Syntax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#1d4ed8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rgb(29, 78, 216)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hsl(221, 76%, 48%)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Benefit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HSL is often the easiest format for explaining how a color becomes lighter, darker, calmer, or more intense.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Backgrounds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Gradients and Layered Backgrounds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Backgrounds can do more than fill a flat color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background-image can place a photo or a gradient behind content.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Gradients help create depth without extra image files.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 choices should still protect readability.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Layered backgrounds work best when text contrast is tested carefully.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Gradient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background: linear-gradient(135deg, #0f172a, #1d4ed8);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Mistake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An exciting background can become a problem if it fights the text instead of supporting it.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Backgrounds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Background Control in Practice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Size, position, repeat, and attachment shape the final result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background-size controls scaling.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background-position controls focus area.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background-repeat controls tiling.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background-attachment changes how the background behaves during scroll.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Safe Photo Settings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background-size: cover;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background-position: center;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background-repeat: no-repeat;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When using an image background, test the layout on narrow and wide screens so the important area stays visible.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Typography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Typography Foundations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Good typography makes content easier to follow and remember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font-family shapes tone.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font-size builds hierarchy.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font-weight adds emphasis.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line-height improves reading comfort.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letter-spacing and text-transform can create labels and navigation styles.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Priority Order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Readability first, hierarchy second, personality third.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Strong Beginner Rule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One clear body font and a calm, repeatable size scale usually outperform overdesigned typography.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Typography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Type Scale and Spacing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Consistent size relationships make a page feel designed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Headings should clearly stand apart from body text.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Paragraphs need comfortable line height.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Labels and metadata can use smaller sizes and more muted colors.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Inconsistent font sizes make a page feel accidental.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Reusable Scale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H1: 36px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H2: 28px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Body: 16px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Meta: 13px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Spacing Companion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Typography is not only font choice. It also includes line-height, paragraph gaps, and alignment decisions.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Typography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Article Example: HTML and CSS Together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short article block combines type, spacing, and background choices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&lt;article class="article-card"&gt;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 class="eyebrow"&gt;Front-End Basics&lt;/p&gt;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&lt;h1&gt;Readable CSS starts with structure.&lt;/h1&gt;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 class="meta"&gt;Week 9 • 15 April&lt;/p&gt;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 class="summary"&gt;Small typography choices create big improvements in clarity.&lt;/p&gt;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&lt;/article&gt;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.article-card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max-width: 560px;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28px;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border-radius: 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.eyebrow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text-transform: uppercase;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letter-spacing: 1.6px;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font-weight: 700;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h1 { font-size: 36px; line-height: 1.15;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.meta { color: #64748b; font-size: 13px;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.summary { line-height: 1.7; 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Adjust only typography-related rules and explain how the mood changes without touching layout dimensions.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Polish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Small Motion and Micro-Interaction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Transition, cursor, filter, and scroll behavior add polish when used carefully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transition softens property changes.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cursor helps communicate clickability.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filter can adjust image appearance.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scroll-behavior can smooth in-page navigation.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These rules should support usability rather than distract from it.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Subtle Transition Example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transition: color 0.3s ease;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 Restraint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Micro-interactions feel best when they are quick, intentional, and not competing with the main content.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59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What Responsiveness Means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responsive design adapts to different screen sizes and contexts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 same page may be viewed on a phone, tablet, laptop, or large monitor.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Responsive design keeps content readable and usable across those environments.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 layout should adapt without breaking hierarchy or accessibility.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CSS plays the main role in these adjustments.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design should feel natural on each device, not merely “shrunk down.”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First Student Insight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Responsiveness is not only about width. It also affects spacing, type size, media behavior, and interaction comfort.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494173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 dirty="0">
                <a:solidFill>
                  <a:srgbClr val="1E2B3C"/>
                </a:solidFill>
                <a:latin typeface="Arial"/>
              </a:rPr>
              <a:t>Table B. Box Properties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5825" y="520015"/>
            <a:ext cx="4569615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 dirty="0">
                <a:solidFill>
                  <a:srgbClr val="606F82"/>
                </a:solidFill>
                <a:latin typeface="Arial"/>
              </a:rPr>
              <a:t>Size, spacing, borders, and rounded-corner control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56991"/>
              </p:ext>
            </p:extLst>
          </p:nvPr>
        </p:nvGraphicFramePr>
        <p:xfrm>
          <a:off x="111318" y="1060153"/>
          <a:ext cx="11521440" cy="548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825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 dirty="0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width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Width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width: 300px;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height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Height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height: 100px;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max-width,</a:t>
                      </a:r>
                    </a:p>
                    <a:p>
                      <a:r>
                        <a:t>max-height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Maximum allowed 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max-width: 400px;</a:t>
                      </a:r>
                    </a:p>
                    <a:p>
                      <a:r>
                        <a:t>max-height: 250px;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min-width,</a:t>
                      </a:r>
                    </a:p>
                    <a:p>
                      <a:r>
                        <a:t>min-height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Minimum allowed size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min-width: 10px;</a:t>
                      </a:r>
                    </a:p>
                    <a:p>
                      <a:r>
                        <a:t>min-height: 10px;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margin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Outer space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margin: 15px;</a:t>
                      </a:r>
                    </a:p>
                    <a:p>
                      <a:r>
                        <a:t>margin-left: 10px;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padding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Inner space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padding: 10px;</a:t>
                      </a:r>
                    </a:p>
                    <a:p>
                      <a:r>
                        <a:t>padding-bottom: 5px;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border-color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Border 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border-color: red;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border-style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Border 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border-style: solid;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border-width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Border width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border-width: 3px;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border-radius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 dirty="0">
                          <a:solidFill>
                            <a:srgbClr val="1E2B3C"/>
                          </a:solidFill>
                          <a:latin typeface="Arial"/>
                        </a:rPr>
                        <a:t>Rounded corners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 dirty="0">
                          <a:solidFill>
                            <a:srgbClr val="1E2B3C"/>
                          </a:solidFill>
                          <a:latin typeface="Consolas"/>
                        </a:rPr>
                        <a:t>border-radius: 10px;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60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Fluid Layout Rules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Responsive pages rely on flexibility more than fixed dimensions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Use width: 100% when an element should fill available space.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Use max-width to stop lines from becoming too long.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Prefer flexible containers over rigid page widths.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Let spacing and type adjust in a controlled way.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Useful Container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.page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width: 100%;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max-width: 1100px;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margin: 0 auto;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Design Effect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fluid layout creates comfort on small screens without making large screens feel empty or chaotic.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61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Viewport Meta and Flexible Media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Responsiveness begins in HTML and continues in CSS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 viewport meta tag helps mobile browsers render layouts correctly.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Images should not overflow narrow screens.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Videos and embeds also need flexible sizing.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Responsive thinking starts before media queries are written.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Important HTML Line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&lt;meta name="viewport" content="width=device-width, initial-scale=1.0"&gt;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Safe Media Rule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img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max-width: 100%;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height: auto;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62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Media Query Syntax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CSS can apply different rules when a condition becomes true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@media introduces a conditional block.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Conditions often check screen width.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Different ranges can activate different visual rules.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Media queries work best when the base design is already clean.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Basic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@media screen and (min-width: 600px)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body { background-color: #e76f51;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Teaching Reminder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learn to read a media query as a sentence: “When the screen is at least this wide, apply these rules.”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63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Mobile-First Breakpoints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Start with the smallest layout, then add room as the screen grows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Write the simplest layout for narrow screens first.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Add @media rules for wider breakpoints.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This approach keeps the core experience focused.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It also reduces the risk of hiding mobile problems under desktop assumptions.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Common Breakpoints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600px for small tablets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800px for larger tablets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1200px for wide desktop layouts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Why Mobile-First Helps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It forces students to prioritize content and spacing before they have extra screen space to depend on.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64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Background Example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simple practice page changes background color at wider widths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&lt;body&gt;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&lt;h1&gt;Responsive Practice&lt;/h1&gt;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&lt;p&gt;Resize the browser to test the breakpoints.&lt;/p&gt;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&lt;/body&gt;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body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background-color: #a8dadc;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600px)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background-color: #e76f51;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800px)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background-color: #457b9d;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1200px)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body { background-color: #e9c46a; color: #111827;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Resize slowly and ask students to say exactly which rule became active at each breakpoint.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65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Banner Swap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small banner and a large banner can appear at different device widths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HTML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id="smallAd"&gt;Small-screen banner&lt;/div&gt;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&lt;div id="largeAd"&gt;Large-screen banner&lt;/div&gt;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27648" y="1417320"/>
            <a:ext cx="5440680" cy="4251960"/>
          </a:xfrm>
          <a:prstGeom prst="roundRect">
            <a:avLst/>
          </a:prstGeom>
          <a:solidFill>
            <a:srgbClr val="FBFCFE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327648" y="1417320"/>
            <a:ext cx="544068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55664" y="1463040"/>
            <a:ext cx="518464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64808" y="1801368"/>
            <a:ext cx="5166360" cy="37764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#smallAd, #largeAd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padding: 18px;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background: #1d4ed8;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color: white;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#largeAd { display: none;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@media screen and (min-width: 750px)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#smallAd { display: none;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  #largeAd { display: block; }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20" b="0">
                <a:solidFill>
                  <a:srgbClr val="A02C2C"/>
                </a:solidFill>
                <a:latin typeface="Consolas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11480" y="5779008"/>
            <a:ext cx="11356848" cy="749808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411480" y="5779008"/>
            <a:ext cx="11356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539496" y="5824728"/>
            <a:ext cx="11100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Practice Prompt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163056"/>
            <a:ext cx="11082528" cy="274320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Discuss when hiding and showing content is helpful and when a flexible shared component would be the better design choice.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66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Responsive Card Grid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repeated component layout can expand gracefully on wider screens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One-column layouts are often best on narrow screens.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Wider screens can support two, three, or more columns.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Grid or Flexbox will usually handle this more cleanly than floats.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 content should remain readable at every stage.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Modern Pattern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.grid {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display: grid;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gap: 20px;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  grid-template-columns: repeat(auto-fit, minmax(220px, 1fr));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}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Bridge to Later Weeks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This is where responsive thinking connects naturally to Flexbox and Grid lessons that follow in the course sequence.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Guided Lab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classroom activity that combines methods, selectors, spacing, and responsiveness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1. Create a small announcement card in HTML.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2. Style it with an external CSS file.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3. Use at least one class selector and one pseudo-class.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4. Add padding, border-radius, and a subtle shadow.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5. Write one media query that improves the layout at 800px and above.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Lab Goal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Students should be able to explain both the visual result and the logic behind each rule they used.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Minimum Feature Set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Readable typography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Clear spacing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Safe contrast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visible hover state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A layout change at a breakpoint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Responsive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Common Mistakes and Debugging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Most CSS problems become easier when the right question is asked first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If spacing looks wrong, inspect the box model.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If a style does not apply, inspect the selector.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If size feels broken, inspect display and box-sizing.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If the layout fails on mobile, inspect fixed widths and overflow.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If overlap feels random, inspect position and z-index.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Best Debug Habit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Change one thing at a time and verify the visible effect before adding a second fix.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Student Mindset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Confusion usually shrinks when the problem is named clearly: targeting, spacing, sizing, flow, or responsiveness.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Close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69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Summary and Homework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A strong CSS beginner controls both clarity and behavior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CSS methods decide where style lives.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Selectors decide what gets styled.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The box model decides how space works.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Typography and backgrounds decide how the page feels.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• Media queries help the design adapt across devices.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Homework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Create one original student-facing component such as a course card, event notice, or profile teaser.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Use external CSS, at least three selectors, one pseudo-class, and one media query.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Quality Standard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>
                <a:solidFill>
                  <a:srgbClr val="1E2B3C"/>
                </a:solidFill>
                <a:latin typeface="Arial"/>
              </a:rPr>
              <a:t>The final work should look calm, readable, and intentional on both a narrow and a wide screen.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07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88" y="347472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Table C. Background Properties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653" y="8503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 dirty="0">
                <a:solidFill>
                  <a:srgbClr val="606F82"/>
                </a:solidFill>
                <a:latin typeface="Arial"/>
              </a:rPr>
              <a:t>The main rules used to control background color, image, size, and position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938158"/>
              </p:ext>
            </p:extLst>
          </p:nvPr>
        </p:nvGraphicFramePr>
        <p:xfrm>
          <a:off x="246888" y="1133859"/>
          <a:ext cx="11521440" cy="5212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4582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background-color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Background color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background-color: purple;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 dirty="0">
                          <a:solidFill>
                            <a:srgbClr val="1E2B3C"/>
                          </a:solidFill>
                          <a:latin typeface="Consolas"/>
                        </a:rPr>
                        <a:t>background-image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Background image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background-image: url("image.jpg");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background-size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Background size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background-size: 300px 100px;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background-position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Starting position of the background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background-position: center center;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background-repeat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Repeats the background image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Consolas"/>
                        </a:rPr>
                        <a:t>background-repeat: no-repeat;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582">
                <a:tc>
                  <a:txBody>
                    <a:bodyPr/>
                    <a:lstStyle/>
                    <a:p>
                      <a:pPr algn="l"/>
                      <a:r>
                        <a:rPr sz="1160" b="1">
                          <a:solidFill>
                            <a:srgbClr val="1E2B3C"/>
                          </a:solidFill>
                          <a:latin typeface="Consolas"/>
                        </a:rPr>
                        <a:t>background-attachment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>
                          <a:solidFill>
                            <a:srgbClr val="1E2B3C"/>
                          </a:solidFill>
                          <a:latin typeface="Arial"/>
                        </a:rPr>
                        <a:t>Relationship with page scroll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60" b="0" dirty="0">
                          <a:solidFill>
                            <a:srgbClr val="1E2B3C"/>
                          </a:solidFill>
                          <a:latin typeface="Consolas"/>
                        </a:rPr>
                        <a:t>background-attachment: fixed;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Reference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08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88" y="438912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 dirty="0">
                <a:solidFill>
                  <a:srgbClr val="1E2B3C"/>
                </a:solidFill>
                <a:latin typeface="Arial"/>
              </a:rPr>
              <a:t>Table D. Other Essential CSS Rules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90078" y="538303"/>
            <a:ext cx="473858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 dirty="0">
                <a:solidFill>
                  <a:srgbClr val="606F82"/>
                </a:solidFill>
                <a:latin typeface="Arial"/>
              </a:rPr>
              <a:t>Layout behavior, motion, overflow, effects, and media queries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123604"/>
              </p:ext>
            </p:extLst>
          </p:nvPr>
        </p:nvGraphicFramePr>
        <p:xfrm>
          <a:off x="246888" y="933483"/>
          <a:ext cx="10553368" cy="5621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2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22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482"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CSS CODE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 dirty="0">
                          <a:solidFill>
                            <a:srgbClr val="1E2B3C"/>
                          </a:solidFill>
                          <a:latin typeface="Arial"/>
                        </a:rPr>
                        <a:t>EXPLANATION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50" b="1">
                          <a:solidFill>
                            <a:srgbClr val="1E2B3C"/>
                          </a:solidFill>
                          <a:latin typeface="Arial"/>
                        </a:rPr>
                        <a:t>USAGE</a:t>
                      </a:r>
                    </a:p>
                  </a:txBody>
                  <a:tcPr>
                    <a:solidFill>
                      <a:srgbClr val="D8DE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display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Arial"/>
                        </a:rPr>
                        <a:t>Display behavior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display: inline;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851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position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Arial"/>
                        </a:rPr>
                        <a:t>Positioning controls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position: absolute;</a:t>
                      </a:r>
                    </a:p>
                    <a:p>
                      <a:r>
                        <a:t>left: 100px; top: 200px;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51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float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Floated layout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Consolas"/>
                        </a:rPr>
                        <a:t>float: left;</a:t>
                      </a:r>
                    </a:p>
                    <a:p>
                      <a:r>
                        <a:rPr dirty="0"/>
                        <a:t>float: right;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851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clear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Clears float effects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clear: left;</a:t>
                      </a:r>
                    </a:p>
                    <a:p>
                      <a:r>
                        <a:t>clear: both;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z-index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Layer order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Consolas"/>
                        </a:rPr>
                        <a:t>z-index: 2;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opacity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Transparency level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opacity: 0.4;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box-shadow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Shadow effect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box-shadow: 3px gray;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cursor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Mouse cursor 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cursor: pointer;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overflow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Handles overflowing content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overflow: scroll;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list-style-type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List marker style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list-style-type: square;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filter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Filter effect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filter: blur(5px);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8482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scroll-behavior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Smooth in-page scrolling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html { scroll-behavior: smooth; }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0851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transition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Animated property change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Consolas"/>
                        </a:rPr>
                        <a:t>transition-property: color;</a:t>
                      </a:r>
                    </a:p>
                    <a:p>
                      <a:r>
                        <a:t>transition-duration: 0.5s;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0851">
                <a:tc>
                  <a:txBody>
                    <a:bodyPr/>
                    <a:lstStyle/>
                    <a:p>
                      <a:pPr algn="l"/>
                      <a:r>
                        <a:rPr sz="1060" b="1">
                          <a:solidFill>
                            <a:srgbClr val="1E2B3C"/>
                          </a:solidFill>
                          <a:latin typeface="Consolas"/>
                        </a:rPr>
                        <a:t>@media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>
                          <a:solidFill>
                            <a:srgbClr val="1E2B3C"/>
                          </a:solidFill>
                          <a:latin typeface="Arial"/>
                        </a:rPr>
                        <a:t>Media query rule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060" b="0" dirty="0">
                          <a:solidFill>
                            <a:srgbClr val="1E2B3C"/>
                          </a:solidFill>
                          <a:latin typeface="Consolas"/>
                        </a:rPr>
                        <a:t>@media screen and</a:t>
                      </a:r>
                    </a:p>
                    <a:p>
                      <a:r>
                        <a:rPr dirty="0"/>
                        <a:t>(min-width: 600px) { }</a:t>
                      </a:r>
                    </a:p>
                  </a:txBody>
                  <a:tcPr>
                    <a:solidFill>
                      <a:srgbClr val="F4F6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65760" y="73152"/>
            <a:ext cx="62179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00" b="1">
                <a:solidFill>
                  <a:srgbClr val="FFFFFF"/>
                </a:solidFill>
                <a:latin typeface="Arial"/>
              </a:rPr>
              <a:t>UMI 202  •  Web Design and Programming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440" y="73152"/>
            <a:ext cx="2560320" cy="201168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400" b="1">
                <a:solidFill>
                  <a:srgbClr val="FFFFFF"/>
                </a:solidFill>
                <a:latin typeface="Arial"/>
              </a:rPr>
              <a:t>Methods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048" y="6611112"/>
            <a:ext cx="365760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Course Deck  •  Student Edition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78440" y="6611112"/>
            <a:ext cx="1097280" cy="164592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r">
              <a:lnSpc>
                <a:spcPct val="105000"/>
              </a:lnSpc>
              <a:spcAft>
                <a:spcPts val="200"/>
              </a:spcAft>
            </a:pPr>
            <a:r>
              <a:rPr sz="1100" b="1">
                <a:solidFill>
                  <a:srgbClr val="FFFFFF"/>
                </a:solidFill>
                <a:latin typeface="Arial"/>
              </a:rPr>
              <a:t>09 / 69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40080"/>
            <a:ext cx="8412480" cy="58521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2800" b="1">
                <a:solidFill>
                  <a:srgbClr val="1E2B3C"/>
                </a:solidFill>
                <a:latin typeface="Arial"/>
              </a:rPr>
              <a:t>Choosing a CSS Insertion Method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" y="1078992"/>
            <a:ext cx="8229600" cy="310896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250" b="0">
                <a:solidFill>
                  <a:srgbClr val="606F82"/>
                </a:solidFill>
                <a:latin typeface="Arial"/>
              </a:rPr>
              <a:t>CSS can be added in three common ways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1480" y="1417320"/>
            <a:ext cx="6537960" cy="482803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11480" y="1417320"/>
            <a:ext cx="6537960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539496" y="1463040"/>
            <a:ext cx="6281928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Core Ideas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1801368"/>
            <a:ext cx="6263640" cy="435254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Inline CSS sits directly inside an HTML element.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Internal CSS is written inside a &lt;style&gt; block in the same page.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External CSS lives in a separate .</a:t>
            </a:r>
            <a:r>
              <a:rPr sz="1520" b="0" dirty="0" err="1">
                <a:solidFill>
                  <a:srgbClr val="1E2B3C"/>
                </a:solidFill>
                <a:latin typeface="Arial"/>
              </a:rPr>
              <a:t>css</a:t>
            </a:r>
            <a:r>
              <a:rPr sz="1520" b="0" dirty="0">
                <a:solidFill>
                  <a:srgbClr val="1E2B3C"/>
                </a:solidFill>
                <a:latin typeface="Arial"/>
              </a:rPr>
              <a:t> file and is linked to HTML.</a:t>
            </a:r>
          </a:p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• The best choice depends on scope, reuse, and maintenance needs.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178040" y="1417320"/>
            <a:ext cx="4498848" cy="2194560"/>
          </a:xfrm>
          <a:prstGeom prst="roundRect">
            <a:avLst/>
          </a:prstGeom>
          <a:solidFill>
            <a:srgbClr val="ECF2FA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7178040" y="141732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306056" y="146304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Main Principle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1801368"/>
            <a:ext cx="4224528" cy="1719072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Use the smallest tool that solves the problem, but keep future editing in mind.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794760"/>
            <a:ext cx="4498848" cy="2450592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B8C7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178040" y="3794760"/>
            <a:ext cx="4498848" cy="310896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7306056" y="3840480"/>
            <a:ext cx="4242816" cy="182880"/>
          </a:xfrm>
          <a:prstGeom prst="rect">
            <a:avLst/>
          </a:prstGeom>
          <a:noFill/>
        </p:spPr>
        <p:txBody>
          <a:bodyPr wrap="square" lIns="109728" tIns="73152" rIns="109728" bIns="73152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300" b="1">
                <a:solidFill>
                  <a:srgbClr val="FFFFFF"/>
                </a:solidFill>
                <a:latin typeface="Arial"/>
              </a:rPr>
              <a:t>Professional Habit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178808"/>
            <a:ext cx="4224528" cy="1975104"/>
          </a:xfrm>
          <a:prstGeom prst="rect">
            <a:avLst/>
          </a:prstGeom>
          <a:noFill/>
        </p:spPr>
        <p:txBody>
          <a:bodyPr wrap="square" lIns="18288" tIns="18288" rIns="18288" bIns="18288" anchor="t">
            <a:noAutofit/>
          </a:bodyPr>
          <a:lstStyle/>
          <a:p>
            <a:pPr algn="l">
              <a:lnSpc>
                <a:spcPct val="105000"/>
              </a:lnSpc>
              <a:spcAft>
                <a:spcPts val="200"/>
              </a:spcAft>
            </a:pPr>
            <a:r>
              <a:rPr sz="1520" b="0" dirty="0">
                <a:solidFill>
                  <a:srgbClr val="1E2B3C"/>
                </a:solidFill>
                <a:latin typeface="Arial"/>
              </a:rPr>
              <a:t>For real projects, external stylesheets are usually the cleanest and most scalable option.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8378</Words>
  <Application>Microsoft Office PowerPoint</Application>
  <PresentationFormat>Geniş ekran</PresentationFormat>
  <Paragraphs>1380</Paragraphs>
  <Slides>69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69</vt:i4>
      </vt:variant>
    </vt:vector>
  </HeadingPairs>
  <TitlesOfParts>
    <vt:vector size="73" baseType="lpstr">
      <vt:lpstr>Arial</vt:lpstr>
      <vt:lpstr>Calibri</vt:lpstr>
      <vt:lpstr>Consolas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/>
  <cp:keywords/>
  <dc:description>generated using python-pptx</dc:description>
  <cp:lastModifiedBy>yakup bakış</cp:lastModifiedBy>
  <cp:revision>5</cp:revision>
  <dcterms:created xsi:type="dcterms:W3CDTF">2013-01-27T09:14:16Z</dcterms:created>
  <dcterms:modified xsi:type="dcterms:W3CDTF">2026-04-16T05:20:43Z</dcterms:modified>
  <cp:category/>
</cp:coreProperties>
</file>