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40"/>
  </p:notesMasterIdLst>
  <p:sldIdLst>
    <p:sldId id="256" r:id="rId3"/>
    <p:sldId id="257" r:id="rId4"/>
    <p:sldId id="258" r:id="rId5"/>
    <p:sldId id="259" r:id="rId6"/>
    <p:sldId id="260" r:id="rId7"/>
    <p:sldId id="261" r:id="rId8"/>
    <p:sldId id="262" r:id="rId9"/>
    <p:sldId id="29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4" d="100"/>
          <a:sy n="94" d="100"/>
        </p:scale>
        <p:origin x="168"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896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In this lesson, we move beyond the basic introduction to forms and focus on how to design forms that are clearer, more useful, and closer to real websites.
Then we extend the lesson with embedded media, because modern web pages are not only text-based; they often include images, audio, video, maps, and external content.
The main message for students is this: good web pages collect information clearly and present content effectively.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Do not present labels as optional decoration. They are an important usability tool.
A student should understand that forms become confusing when fields appear without clear labels.
Accessibility is also an important academic and practical point here.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is a confusion point for many beginners, so explain the four attributes clearly.
A useful summary is: name is for submission, id is for identification, value is for content, and placeholder is for guidance.
Also mention that placeholder does not replace a label.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Stress the importance of the shared name attribute. Without it, radio buttons do not behave as a group.
This is a good place to compare radio buttons with checkboxes, which come next.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Explain that radio means one choice, checkbox means multiple possible choices.
This distinction is simple but essential, and students should repeat it until it becomes natural.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control is especially useful for departments, cities, countries, categories, and status choices.
Also mention that the selected attribute can be used to preselect a value.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Explain that not every piece of input should be a one-line text field. Sometimes the user needs space to explain something.
This is one of the reasons textarea exists.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Many students use buttons without understanding the differences.
Explain that submit has a built-in action, reset clears, and a normal button usually needs JavaScript or a specific purpose.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should understand that validation is not only about preventing mistakes; it also improves the user experience.
A good form politely guides the user toward correct input.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Give one or two simple examples in class so students can see that validation rules are practical, not theoretical.
For example, a student number pattern or a password length rule can make the idea more concrete.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Use this slide to move students from technical understanding to design thinking.
A form can be technically valid but still poorly designed if it is too long, badly ordered, or unclear.
This is where usability begins.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Start by reminding students that forms did not begin today. They already saw the general structure in the previous lesson.
The goal now is to improve form design, understand more input types, and discuss how information travels from the user to the server.
This creates a smooth bridge from the previous lesson into a more practical level of HTML form design.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is an excellent moment to teach semantic grouping in forms.
For example, a registration form may have personal information, course preferences, and communication preferences as different sections.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Show students that each form has a purpose, and the structure should support that purpose.
A contact form should not ask for unnecessary information.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is a good point to compare short forms and long forms.
As the amount of data grows, structure and clarity become more important.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helps students learn not only what to do, but also what to avoid.
You can ask them to identify which of these mistakes they have already made in their own practice pages.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Use this slide as a transition. We are leaving form design and moving toward content presentation.
Tell students that embedded media is not just decoration; it can also inform, guide, and improve communication.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Define embedded media clearly. It means content that appears inside the page rather than simply linking out to another page.
Students should understand that embedding changes how users experience a website.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Although students already saw images earlier, this short review helps connect images to the broader topic of embedded media.
Use this slide to remind them that alt text is also important for accessibility.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often find audio interesting because it makes the page feel dynamic.
At the same time, warn them that auto-playing audio can be annoying for users.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Explain that video is powerful, but video files can also be large and may slow down a page.
This leads naturally to the idea of best practices later.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should understand that iframe is different from audio and video tags because it often pulls content from another source.
This makes iframe flexible but also something that should be used thoughtfully.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Emphasize that forms are one of the most important parts of web development because they turn a static page into an interactive page.
Ask students to think of everyday examples: logging into Gmail, filling out a university registration form, or sending a contact message.
This helps them connect HTML forms to real life.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Emphasize that adding a video without explanation is weak design. A short title, description, or context makes the media more meaningful.
This reinforces the idea that media should support content, not replace thoughtful content.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usually understand the usefulness of maps immediately because they have seen them on many real websites.
This is a good example of embedded content with a clear practical function.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is about design responsibility. Just because media can be added does not mean it should always be added.
Students should leave the lesson understanding the difference between meaningful design and clutter.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helps students avoid the temptation to make a page flashy without making it effective.
Good media use means thoughtful media use.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activity combines both halves of the lesson: better forms and richer content presentation.
It can be done individually or in pairs depending on class time.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End the lesson by bringing both halves together under one theme: useful and well-designed interaction.
A professional page is not just functional; it is also clear and user-friendly.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Use these questions as a brief oral review, a written exit ticket, or a classroom discussion.
They are designed to check conceptual understanding rather than memorization alone.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Review the form structure slowly, because students need to see that every form has a clear outer container and inner fields.
Explain that the form element is not useful by itself; it becomes useful when combined with input controls.
Students should understand the difference between the form container and the fields inside it.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often fill in forms without understanding what really happens in the background.
Explain that the browser does not send labels; it sends field names and field values.
This is why the name attribute is so important.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Make sure students do not memorize these attributes mechanically. They should understand their function.
A useful explanation is: action answers “where?” and method answers “how?”.
Give short examples of a search form using GET and a login form using POST.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is one of the most important concepts in the forms section.
Students should know that GET is visible in the address bar, while POST is not shown there in the same way.
However, also clarify that POST does not automatically mean secure; security depends on the whole system, especially HTTPS and backend design.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Students often overuse type="text" for everything.
Explain that modern HTML gives us many specialized input types, and these help both the browser and the user.
For example, type="email" allows browser-level validation, and type="number" helps with numeric input.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This slide is about choosing the correct field type based on the expected content.
Explain that browsers can help users by offering automatic keyboards on mobile devices and simple built-in validation.
Students should see that semantic field choice makes forms more professional.
[Sources]
Based on the uploaded Week 6 lesson plan text file.
[/Sources]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9118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68259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74587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6113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3208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2875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36909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50461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39656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054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878703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3/12/2026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70287268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Forms in More Detail and Embedded Media</a:t>
            </a:r>
            <a:endParaRPr lang="en-US" sz="2400" dirty="0"/>
          </a:p>
        </p:txBody>
      </p:sp>
      <p:sp>
        <p:nvSpPr>
          <p:cNvPr id="8" name="Text 6"/>
          <p:cNvSpPr/>
          <p:nvPr/>
        </p:nvSpPr>
        <p:spPr>
          <a:xfrm>
            <a:off x="521208" y="1133856"/>
            <a:ext cx="9692640" cy="219456"/>
          </a:xfrm>
          <a:prstGeom prst="rect">
            <a:avLst/>
          </a:prstGeom>
          <a:noFill/>
          <a:ln/>
        </p:spPr>
        <p:txBody>
          <a:bodyPr wrap="square" rtlCol="0" anchor="ctr"/>
          <a:lstStyle/>
          <a:p>
            <a:pPr marL="0" indent="0">
              <a:buNone/>
            </a:pPr>
            <a:r>
              <a:rPr lang="en-US" sz="1100" i="1" dirty="0">
                <a:solidFill>
                  <a:srgbClr val="4B5563"/>
                </a:solidFill>
              </a:rPr>
              <a:t>Collecting user input and enriching web pages with media</a:t>
            </a:r>
            <a:endParaRPr lang="en-US" sz="1100" dirty="0"/>
          </a:p>
        </p:txBody>
      </p:sp>
      <p:sp>
        <p:nvSpPr>
          <p:cNvPr id="9" name="Shape 7"/>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10" name="Text 8"/>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deeper look at HTML forms and user interaction</a:t>
            </a:r>
            <a:endParaRPr lang="en-US" sz="1700" dirty="0"/>
          </a:p>
          <a:p>
            <a:pPr marL="177800" indent="-177800">
              <a:buSzPct val="100000"/>
              <a:buChar char="•"/>
            </a:pPr>
            <a:r>
              <a:rPr lang="en-US" sz="1700" dirty="0">
                <a:solidFill>
                  <a:srgbClr val="1F2937"/>
                </a:solidFill>
              </a:rPr>
              <a:t>A practical introduction to audio, video, images, and embedded content</a:t>
            </a:r>
            <a:endParaRPr lang="en-US" sz="1700" dirty="0"/>
          </a:p>
          <a:p>
            <a:pPr marL="177800" indent="-177800">
              <a:buSzPct val="100000"/>
              <a:buChar char="•"/>
            </a:pPr>
            <a:r>
              <a:rPr lang="en-US" sz="1700" dirty="0">
                <a:solidFill>
                  <a:srgbClr val="1F2937"/>
                </a:solidFill>
              </a:rPr>
              <a:t>Focus: usability, structure, validation, and meaningful media use</a:t>
            </a:r>
            <a:endParaRPr lang="en-US" sz="1700" dirty="0"/>
          </a:p>
        </p:txBody>
      </p:sp>
      <p:sp>
        <p:nvSpPr>
          <p:cNvPr id="11" name="Shape 9"/>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2" name="Text 10"/>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3" name="Text 11"/>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A deeper look at HTML forms and user interaction</a:t>
            </a:r>
            <a:endParaRPr lang="en-US" sz="2200" dirty="0"/>
          </a:p>
        </p:txBody>
      </p:sp>
      <p:sp>
        <p:nvSpPr>
          <p:cNvPr id="14" name="Shape 12"/>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5" name="Text 13"/>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6" name="Text 14"/>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7" name="Shape 15"/>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8" name="Text 16"/>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01 / 36</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Text-Based Inputs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type="text" is used for general short text.</a:t>
            </a:r>
            <a:endParaRPr lang="en-US" sz="1700" dirty="0"/>
          </a:p>
          <a:p>
            <a:pPr marL="177800" indent="-177800">
              <a:buSzPct val="100000"/>
              <a:buChar char="•"/>
            </a:pPr>
            <a:r>
              <a:rPr lang="en-US" sz="1700" dirty="0">
                <a:solidFill>
                  <a:srgbClr val="1F2937"/>
                </a:solidFill>
              </a:rPr>
              <a:t>type="email" is used for email addresses.</a:t>
            </a:r>
            <a:endParaRPr lang="en-US" sz="1700" dirty="0"/>
          </a:p>
          <a:p>
            <a:pPr marL="177800" indent="-177800">
              <a:buSzPct val="100000"/>
              <a:buChar char="•"/>
            </a:pPr>
            <a:r>
              <a:rPr lang="en-US" sz="1700" dirty="0">
                <a:solidFill>
                  <a:srgbClr val="1F2937"/>
                </a:solidFill>
              </a:rPr>
              <a:t>type="password" hides what the user types.</a:t>
            </a:r>
            <a:endParaRPr lang="en-US" sz="1700" dirty="0"/>
          </a:p>
          <a:p>
            <a:pPr marL="177800" indent="-177800">
              <a:buSzPct val="100000"/>
              <a:buChar char="•"/>
            </a:pPr>
            <a:r>
              <a:rPr lang="en-US" sz="1700" dirty="0">
                <a:solidFill>
                  <a:srgbClr val="1F2937"/>
                </a:solidFill>
              </a:rPr>
              <a:t>type="number" is used for numeric values such as age, quantity, or score.</a:t>
            </a:r>
            <a:endParaRPr lang="tr-TR" sz="1700" dirty="0">
              <a:solidFill>
                <a:srgbClr val="1F2937"/>
              </a:solidFill>
            </a:endParaRPr>
          </a:p>
          <a:p>
            <a:pPr marL="177800" indent="-177800">
              <a:buSzPct val="100000"/>
              <a:buChar char="•"/>
            </a:pPr>
            <a:endParaRPr lang="tr-TR" sz="1700" dirty="0">
              <a:solidFill>
                <a:srgbClr val="1F2937"/>
              </a:solidFill>
            </a:endParaRPr>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radio</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checkbox</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date</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file</a:t>
            </a:r>
            <a:endParaRPr lang="en-US" sz="16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&lt;input type="text"&gt;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&lt;input type="email"&gt;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&lt;input type="password"&gt;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&lt;input type="number"&gt;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09 / 36</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Labels and Accessibility</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txBody>
          <a:bodyPr/>
          <a:lstStyle/>
          <a:p>
            <a:endParaRPr lang="en-US" dirty="0"/>
          </a:p>
        </p:txBody>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label explains the purpose of an input field.</a:t>
            </a:r>
            <a:endParaRPr lang="en-US" sz="1700" dirty="0"/>
          </a:p>
          <a:p>
            <a:pPr marL="177800" indent="-177800">
              <a:buSzPct val="100000"/>
              <a:buChar char="•"/>
            </a:pPr>
            <a:r>
              <a:rPr lang="en-US" sz="1700" dirty="0">
                <a:solidFill>
                  <a:srgbClr val="1F2937"/>
                </a:solidFill>
              </a:rPr>
              <a:t>The for attribute of &lt;label&gt; should match the id of the input.</a:t>
            </a:r>
            <a:endParaRPr lang="en-US" sz="1700" dirty="0"/>
          </a:p>
          <a:p>
            <a:pPr marL="177800" indent="-177800">
              <a:buSzPct val="100000"/>
              <a:buChar char="•"/>
            </a:pPr>
            <a:r>
              <a:rPr lang="en-US" sz="1700" dirty="0">
                <a:solidFill>
                  <a:srgbClr val="1F2937"/>
                </a:solidFill>
              </a:rPr>
              <a:t>Clicking the label can place the cursor inside the input field.</a:t>
            </a:r>
            <a:endParaRPr lang="en-US" sz="1700" dirty="0"/>
          </a:p>
          <a:p>
            <a:pPr marL="177800" indent="-177800">
              <a:buSzPct val="100000"/>
              <a:buChar char="•"/>
            </a:pPr>
            <a:r>
              <a:rPr lang="en-US" sz="1700" dirty="0">
                <a:solidFill>
                  <a:srgbClr val="1F2937"/>
                </a:solidFill>
              </a:rPr>
              <a:t>Labels improve usability and accessibility for all users.</a:t>
            </a:r>
            <a:endParaRPr lang="tr-TR" sz="1700" dirty="0">
              <a:solidFill>
                <a:srgbClr val="1F2937"/>
              </a:solidFill>
            </a:endParaRPr>
          </a:p>
          <a:p>
            <a:pPr marL="177800" indent="-177800">
              <a:buSzPct val="100000"/>
              <a:buChar char="•"/>
            </a:pPr>
            <a:endParaRPr lang="tr-TR" sz="1700" dirty="0">
              <a:solidFill>
                <a:srgbClr val="1F2937"/>
              </a:solidFill>
            </a:endParaRPr>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text = general text input</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email = email format support</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password = hidden characters</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number = numeric input</a:t>
            </a:r>
            <a:endParaRPr lang="en-US" sz="18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txBody>
          <a:bodyPr/>
          <a:lstStyle/>
          <a:p>
            <a:endParaRPr lang="en-US" dirty="0"/>
          </a:p>
        </p:txBody>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&lt;input type="text" name="</a:t>
            </a:r>
            <a:r>
              <a:rPr lang="en-US" sz="1400" dirty="0" err="1">
                <a:solidFill>
                  <a:srgbClr val="111827"/>
                </a:solidFill>
                <a:latin typeface="Courier New" pitchFamily="34" charset="0"/>
                <a:ea typeface="Courier New" pitchFamily="34" charset="-122"/>
                <a:cs typeface="Courier New" pitchFamily="34" charset="-120"/>
              </a:rPr>
              <a:t>fullName</a:t>
            </a:r>
            <a:r>
              <a:rPr lang="en-US" sz="1400" dirty="0">
                <a:solidFill>
                  <a:srgbClr val="111827"/>
                </a:solidFill>
                <a:latin typeface="Courier New" pitchFamily="34" charset="0"/>
                <a:ea typeface="Courier New" pitchFamily="34" charset="-122"/>
                <a:cs typeface="Courier New" pitchFamily="34" charset="-120"/>
              </a:rPr>
              <a:t>"&gt;</a:t>
            </a:r>
          </a:p>
          <a:p>
            <a:pPr marL="0" indent="0">
              <a:buNone/>
            </a:pPr>
            <a:r>
              <a:rPr lang="en-US" sz="1400" dirty="0">
                <a:solidFill>
                  <a:srgbClr val="111827"/>
                </a:solidFill>
                <a:latin typeface="Courier New" pitchFamily="34" charset="0"/>
                <a:ea typeface="Courier New" pitchFamily="34" charset="-122"/>
                <a:cs typeface="Courier New" pitchFamily="34" charset="-120"/>
              </a:rPr>
              <a:t>&lt;input type="email" name="email"&gt;</a:t>
            </a:r>
          </a:p>
          <a:p>
            <a:pPr marL="0" indent="0">
              <a:buNone/>
            </a:pPr>
            <a:r>
              <a:rPr lang="en-US" sz="1400" dirty="0">
                <a:solidFill>
                  <a:srgbClr val="111827"/>
                </a:solidFill>
                <a:latin typeface="Courier New" pitchFamily="34" charset="0"/>
                <a:ea typeface="Courier New" pitchFamily="34" charset="-122"/>
                <a:cs typeface="Courier New" pitchFamily="34" charset="-120"/>
              </a:rPr>
              <a:t>&lt;input type="password" name="password"&gt;</a:t>
            </a:r>
          </a:p>
          <a:p>
            <a:pPr marL="0" indent="0">
              <a:buNone/>
            </a:pPr>
            <a:r>
              <a:rPr lang="en-US" sz="1400" dirty="0">
                <a:solidFill>
                  <a:srgbClr val="111827"/>
                </a:solidFill>
                <a:latin typeface="Courier New" pitchFamily="34" charset="0"/>
                <a:ea typeface="Courier New" pitchFamily="34" charset="-122"/>
                <a:cs typeface="Courier New" pitchFamily="34" charset="-120"/>
              </a:rPr>
              <a:t>&lt;input type="number" name="age"&gt;</a:t>
            </a:r>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10 / 36</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name, id, value, and placeholder</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name identifies the field when data is submitted.</a:t>
            </a:r>
            <a:endParaRPr lang="en-US" sz="1700" dirty="0"/>
          </a:p>
          <a:p>
            <a:pPr marL="177800" indent="-177800">
              <a:buSzPct val="100000"/>
              <a:buChar char="•"/>
            </a:pPr>
            <a:r>
              <a:rPr lang="en-US" sz="1700" dirty="0">
                <a:solidFill>
                  <a:srgbClr val="1F2937"/>
                </a:solidFill>
              </a:rPr>
              <a:t>id identifies the element inside the page and connects it to a label.</a:t>
            </a:r>
            <a:endParaRPr lang="en-US" sz="1700" dirty="0"/>
          </a:p>
          <a:p>
            <a:pPr marL="177800" indent="-177800">
              <a:buSzPct val="100000"/>
              <a:buChar char="•"/>
            </a:pPr>
            <a:r>
              <a:rPr lang="en-US" sz="1700" dirty="0">
                <a:solidFill>
                  <a:srgbClr val="1F2937"/>
                </a:solidFill>
              </a:rPr>
              <a:t>value can hold a default or current value.</a:t>
            </a:r>
            <a:endParaRPr lang="en-US" sz="1700" dirty="0"/>
          </a:p>
          <a:p>
            <a:pPr marL="177800" indent="-177800">
              <a:buSzPct val="100000"/>
              <a:buChar char="•"/>
            </a:pPr>
            <a:r>
              <a:rPr lang="en-US" sz="1700" dirty="0">
                <a:solidFill>
                  <a:srgbClr val="1F2937"/>
                </a:solidFill>
              </a:rPr>
              <a:t>placeholder displays a hint inside the field before the user types.</a:t>
            </a:r>
            <a:endParaRPr lang="tr-TR" sz="1700" dirty="0">
              <a:solidFill>
                <a:srgbClr val="1F2937"/>
              </a:solidFill>
            </a:endParaRPr>
          </a:p>
          <a:p>
            <a:pPr marL="177800" indent="-177800">
              <a:buSzPct val="100000"/>
              <a:buChar char="•"/>
            </a:pPr>
            <a:endParaRPr lang="tr-TR" sz="1700" dirty="0">
              <a:solidFill>
                <a:srgbClr val="1F2937"/>
              </a:solidFill>
            </a:endParaRPr>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name = the key sent with submitted data</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id = unique identifier used by labels and CSS/JS</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value = current/default value</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placeholder = temporary hint text</a:t>
            </a:r>
            <a:endParaRPr lang="en-US" sz="16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name identifies the field when data is submitted.</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11 / 36</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Radio Buttons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Radio buttons are used when the user must select only one option.</a:t>
            </a:r>
            <a:endParaRPr lang="en-US" sz="1700" dirty="0"/>
          </a:p>
          <a:p>
            <a:pPr marL="177800" indent="-177800">
              <a:buSzPct val="100000"/>
              <a:buChar char="•"/>
            </a:pPr>
            <a:r>
              <a:rPr lang="en-US" sz="1700" dirty="0">
                <a:solidFill>
                  <a:srgbClr val="1F2937"/>
                </a:solidFill>
              </a:rPr>
              <a:t>All related radio buttons must share the same name value.</a:t>
            </a:r>
            <a:endParaRPr lang="en-US" sz="1700" dirty="0"/>
          </a:p>
          <a:p>
            <a:pPr marL="177800" indent="-177800">
              <a:buSzPct val="100000"/>
              <a:buChar char="•"/>
            </a:pPr>
            <a:r>
              <a:rPr lang="en-US" sz="1700" dirty="0">
                <a:solidFill>
                  <a:srgbClr val="1F2937"/>
                </a:solidFill>
              </a:rPr>
              <a:t>Typical examples include gender selection, payment method, or yes/no choices.</a:t>
            </a:r>
            <a:endParaRPr lang="en-US" sz="1700" dirty="0"/>
          </a:p>
          <a:p>
            <a:pPr marL="177800" indent="-177800">
              <a:buSzPct val="100000"/>
              <a:buChar char="•"/>
            </a:pPr>
            <a:r>
              <a:rPr lang="en-US" sz="1700" dirty="0">
                <a:solidFill>
                  <a:srgbClr val="1F2937"/>
                </a:solidFill>
              </a:rPr>
              <a:t>Radio buttons are best for a small set of mutually exclusive options.</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&lt;input type="radio" name="role" id="student" value="student"&gt;</a:t>
            </a:r>
          </a:p>
          <a:p>
            <a:pPr marL="0" indent="0">
              <a:buNone/>
            </a:pPr>
            <a:r>
              <a:rPr lang="en-US" sz="1400" dirty="0">
                <a:solidFill>
                  <a:srgbClr val="111827"/>
                </a:solidFill>
                <a:latin typeface="Courier New" pitchFamily="34" charset="0"/>
                <a:ea typeface="Courier New" pitchFamily="34" charset="-122"/>
                <a:cs typeface="Courier New" pitchFamily="34" charset="-120"/>
              </a:rPr>
              <a:t>&lt;label for="student"&gt;Student&lt;/label&gt;</a:t>
            </a:r>
          </a:p>
          <a:p>
            <a:pPr marL="0" indent="0">
              <a:buNone/>
            </a:pPr>
            <a:r>
              <a:rPr lang="en-US" sz="1400" dirty="0">
                <a:solidFill>
                  <a:srgbClr val="111827"/>
                </a:solidFill>
                <a:latin typeface="Courier New" pitchFamily="34" charset="0"/>
                <a:ea typeface="Courier New" pitchFamily="34" charset="-122"/>
                <a:cs typeface="Courier New" pitchFamily="34" charset="-120"/>
              </a:rPr>
              <a:t>&lt;input type="radio" name="role" id="teacher" value="teacher"&gt;</a:t>
            </a:r>
          </a:p>
          <a:p>
            <a:pPr marL="0" indent="0">
              <a:buNone/>
            </a:pPr>
            <a:r>
              <a:rPr lang="en-US" sz="1400" dirty="0">
                <a:solidFill>
                  <a:srgbClr val="111827"/>
                </a:solidFill>
                <a:latin typeface="Courier New" pitchFamily="34" charset="0"/>
                <a:ea typeface="Courier New" pitchFamily="34" charset="-122"/>
                <a:cs typeface="Courier New" pitchFamily="34" charset="-120"/>
              </a:rPr>
              <a:t>&lt;label for="teacher"&gt;Teacher&lt;/label&gt;</a:t>
            </a:r>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12 / 36</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Checkboxes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Checkboxes allow the user to select more than one option.</a:t>
            </a:r>
            <a:endParaRPr lang="en-US" sz="1700" dirty="0"/>
          </a:p>
          <a:p>
            <a:pPr marL="177800" indent="-177800">
              <a:buSzPct val="100000"/>
              <a:buChar char="•"/>
            </a:pPr>
            <a:r>
              <a:rPr lang="en-US" sz="1700" dirty="0">
                <a:solidFill>
                  <a:srgbClr val="1F2937"/>
                </a:solidFill>
              </a:rPr>
              <a:t>They are suitable for interests, skills, agreement items, and optional choices.</a:t>
            </a:r>
            <a:endParaRPr lang="en-US" sz="1700" dirty="0"/>
          </a:p>
          <a:p>
            <a:pPr marL="177800" indent="-177800">
              <a:buSzPct val="100000"/>
              <a:buChar char="•"/>
            </a:pPr>
            <a:r>
              <a:rPr lang="en-US" sz="1700" dirty="0">
                <a:solidFill>
                  <a:srgbClr val="1F2937"/>
                </a:solidFill>
              </a:rPr>
              <a:t>A checkbox can be checked or unchecked independently.</a:t>
            </a:r>
            <a:endParaRPr lang="en-US" sz="1700" dirty="0"/>
          </a:p>
          <a:p>
            <a:pPr marL="177800" indent="-177800">
              <a:buSzPct val="100000"/>
              <a:buChar char="•"/>
            </a:pPr>
            <a:r>
              <a:rPr lang="en-US" sz="1700" dirty="0">
                <a:solidFill>
                  <a:srgbClr val="1F2937"/>
                </a:solidFill>
              </a:rPr>
              <a:t>This makes checkboxes different from radio buttons.</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&lt;input type="checkbox" id="html" name="skills" value="html"&gt;</a:t>
            </a:r>
          </a:p>
          <a:p>
            <a:pPr marL="0" indent="0">
              <a:buNone/>
            </a:pPr>
            <a:r>
              <a:rPr lang="en-US" sz="1400" dirty="0">
                <a:solidFill>
                  <a:srgbClr val="111827"/>
                </a:solidFill>
                <a:latin typeface="Courier New" pitchFamily="34" charset="0"/>
                <a:ea typeface="Courier New" pitchFamily="34" charset="-122"/>
                <a:cs typeface="Courier New" pitchFamily="34" charset="-120"/>
              </a:rPr>
              <a:t>&lt;label for="html"&gt;HTML&lt;/label&gt;</a:t>
            </a:r>
          </a:p>
          <a:p>
            <a:pPr marL="0" indent="0">
              <a:buNone/>
            </a:pPr>
            <a:r>
              <a:rPr lang="en-US" sz="1400" dirty="0">
                <a:solidFill>
                  <a:srgbClr val="111827"/>
                </a:solidFill>
                <a:latin typeface="Courier New" pitchFamily="34" charset="0"/>
                <a:ea typeface="Courier New" pitchFamily="34" charset="-122"/>
                <a:cs typeface="Courier New" pitchFamily="34" charset="-120"/>
              </a:rPr>
              <a:t>&lt;input type="checkbox" id="</a:t>
            </a:r>
            <a:r>
              <a:rPr lang="en-US" sz="1400" dirty="0" err="1">
                <a:solidFill>
                  <a:srgbClr val="111827"/>
                </a:solidFill>
                <a:latin typeface="Courier New" pitchFamily="34" charset="0"/>
                <a:ea typeface="Courier New" pitchFamily="34" charset="-122"/>
                <a:cs typeface="Courier New" pitchFamily="34" charset="-120"/>
              </a:rPr>
              <a:t>css</a:t>
            </a:r>
            <a:r>
              <a:rPr lang="en-US" sz="1400" dirty="0">
                <a:solidFill>
                  <a:srgbClr val="111827"/>
                </a:solidFill>
                <a:latin typeface="Courier New" pitchFamily="34" charset="0"/>
                <a:ea typeface="Courier New" pitchFamily="34" charset="-122"/>
                <a:cs typeface="Courier New" pitchFamily="34" charset="-120"/>
              </a:rPr>
              <a:t>" name="skills" value="</a:t>
            </a:r>
            <a:r>
              <a:rPr lang="en-US" sz="1400" dirty="0" err="1">
                <a:solidFill>
                  <a:srgbClr val="111827"/>
                </a:solidFill>
                <a:latin typeface="Courier New" pitchFamily="34" charset="0"/>
                <a:ea typeface="Courier New" pitchFamily="34" charset="-122"/>
                <a:cs typeface="Courier New" pitchFamily="34" charset="-120"/>
              </a:rPr>
              <a:t>css</a:t>
            </a:r>
            <a:r>
              <a:rPr lang="en-US" sz="1400" dirty="0">
                <a:solidFill>
                  <a:srgbClr val="111827"/>
                </a:solidFill>
                <a:latin typeface="Courier New" pitchFamily="34" charset="0"/>
                <a:ea typeface="Courier New" pitchFamily="34" charset="-122"/>
                <a:cs typeface="Courier New" pitchFamily="34" charset="-120"/>
              </a:rPr>
              <a:t>"&gt;</a:t>
            </a:r>
          </a:p>
          <a:p>
            <a:pPr marL="0" indent="0">
              <a:buNone/>
            </a:pPr>
            <a:r>
              <a:rPr lang="en-US" sz="1400" dirty="0">
                <a:solidFill>
                  <a:srgbClr val="111827"/>
                </a:solidFill>
                <a:latin typeface="Courier New" pitchFamily="34" charset="0"/>
                <a:ea typeface="Courier New" pitchFamily="34" charset="-122"/>
                <a:cs typeface="Courier New" pitchFamily="34" charset="-120"/>
              </a:rPr>
              <a:t>&lt;label for="</a:t>
            </a:r>
            <a:r>
              <a:rPr lang="en-US" sz="1400" dirty="0" err="1">
                <a:solidFill>
                  <a:srgbClr val="111827"/>
                </a:solidFill>
                <a:latin typeface="Courier New" pitchFamily="34" charset="0"/>
                <a:ea typeface="Courier New" pitchFamily="34" charset="-122"/>
                <a:cs typeface="Courier New" pitchFamily="34" charset="-120"/>
              </a:rPr>
              <a:t>css</a:t>
            </a:r>
            <a:r>
              <a:rPr lang="en-US" sz="1400" dirty="0">
                <a:solidFill>
                  <a:srgbClr val="111827"/>
                </a:solidFill>
                <a:latin typeface="Courier New" pitchFamily="34" charset="0"/>
                <a:ea typeface="Courier New" pitchFamily="34" charset="-122"/>
                <a:cs typeface="Courier New" pitchFamily="34" charset="-120"/>
              </a:rPr>
              <a:t>"&gt;CSS&lt;/label&gt;</a:t>
            </a:r>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13 / 36</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Select Menus and Options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The &lt;select&gt; element creates a drop-down menu.</a:t>
            </a:r>
            <a:endParaRPr lang="en-US" sz="1700" dirty="0"/>
          </a:p>
          <a:p>
            <a:pPr marL="177800" indent="-177800">
              <a:buSzPct val="100000"/>
              <a:buChar char="•"/>
            </a:pPr>
            <a:r>
              <a:rPr lang="en-US" sz="1700" dirty="0">
                <a:solidFill>
                  <a:srgbClr val="1F2937"/>
                </a:solidFill>
              </a:rPr>
              <a:t>The &lt;option&gt; element defines each choice inside the menu.</a:t>
            </a:r>
            <a:endParaRPr lang="en-US" sz="1700" dirty="0"/>
          </a:p>
          <a:p>
            <a:pPr marL="177800" indent="-177800">
              <a:buSzPct val="100000"/>
              <a:buChar char="•"/>
            </a:pPr>
            <a:r>
              <a:rPr lang="en-US" sz="1700" dirty="0">
                <a:solidFill>
                  <a:srgbClr val="1F2937"/>
                </a:solidFill>
              </a:rPr>
              <a:t>Drop-down menus are useful when the number of choices is fixed.</a:t>
            </a:r>
            <a:endParaRPr lang="en-US" sz="1700" dirty="0"/>
          </a:p>
          <a:p>
            <a:pPr marL="177800" indent="-177800">
              <a:buSzPct val="100000"/>
              <a:buChar char="•"/>
            </a:pPr>
            <a:r>
              <a:rPr lang="en-US" sz="1700" dirty="0">
                <a:solidFill>
                  <a:srgbClr val="1F2937"/>
                </a:solidFill>
              </a:rPr>
              <a:t>They save space and keep the form organized.</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&lt;select name="department"&gt;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&lt;option&gt;Computer Programming&lt;/option&gt;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&lt;option&gt;Electronics&lt;/option&gt;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&lt;/select&gt;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14 / 36</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Textarea for Longer Messages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textarea is used when the user needs more space to write.</a:t>
            </a:r>
            <a:endParaRPr lang="en-US" sz="1700" dirty="0"/>
          </a:p>
          <a:p>
            <a:pPr marL="177800" indent="-177800">
              <a:buSzPct val="100000"/>
              <a:buChar char="•"/>
            </a:pPr>
            <a:r>
              <a:rPr lang="en-US" sz="1700" dirty="0">
                <a:solidFill>
                  <a:srgbClr val="1F2937"/>
                </a:solidFill>
              </a:rPr>
              <a:t>Common examples are comments, feedback, requests, and contact messages.</a:t>
            </a:r>
            <a:endParaRPr lang="en-US" sz="1700" dirty="0"/>
          </a:p>
          <a:p>
            <a:pPr marL="177800" indent="-177800">
              <a:buSzPct val="100000"/>
              <a:buChar char="•"/>
            </a:pPr>
            <a:r>
              <a:rPr lang="en-US" sz="1700" dirty="0">
                <a:solidFill>
                  <a:srgbClr val="1F2937"/>
                </a:solidFill>
              </a:rPr>
              <a:t>Unlike a standard input, a textarea can contain multiple lines.</a:t>
            </a:r>
            <a:endParaRPr lang="en-US" sz="1700" dirty="0"/>
          </a:p>
          <a:p>
            <a:pPr marL="177800" indent="-177800">
              <a:buSzPct val="100000"/>
              <a:buChar char="•"/>
            </a:pPr>
            <a:r>
              <a:rPr lang="en-US" sz="1700" dirty="0">
                <a:solidFill>
                  <a:srgbClr val="1F2937"/>
                </a:solidFill>
              </a:rPr>
              <a:t>This makes it suitable for open-ended user communication.</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&lt;textarea name="message" rows="5" cols="30"&gt;&lt;/textarea&gt;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15 / 36</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Form Buttons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submit sends the form data to the destination.</a:t>
            </a:r>
            <a:endParaRPr lang="en-US" sz="1700" dirty="0"/>
          </a:p>
          <a:p>
            <a:pPr marL="177800" indent="-177800">
              <a:buSzPct val="100000"/>
              <a:buChar char="•"/>
            </a:pPr>
            <a:r>
              <a:rPr lang="en-US" sz="1700" dirty="0">
                <a:solidFill>
                  <a:srgbClr val="1F2937"/>
                </a:solidFill>
              </a:rPr>
              <a:t>reset clears the form fields and returns them to their initial state.</a:t>
            </a:r>
            <a:endParaRPr lang="en-US" sz="1700" dirty="0"/>
          </a:p>
          <a:p>
            <a:pPr marL="177800" indent="-177800">
              <a:buSzPct val="100000"/>
              <a:buChar char="•"/>
            </a:pPr>
            <a:r>
              <a:rPr lang="en-US" sz="1700" dirty="0">
                <a:solidFill>
                  <a:srgbClr val="1F2937"/>
                </a:solidFill>
              </a:rPr>
              <a:t>button creates a general button with no special form action by default.</a:t>
            </a:r>
            <a:endParaRPr lang="en-US" sz="1700" dirty="0"/>
          </a:p>
          <a:p>
            <a:pPr marL="177800" indent="-177800">
              <a:buSzPct val="100000"/>
              <a:buChar char="•"/>
            </a:pPr>
            <a:r>
              <a:rPr lang="en-US" sz="1700" dirty="0">
                <a:solidFill>
                  <a:srgbClr val="1F2937"/>
                </a:solidFill>
              </a:rPr>
              <a:t>Choosing the correct button type prevents confusion and errors.</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&lt;button type="submit"&gt;Submit&lt;/button&gt;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&lt;button type="reset"&gt;Reset&lt;/button&gt;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&lt;button type="button"&gt;Help&lt;/button&gt;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16 / 36</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C96A00"/>
          </a:solidFill>
          <a:ln w="12700">
            <a:solidFill>
              <a:srgbClr val="C96A00"/>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Validation Basics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Validation helps us collect more accurate and complete data.</a:t>
            </a:r>
            <a:endParaRPr lang="en-US" sz="1700" dirty="0"/>
          </a:p>
          <a:p>
            <a:pPr marL="177800" indent="-177800">
              <a:buSzPct val="100000"/>
              <a:buChar char="•"/>
            </a:pPr>
            <a:r>
              <a:rPr lang="en-US" sz="1700" dirty="0">
                <a:solidFill>
                  <a:srgbClr val="1F2937"/>
                </a:solidFill>
              </a:rPr>
              <a:t>HTML offers useful attributes such as required, min, max, minlength, maxlength, and pattern.</a:t>
            </a:r>
            <a:endParaRPr lang="en-US" sz="1700" dirty="0"/>
          </a:p>
          <a:p>
            <a:pPr marL="177800" indent="-177800">
              <a:buSzPct val="100000"/>
              <a:buChar char="•"/>
            </a:pPr>
            <a:r>
              <a:rPr lang="en-US" sz="1700" dirty="0">
                <a:solidFill>
                  <a:srgbClr val="1F2937"/>
                </a:solidFill>
              </a:rPr>
              <a:t>These tools improve form quality before the data even reaches the server.</a:t>
            </a:r>
            <a:endParaRPr lang="en-US" sz="1700" dirty="0"/>
          </a:p>
          <a:p>
            <a:pPr marL="177800" indent="-177800">
              <a:buSzPct val="100000"/>
              <a:buChar char="•"/>
            </a:pPr>
            <a:r>
              <a:rPr lang="en-US" sz="1700" dirty="0">
                <a:solidFill>
                  <a:srgbClr val="1F2937"/>
                </a:solidFill>
              </a:rPr>
              <a:t>Good validation makes forms clearer and more reliable.</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Validation helps us collect more accurate and complete data.</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Pause here and stress the rule, because students often confuse this point.</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17 / 36</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Validation Examples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required makes a field mandatory.</a:t>
            </a:r>
            <a:endParaRPr lang="en-US" sz="1700" dirty="0"/>
          </a:p>
          <a:p>
            <a:pPr marL="177800" indent="-177800">
              <a:buSzPct val="100000"/>
              <a:buChar char="•"/>
            </a:pPr>
            <a:r>
              <a:rPr lang="en-US" sz="1700" dirty="0">
                <a:solidFill>
                  <a:srgbClr val="1F2937"/>
                </a:solidFill>
              </a:rPr>
              <a:t>min and max set numeric limits.</a:t>
            </a:r>
            <a:endParaRPr lang="en-US" sz="1700" dirty="0"/>
          </a:p>
          <a:p>
            <a:pPr marL="177800" indent="-177800">
              <a:buSzPct val="100000"/>
              <a:buChar char="•"/>
            </a:pPr>
            <a:r>
              <a:rPr lang="en-US" sz="1700" dirty="0">
                <a:solidFill>
                  <a:srgbClr val="1F2937"/>
                </a:solidFill>
              </a:rPr>
              <a:t>minlength and maxlength control the length of text.</a:t>
            </a:r>
            <a:endParaRPr lang="en-US" sz="1700" dirty="0"/>
          </a:p>
          <a:p>
            <a:pPr marL="177800" indent="-177800">
              <a:buSzPct val="100000"/>
              <a:buChar char="•"/>
            </a:pPr>
            <a:r>
              <a:rPr lang="en-US" sz="1700" dirty="0">
                <a:solidFill>
                  <a:srgbClr val="1F2937"/>
                </a:solidFill>
              </a:rPr>
              <a:t>pattern checks whether the input matches a rule.</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&lt;input type="email" required&gt;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&lt;input type="number" min="1" max="100"&gt;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&lt;input type="text" pattern="[A-Za-z]{3,}"&gt;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18 / 36</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Review of the Previous Lesson</a:t>
            </a:r>
            <a:endParaRPr lang="en-US" sz="2400" dirty="0"/>
          </a:p>
        </p:txBody>
      </p:sp>
      <p:sp>
        <p:nvSpPr>
          <p:cNvPr id="8" name="Text 6"/>
          <p:cNvSpPr/>
          <p:nvPr/>
        </p:nvSpPr>
        <p:spPr>
          <a:xfrm>
            <a:off x="521208" y="1133856"/>
            <a:ext cx="9692640" cy="219456"/>
          </a:xfrm>
          <a:prstGeom prst="rect">
            <a:avLst/>
          </a:prstGeom>
          <a:noFill/>
          <a:ln/>
        </p:spPr>
        <p:txBody>
          <a:bodyPr wrap="square" rtlCol="0" anchor="ctr"/>
          <a:lstStyle/>
          <a:p>
            <a:pPr marL="0" indent="0">
              <a:buNone/>
            </a:pPr>
            <a:r>
              <a:rPr lang="en-US" sz="1100" i="1" dirty="0">
                <a:solidFill>
                  <a:srgbClr val="4B5563"/>
                </a:solidFill>
              </a:rPr>
              <a:t>Tables and Introduction to Forms</a:t>
            </a:r>
            <a:endParaRPr lang="en-US" sz="1100" dirty="0"/>
          </a:p>
        </p:txBody>
      </p:sp>
      <p:sp>
        <p:nvSpPr>
          <p:cNvPr id="9" name="Shape 7"/>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10" name="Text 8"/>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We learned how tables organize information into rows and columns.</a:t>
            </a:r>
            <a:endParaRPr lang="en-US" sz="1700" dirty="0"/>
          </a:p>
          <a:p>
            <a:pPr marL="177800" indent="-177800">
              <a:buSzPct val="100000"/>
              <a:buChar char="•"/>
            </a:pPr>
            <a:r>
              <a:rPr lang="en-US" sz="1700" dirty="0">
                <a:solidFill>
                  <a:srgbClr val="1F2937"/>
                </a:solidFill>
              </a:rPr>
              <a:t>We introduced the &lt;form&gt; element and basic input fields.</a:t>
            </a:r>
            <a:endParaRPr lang="en-US" sz="1700" dirty="0"/>
          </a:p>
          <a:p>
            <a:pPr marL="177800" indent="-177800">
              <a:buSzPct val="100000"/>
              <a:buChar char="•"/>
            </a:pPr>
            <a:r>
              <a:rPr lang="en-US" sz="1700" dirty="0">
                <a:solidFill>
                  <a:srgbClr val="1F2937"/>
                </a:solidFill>
              </a:rPr>
              <a:t>We discussed action, method, labels, and simple validation.</a:t>
            </a:r>
            <a:endParaRPr lang="en-US" sz="1700" dirty="0"/>
          </a:p>
          <a:p>
            <a:pPr marL="177800" indent="-177800">
              <a:buSzPct val="100000"/>
              <a:buChar char="•"/>
            </a:pPr>
            <a:r>
              <a:rPr lang="en-US" sz="1700" dirty="0">
                <a:solidFill>
                  <a:srgbClr val="1F2937"/>
                </a:solidFill>
              </a:rPr>
              <a:t>Today, we build on that foundation and make forms more realistic.</a:t>
            </a:r>
            <a:endParaRPr lang="en-US" sz="1700" dirty="0"/>
          </a:p>
        </p:txBody>
      </p:sp>
      <p:sp>
        <p:nvSpPr>
          <p:cNvPr id="11" name="Shape 9"/>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2" name="Text 10"/>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3" name="Text 11"/>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We learned how tables organize information into rows and columns.</a:t>
            </a:r>
            <a:endParaRPr lang="en-US" sz="2200" dirty="0"/>
          </a:p>
        </p:txBody>
      </p:sp>
      <p:sp>
        <p:nvSpPr>
          <p:cNvPr id="14" name="Shape 12"/>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5" name="Text 13"/>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6" name="Text 14"/>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7" name="Shape 15"/>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8" name="Text 16"/>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02 / 36</a:t>
            </a:r>
            <a:endParaRPr lang="en-US" sz="1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Building a Better Form</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better form has a logical order of fields.</a:t>
            </a:r>
            <a:endParaRPr lang="en-US" sz="1700" dirty="0"/>
          </a:p>
          <a:p>
            <a:pPr marL="177800" indent="-177800">
              <a:buSzPct val="100000"/>
              <a:buChar char="•"/>
            </a:pPr>
            <a:r>
              <a:rPr lang="en-US" sz="1700" dirty="0">
                <a:solidFill>
                  <a:srgbClr val="1F2937"/>
                </a:solidFill>
              </a:rPr>
              <a:t>Labels should be clear and close to the related input.</a:t>
            </a:r>
            <a:endParaRPr lang="en-US" sz="1700" dirty="0"/>
          </a:p>
          <a:p>
            <a:pPr marL="177800" indent="-177800">
              <a:buSzPct val="100000"/>
              <a:buChar char="•"/>
            </a:pPr>
            <a:r>
              <a:rPr lang="en-US" sz="1700" dirty="0">
                <a:solidFill>
                  <a:srgbClr val="1F2937"/>
                </a:solidFill>
              </a:rPr>
              <a:t>The correct input type should be chosen for each task.</a:t>
            </a:r>
            <a:endParaRPr lang="en-US" sz="1700" dirty="0"/>
          </a:p>
          <a:p>
            <a:pPr marL="177800" indent="-177800">
              <a:buSzPct val="100000"/>
              <a:buChar char="•"/>
            </a:pPr>
            <a:r>
              <a:rPr lang="en-US" sz="1700" dirty="0">
                <a:solidFill>
                  <a:srgbClr val="1F2937"/>
                </a:solidFill>
              </a:rPr>
              <a:t>The form should be simple enough to use without confusion.</a:t>
            </a:r>
            <a:endParaRPr lang="tr-TR" sz="1700" dirty="0">
              <a:solidFill>
                <a:srgbClr val="1F2937"/>
              </a:solidFill>
            </a:endParaRPr>
          </a:p>
          <a:p>
            <a:pPr marL="177800" indent="-177800">
              <a:buSzPct val="100000"/>
              <a:buChar char="•"/>
            </a:pPr>
            <a:endParaRPr lang="tr-TR" sz="1700" dirty="0">
              <a:solidFill>
                <a:srgbClr val="1F2937"/>
              </a:solidFill>
            </a:endParaRPr>
          </a:p>
          <a:p>
            <a:pPr marL="177800" indent="-177800">
              <a:buSzPct val="100000"/>
              <a:buChar char="•"/>
            </a:pPr>
            <a:endParaRPr lang="tr-TR" sz="1700" dirty="0">
              <a:solidFill>
                <a:srgbClr val="1F2937"/>
              </a:solidFill>
            </a:endParaRPr>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Use a logical order.</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Use meaningful labels.</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Choose the correct input type.</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Keep the structure simple and readable.</a:t>
            </a:r>
            <a:endParaRPr lang="en-US" sz="16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A better form has a logical order of fields.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19 / 36</a:t>
            </a:r>
            <a:endParaRPr lang="en-US" sz="13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err="1">
                <a:solidFill>
                  <a:srgbClr val="183153"/>
                </a:solidFill>
                <a:latin typeface="Aptos Display" pitchFamily="34" charset="0"/>
                <a:ea typeface="Aptos Display" pitchFamily="34" charset="-122"/>
                <a:cs typeface="Aptos Display" pitchFamily="34" charset="-120"/>
              </a:rPr>
              <a:t>fieldset</a:t>
            </a:r>
            <a:r>
              <a:rPr lang="en-US" sz="2400" b="1" dirty="0">
                <a:solidFill>
                  <a:srgbClr val="183153"/>
                </a:solidFill>
                <a:latin typeface="Aptos Display" pitchFamily="34" charset="0"/>
                <a:ea typeface="Aptos Display" pitchFamily="34" charset="-122"/>
                <a:cs typeface="Aptos Display" pitchFamily="34" charset="-120"/>
              </a:rPr>
              <a:t> and legend</a:t>
            </a:r>
            <a:r>
              <a:rPr lang="tr-TR" sz="2400" b="1" dirty="0">
                <a:solidFill>
                  <a:srgbClr val="183153"/>
                </a:solidFill>
                <a:latin typeface="Aptos Display" pitchFamily="34" charset="0"/>
                <a:ea typeface="Aptos Display" pitchFamily="34" charset="-122"/>
                <a:cs typeface="Aptos Display" pitchFamily="34" charset="-120"/>
              </a:rPr>
              <a:t> (</a:t>
            </a:r>
            <a:r>
              <a:rPr lang="tr-TR" sz="2400" b="1" dirty="0" err="1">
                <a:solidFill>
                  <a:srgbClr val="183153"/>
                </a:solidFill>
                <a:latin typeface="Aptos Display" pitchFamily="34" charset="0"/>
                <a:ea typeface="Aptos Display" pitchFamily="34" charset="-122"/>
                <a:cs typeface="Aptos Display" pitchFamily="34" charset="-120"/>
              </a:rPr>
              <a:t>Grouping</a:t>
            </a:r>
            <a:r>
              <a:rPr lang="tr-TR" sz="2400" b="1" dirty="0">
                <a:solidFill>
                  <a:srgbClr val="183153"/>
                </a:solidFill>
                <a:latin typeface="Aptos Display" pitchFamily="34" charset="0"/>
                <a:ea typeface="Aptos Display" pitchFamily="34" charset="-122"/>
                <a:cs typeface="Aptos Display" pitchFamily="34" charset="-120"/>
              </a:rPr>
              <a:t> </a:t>
            </a:r>
            <a:r>
              <a:rPr lang="tr-TR" sz="2400" b="1" dirty="0" err="1">
                <a:solidFill>
                  <a:srgbClr val="183153"/>
                </a:solidFill>
                <a:latin typeface="Aptos Display" pitchFamily="34" charset="0"/>
                <a:ea typeface="Aptos Display" pitchFamily="34" charset="-122"/>
                <a:cs typeface="Aptos Display" pitchFamily="34" charset="-120"/>
              </a:rPr>
              <a:t>related</a:t>
            </a:r>
            <a:r>
              <a:rPr lang="tr-TR" sz="2400" b="1" dirty="0">
                <a:solidFill>
                  <a:srgbClr val="183153"/>
                </a:solidFill>
                <a:latin typeface="Aptos Display" pitchFamily="34" charset="0"/>
                <a:ea typeface="Aptos Display" pitchFamily="34" charset="-122"/>
                <a:cs typeface="Aptos Display" pitchFamily="34" charset="-120"/>
              </a:rPr>
              <a:t> </a:t>
            </a:r>
            <a:r>
              <a:rPr lang="tr-TR" sz="2400" b="1" dirty="0" err="1">
                <a:solidFill>
                  <a:srgbClr val="183153"/>
                </a:solidFill>
                <a:latin typeface="Aptos Display" pitchFamily="34" charset="0"/>
                <a:ea typeface="Aptos Display" pitchFamily="34" charset="-122"/>
                <a:cs typeface="Aptos Display" pitchFamily="34" charset="-120"/>
              </a:rPr>
              <a:t>fields</a:t>
            </a:r>
            <a:r>
              <a:rPr lang="tr-TR" sz="2400" b="1" dirty="0">
                <a:solidFill>
                  <a:srgbClr val="183153"/>
                </a:solidFill>
                <a:latin typeface="Aptos Display" pitchFamily="34" charset="0"/>
                <a:ea typeface="Aptos Display" pitchFamily="34" charset="-122"/>
                <a:cs typeface="Aptos Display" pitchFamily="34" charset="-120"/>
              </a:rPr>
              <a:t>)</a:t>
            </a:r>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fieldset groups related form controls together.</a:t>
            </a:r>
            <a:endParaRPr lang="en-US" sz="1700" dirty="0"/>
          </a:p>
          <a:p>
            <a:pPr marL="177800" indent="-177800">
              <a:buSzPct val="100000"/>
              <a:buChar char="•"/>
            </a:pPr>
            <a:r>
              <a:rPr lang="en-US" sz="1700" dirty="0">
                <a:solidFill>
                  <a:srgbClr val="1F2937"/>
                </a:solidFill>
              </a:rPr>
              <a:t>legend gives a title to that group.</a:t>
            </a:r>
            <a:endParaRPr lang="en-US" sz="1700" dirty="0"/>
          </a:p>
          <a:p>
            <a:pPr marL="177800" indent="-177800">
              <a:buSzPct val="100000"/>
              <a:buChar char="•"/>
            </a:pPr>
            <a:r>
              <a:rPr lang="en-US" sz="1700" dirty="0">
                <a:solidFill>
                  <a:srgbClr val="1F2937"/>
                </a:solidFill>
              </a:rPr>
              <a:t>These elements make long forms easier to read.</a:t>
            </a:r>
            <a:endParaRPr lang="en-US" sz="1700" dirty="0"/>
          </a:p>
          <a:p>
            <a:pPr marL="177800" indent="-177800">
              <a:buSzPct val="100000"/>
              <a:buChar char="•"/>
            </a:pPr>
            <a:r>
              <a:rPr lang="en-US" sz="1700" dirty="0">
                <a:solidFill>
                  <a:srgbClr val="1F2937"/>
                </a:solidFill>
              </a:rPr>
              <a:t>They are especially useful when a form has several sections.</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a:t>
            </a:r>
            <a:r>
              <a:rPr lang="en-US" sz="1400" dirty="0" err="1">
                <a:solidFill>
                  <a:srgbClr val="111827"/>
                </a:solidFill>
                <a:latin typeface="Courier New" pitchFamily="34" charset="0"/>
                <a:ea typeface="Courier New" pitchFamily="34" charset="-122"/>
                <a:cs typeface="Courier New" pitchFamily="34" charset="-120"/>
              </a:rPr>
              <a:t>fieldset</a:t>
            </a:r>
            <a:r>
              <a:rPr lang="en-US" sz="1400" dirty="0">
                <a:solidFill>
                  <a:srgbClr val="111827"/>
                </a:solidFill>
                <a:latin typeface="Courier New" pitchFamily="34" charset="0"/>
                <a:ea typeface="Courier New" pitchFamily="34" charset="-122"/>
                <a:cs typeface="Courier New" pitchFamily="34" charset="-120"/>
              </a:rPr>
              <a:t>&gt;</a:t>
            </a:r>
          </a:p>
          <a:p>
            <a:pPr marL="0" indent="0">
              <a:buNone/>
            </a:pPr>
            <a:r>
              <a:rPr lang="en-US" sz="1400" dirty="0">
                <a:solidFill>
                  <a:srgbClr val="111827"/>
                </a:solidFill>
                <a:latin typeface="Courier New" pitchFamily="34" charset="0"/>
                <a:ea typeface="Courier New" pitchFamily="34" charset="-122"/>
                <a:cs typeface="Courier New" pitchFamily="34" charset="-120"/>
              </a:rPr>
              <a:t>  &lt;legend&gt;Contact Information&lt;/legend&gt;</a:t>
            </a:r>
          </a:p>
          <a:p>
            <a:pPr marL="0" indent="0">
              <a:buNone/>
            </a:pPr>
            <a:r>
              <a:rPr lang="en-US" sz="1400" dirty="0">
                <a:solidFill>
                  <a:srgbClr val="111827"/>
                </a:solidFill>
                <a:latin typeface="Courier New" pitchFamily="34" charset="0"/>
                <a:ea typeface="Courier New" pitchFamily="34" charset="-122"/>
                <a:cs typeface="Courier New" pitchFamily="34" charset="-120"/>
              </a:rPr>
              <a:t>  &lt;label for="name"&gt;Name&lt;/label&gt;</a:t>
            </a:r>
          </a:p>
          <a:p>
            <a:pPr marL="0" indent="0">
              <a:buNone/>
            </a:pPr>
            <a:r>
              <a:rPr lang="en-US" sz="1400" dirty="0">
                <a:solidFill>
                  <a:srgbClr val="111827"/>
                </a:solidFill>
                <a:latin typeface="Courier New" pitchFamily="34" charset="0"/>
                <a:ea typeface="Courier New" pitchFamily="34" charset="-122"/>
                <a:cs typeface="Courier New" pitchFamily="34" charset="-120"/>
              </a:rPr>
              <a:t>  &lt;input id="name" type="text"&gt;</a:t>
            </a:r>
          </a:p>
          <a:p>
            <a:pPr marL="0" indent="0">
              <a:buNone/>
            </a:pPr>
            <a:r>
              <a:rPr lang="en-US" sz="1400" dirty="0">
                <a:solidFill>
                  <a:srgbClr val="111827"/>
                </a:solidFill>
                <a:latin typeface="Courier New" pitchFamily="34" charset="0"/>
                <a:ea typeface="Courier New" pitchFamily="34" charset="-122"/>
                <a:cs typeface="Courier New" pitchFamily="34" charset="-120"/>
              </a:rPr>
              <a:t>&lt;/</a:t>
            </a:r>
            <a:r>
              <a:rPr lang="en-US" sz="1400" dirty="0" err="1">
                <a:solidFill>
                  <a:srgbClr val="111827"/>
                </a:solidFill>
                <a:latin typeface="Courier New" pitchFamily="34" charset="0"/>
                <a:ea typeface="Courier New" pitchFamily="34" charset="-122"/>
                <a:cs typeface="Courier New" pitchFamily="34" charset="-120"/>
              </a:rPr>
              <a:t>fieldset</a:t>
            </a:r>
            <a:r>
              <a:rPr lang="en-US" sz="1400" dirty="0">
                <a:solidFill>
                  <a:srgbClr val="111827"/>
                </a:solidFill>
                <a:latin typeface="Courier New" pitchFamily="34" charset="0"/>
                <a:ea typeface="Courier New" pitchFamily="34" charset="-122"/>
                <a:cs typeface="Courier New" pitchFamily="34" charset="-120"/>
              </a:rPr>
              <a:t>&gt;</a:t>
            </a:r>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20 / 36</a:t>
            </a:r>
            <a:endParaRPr lang="en-US" sz="13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Example: Contact Form Structure</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contact form usually includes name, email, subject, message, and a submit button.</a:t>
            </a:r>
            <a:endParaRPr lang="en-US" sz="1700" dirty="0"/>
          </a:p>
          <a:p>
            <a:pPr marL="177800" indent="-177800">
              <a:buSzPct val="100000"/>
              <a:buChar char="•"/>
            </a:pPr>
            <a:r>
              <a:rPr lang="en-US" sz="1700" dirty="0">
                <a:solidFill>
                  <a:srgbClr val="1F2937"/>
                </a:solidFill>
              </a:rPr>
              <a:t>Its goal is clear communication, not data overload.</a:t>
            </a:r>
            <a:endParaRPr lang="en-US" sz="1700" dirty="0"/>
          </a:p>
          <a:p>
            <a:pPr marL="177800" indent="-177800">
              <a:buSzPct val="100000"/>
              <a:buChar char="•"/>
            </a:pPr>
            <a:r>
              <a:rPr lang="en-US" sz="1700" dirty="0">
                <a:solidFill>
                  <a:srgbClr val="1F2937"/>
                </a:solidFill>
              </a:rPr>
              <a:t>A good contact form is short, direct, and easy to complete.</a:t>
            </a:r>
            <a:endParaRPr lang="en-US" sz="1700" dirty="0"/>
          </a:p>
          <a:p>
            <a:pPr marL="177800" indent="-177800">
              <a:buSzPct val="100000"/>
              <a:buChar char="•"/>
            </a:pPr>
            <a:r>
              <a:rPr lang="en-US" sz="1700" dirty="0">
                <a:solidFill>
                  <a:srgbClr val="1F2937"/>
                </a:solidFill>
              </a:rPr>
              <a:t>This type of form appears on business, portfolio, and university websites.</a:t>
            </a:r>
            <a:endParaRPr lang="tr-TR" sz="1700" dirty="0">
              <a:solidFill>
                <a:srgbClr val="1F2937"/>
              </a:solidFill>
            </a:endParaRPr>
          </a:p>
          <a:p>
            <a:pPr marL="177800" indent="-177800">
              <a:buSzPct val="100000"/>
              <a:buChar char="•"/>
            </a:pPr>
            <a:endParaRPr lang="tr-TR" sz="1700" dirty="0">
              <a:solidFill>
                <a:srgbClr val="1F2937"/>
              </a:solidFill>
            </a:endParaRPr>
          </a:p>
          <a:p>
            <a:pPr marL="177800" indent="-177800">
              <a:buSzPct val="100000"/>
              <a:buFontTx/>
              <a:buChar char="•"/>
            </a:pPr>
            <a:r>
              <a:rPr lang="en-US" sz="1800" b="1" dirty="0">
                <a:solidFill>
                  <a:srgbClr val="1F2937"/>
                </a:solidFill>
              </a:rPr>
              <a:t>A contact form usually includes name, email, subject, message, and a submit button.</a:t>
            </a:r>
            <a:endParaRPr lang="tr-TR" sz="1800" b="1" dirty="0">
              <a:solidFill>
                <a:srgbClr val="1F2937"/>
              </a:solidFill>
            </a:endParaRPr>
          </a:p>
          <a:p>
            <a:pPr marL="177800" indent="-177800">
              <a:buSzPct val="100000"/>
              <a:buChar char="•"/>
            </a:pPr>
            <a:endParaRPr lang="tr-TR" sz="1700" dirty="0">
              <a:solidFill>
                <a:srgbClr val="1F2937"/>
              </a:solidFill>
            </a:endParaRPr>
          </a:p>
          <a:p>
            <a:pPr marL="177800" indent="-177800">
              <a:buSzPct val="100000"/>
              <a:buChar char="•"/>
            </a:pPr>
            <a:endParaRPr lang="tr-TR" sz="1700" dirty="0">
              <a:solidFill>
                <a:srgbClr val="1F2937"/>
              </a:solidFill>
            </a:endParaRPr>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66560" y="2549513"/>
            <a:ext cx="4480560" cy="1417320"/>
          </a:xfrm>
          <a:prstGeom prst="rect">
            <a:avLst/>
          </a:prstGeom>
          <a:noFill/>
          <a:ln/>
        </p:spPr>
        <p:txBody>
          <a:bodyPr wrap="square" rtlCol="0" anchor="ctr"/>
          <a:lstStyle/>
          <a:p>
            <a:pPr marL="0" indent="0">
              <a:buNone/>
            </a:pPr>
            <a:r>
              <a:rPr lang="en-US" sz="1600" b="1" dirty="0">
                <a:solidFill>
                  <a:srgbClr val="1F2937"/>
                </a:solidFill>
              </a:rPr>
              <a:t>&lt;form&gt;</a:t>
            </a:r>
          </a:p>
          <a:p>
            <a:pPr marL="0" indent="0">
              <a:buNone/>
            </a:pPr>
            <a:r>
              <a:rPr lang="en-US" sz="1600" b="1" dirty="0">
                <a:solidFill>
                  <a:srgbClr val="1F2937"/>
                </a:solidFill>
              </a:rPr>
              <a:t>  Name</a:t>
            </a:r>
          </a:p>
          <a:p>
            <a:pPr marL="0" indent="0">
              <a:buNone/>
            </a:pPr>
            <a:r>
              <a:rPr lang="en-US" sz="1600" b="1" dirty="0">
                <a:solidFill>
                  <a:srgbClr val="1F2937"/>
                </a:solidFill>
              </a:rPr>
              <a:t>  Email</a:t>
            </a:r>
          </a:p>
          <a:p>
            <a:pPr marL="0" indent="0">
              <a:buNone/>
            </a:pPr>
            <a:r>
              <a:rPr lang="en-US" sz="1600" b="1" dirty="0">
                <a:solidFill>
                  <a:srgbClr val="1F2937"/>
                </a:solidFill>
              </a:rPr>
              <a:t>  Subject</a:t>
            </a:r>
          </a:p>
          <a:p>
            <a:pPr marL="0" indent="0">
              <a:buNone/>
            </a:pPr>
            <a:r>
              <a:rPr lang="en-US" sz="1600" b="1" dirty="0">
                <a:solidFill>
                  <a:srgbClr val="1F2937"/>
                </a:solidFill>
              </a:rPr>
              <a:t>  Message</a:t>
            </a:r>
          </a:p>
          <a:p>
            <a:pPr marL="0" indent="0">
              <a:buNone/>
            </a:pPr>
            <a:r>
              <a:rPr lang="en-US" sz="1600" b="1" dirty="0">
                <a:solidFill>
                  <a:srgbClr val="1F2937"/>
                </a:solidFill>
              </a:rPr>
              <a:t>  Submit</a:t>
            </a:r>
          </a:p>
          <a:p>
            <a:pPr marL="0" indent="0">
              <a:buNone/>
            </a:pPr>
            <a:r>
              <a:rPr lang="en-US" sz="1600" b="1" dirty="0">
                <a:solidFill>
                  <a:srgbClr val="1F2937"/>
                </a:solidFill>
              </a:rPr>
              <a:t>&lt;/form&gt;</a:t>
            </a:r>
            <a:endParaRPr lang="tr-TR" sz="1600" b="1" dirty="0">
              <a:solidFill>
                <a:srgbClr val="1F2937"/>
              </a:solidFill>
            </a:endParaRPr>
          </a:p>
          <a:p>
            <a:pPr marL="0" indent="0">
              <a:buNone/>
            </a:pP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21 / 36</a:t>
            </a:r>
            <a:endParaRPr lang="en-US" sz="13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Example: Registration Form Structure</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registration form often includes username, email, password, department, interests, and agreement options.</a:t>
            </a:r>
            <a:endParaRPr lang="en-US" sz="1700" dirty="0"/>
          </a:p>
          <a:p>
            <a:pPr marL="177800" indent="-177800">
              <a:buSzPct val="100000"/>
              <a:buChar char="•"/>
            </a:pPr>
            <a:r>
              <a:rPr lang="en-US" sz="1700" dirty="0">
                <a:solidFill>
                  <a:srgbClr val="1F2937"/>
                </a:solidFill>
              </a:rPr>
              <a:t>This type of form usually collects more structured information than a contact form.</a:t>
            </a:r>
            <a:endParaRPr lang="en-US" sz="1700" dirty="0"/>
          </a:p>
          <a:p>
            <a:pPr marL="177800" indent="-177800">
              <a:buSzPct val="100000"/>
              <a:buChar char="•"/>
            </a:pPr>
            <a:r>
              <a:rPr lang="en-US" sz="1700" dirty="0">
                <a:solidFill>
                  <a:srgbClr val="1F2937"/>
                </a:solidFill>
              </a:rPr>
              <a:t>Grouping and validation are especially important in registration forms.</a:t>
            </a:r>
            <a:endParaRPr lang="en-US" sz="1700" dirty="0"/>
          </a:p>
          <a:p>
            <a:pPr marL="177800" indent="-177800">
              <a:buSzPct val="100000"/>
              <a:buChar char="•"/>
            </a:pPr>
            <a:r>
              <a:rPr lang="en-US" sz="1700" dirty="0">
                <a:solidFill>
                  <a:srgbClr val="1F2937"/>
                </a:solidFill>
              </a:rPr>
              <a:t>The layout should remain clear even when more fields are added.</a:t>
            </a:r>
            <a:endParaRPr lang="en-US" sz="1700" dirty="0"/>
          </a:p>
        </p:txBody>
      </p:sp>
      <p:sp>
        <p:nvSpPr>
          <p:cNvPr id="10" name="Shape 8"/>
          <p:cNvSpPr/>
          <p:nvPr/>
        </p:nvSpPr>
        <p:spPr>
          <a:xfrm>
            <a:off x="646938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85800" y="4227022"/>
            <a:ext cx="4480560" cy="1417320"/>
          </a:xfrm>
          <a:prstGeom prst="rect">
            <a:avLst/>
          </a:prstGeom>
          <a:noFill/>
          <a:ln/>
        </p:spPr>
        <p:txBody>
          <a:bodyPr wrap="square" rtlCol="0" anchor="ctr"/>
          <a:lstStyle/>
          <a:p>
            <a:pPr marL="0" indent="0">
              <a:buNone/>
            </a:pPr>
            <a:r>
              <a:rPr lang="en-US" sz="2200" b="1" dirty="0">
                <a:solidFill>
                  <a:srgbClr val="1F2937"/>
                </a:solidFill>
              </a:rPr>
              <a:t>A registration form often includes username, email, password, department, interests, and agreement options.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22 / 36</a:t>
            </a:r>
            <a:endParaRPr lang="en-US" sz="1300" dirty="0"/>
          </a:p>
        </p:txBody>
      </p:sp>
      <p:sp>
        <p:nvSpPr>
          <p:cNvPr id="18" name="Text 7">
            <a:extLst>
              <a:ext uri="{FF2B5EF4-FFF2-40B4-BE49-F238E27FC236}">
                <a16:creationId xmlns:a16="http://schemas.microsoft.com/office/drawing/2014/main" id="{064560C5-1059-4CE0-A623-9E2E7E56B77C}"/>
              </a:ext>
            </a:extLst>
          </p:cNvPr>
          <p:cNvSpPr/>
          <p:nvPr/>
        </p:nvSpPr>
        <p:spPr>
          <a:xfrm>
            <a:off x="6675120" y="2184585"/>
            <a:ext cx="4048298" cy="1901952"/>
          </a:xfrm>
          <a:prstGeom prst="rect">
            <a:avLst/>
          </a:prstGeom>
          <a:noFill/>
          <a:ln/>
        </p:spPr>
        <p:txBody>
          <a:bodyPr wrap="square" rtlCol="0" anchor="t"/>
          <a:lstStyle/>
          <a:p>
            <a:pPr marL="0" indent="0">
              <a:buNone/>
            </a:pPr>
            <a:r>
              <a:rPr lang="en-US" sz="1400" dirty="0">
                <a:latin typeface="Consolas" pitchFamily="34" charset="0"/>
                <a:ea typeface="Consolas" pitchFamily="34" charset="-122"/>
                <a:cs typeface="Consolas" pitchFamily="34" charset="-120"/>
              </a:rPr>
              <a:t>&lt;form&gt;</a:t>
            </a:r>
            <a:endParaRPr lang="en-US" sz="1400" dirty="0"/>
          </a:p>
          <a:p>
            <a:pPr marL="0" indent="0">
              <a:buNone/>
            </a:pPr>
            <a:r>
              <a:rPr lang="en-US" sz="1400" dirty="0">
                <a:latin typeface="Consolas" pitchFamily="34" charset="0"/>
                <a:ea typeface="Consolas" pitchFamily="34" charset="-122"/>
                <a:cs typeface="Consolas" pitchFamily="34" charset="-120"/>
              </a:rPr>
              <a:t>  Username</a:t>
            </a:r>
            <a:endParaRPr lang="en-US" sz="1400" dirty="0"/>
          </a:p>
          <a:p>
            <a:pPr marL="0" indent="0">
              <a:buNone/>
            </a:pPr>
            <a:r>
              <a:rPr lang="en-US" sz="1400" dirty="0">
                <a:latin typeface="Consolas" pitchFamily="34" charset="0"/>
                <a:ea typeface="Consolas" pitchFamily="34" charset="-122"/>
                <a:cs typeface="Consolas" pitchFamily="34" charset="-120"/>
              </a:rPr>
              <a:t>  Password</a:t>
            </a:r>
            <a:endParaRPr lang="en-US" sz="1400" dirty="0"/>
          </a:p>
          <a:p>
            <a:pPr marL="0" indent="0">
              <a:buNone/>
            </a:pPr>
            <a:r>
              <a:rPr lang="en-US" sz="1400" dirty="0">
                <a:latin typeface="Consolas" pitchFamily="34" charset="0"/>
                <a:ea typeface="Consolas" pitchFamily="34" charset="-122"/>
                <a:cs typeface="Consolas" pitchFamily="34" charset="-120"/>
              </a:rPr>
              <a:t>  Department</a:t>
            </a:r>
            <a:endParaRPr lang="en-US" sz="1400" dirty="0"/>
          </a:p>
          <a:p>
            <a:pPr marL="0" indent="0">
              <a:buNone/>
            </a:pPr>
            <a:r>
              <a:rPr lang="en-US" sz="1400" dirty="0">
                <a:latin typeface="Consolas" pitchFamily="34" charset="0"/>
                <a:ea typeface="Consolas" pitchFamily="34" charset="-122"/>
                <a:cs typeface="Consolas" pitchFamily="34" charset="-120"/>
              </a:rPr>
              <a:t>  Interests</a:t>
            </a:r>
            <a:endParaRPr lang="en-US" sz="1400" dirty="0"/>
          </a:p>
          <a:p>
            <a:pPr marL="0" indent="0">
              <a:buNone/>
            </a:pPr>
            <a:r>
              <a:rPr lang="en-US" sz="1400" dirty="0">
                <a:latin typeface="Consolas" pitchFamily="34" charset="0"/>
                <a:ea typeface="Consolas" pitchFamily="34" charset="-122"/>
                <a:cs typeface="Consolas" pitchFamily="34" charset="-120"/>
              </a:rPr>
              <a:t>  Agreement checkbox</a:t>
            </a:r>
            <a:endParaRPr lang="en-US" sz="1400" dirty="0"/>
          </a:p>
          <a:p>
            <a:pPr marL="0" indent="0">
              <a:buNone/>
            </a:pPr>
            <a:r>
              <a:rPr lang="en-US" sz="1400" dirty="0">
                <a:latin typeface="Consolas" pitchFamily="34" charset="0"/>
                <a:ea typeface="Consolas" pitchFamily="34" charset="-122"/>
                <a:cs typeface="Consolas" pitchFamily="34" charset="-120"/>
              </a:rPr>
              <a:t>&lt;/form&gt;</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C96A00"/>
          </a:solidFill>
          <a:ln w="12700">
            <a:solidFill>
              <a:srgbClr val="C96A00"/>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Common Form Mistakes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Fields without labels confuse users.</a:t>
            </a:r>
            <a:endParaRPr lang="en-US" sz="1700" dirty="0"/>
          </a:p>
          <a:p>
            <a:pPr marL="177800" indent="-177800">
              <a:buSzPct val="100000"/>
              <a:buChar char="•"/>
            </a:pPr>
            <a:r>
              <a:rPr lang="en-US" sz="1700" dirty="0">
                <a:solidFill>
                  <a:srgbClr val="1F2937"/>
                </a:solidFill>
              </a:rPr>
              <a:t>Missing name attributes prevent data from being submitted correctly.</a:t>
            </a:r>
            <a:endParaRPr lang="en-US" sz="1700" dirty="0"/>
          </a:p>
          <a:p>
            <a:pPr marL="177800" indent="-177800">
              <a:buSzPct val="100000"/>
              <a:buChar char="•"/>
            </a:pPr>
            <a:r>
              <a:rPr lang="en-US" sz="1700" dirty="0">
                <a:solidFill>
                  <a:srgbClr val="1F2937"/>
                </a:solidFill>
              </a:rPr>
              <a:t>Using the wrong input type reduces usability.</a:t>
            </a:r>
            <a:endParaRPr lang="en-US" sz="1700" dirty="0"/>
          </a:p>
          <a:p>
            <a:pPr marL="177800" indent="-177800">
              <a:buSzPct val="100000"/>
              <a:buChar char="•"/>
            </a:pPr>
            <a:r>
              <a:rPr lang="en-US" sz="1700" dirty="0">
                <a:solidFill>
                  <a:srgbClr val="1F2937"/>
                </a:solidFill>
              </a:rPr>
              <a:t>Too many unnecessary fields can frustrate users and reduce form completion.</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85800" y="3217857"/>
            <a:ext cx="4480560" cy="1417320"/>
          </a:xfrm>
          <a:prstGeom prst="rect">
            <a:avLst/>
          </a:prstGeom>
          <a:noFill/>
          <a:ln/>
        </p:spPr>
        <p:txBody>
          <a:bodyPr wrap="square" rtlCol="0" anchor="ctr"/>
          <a:lstStyle/>
          <a:p>
            <a:pPr marL="0" indent="0">
              <a:buNone/>
            </a:pPr>
            <a:r>
              <a:rPr lang="en-US" sz="2200" b="1" dirty="0">
                <a:solidFill>
                  <a:srgbClr val="1F2937"/>
                </a:solidFill>
              </a:rPr>
              <a:t>Fields without labels confuse users.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Pause here and stress the rule, because students often confuse this point.</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23 / 36</a:t>
            </a:r>
            <a:endParaRPr lang="en-US" sz="1300" dirty="0"/>
          </a:p>
        </p:txBody>
      </p:sp>
      <p:sp>
        <p:nvSpPr>
          <p:cNvPr id="18" name="Text 6">
            <a:extLst>
              <a:ext uri="{FF2B5EF4-FFF2-40B4-BE49-F238E27FC236}">
                <a16:creationId xmlns:a16="http://schemas.microsoft.com/office/drawing/2014/main" id="{FB0DEE04-B38E-4CAE-B492-7B050E4DEADB}"/>
              </a:ext>
            </a:extLst>
          </p:cNvPr>
          <p:cNvSpPr/>
          <p:nvPr/>
        </p:nvSpPr>
        <p:spPr>
          <a:xfrm>
            <a:off x="6712527" y="2267712"/>
            <a:ext cx="2834640" cy="1554480"/>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Missing labels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Missing name attributes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Wrong input type</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Too many fields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Unclear layout</a:t>
            </a: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From Forms to Media</a:t>
            </a:r>
            <a:endParaRPr lang="en-US" sz="2400" dirty="0"/>
          </a:p>
        </p:txBody>
      </p:sp>
      <p:sp>
        <p:nvSpPr>
          <p:cNvPr id="8" name="Text 6"/>
          <p:cNvSpPr/>
          <p:nvPr/>
        </p:nvSpPr>
        <p:spPr>
          <a:xfrm>
            <a:off x="521208" y="1133856"/>
            <a:ext cx="9692640" cy="219456"/>
          </a:xfrm>
          <a:prstGeom prst="rect">
            <a:avLst/>
          </a:prstGeom>
          <a:noFill/>
          <a:ln/>
        </p:spPr>
        <p:txBody>
          <a:bodyPr wrap="square" rtlCol="0" anchor="ctr"/>
          <a:lstStyle/>
          <a:p>
            <a:pPr marL="0" indent="0">
              <a:buNone/>
            </a:pPr>
            <a:r>
              <a:rPr lang="en-US" sz="1100" i="1" dirty="0">
                <a:solidFill>
                  <a:srgbClr val="4B5563"/>
                </a:solidFill>
              </a:rPr>
              <a:t>Transition to the second half of the lesson</a:t>
            </a:r>
            <a:endParaRPr lang="en-US" sz="1100" dirty="0"/>
          </a:p>
        </p:txBody>
      </p:sp>
      <p:sp>
        <p:nvSpPr>
          <p:cNvPr id="9" name="Shape 7"/>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10" name="Text 8"/>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Web pages are not only made of text and input fields.</a:t>
            </a:r>
            <a:endParaRPr lang="en-US" sz="1700" dirty="0"/>
          </a:p>
          <a:p>
            <a:pPr marL="177800" indent="-177800">
              <a:buSzPct val="100000"/>
              <a:buChar char="•"/>
            </a:pPr>
            <a:r>
              <a:rPr lang="en-US" sz="1700" dirty="0">
                <a:solidFill>
                  <a:srgbClr val="1F2937"/>
                </a:solidFill>
              </a:rPr>
              <a:t>Modern pages often include images, audio, video, maps, and external content.</a:t>
            </a:r>
            <a:endParaRPr lang="en-US" sz="1700" dirty="0"/>
          </a:p>
          <a:p>
            <a:pPr marL="177800" indent="-177800">
              <a:buSzPct val="100000"/>
              <a:buChar char="•"/>
            </a:pPr>
            <a:r>
              <a:rPr lang="en-US" sz="1700" dirty="0">
                <a:solidFill>
                  <a:srgbClr val="1F2937"/>
                </a:solidFill>
              </a:rPr>
              <a:t>Embedded media makes pages richer and more engaging.</a:t>
            </a:r>
            <a:endParaRPr lang="en-US" sz="1700" dirty="0"/>
          </a:p>
          <a:p>
            <a:pPr marL="177800" indent="-177800">
              <a:buSzPct val="100000"/>
              <a:buChar char="•"/>
            </a:pPr>
            <a:r>
              <a:rPr lang="en-US" sz="1700" dirty="0">
                <a:solidFill>
                  <a:srgbClr val="1F2937"/>
                </a:solidFill>
              </a:rPr>
              <a:t>The key is to use media meaningfully, not excessively.</a:t>
            </a:r>
            <a:endParaRPr lang="en-US" sz="1700" dirty="0"/>
          </a:p>
        </p:txBody>
      </p:sp>
      <p:sp>
        <p:nvSpPr>
          <p:cNvPr id="11" name="Shape 9"/>
          <p:cNvSpPr/>
          <p:nvPr/>
        </p:nvSpPr>
        <p:spPr>
          <a:xfrm>
            <a:off x="6537960" y="1691640"/>
            <a:ext cx="4983480" cy="2286000"/>
          </a:xfrm>
          <a:prstGeom prst="roundRect">
            <a:avLst>
              <a:gd name="adj" fmla="val 2400"/>
            </a:avLst>
          </a:prstGeom>
          <a:solidFill>
            <a:srgbClr val="ECFDF5"/>
          </a:solidFill>
          <a:ln w="12700">
            <a:solidFill>
              <a:srgbClr val="99F6E4"/>
            </a:solidFill>
            <a:prstDash val="solid"/>
          </a:ln>
        </p:spPr>
      </p:sp>
      <p:sp>
        <p:nvSpPr>
          <p:cNvPr id="12" name="Text 10"/>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0F766E"/>
                </a:solidFill>
              </a:rPr>
              <a:t>Key Idea</a:t>
            </a:r>
            <a:endParaRPr lang="en-US" sz="1200" dirty="0"/>
          </a:p>
        </p:txBody>
      </p:sp>
      <p:sp>
        <p:nvSpPr>
          <p:cNvPr id="13" name="Text 11"/>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Web pages are not only made of text and input fields.</a:t>
            </a:r>
            <a:endParaRPr lang="en-US" sz="2200" dirty="0"/>
          </a:p>
        </p:txBody>
      </p:sp>
      <p:sp>
        <p:nvSpPr>
          <p:cNvPr id="14" name="Shape 12"/>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5" name="Text 13"/>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6" name="Text 14"/>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7" name="Shape 15"/>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8" name="Text 16"/>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24 / 36</a:t>
            </a:r>
            <a:endParaRPr lang="en-US" sz="13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What Is Embedded Media?</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Embedded media means placing media content directly inside a web page.</a:t>
            </a:r>
            <a:endParaRPr lang="en-US" sz="1700" dirty="0"/>
          </a:p>
          <a:p>
            <a:pPr marL="177800" indent="-177800">
              <a:buSzPct val="100000"/>
              <a:buChar char="•"/>
            </a:pPr>
            <a:r>
              <a:rPr lang="en-US" sz="1700" dirty="0">
                <a:solidFill>
                  <a:srgbClr val="1F2937"/>
                </a:solidFill>
              </a:rPr>
              <a:t>Examples include images, audio, video, maps, and content from other websites.</a:t>
            </a:r>
            <a:endParaRPr lang="en-US" sz="1700" dirty="0"/>
          </a:p>
          <a:p>
            <a:pPr marL="177800" indent="-177800">
              <a:buSzPct val="100000"/>
              <a:buChar char="•"/>
            </a:pPr>
            <a:r>
              <a:rPr lang="en-US" sz="1700" dirty="0">
                <a:solidFill>
                  <a:srgbClr val="1F2937"/>
                </a:solidFill>
              </a:rPr>
              <a:t>Embedded media can improve both communication and user engagement.</a:t>
            </a:r>
            <a:endParaRPr lang="en-US" sz="1700" dirty="0"/>
          </a:p>
          <a:p>
            <a:pPr marL="177800" indent="-177800">
              <a:buSzPct val="100000"/>
              <a:buChar char="•"/>
            </a:pPr>
            <a:r>
              <a:rPr lang="en-US" sz="1700" dirty="0">
                <a:solidFill>
                  <a:srgbClr val="1F2937"/>
                </a:solidFill>
              </a:rPr>
              <a:t>However, media should support the content, not distract from it.</a:t>
            </a:r>
            <a:endParaRPr lang="tr-TR" sz="1700" dirty="0">
              <a:solidFill>
                <a:srgbClr val="1F2937"/>
              </a:solidFill>
            </a:endParaRPr>
          </a:p>
          <a:p>
            <a:pPr marL="177800" indent="-177800">
              <a:buSzPct val="100000"/>
              <a:buChar char="•"/>
            </a:pPr>
            <a:endParaRPr lang="tr-TR" sz="1700" dirty="0">
              <a:solidFill>
                <a:srgbClr val="1F2937"/>
              </a:solidFill>
            </a:endParaRPr>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Audio</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Video</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Maps</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External content inside another page</a:t>
            </a:r>
            <a:endParaRPr lang="en-US" sz="16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2400"/>
            </a:avLst>
          </a:prstGeom>
          <a:solidFill>
            <a:srgbClr val="ECFDF5"/>
          </a:solidFill>
          <a:ln w="12700">
            <a:solidFill>
              <a:srgbClr val="99F6E4"/>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0F766E"/>
                </a:solidFill>
              </a:rPr>
              <a:t>Key Idea</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Embedded media means placing media content directly inside a web page.</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25 / 36</a:t>
            </a:r>
            <a:endParaRPr lang="en-US" sz="13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Image Review</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The &lt;img&gt; element is used to display an image on the page.</a:t>
            </a:r>
            <a:endParaRPr lang="en-US" sz="1700" dirty="0"/>
          </a:p>
          <a:p>
            <a:pPr marL="177800" indent="-177800">
              <a:buSzPct val="100000"/>
              <a:buChar char="•"/>
            </a:pPr>
            <a:r>
              <a:rPr lang="en-US" sz="1700" dirty="0">
                <a:solidFill>
                  <a:srgbClr val="1F2937"/>
                </a:solidFill>
              </a:rPr>
              <a:t>The src attribute gives the image path or URL.</a:t>
            </a:r>
            <a:endParaRPr lang="en-US" sz="1700" dirty="0"/>
          </a:p>
          <a:p>
            <a:pPr marL="177800" indent="-177800">
              <a:buSzPct val="100000"/>
              <a:buChar char="•"/>
            </a:pPr>
            <a:r>
              <a:rPr lang="en-US" sz="1700" dirty="0">
                <a:solidFill>
                  <a:srgbClr val="1F2937"/>
                </a:solidFill>
              </a:rPr>
              <a:t>The alt attribute provides alternative text if the image cannot be seen.</a:t>
            </a:r>
            <a:endParaRPr lang="en-US" sz="1700" dirty="0"/>
          </a:p>
          <a:p>
            <a:pPr marL="177800" indent="-177800">
              <a:buSzPct val="100000"/>
              <a:buChar char="•"/>
            </a:pPr>
            <a:r>
              <a:rPr lang="en-US" sz="1700" dirty="0">
                <a:solidFill>
                  <a:srgbClr val="1F2937"/>
                </a:solidFill>
              </a:rPr>
              <a:t>Width and height can help control image dimensions.</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Media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&lt;img src="campus.jpg" alt="University campus" width="400"&gt;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26 / 36</a:t>
            </a:r>
            <a:endParaRPr lang="en-US" sz="13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Audio in HTML</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The &lt;audio&gt; element allows us to place sound on a page.</a:t>
            </a:r>
            <a:endParaRPr lang="en-US" sz="1700" dirty="0"/>
          </a:p>
          <a:p>
            <a:pPr marL="177800" indent="-177800">
              <a:buSzPct val="100000"/>
              <a:buChar char="•"/>
            </a:pPr>
            <a:r>
              <a:rPr lang="en-US" sz="1700" dirty="0">
                <a:solidFill>
                  <a:srgbClr val="1F2937"/>
                </a:solidFill>
              </a:rPr>
              <a:t>The controls attribute shows play, pause, and volume controls.</a:t>
            </a:r>
            <a:endParaRPr lang="en-US" sz="1700" dirty="0"/>
          </a:p>
          <a:p>
            <a:pPr marL="177800" indent="-177800">
              <a:buSzPct val="100000"/>
              <a:buChar char="•"/>
            </a:pPr>
            <a:r>
              <a:rPr lang="en-US" sz="1700" dirty="0">
                <a:solidFill>
                  <a:srgbClr val="1F2937"/>
                </a:solidFill>
              </a:rPr>
              <a:t>Audio can be useful for language learning, music samples, podcasts, or pronunciation examples.</a:t>
            </a:r>
            <a:endParaRPr lang="en-US" sz="1700" dirty="0"/>
          </a:p>
          <a:p>
            <a:pPr marL="177800" indent="-177800">
              <a:buSzPct val="100000"/>
              <a:buChar char="•"/>
            </a:pPr>
            <a:r>
              <a:rPr lang="en-US" sz="1700" dirty="0">
                <a:solidFill>
                  <a:srgbClr val="1F2937"/>
                </a:solidFill>
              </a:rPr>
              <a:t>It should be used only when it adds clear value.</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Media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&lt;audio controls&gt;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&lt;source src="lesson.mp3" type="audio/mpeg"&gt;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&lt;/audio&gt;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27 / 36</a:t>
            </a:r>
            <a:endParaRPr lang="en-US" sz="13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Video in HTML</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The &lt;video&gt; element allows us to display video directly in the browser.</a:t>
            </a:r>
            <a:endParaRPr lang="en-US" sz="1700" dirty="0"/>
          </a:p>
          <a:p>
            <a:pPr marL="177800" indent="-177800">
              <a:buSzPct val="100000"/>
              <a:buChar char="•"/>
            </a:pPr>
            <a:r>
              <a:rPr lang="en-US" sz="1700" dirty="0">
                <a:solidFill>
                  <a:srgbClr val="1F2937"/>
                </a:solidFill>
              </a:rPr>
              <a:t>The controls attribute lets the user play, pause, and control the video.</a:t>
            </a:r>
            <a:endParaRPr lang="en-US" sz="1700" dirty="0"/>
          </a:p>
          <a:p>
            <a:pPr marL="177800" indent="-177800">
              <a:buSzPct val="100000"/>
              <a:buChar char="•"/>
            </a:pPr>
            <a:r>
              <a:rPr lang="en-US" sz="1700" dirty="0">
                <a:solidFill>
                  <a:srgbClr val="1F2937"/>
                </a:solidFill>
              </a:rPr>
              <a:t>Video can be useful for tutorials, product demos, and promotional content.</a:t>
            </a:r>
            <a:endParaRPr lang="en-US" sz="1700" dirty="0"/>
          </a:p>
          <a:p>
            <a:pPr marL="177800" indent="-177800">
              <a:buSzPct val="100000"/>
              <a:buChar char="•"/>
            </a:pPr>
            <a:r>
              <a:rPr lang="en-US" sz="1700" dirty="0">
                <a:solidFill>
                  <a:srgbClr val="1F2937"/>
                </a:solidFill>
              </a:rPr>
              <a:t>As with audio, it should be purposeful and not excessive.</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Media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&lt;video controls width="420"&gt;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&lt;source src="intro.mp4" type="video/mp4"&gt;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&lt;/video&gt;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28 / 36</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Why Do We Use Forms?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Forms collect information from users.</a:t>
            </a:r>
            <a:endParaRPr lang="en-US" sz="1700" dirty="0"/>
          </a:p>
          <a:p>
            <a:pPr marL="177800" indent="-177800">
              <a:buSzPct val="100000"/>
              <a:buChar char="•"/>
            </a:pPr>
            <a:r>
              <a:rPr lang="en-US" sz="1700" dirty="0">
                <a:solidFill>
                  <a:srgbClr val="1F2937"/>
                </a:solidFill>
              </a:rPr>
              <a:t>They are used in login pages, registration pages, contact pages, search boxes, booking pages, and feedback pages.</a:t>
            </a:r>
            <a:endParaRPr lang="en-US" sz="1700" dirty="0"/>
          </a:p>
          <a:p>
            <a:pPr marL="177800" indent="-177800">
              <a:buSzPct val="100000"/>
              <a:buChar char="•"/>
            </a:pPr>
            <a:r>
              <a:rPr lang="en-US" sz="1700" dirty="0">
                <a:solidFill>
                  <a:srgbClr val="1F2937"/>
                </a:solidFill>
              </a:rPr>
              <a:t>A form creates interaction between the user and the website.</a:t>
            </a:r>
            <a:endParaRPr lang="en-US" sz="1700" dirty="0"/>
          </a:p>
          <a:p>
            <a:pPr marL="177800" indent="-177800">
              <a:buSzPct val="100000"/>
              <a:buChar char="•"/>
            </a:pPr>
            <a:r>
              <a:rPr lang="en-US" sz="1700" dirty="0">
                <a:solidFill>
                  <a:srgbClr val="1F2937"/>
                </a:solidFill>
              </a:rPr>
              <a:t>Without forms, a website can display information, but it cannot easily gather information.</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Forms collect information from users.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03 / 36</a:t>
            </a:r>
            <a:endParaRPr lang="en-US" sz="1300" dirty="0"/>
          </a:p>
        </p:txBody>
      </p:sp>
      <p:sp>
        <p:nvSpPr>
          <p:cNvPr id="18" name="Text 6">
            <a:extLst>
              <a:ext uri="{FF2B5EF4-FFF2-40B4-BE49-F238E27FC236}">
                <a16:creationId xmlns:a16="http://schemas.microsoft.com/office/drawing/2014/main" id="{C0C394F2-4752-4850-B2C8-3F91B11280DB}"/>
              </a:ext>
            </a:extLst>
          </p:cNvPr>
          <p:cNvSpPr/>
          <p:nvPr/>
        </p:nvSpPr>
        <p:spPr>
          <a:xfrm>
            <a:off x="914400" y="3951871"/>
            <a:ext cx="2633472" cy="2103120"/>
          </a:xfrm>
          <a:prstGeom prst="rect">
            <a:avLst/>
          </a:prstGeom>
          <a:noFill/>
          <a:ln/>
        </p:spPr>
        <p:txBody>
          <a:bodyPr wrap="square" rtlCol="0" anchor="t"/>
          <a:lstStyle/>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Login forms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Contact forms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Registration forms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Feedback forms</a:t>
            </a:r>
            <a:endParaRPr lang="en-US" sz="1800" dirty="0"/>
          </a:p>
          <a:p>
            <a:pPr marL="228600" indent="-228600">
              <a:buSzPct val="100000"/>
              <a:buChar char="•"/>
            </a:pPr>
            <a:r>
              <a:rPr lang="en-US" sz="1800" dirty="0">
                <a:solidFill>
                  <a:srgbClr val="0F172A"/>
                </a:solidFill>
                <a:latin typeface="Calibri" pitchFamily="34" charset="0"/>
                <a:ea typeface="Calibri" pitchFamily="34" charset="-122"/>
                <a:cs typeface="Calibri" pitchFamily="34" charset="-120"/>
              </a:rPr>
              <a:t>Search forms</a:t>
            </a:r>
            <a:endParaRPr lang="en-US"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iframe</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An iframe displays external content inside the current page.</a:t>
            </a:r>
            <a:endParaRPr lang="en-US" sz="1700" dirty="0"/>
          </a:p>
          <a:p>
            <a:pPr marL="177800" indent="-177800">
              <a:buSzPct val="100000"/>
              <a:buChar char="•"/>
            </a:pPr>
            <a:r>
              <a:rPr lang="en-US" sz="1700" dirty="0">
                <a:solidFill>
                  <a:srgbClr val="1F2937"/>
                </a:solidFill>
              </a:rPr>
              <a:t>It can be used to embed videos, maps, or another web page.</a:t>
            </a:r>
            <a:endParaRPr lang="en-US" sz="1700" dirty="0"/>
          </a:p>
          <a:p>
            <a:pPr marL="177800" indent="-177800">
              <a:buSzPct val="100000"/>
              <a:buChar char="•"/>
            </a:pPr>
            <a:r>
              <a:rPr lang="en-US" sz="1700" dirty="0">
                <a:solidFill>
                  <a:srgbClr val="1F2937"/>
                </a:solidFill>
              </a:rPr>
              <a:t>This makes it possible to show outside content without leaving the site.</a:t>
            </a:r>
            <a:endParaRPr lang="en-US" sz="1700" dirty="0"/>
          </a:p>
          <a:p>
            <a:pPr marL="177800" indent="-177800">
              <a:buSzPct val="100000"/>
              <a:buChar char="•"/>
            </a:pPr>
            <a:r>
              <a:rPr lang="en-US" sz="1700" dirty="0">
                <a:solidFill>
                  <a:srgbClr val="1F2937"/>
                </a:solidFill>
              </a:rPr>
              <a:t>An iframe should be used carefully and only when it improves the page.</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Media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&lt;iframe src="https://example.com" width="500" height="300"&gt;&lt;/iframe&gt;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29 / 36</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Embedding YouTube Videos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YouTube videos are commonly embedded with an iframe.</a:t>
            </a:r>
            <a:endParaRPr lang="en-US" sz="1700" dirty="0"/>
          </a:p>
          <a:p>
            <a:pPr marL="177800" indent="-177800">
              <a:buSzPct val="100000"/>
              <a:buChar char="•"/>
            </a:pPr>
            <a:r>
              <a:rPr lang="en-US" sz="1700" dirty="0">
                <a:solidFill>
                  <a:srgbClr val="1F2937"/>
                </a:solidFill>
              </a:rPr>
              <a:t>This is useful for lessons, tutorials, presentations, and portfolio pages.</a:t>
            </a:r>
            <a:endParaRPr lang="en-US" sz="1700" dirty="0"/>
          </a:p>
          <a:p>
            <a:pPr marL="177800" indent="-177800">
              <a:buSzPct val="100000"/>
              <a:buChar char="•"/>
            </a:pPr>
            <a:r>
              <a:rPr lang="en-US" sz="1700" dirty="0">
                <a:solidFill>
                  <a:srgbClr val="1F2937"/>
                </a:solidFill>
              </a:rPr>
              <a:t>Embedded video can improve understanding by combining text with demonstration.</a:t>
            </a:r>
            <a:endParaRPr lang="en-US" sz="1700" dirty="0"/>
          </a:p>
          <a:p>
            <a:pPr marL="177800" indent="-177800">
              <a:buSzPct val="100000"/>
              <a:buChar char="•"/>
            </a:pPr>
            <a:r>
              <a:rPr lang="en-US" sz="1700" dirty="0">
                <a:solidFill>
                  <a:srgbClr val="1F2937"/>
                </a:solidFill>
              </a:rPr>
              <a:t>A page should still provide context around the video.</a:t>
            </a:r>
            <a:endParaRPr lang="en-US" sz="1700" dirty="0"/>
          </a:p>
        </p:txBody>
      </p:sp>
      <p:sp>
        <p:nvSpPr>
          <p:cNvPr id="10" name="Shape 8"/>
          <p:cNvSpPr/>
          <p:nvPr/>
        </p:nvSpPr>
        <p:spPr>
          <a:xfrm>
            <a:off x="6537960" y="1691640"/>
            <a:ext cx="4983480" cy="2286000"/>
          </a:xfrm>
          <a:prstGeom prst="roundRect">
            <a:avLst>
              <a:gd name="adj" fmla="val 2400"/>
            </a:avLst>
          </a:prstGeom>
          <a:solidFill>
            <a:srgbClr val="ECFDF5"/>
          </a:solidFill>
          <a:ln w="12700">
            <a:solidFill>
              <a:srgbClr val="99F6E4"/>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0F766E"/>
                </a:solidFill>
              </a:rPr>
              <a:t>Key Idea</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YouTube videos are commonly embedded with an iframe.</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30 / 36</a:t>
            </a:r>
            <a:endParaRPr lang="en-US" sz="13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Embedding Maps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Embedded maps are common on contact pages and company websites.</a:t>
            </a:r>
            <a:endParaRPr lang="en-US" sz="1700" dirty="0"/>
          </a:p>
          <a:p>
            <a:pPr marL="177800" indent="-177800">
              <a:buSzPct val="100000"/>
              <a:buChar char="•"/>
            </a:pPr>
            <a:r>
              <a:rPr lang="en-US" sz="1700" dirty="0">
                <a:solidFill>
                  <a:srgbClr val="1F2937"/>
                </a:solidFill>
              </a:rPr>
              <a:t>They help users find a location more easily.</a:t>
            </a:r>
            <a:endParaRPr lang="en-US" sz="1700" dirty="0"/>
          </a:p>
          <a:p>
            <a:pPr marL="177800" indent="-177800">
              <a:buSzPct val="100000"/>
              <a:buChar char="•"/>
            </a:pPr>
            <a:r>
              <a:rPr lang="en-US" sz="1700" dirty="0">
                <a:solidFill>
                  <a:srgbClr val="1F2937"/>
                </a:solidFill>
              </a:rPr>
              <a:t>Maps are especially useful for campuses, offices, stores, and event venues.</a:t>
            </a:r>
            <a:endParaRPr lang="en-US" sz="1700" dirty="0"/>
          </a:p>
          <a:p>
            <a:pPr marL="177800" indent="-177800">
              <a:buSzPct val="100000"/>
              <a:buChar char="•"/>
            </a:pPr>
            <a:r>
              <a:rPr lang="en-US" sz="1700" dirty="0">
                <a:solidFill>
                  <a:srgbClr val="1F2937"/>
                </a:solidFill>
              </a:rPr>
              <a:t>This is one of the most practical uses of embedded external content.</a:t>
            </a:r>
            <a:endParaRPr lang="en-US" sz="1700" dirty="0"/>
          </a:p>
        </p:txBody>
      </p:sp>
      <p:sp>
        <p:nvSpPr>
          <p:cNvPr id="10" name="Shape 8"/>
          <p:cNvSpPr/>
          <p:nvPr/>
        </p:nvSpPr>
        <p:spPr>
          <a:xfrm>
            <a:off x="6537960" y="1691640"/>
            <a:ext cx="4983480" cy="2286000"/>
          </a:xfrm>
          <a:prstGeom prst="roundRect">
            <a:avLst>
              <a:gd name="adj" fmla="val 2400"/>
            </a:avLst>
          </a:prstGeom>
          <a:solidFill>
            <a:srgbClr val="ECFDF5"/>
          </a:solidFill>
          <a:ln w="12700">
            <a:solidFill>
              <a:srgbClr val="99F6E4"/>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0F766E"/>
                </a:solidFill>
              </a:rPr>
              <a:t>Key Idea</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Embedded maps are common on contact pages and company websites.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31 / 36</a:t>
            </a:r>
            <a:endParaRPr lang="en-US" sz="13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F766E"/>
          </a:solidFill>
          <a:ln w="12700">
            <a:solidFill>
              <a:srgbClr val="0F766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Best Practices for Embedded Media</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Use media only when it improves understanding or user experience.</a:t>
            </a:r>
            <a:endParaRPr lang="en-US" sz="1700" dirty="0"/>
          </a:p>
          <a:p>
            <a:pPr marL="177800" indent="-177800">
              <a:buSzPct val="100000"/>
              <a:buChar char="•"/>
            </a:pPr>
            <a:r>
              <a:rPr lang="en-US" sz="1700" dirty="0">
                <a:solidFill>
                  <a:srgbClr val="1F2937"/>
                </a:solidFill>
              </a:rPr>
              <a:t>Keep pages fast by avoiding unnecessarily large files.</a:t>
            </a:r>
            <a:endParaRPr lang="en-US" sz="1700" dirty="0"/>
          </a:p>
          <a:p>
            <a:pPr marL="177800" indent="-177800">
              <a:buSzPct val="100000"/>
              <a:buChar char="•"/>
            </a:pPr>
            <a:r>
              <a:rPr lang="en-US" sz="1700" dirty="0">
                <a:solidFill>
                  <a:srgbClr val="1F2937"/>
                </a:solidFill>
              </a:rPr>
              <a:t>Provide labels, titles, or context for media elements.</a:t>
            </a:r>
            <a:endParaRPr lang="en-US" sz="1700" dirty="0"/>
          </a:p>
          <a:p>
            <a:pPr marL="177800" indent="-177800">
              <a:buSzPct val="100000"/>
              <a:buChar char="•"/>
            </a:pPr>
            <a:r>
              <a:rPr lang="en-US" sz="1700" dirty="0">
                <a:solidFill>
                  <a:srgbClr val="1F2937"/>
                </a:solidFill>
              </a:rPr>
              <a:t>Balance media with text so the page remains clear and readable.</a:t>
            </a:r>
            <a:endParaRPr lang="en-US" sz="1700" dirty="0"/>
          </a:p>
        </p:txBody>
      </p:sp>
      <p:sp>
        <p:nvSpPr>
          <p:cNvPr id="10" name="Shape 8"/>
          <p:cNvSpPr/>
          <p:nvPr/>
        </p:nvSpPr>
        <p:spPr>
          <a:xfrm>
            <a:off x="6537960" y="1691640"/>
            <a:ext cx="4983480" cy="2286000"/>
          </a:xfrm>
          <a:prstGeom prst="roundRect">
            <a:avLst>
              <a:gd name="adj" fmla="val 2400"/>
            </a:avLst>
          </a:prstGeom>
          <a:solidFill>
            <a:srgbClr val="ECFDF5"/>
          </a:solidFill>
          <a:ln w="12700">
            <a:solidFill>
              <a:srgbClr val="99F6E4"/>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0F766E"/>
                </a:solidFill>
              </a:rPr>
              <a:t>Key Idea</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Use media only when it improves understanding or user experience.</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Explain how media should support the content, not distract from it.</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32 / 36</a:t>
            </a:r>
            <a:endParaRPr lang="en-US" sz="13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C96A00"/>
          </a:solidFill>
          <a:ln w="12700">
            <a:solidFill>
              <a:srgbClr val="C96A00"/>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Common Media Mistakes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Using very large files can slow down the page.</a:t>
            </a:r>
            <a:endParaRPr lang="en-US" sz="1700" dirty="0"/>
          </a:p>
          <a:p>
            <a:pPr marL="177800" indent="-177800">
              <a:buSzPct val="100000"/>
              <a:buChar char="•"/>
            </a:pPr>
            <a:r>
              <a:rPr lang="en-US" sz="1700" dirty="0">
                <a:solidFill>
                  <a:srgbClr val="1F2937"/>
                </a:solidFill>
              </a:rPr>
              <a:t>Autoplaying audio or video can annoy users.</a:t>
            </a:r>
            <a:endParaRPr lang="en-US" sz="1700" dirty="0"/>
          </a:p>
          <a:p>
            <a:pPr marL="177800" indent="-177800">
              <a:buSzPct val="100000"/>
              <a:buChar char="•"/>
            </a:pPr>
            <a:r>
              <a:rPr lang="en-US" sz="1700" dirty="0">
                <a:solidFill>
                  <a:srgbClr val="1F2937"/>
                </a:solidFill>
              </a:rPr>
              <a:t>Missing controls can make the media hard to use.</a:t>
            </a:r>
            <a:endParaRPr lang="en-US" sz="1700" dirty="0"/>
          </a:p>
          <a:p>
            <a:pPr marL="177800" indent="-177800">
              <a:buSzPct val="100000"/>
              <a:buChar char="•"/>
            </a:pPr>
            <a:r>
              <a:rPr lang="en-US" sz="1700" dirty="0">
                <a:solidFill>
                  <a:srgbClr val="1F2937"/>
                </a:solidFill>
              </a:rPr>
              <a:t>Media without explanation or poor placement can weaken the design.</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Using very large files can slow down the page.</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Pause here and stress the rule, because students often confuse this point.</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33 / 36</a:t>
            </a:r>
            <a:endParaRPr lang="en-US" sz="13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Mini Practice Activity</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Create a simple HTML page with one realistic form.</a:t>
            </a:r>
            <a:endParaRPr lang="en-US" sz="1700" dirty="0"/>
          </a:p>
          <a:p>
            <a:pPr marL="177800" indent="-177800">
              <a:buSzPct val="100000"/>
              <a:buChar char="•"/>
            </a:pPr>
            <a:r>
              <a:rPr lang="en-US" sz="1700" dirty="0">
                <a:solidFill>
                  <a:srgbClr val="1F2937"/>
                </a:solidFill>
              </a:rPr>
              <a:t>Add at least one validated input field.</a:t>
            </a:r>
            <a:endParaRPr lang="en-US" sz="1700" dirty="0"/>
          </a:p>
          <a:p>
            <a:pPr marL="177800" indent="-177800">
              <a:buSzPct val="100000"/>
              <a:buChar char="•"/>
            </a:pPr>
            <a:r>
              <a:rPr lang="en-US" sz="1700" dirty="0">
                <a:solidFill>
                  <a:srgbClr val="1F2937"/>
                </a:solidFill>
              </a:rPr>
              <a:t>Include one media element such as an image, audio clip, video, or embedded map.</a:t>
            </a:r>
            <a:endParaRPr lang="en-US" sz="1700" dirty="0"/>
          </a:p>
          <a:p>
            <a:pPr marL="177800" indent="-177800">
              <a:buSzPct val="100000"/>
              <a:buChar char="•"/>
            </a:pPr>
            <a:r>
              <a:rPr lang="en-US" sz="1700" dirty="0">
                <a:solidFill>
                  <a:srgbClr val="1F2937"/>
                </a:solidFill>
              </a:rPr>
              <a:t>Keep the page organized, clear, and purposeful.</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Create a simple HTML page with one realistic form.</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34 / 36</a:t>
            </a:r>
            <a:endParaRPr lang="en-US" sz="13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Lesson Summary</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Forms collect user information and support interaction.</a:t>
            </a:r>
            <a:endParaRPr lang="en-US" sz="1700" dirty="0"/>
          </a:p>
          <a:p>
            <a:pPr marL="177800" indent="-177800">
              <a:buSzPct val="100000"/>
              <a:buChar char="•"/>
            </a:pPr>
            <a:r>
              <a:rPr lang="en-US" sz="1700" dirty="0">
                <a:solidFill>
                  <a:srgbClr val="1F2937"/>
                </a:solidFill>
              </a:rPr>
              <a:t>Better forms use labels, suitable input types, validation, and clear organization.</a:t>
            </a:r>
            <a:endParaRPr lang="en-US" sz="1700" dirty="0"/>
          </a:p>
          <a:p>
            <a:pPr marL="177800" indent="-177800">
              <a:buSzPct val="100000"/>
              <a:buChar char="•"/>
            </a:pPr>
            <a:r>
              <a:rPr lang="en-US" sz="1700" dirty="0">
                <a:solidFill>
                  <a:srgbClr val="1F2937"/>
                </a:solidFill>
              </a:rPr>
              <a:t>Embedded media enriches web pages through images, audio, video, and external content.</a:t>
            </a:r>
            <a:endParaRPr lang="en-US" sz="1700" dirty="0"/>
          </a:p>
          <a:p>
            <a:pPr marL="177800" indent="-177800">
              <a:buSzPct val="100000"/>
              <a:buChar char="•"/>
            </a:pPr>
            <a:r>
              <a:rPr lang="en-US" sz="1700" dirty="0">
                <a:solidFill>
                  <a:srgbClr val="1F2937"/>
                </a:solidFill>
              </a:rPr>
              <a:t>Effective web design combines usability, clarity, and meaningful presentation.</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Forms collect user information and support interaction.</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35 / 36</a:t>
            </a:r>
            <a:endParaRPr lang="en-US" sz="13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Quick Check / Exit Questions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What is the difference between GET and POST?</a:t>
            </a:r>
            <a:endParaRPr lang="en-US" sz="1700" dirty="0"/>
          </a:p>
          <a:p>
            <a:pPr marL="177800" indent="-177800">
              <a:buSzPct val="100000"/>
              <a:buChar char="•"/>
            </a:pPr>
            <a:r>
              <a:rPr lang="en-US" sz="1700" dirty="0">
                <a:solidFill>
                  <a:srgbClr val="1F2937"/>
                </a:solidFill>
              </a:rPr>
              <a:t>Why is the name attribute important in forms?</a:t>
            </a:r>
            <a:endParaRPr lang="en-US" sz="1700" dirty="0"/>
          </a:p>
          <a:p>
            <a:pPr marL="177800" indent="-177800">
              <a:buSzPct val="100000"/>
              <a:buChar char="•"/>
            </a:pPr>
            <a:r>
              <a:rPr lang="en-US" sz="1700" dirty="0">
                <a:solidFill>
                  <a:srgbClr val="1F2937"/>
                </a:solidFill>
              </a:rPr>
              <a:t>What is the difference between radio buttons and checkboxes?</a:t>
            </a:r>
            <a:endParaRPr lang="en-US" sz="1700" dirty="0"/>
          </a:p>
          <a:p>
            <a:pPr marL="177800" indent="-177800">
              <a:buSzPct val="100000"/>
              <a:buChar char="•"/>
            </a:pPr>
            <a:r>
              <a:rPr lang="en-US" sz="1700" dirty="0">
                <a:solidFill>
                  <a:srgbClr val="1F2937"/>
                </a:solidFill>
              </a:rPr>
              <a:t>What does required do, and what is an iframe used for?</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What is the difference between GET and POST?</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36 / 36</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Basic Form Structure Review</a:t>
            </a:r>
            <a:endParaRPr lang="en-US" sz="2400" dirty="0"/>
          </a:p>
        </p:txBody>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A form starts with the &lt;form&gt; element.</a:t>
            </a:r>
            <a:endParaRPr lang="en-US" sz="1700" dirty="0"/>
          </a:p>
          <a:p>
            <a:pPr marL="177800" indent="-177800">
              <a:buSzPct val="100000"/>
              <a:buChar char="•"/>
            </a:pPr>
            <a:r>
              <a:rPr lang="en-US" sz="1700" dirty="0">
                <a:solidFill>
                  <a:srgbClr val="1F2937"/>
                </a:solidFill>
              </a:rPr>
              <a:t>Inside the form, we place labels, input fields, menus, text areas, and buttons.</a:t>
            </a:r>
            <a:endParaRPr lang="en-US" sz="1700" dirty="0"/>
          </a:p>
          <a:p>
            <a:pPr marL="177800" indent="-177800">
              <a:buSzPct val="100000"/>
              <a:buChar char="•"/>
            </a:pPr>
            <a:r>
              <a:rPr lang="en-US" sz="1700" dirty="0">
                <a:solidFill>
                  <a:srgbClr val="1F2937"/>
                </a:solidFill>
              </a:rPr>
              <a:t>The action attribute tells the browser where the data should go.</a:t>
            </a:r>
            <a:endParaRPr lang="en-US" sz="1700" dirty="0"/>
          </a:p>
          <a:p>
            <a:pPr marL="177800" indent="-177800">
              <a:buSzPct val="100000"/>
              <a:buChar char="•"/>
            </a:pPr>
            <a:r>
              <a:rPr lang="en-US" sz="1700" dirty="0">
                <a:solidFill>
                  <a:srgbClr val="1F2937"/>
                </a:solidFill>
              </a:rPr>
              <a:t>The method attribute tells the browser how the data should be sent.</a:t>
            </a:r>
            <a:endParaRPr lang="tr-TR" sz="1700" dirty="0">
              <a:solidFill>
                <a:srgbClr val="1F2937"/>
              </a:solidFill>
            </a:endParaRPr>
          </a:p>
          <a:p>
            <a:pPr marL="177800" indent="-177800">
              <a:buSzPct val="100000"/>
              <a:buFontTx/>
              <a:buChar char="•"/>
            </a:pPr>
            <a:r>
              <a:rPr lang="en-US" sz="1800" dirty="0">
                <a:solidFill>
                  <a:srgbClr val="0F172A"/>
                </a:solidFill>
                <a:latin typeface="Calibri" pitchFamily="34" charset="0"/>
                <a:ea typeface="Calibri" pitchFamily="34" charset="-122"/>
                <a:cs typeface="Calibri" pitchFamily="34" charset="-120"/>
              </a:rPr>
              <a:t>A submit control sends the form.</a:t>
            </a:r>
            <a:endParaRPr lang="en-US" sz="18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&lt;form action="/submit" method="post"&gt;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&lt;label&gt;Name&lt;/label&gt;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&lt;input type="text"&gt;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&lt;button type="submit"&gt;Send&lt;/button&gt;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&lt;/form&gt;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04 / 36</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How Form Submission Works</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The user enters data into inputs.</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The browser collects values by using the name attribute</a:t>
            </a:r>
            <a:endParaRPr lang="tr-TR" sz="1600" dirty="0">
              <a:solidFill>
                <a:srgbClr val="0F172A"/>
              </a:solidFill>
              <a:latin typeface="Calibri" pitchFamily="34" charset="0"/>
              <a:ea typeface="Calibri" pitchFamily="34" charset="-122"/>
              <a:cs typeface="Calibri" pitchFamily="34" charset="-120"/>
            </a:endParaRPr>
          </a:p>
          <a:p>
            <a:pPr marL="228600" indent="-228600">
              <a:buSzPct val="100000"/>
              <a:buChar char="•"/>
            </a:pPr>
            <a:r>
              <a:rPr lang="en-US" sz="1700" dirty="0">
                <a:solidFill>
                  <a:srgbClr val="1F2937"/>
                </a:solidFill>
              </a:rPr>
              <a:t>Each value is paired with its name attribute.</a:t>
            </a:r>
            <a:endParaRPr lang="tr-TR" sz="1700" dirty="0">
              <a:solidFill>
                <a:srgbClr val="1F2937"/>
              </a:solidFill>
            </a:endParaRPr>
          </a:p>
          <a:p>
            <a:pPr marL="228600" indent="-228600">
              <a:buSzPct val="100000"/>
              <a:buFontTx/>
              <a:buChar char="•"/>
            </a:pPr>
            <a:r>
              <a:rPr lang="en-US" sz="1600" dirty="0">
                <a:solidFill>
                  <a:srgbClr val="0F172A"/>
                </a:solidFill>
                <a:latin typeface="Calibri" pitchFamily="34" charset="0"/>
                <a:ea typeface="Calibri" pitchFamily="34" charset="-122"/>
                <a:cs typeface="Calibri" pitchFamily="34" charset="-120"/>
              </a:rPr>
              <a:t>The browser sends the data to the action URL.</a:t>
            </a:r>
            <a:endParaRPr lang="en-US" sz="1600" dirty="0"/>
          </a:p>
          <a:p>
            <a:pPr marL="177800" indent="-177800">
              <a:buSzPct val="100000"/>
              <a:buChar char="•"/>
            </a:pPr>
            <a:r>
              <a:rPr lang="en-US" sz="1700" dirty="0">
                <a:solidFill>
                  <a:srgbClr val="1F2937"/>
                </a:solidFill>
              </a:rPr>
              <a:t>When the user clicks Submit, the browser sends the data to the address in action.</a:t>
            </a:r>
            <a:endParaRPr lang="tr-TR" sz="1700" dirty="0">
              <a:solidFill>
                <a:srgbClr val="1F2937"/>
              </a:solidFill>
            </a:endParaRPr>
          </a:p>
          <a:p>
            <a:pPr marL="177800" indent="-177800">
              <a:buSzPct val="100000"/>
              <a:buFontTx/>
              <a:buChar char="•"/>
            </a:pPr>
            <a:r>
              <a:rPr lang="en-US" sz="1600" dirty="0">
                <a:solidFill>
                  <a:srgbClr val="0F172A"/>
                </a:solidFill>
                <a:latin typeface="Calibri" pitchFamily="34" charset="0"/>
                <a:ea typeface="Calibri" pitchFamily="34" charset="-122"/>
                <a:cs typeface="Calibri" pitchFamily="34" charset="-120"/>
              </a:rPr>
              <a:t>The server receives and processes the request.</a:t>
            </a:r>
            <a:endParaRPr lang="en-US" sz="16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username=ali</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email=ali@example.com</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message=Hello</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05 / 36</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Understanding action and method</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action = the destination URL for submitted data</a:t>
            </a:r>
            <a:endParaRPr lang="en-US" sz="1600" dirty="0"/>
          </a:p>
          <a:p>
            <a:pPr marL="228600" indent="-228600">
              <a:buSzPct val="100000"/>
              <a:buChar char="•"/>
            </a:pPr>
            <a:r>
              <a:rPr lang="en-US" sz="1600" dirty="0">
                <a:solidFill>
                  <a:srgbClr val="0F172A"/>
                </a:solidFill>
                <a:latin typeface="Calibri" pitchFamily="34" charset="0"/>
                <a:ea typeface="Calibri" pitchFamily="34" charset="-122"/>
                <a:cs typeface="Calibri" pitchFamily="34" charset="-120"/>
              </a:rPr>
              <a:t>method = GET or POST</a:t>
            </a:r>
            <a:endParaRPr lang="en-US" sz="1600" dirty="0"/>
          </a:p>
          <a:p>
            <a:pPr marL="177800" indent="-177800">
              <a:buSzPct val="100000"/>
              <a:buChar char="•"/>
            </a:pPr>
            <a:r>
              <a:rPr lang="en-US" sz="1700" dirty="0">
                <a:solidFill>
                  <a:srgbClr val="1F2937"/>
                </a:solidFill>
              </a:rPr>
              <a:t>method = the transmission style of the form data</a:t>
            </a:r>
            <a:endParaRPr lang="tr-TR" sz="1700" dirty="0">
              <a:solidFill>
                <a:srgbClr val="1F2937"/>
              </a:solidFill>
            </a:endParaRPr>
          </a:p>
          <a:p>
            <a:pPr marL="177800" indent="-177800">
              <a:buSzPct val="100000"/>
              <a:buFontTx/>
              <a:buChar char="•"/>
            </a:pPr>
            <a:r>
              <a:rPr lang="en-US" sz="1600" dirty="0">
                <a:solidFill>
                  <a:srgbClr val="0F172A"/>
                </a:solidFill>
                <a:latin typeface="Calibri" pitchFamily="34" charset="0"/>
                <a:ea typeface="Calibri" pitchFamily="34" charset="-122"/>
                <a:cs typeface="Calibri" pitchFamily="34" charset="-120"/>
              </a:rPr>
              <a:t>Together they define where data goes and how it travels.</a:t>
            </a:r>
            <a:endParaRPr lang="en-US" sz="1600" dirty="0"/>
          </a:p>
          <a:p>
            <a:pPr marL="177800" indent="-177800">
              <a:buSzPct val="100000"/>
              <a:buChar char="•"/>
            </a:pPr>
            <a:r>
              <a:rPr lang="en-US" sz="1700" dirty="0">
                <a:solidFill>
                  <a:srgbClr val="1F2937"/>
                </a:solidFill>
              </a:rPr>
              <a:t>If action is missing, the form may submit to the current page.</a:t>
            </a:r>
            <a:endParaRPr lang="en-US" sz="1700" dirty="0"/>
          </a:p>
          <a:p>
            <a:pPr marL="177800" indent="-177800">
              <a:buSzPct val="100000"/>
              <a:buChar char="•"/>
            </a:pPr>
            <a:r>
              <a:rPr lang="en-US" sz="1700" dirty="0">
                <a:solidFill>
                  <a:srgbClr val="1F2937"/>
                </a:solidFill>
              </a:rPr>
              <a:t>If method is missing, the browser usually uses GET by default.</a:t>
            </a:r>
            <a:endParaRPr lang="en-US" sz="1700" dirty="0"/>
          </a:p>
        </p:txBody>
      </p:sp>
      <p:sp>
        <p:nvSpPr>
          <p:cNvPr id="10" name="Shape 8"/>
          <p:cNvSpPr/>
          <p:nvPr/>
        </p:nvSpPr>
        <p:spPr>
          <a:xfrm>
            <a:off x="6537960" y="1691640"/>
            <a:ext cx="4983480" cy="2286000"/>
          </a:xfrm>
          <a:prstGeom prst="roundRect">
            <a:avLst>
              <a:gd name="adj" fmla="val 3200"/>
            </a:avLst>
          </a:prstGeom>
          <a:solidFill>
            <a:srgbClr val="F8FAFC"/>
          </a:solidFill>
          <a:ln w="12700">
            <a:solidFill>
              <a:srgbClr val="CBD5E1"/>
            </a:solidFill>
            <a:prstDash val="solid"/>
          </a:ln>
          <a:effectLst>
            <a:outerShdw blurRad="12700" dist="19050" dir="2700000" algn="bl" rotWithShape="0">
              <a:srgbClr val="000000">
                <a:alpha val="12000"/>
              </a:srgbClr>
            </a:outerShdw>
          </a:effectLst>
        </p:spPr>
      </p:sp>
      <p:sp>
        <p:nvSpPr>
          <p:cNvPr id="11" name="Text 9"/>
          <p:cNvSpPr/>
          <p:nvPr/>
        </p:nvSpPr>
        <p:spPr>
          <a:xfrm>
            <a:off x="6702552" y="1783080"/>
            <a:ext cx="4654296" cy="182880"/>
          </a:xfrm>
          <a:prstGeom prst="rect">
            <a:avLst/>
          </a:prstGeom>
          <a:noFill/>
          <a:ln/>
        </p:spPr>
        <p:txBody>
          <a:bodyPr wrap="square" rtlCol="0" anchor="ctr"/>
          <a:lstStyle/>
          <a:p>
            <a:pPr marL="0" indent="0">
              <a:buNone/>
            </a:pPr>
            <a:r>
              <a:rPr lang="en-US" sz="1100" b="1" dirty="0">
                <a:solidFill>
                  <a:srgbClr val="245B9E"/>
                </a:solidFill>
              </a:rPr>
              <a:t>HTML Example</a:t>
            </a:r>
            <a:endParaRPr lang="en-US" sz="1100" dirty="0"/>
          </a:p>
        </p:txBody>
      </p:sp>
      <p:sp>
        <p:nvSpPr>
          <p:cNvPr id="12" name="Text 10"/>
          <p:cNvSpPr/>
          <p:nvPr/>
        </p:nvSpPr>
        <p:spPr>
          <a:xfrm>
            <a:off x="6702552" y="2011680"/>
            <a:ext cx="4654296" cy="1874520"/>
          </a:xfrm>
          <a:prstGeom prst="rect">
            <a:avLst/>
          </a:prstGeom>
          <a:noFill/>
          <a:ln/>
        </p:spPr>
        <p:txBody>
          <a:bodyPr wrap="square" lIns="50800" tIns="50800" rIns="50800" bIns="50800" rtlCol="0" anchor="ctr"/>
          <a:lstStyle/>
          <a:p>
            <a:pPr marL="0" indent="0">
              <a:buNone/>
            </a:pPr>
            <a:r>
              <a:rPr lang="en-US" sz="1400" dirty="0">
                <a:solidFill>
                  <a:srgbClr val="111827"/>
                </a:solidFill>
                <a:latin typeface="Courier New" pitchFamily="34" charset="0"/>
                <a:ea typeface="Courier New" pitchFamily="34" charset="-122"/>
                <a:cs typeface="Courier New" pitchFamily="34" charset="-120"/>
              </a:rPr>
              <a:t>&lt;form action="contact.php" method="post"&gt;</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  ...</a:t>
            </a:r>
            <a:endParaRPr lang="en-US" sz="1400" dirty="0"/>
          </a:p>
          <a:p>
            <a:pPr marL="0" indent="0">
              <a:buNone/>
            </a:pPr>
            <a:r>
              <a:rPr lang="en-US" sz="1400" dirty="0">
                <a:solidFill>
                  <a:srgbClr val="111827"/>
                </a:solidFill>
                <a:latin typeface="Courier New" pitchFamily="34" charset="0"/>
                <a:ea typeface="Courier New" pitchFamily="34" charset="-122"/>
                <a:cs typeface="Courier New" pitchFamily="34" charset="-120"/>
              </a:rPr>
              <a:t>&lt;/form&gt;</a:t>
            </a:r>
            <a:endParaRPr lang="en-US" sz="14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06 / 36</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C96A00"/>
          </a:solidFill>
          <a:ln w="12700">
            <a:solidFill>
              <a:srgbClr val="C96A00"/>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GET vs POST</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GET usually places the submitted data in the URL.</a:t>
            </a:r>
            <a:endParaRPr lang="tr-TR" sz="1700" dirty="0">
              <a:solidFill>
                <a:srgbClr val="1F2937"/>
              </a:solidFill>
            </a:endParaRPr>
          </a:p>
          <a:p>
            <a:pPr marL="177800" indent="-177800">
              <a:buSzPct val="100000"/>
              <a:buFontTx/>
              <a:buChar char="•"/>
            </a:pPr>
            <a:r>
              <a:rPr lang="en-US" sz="1700" dirty="0">
                <a:solidFill>
                  <a:srgbClr val="1F2937"/>
                </a:solidFill>
              </a:rPr>
              <a:t>GET is suitable for search, filtering, and non-sensitive requests.</a:t>
            </a:r>
            <a:endParaRPr lang="en-US" sz="17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Data is visible in the URL</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Useful for search and filtering</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Usually for reading information</a:t>
            </a:r>
            <a:endParaRPr lang="en-US" sz="1800" dirty="0"/>
          </a:p>
          <a:p>
            <a:pPr marL="177800" indent="-177800">
              <a:buSzPct val="100000"/>
              <a:buChar char="•"/>
            </a:pPr>
            <a:endParaRPr lang="en-US" sz="1700" dirty="0"/>
          </a:p>
          <a:p>
            <a:pPr marL="177800" indent="-177800">
              <a:buSzPct val="100000"/>
              <a:buChar char="•"/>
            </a:pPr>
            <a:r>
              <a:rPr lang="en-US" sz="1700" dirty="0">
                <a:solidFill>
                  <a:srgbClr val="1F2937"/>
                </a:solidFill>
              </a:rPr>
              <a:t>POST sends the data inside the request body.</a:t>
            </a:r>
            <a:endParaRPr lang="en-US" sz="1700" dirty="0"/>
          </a:p>
          <a:p>
            <a:pPr marL="177800" indent="-177800">
              <a:buSzPct val="100000"/>
              <a:buChar char="•"/>
            </a:pPr>
            <a:r>
              <a:rPr lang="en-US" sz="1700" dirty="0">
                <a:solidFill>
                  <a:srgbClr val="1F2937"/>
                </a:solidFill>
              </a:rPr>
              <a:t>POST is better for registration, login, messages, and sensitive form submission.</a:t>
            </a:r>
            <a:endParaRPr lang="tr-TR" sz="1700" dirty="0">
              <a:solidFill>
                <a:srgbClr val="1F2937"/>
              </a:solidFill>
            </a:endParaRPr>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Useful for registration/contact/login</a:t>
            </a:r>
            <a:endParaRPr lang="en-US" sz="1800" dirty="0"/>
          </a:p>
          <a:p>
            <a:pPr marL="203200" indent="-203200">
              <a:buSzPct val="100000"/>
              <a:buChar char="•"/>
            </a:pPr>
            <a:r>
              <a:rPr lang="en-US" sz="1800" dirty="0">
                <a:solidFill>
                  <a:srgbClr val="0F172A"/>
                </a:solidFill>
                <a:latin typeface="Calibri" pitchFamily="34" charset="0"/>
                <a:ea typeface="Calibri" pitchFamily="34" charset="-122"/>
                <a:cs typeface="Calibri" pitchFamily="34" charset="-120"/>
              </a:rPr>
              <a:t>Usually for sending or changing data</a:t>
            </a:r>
            <a:endParaRPr lang="en-US" sz="1800" dirty="0"/>
          </a:p>
          <a:p>
            <a:pPr marL="177800" indent="-177800">
              <a:buSzPct val="100000"/>
              <a:buChar char="•"/>
            </a:pP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GET usually places the submitted data in the URL.</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Pause here and stress the rule, because students often confuse this point.</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07 / 36</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Form Data Transmission Diagram</a:t>
            </a:r>
          </a:p>
        </p:txBody>
      </p:sp>
      <p:sp>
        <p:nvSpPr>
          <p:cNvPr id="3" name="Content Placeholder 2"/>
          <p:cNvSpPr>
            <a:spLocks noGrp="1"/>
          </p:cNvSpPr>
          <p:nvPr>
            <p:ph idx="1"/>
          </p:nvPr>
        </p:nvSpPr>
        <p:spPr/>
        <p:txBody>
          <a:bodyPr/>
          <a:lstStyle/>
          <a:p>
            <a:r>
              <a:t>User fills form</a:t>
            </a:r>
          </a:p>
          <a:p>
            <a:r>
              <a:t>↓</a:t>
            </a:r>
          </a:p>
          <a:p>
            <a:r>
              <a:t>Browser packages data</a:t>
            </a:r>
          </a:p>
          <a:p>
            <a:r>
              <a:t>↓</a:t>
            </a:r>
          </a:p>
          <a:p>
            <a:r>
              <a:t>HTTP request sent</a:t>
            </a:r>
          </a:p>
          <a:p>
            <a:r>
              <a:t>↓</a:t>
            </a:r>
          </a:p>
          <a:p>
            <a:r>
              <a:t>Server receives and processes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245B9E"/>
          </a:solidFill>
          <a:ln w="12700">
            <a:solidFill>
              <a:srgbClr val="245B9E"/>
            </a:solidFill>
            <a:prstDash val="solid"/>
          </a:ln>
        </p:spPr>
      </p:sp>
      <p:sp>
        <p:nvSpPr>
          <p:cNvPr id="3" name="Shape 1"/>
          <p:cNvSpPr/>
          <p:nvPr/>
        </p:nvSpPr>
        <p:spPr>
          <a:xfrm>
            <a:off x="0" y="6473952"/>
            <a:ext cx="12191695" cy="384048"/>
          </a:xfrm>
          <a:prstGeom prst="rect">
            <a:avLst/>
          </a:prstGeom>
          <a:solidFill>
            <a:srgbClr val="183153"/>
          </a:solidFill>
          <a:ln w="12700">
            <a:solidFill>
              <a:srgbClr val="183153"/>
            </a:solidFill>
            <a:prstDash val="solid"/>
          </a:ln>
        </p:spPr>
      </p:sp>
      <p:sp>
        <p:nvSpPr>
          <p:cNvPr id="4" name="Text 2"/>
          <p:cNvSpPr/>
          <p:nvPr/>
        </p:nvSpPr>
        <p:spPr>
          <a:xfrm>
            <a:off x="411480" y="109728"/>
            <a:ext cx="4389120" cy="201168"/>
          </a:xfrm>
          <a:prstGeom prst="rect">
            <a:avLst/>
          </a:prstGeom>
          <a:noFill/>
          <a:ln/>
        </p:spPr>
        <p:txBody>
          <a:bodyPr wrap="square" rtlCol="0" anchor="ctr"/>
          <a:lstStyle/>
          <a:p>
            <a:pPr marL="0" indent="0">
              <a:buNone/>
            </a:pPr>
            <a:r>
              <a:rPr lang="en-US" sz="2200" b="1" dirty="0">
                <a:solidFill>
                  <a:srgbClr val="FFFFFF"/>
                </a:solidFill>
                <a:latin typeface="Aptos" pitchFamily="34" charset="0"/>
                <a:ea typeface="Aptos" pitchFamily="34" charset="-122"/>
                <a:cs typeface="Aptos" pitchFamily="34" charset="-120"/>
              </a:rPr>
              <a:t>UMI202 • Web Design and Programming</a:t>
            </a:r>
            <a:endParaRPr lang="en-US" sz="2200" dirty="0"/>
          </a:p>
        </p:txBody>
      </p:sp>
      <p:sp>
        <p:nvSpPr>
          <p:cNvPr id="5" name="Text 3"/>
          <p:cNvSpPr/>
          <p:nvPr/>
        </p:nvSpPr>
        <p:spPr>
          <a:xfrm>
            <a:off x="10789920" y="109728"/>
            <a:ext cx="914400" cy="201168"/>
          </a:xfrm>
          <a:prstGeom prst="rect">
            <a:avLst/>
          </a:prstGeom>
          <a:noFill/>
          <a:ln/>
        </p:spPr>
        <p:txBody>
          <a:bodyPr wrap="square" rtlCol="0" anchor="ctr"/>
          <a:lstStyle/>
          <a:p>
            <a:pPr marL="0" indent="0" algn="r">
              <a:buNone/>
            </a:pPr>
            <a:r>
              <a:rPr lang="en-US" sz="2000" b="1" dirty="0">
                <a:solidFill>
                  <a:srgbClr val="FFFFFF"/>
                </a:solidFill>
                <a:latin typeface="Aptos" pitchFamily="34" charset="0"/>
                <a:ea typeface="Aptos" pitchFamily="34" charset="-122"/>
                <a:cs typeface="Aptos" pitchFamily="34" charset="-120"/>
              </a:rPr>
              <a:t>Week 6</a:t>
            </a:r>
            <a:endParaRPr lang="en-US" sz="2000" dirty="0"/>
          </a:p>
        </p:txBody>
      </p:sp>
      <p:sp>
        <p:nvSpPr>
          <p:cNvPr id="6" name="Text 4"/>
          <p:cNvSpPr/>
          <p:nvPr/>
        </p:nvSpPr>
        <p:spPr>
          <a:xfrm>
            <a:off x="457200" y="6547104"/>
            <a:ext cx="2011680" cy="146304"/>
          </a:xfrm>
          <a:prstGeom prst="rect">
            <a:avLst/>
          </a:prstGeom>
          <a:noFill/>
          <a:ln/>
        </p:spPr>
        <p:txBody>
          <a:bodyPr wrap="square" rtlCol="0" anchor="ctr"/>
          <a:lstStyle/>
          <a:p>
            <a:pPr marL="0" indent="0">
              <a:buNone/>
            </a:pPr>
            <a:r>
              <a:rPr lang="en-US" sz="1000" dirty="0">
                <a:solidFill>
                  <a:srgbClr val="DDE7F5"/>
                </a:solidFill>
              </a:rPr>
              <a:t>Dr. Yakup Bakış</a:t>
            </a:r>
            <a:endParaRPr lang="en-US" sz="1000" dirty="0"/>
          </a:p>
        </p:txBody>
      </p:sp>
      <p:sp>
        <p:nvSpPr>
          <p:cNvPr id="7" name="Text 5"/>
          <p:cNvSpPr/>
          <p:nvPr/>
        </p:nvSpPr>
        <p:spPr>
          <a:xfrm>
            <a:off x="502920" y="713232"/>
            <a:ext cx="7955280" cy="438912"/>
          </a:xfrm>
          <a:prstGeom prst="rect">
            <a:avLst/>
          </a:prstGeom>
          <a:noFill/>
          <a:ln/>
        </p:spPr>
        <p:txBody>
          <a:bodyPr wrap="square" rtlCol="0" anchor="ctr"/>
          <a:lstStyle/>
          <a:p>
            <a:pPr marL="0" indent="0">
              <a:buNone/>
            </a:pPr>
            <a:r>
              <a:rPr lang="en-US" sz="2400" b="1" dirty="0">
                <a:solidFill>
                  <a:srgbClr val="183153"/>
                </a:solidFill>
                <a:latin typeface="Aptos Display" pitchFamily="34" charset="0"/>
                <a:ea typeface="Aptos Display" pitchFamily="34" charset="-122"/>
                <a:cs typeface="Aptos Display" pitchFamily="34" charset="-120"/>
              </a:rPr>
              <a:t>Input Types Overview</a:t>
            </a:r>
            <a:endParaRPr lang="en-US" sz="2400" dirty="0"/>
          </a:p>
        </p:txBody>
      </p:sp>
      <p:sp>
        <p:nvSpPr>
          <p:cNvPr id="8" name="Shape 6"/>
          <p:cNvSpPr/>
          <p:nvPr/>
        </p:nvSpPr>
        <p:spPr>
          <a:xfrm>
            <a:off x="502920" y="1417320"/>
            <a:ext cx="5715000" cy="4526280"/>
          </a:xfrm>
          <a:prstGeom prst="roundRect">
            <a:avLst>
              <a:gd name="adj" fmla="val 1010"/>
            </a:avLst>
          </a:prstGeom>
          <a:solidFill>
            <a:srgbClr val="FFFFFF"/>
          </a:solidFill>
          <a:ln w="12700">
            <a:solidFill>
              <a:srgbClr val="D1D5DB"/>
            </a:solidFill>
            <a:prstDash val="solid"/>
          </a:ln>
          <a:effectLst>
            <a:outerShdw blurRad="12700" dist="12700" dir="2700000" algn="bl" rotWithShape="0">
              <a:srgbClr val="000000">
                <a:alpha val="8000"/>
              </a:srgbClr>
            </a:outerShdw>
          </a:effectLst>
        </p:spPr>
      </p:sp>
      <p:sp>
        <p:nvSpPr>
          <p:cNvPr id="9" name="Text 7"/>
          <p:cNvSpPr/>
          <p:nvPr/>
        </p:nvSpPr>
        <p:spPr>
          <a:xfrm>
            <a:off x="685800" y="1664208"/>
            <a:ext cx="5349240" cy="4160520"/>
          </a:xfrm>
          <a:prstGeom prst="rect">
            <a:avLst/>
          </a:prstGeom>
          <a:noFill/>
          <a:ln/>
        </p:spPr>
        <p:txBody>
          <a:bodyPr wrap="square" lIns="50800" tIns="50800" rIns="50800" bIns="50800" rtlCol="0" anchor="t"/>
          <a:lstStyle/>
          <a:p>
            <a:pPr marL="177800" indent="-177800">
              <a:buSzPct val="100000"/>
              <a:buChar char="•"/>
            </a:pPr>
            <a:r>
              <a:rPr lang="en-US" sz="1700" dirty="0">
                <a:solidFill>
                  <a:srgbClr val="1F2937"/>
                </a:solidFill>
              </a:rPr>
              <a:t>HTML provides many input types for different purposes.</a:t>
            </a:r>
            <a:endParaRPr lang="en-US" sz="1700" dirty="0"/>
          </a:p>
          <a:p>
            <a:pPr marL="177800" indent="-177800">
              <a:buSzPct val="100000"/>
              <a:buChar char="•"/>
            </a:pPr>
            <a:r>
              <a:rPr lang="en-US" sz="1700" dirty="0">
                <a:solidFill>
                  <a:srgbClr val="1F2937"/>
                </a:solidFill>
              </a:rPr>
              <a:t>Common examples include text, email, password, number, radio, checkbox, date, and file.</a:t>
            </a:r>
            <a:endParaRPr lang="en-US" sz="1700" dirty="0"/>
          </a:p>
          <a:p>
            <a:pPr marL="177800" indent="-177800">
              <a:buSzPct val="100000"/>
              <a:buChar char="•"/>
            </a:pPr>
            <a:r>
              <a:rPr lang="en-US" sz="1700" dirty="0">
                <a:solidFill>
                  <a:srgbClr val="1F2937"/>
                </a:solidFill>
              </a:rPr>
              <a:t>Choosing the correct input type improves user experience and data quality.</a:t>
            </a:r>
            <a:endParaRPr lang="en-US" sz="1700" dirty="0"/>
          </a:p>
          <a:p>
            <a:pPr marL="177800" indent="-177800">
              <a:buSzPct val="100000"/>
              <a:buChar char="•"/>
            </a:pPr>
            <a:r>
              <a:rPr lang="en-US" sz="1700" dirty="0">
                <a:solidFill>
                  <a:srgbClr val="1F2937"/>
                </a:solidFill>
              </a:rPr>
              <a:t>Good form design begins with choosing the right field for the right task.</a:t>
            </a:r>
            <a:endParaRPr lang="en-US" sz="1700" dirty="0"/>
          </a:p>
        </p:txBody>
      </p:sp>
      <p:sp>
        <p:nvSpPr>
          <p:cNvPr id="10" name="Shape 8"/>
          <p:cNvSpPr/>
          <p:nvPr/>
        </p:nvSpPr>
        <p:spPr>
          <a:xfrm>
            <a:off x="6537960" y="1691640"/>
            <a:ext cx="4983480" cy="2286000"/>
          </a:xfrm>
          <a:prstGeom prst="roundRect">
            <a:avLst>
              <a:gd name="adj" fmla="val 2400"/>
            </a:avLst>
          </a:prstGeom>
          <a:solidFill>
            <a:srgbClr val="EFF6FF"/>
          </a:solidFill>
          <a:ln w="12700">
            <a:solidFill>
              <a:srgbClr val="BFDBFE"/>
            </a:solidFill>
            <a:prstDash val="solid"/>
          </a:ln>
        </p:spPr>
      </p:sp>
      <p:sp>
        <p:nvSpPr>
          <p:cNvPr id="11" name="Text 9"/>
          <p:cNvSpPr/>
          <p:nvPr/>
        </p:nvSpPr>
        <p:spPr>
          <a:xfrm>
            <a:off x="6720840" y="1828800"/>
            <a:ext cx="1828800" cy="201168"/>
          </a:xfrm>
          <a:prstGeom prst="rect">
            <a:avLst/>
          </a:prstGeom>
          <a:noFill/>
          <a:ln/>
        </p:spPr>
        <p:txBody>
          <a:bodyPr wrap="square" rtlCol="0" anchor="ctr"/>
          <a:lstStyle/>
          <a:p>
            <a:pPr marL="0" indent="0">
              <a:buNone/>
            </a:pPr>
            <a:r>
              <a:rPr lang="en-US" sz="1200" b="1" dirty="0">
                <a:solidFill>
                  <a:srgbClr val="245B9E"/>
                </a:solidFill>
              </a:rPr>
              <a:t>Teaching Focus</a:t>
            </a:r>
            <a:endParaRPr lang="en-US" sz="1200" dirty="0"/>
          </a:p>
        </p:txBody>
      </p:sp>
      <p:sp>
        <p:nvSpPr>
          <p:cNvPr id="12" name="Text 10"/>
          <p:cNvSpPr/>
          <p:nvPr/>
        </p:nvSpPr>
        <p:spPr>
          <a:xfrm>
            <a:off x="6720840" y="2148840"/>
            <a:ext cx="4480560" cy="1417320"/>
          </a:xfrm>
          <a:prstGeom prst="rect">
            <a:avLst/>
          </a:prstGeom>
          <a:noFill/>
          <a:ln/>
        </p:spPr>
        <p:txBody>
          <a:bodyPr wrap="square" rtlCol="0" anchor="ctr"/>
          <a:lstStyle/>
          <a:p>
            <a:pPr marL="0" indent="0">
              <a:buNone/>
            </a:pPr>
            <a:r>
              <a:rPr lang="en-US" sz="2200" b="1" dirty="0">
                <a:solidFill>
                  <a:srgbClr val="1F2937"/>
                </a:solidFill>
              </a:rPr>
              <a:t>HTML provides many input types for different purposes.</a:t>
            </a:r>
            <a:endParaRPr lang="en-US" sz="2200" dirty="0"/>
          </a:p>
        </p:txBody>
      </p:sp>
      <p:sp>
        <p:nvSpPr>
          <p:cNvPr id="13" name="Shape 11"/>
          <p:cNvSpPr/>
          <p:nvPr/>
        </p:nvSpPr>
        <p:spPr>
          <a:xfrm>
            <a:off x="6537960" y="4206240"/>
            <a:ext cx="4983480" cy="1627632"/>
          </a:xfrm>
          <a:prstGeom prst="roundRect">
            <a:avLst>
              <a:gd name="adj" fmla="val 3371"/>
            </a:avLst>
          </a:prstGeom>
          <a:solidFill>
            <a:srgbClr val="FCFCFD"/>
          </a:solidFill>
          <a:ln w="12700">
            <a:solidFill>
              <a:srgbClr val="D1D5DB"/>
            </a:solidFill>
            <a:prstDash val="solid"/>
          </a:ln>
        </p:spPr>
      </p:sp>
      <p:sp>
        <p:nvSpPr>
          <p:cNvPr id="14" name="Text 12"/>
          <p:cNvSpPr/>
          <p:nvPr/>
        </p:nvSpPr>
        <p:spPr>
          <a:xfrm>
            <a:off x="6720840" y="4370832"/>
            <a:ext cx="1920240" cy="164592"/>
          </a:xfrm>
          <a:prstGeom prst="rect">
            <a:avLst/>
          </a:prstGeom>
          <a:noFill/>
          <a:ln/>
        </p:spPr>
        <p:txBody>
          <a:bodyPr wrap="square" rtlCol="0" anchor="ctr"/>
          <a:lstStyle/>
          <a:p>
            <a:pPr marL="0" indent="0">
              <a:buNone/>
            </a:pPr>
            <a:r>
              <a:rPr lang="en-US" sz="1200" b="1" dirty="0">
                <a:solidFill>
                  <a:srgbClr val="4B5563"/>
                </a:solidFill>
              </a:rPr>
              <a:t>Key teaching points</a:t>
            </a:r>
            <a:endParaRPr lang="en-US" sz="1200" dirty="0"/>
          </a:p>
        </p:txBody>
      </p:sp>
      <p:sp>
        <p:nvSpPr>
          <p:cNvPr id="15" name="Text 13"/>
          <p:cNvSpPr/>
          <p:nvPr/>
        </p:nvSpPr>
        <p:spPr>
          <a:xfrm>
            <a:off x="6675120" y="4617720"/>
            <a:ext cx="4572000" cy="1051560"/>
          </a:xfrm>
          <a:prstGeom prst="rect">
            <a:avLst/>
          </a:prstGeom>
          <a:noFill/>
          <a:ln/>
        </p:spPr>
        <p:txBody>
          <a:bodyPr wrap="square" lIns="50800" tIns="50800" rIns="50800" bIns="50800" rtlCol="0" anchor="t"/>
          <a:lstStyle/>
          <a:p>
            <a:pPr marL="177800" indent="-177800">
              <a:buSzPct val="100000"/>
              <a:buChar char="•"/>
            </a:pPr>
            <a:r>
              <a:rPr lang="en-US" sz="1300" dirty="0">
                <a:solidFill>
                  <a:srgbClr val="1F2937"/>
                </a:solidFill>
              </a:rPr>
              <a:t>Keep examples practical and connected to real websites.</a:t>
            </a:r>
            <a:endParaRPr lang="en-US" sz="1300" dirty="0"/>
          </a:p>
          <a:p>
            <a:pPr marL="177800" indent="-177800">
              <a:buSzPct val="100000"/>
              <a:buChar char="•"/>
            </a:pPr>
            <a:r>
              <a:rPr lang="en-US" sz="1300" dirty="0">
                <a:solidFill>
                  <a:srgbClr val="1F2937"/>
                </a:solidFill>
              </a:rPr>
              <a:t>Contrast correct usage with common mistakes.</a:t>
            </a:r>
            <a:endParaRPr lang="en-US" sz="1300" dirty="0"/>
          </a:p>
          <a:p>
            <a:pPr marL="177800" indent="-177800">
              <a:buSzPct val="100000"/>
              <a:buChar char="•"/>
            </a:pPr>
            <a:r>
              <a:rPr lang="en-US" sz="1300" dirty="0">
                <a:solidFill>
                  <a:srgbClr val="1F2937"/>
                </a:solidFill>
              </a:rPr>
              <a:t>Link structure, usability, and user experience.</a:t>
            </a:r>
            <a:endParaRPr lang="en-US" sz="1300" dirty="0"/>
          </a:p>
        </p:txBody>
      </p:sp>
      <p:sp>
        <p:nvSpPr>
          <p:cNvPr id="16" name="Shape 14"/>
          <p:cNvSpPr/>
          <p:nvPr/>
        </p:nvSpPr>
        <p:spPr>
          <a:xfrm>
            <a:off x="10561320" y="6199632"/>
            <a:ext cx="713232" cy="530352"/>
          </a:xfrm>
          <a:prstGeom prst="roundRect">
            <a:avLst>
              <a:gd name="adj" fmla="val 10345"/>
            </a:avLst>
          </a:prstGeom>
          <a:solidFill>
            <a:srgbClr val="6941C6"/>
          </a:solidFill>
          <a:ln w="12700">
            <a:solidFill>
              <a:srgbClr val="6941C6"/>
            </a:solidFill>
            <a:prstDash val="solid"/>
          </a:ln>
          <a:effectLst>
            <a:outerShdw blurRad="12700" dist="12700" dir="2700000" algn="bl" rotWithShape="0">
              <a:srgbClr val="000000">
                <a:alpha val="12000"/>
              </a:srgbClr>
            </a:outerShdw>
          </a:effectLst>
        </p:spPr>
      </p:sp>
      <p:sp>
        <p:nvSpPr>
          <p:cNvPr id="17" name="Text 15"/>
          <p:cNvSpPr/>
          <p:nvPr/>
        </p:nvSpPr>
        <p:spPr>
          <a:xfrm>
            <a:off x="10689336" y="6336792"/>
            <a:ext cx="457200" cy="182880"/>
          </a:xfrm>
          <a:prstGeom prst="rect">
            <a:avLst/>
          </a:prstGeom>
          <a:noFill/>
          <a:ln/>
        </p:spPr>
        <p:txBody>
          <a:bodyPr wrap="square" rtlCol="0" anchor="ctr"/>
          <a:lstStyle/>
          <a:p>
            <a:pPr marL="0" indent="0" algn="ctr">
              <a:buNone/>
            </a:pPr>
            <a:r>
              <a:rPr lang="en-US" sz="1300" b="1" dirty="0">
                <a:solidFill>
                  <a:srgbClr val="FFFFFF"/>
                </a:solidFill>
              </a:rPr>
              <a:t>08 / 36</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6803</Words>
  <Application>Microsoft Office PowerPoint</Application>
  <PresentationFormat>Geniş ekran</PresentationFormat>
  <Paragraphs>720</Paragraphs>
  <Slides>37</Slides>
  <Notes>36</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37</vt:i4>
      </vt:variant>
    </vt:vector>
  </HeadingPairs>
  <TitlesOfParts>
    <vt:vector size="45" baseType="lpstr">
      <vt:lpstr>Aptos</vt:lpstr>
      <vt:lpstr>Aptos Display</vt:lpstr>
      <vt:lpstr>Arial</vt:lpstr>
      <vt:lpstr>Calibri</vt:lpstr>
      <vt:lpstr>Consolas</vt:lpstr>
      <vt:lpstr>Courier New</vt:lpstr>
      <vt:lpstr>Office Theme</vt:lpstr>
      <vt:lpstr>1_Office Theme</vt:lpstr>
      <vt:lpstr>PowerPoint Sunusu</vt:lpstr>
      <vt:lpstr>PowerPoint Sunusu</vt:lpstr>
      <vt:lpstr>PowerPoint Sunusu</vt:lpstr>
      <vt:lpstr>PowerPoint Sunusu</vt:lpstr>
      <vt:lpstr>PowerPoint Sunusu</vt:lpstr>
      <vt:lpstr>PowerPoint Sunusu</vt:lpstr>
      <vt:lpstr>PowerPoint Sunusu</vt:lpstr>
      <vt:lpstr>Form Data Transmission Diagram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UMI202 Week 6 - Forms in More Detail and Embedded Media</dc:title>
  <dc:subject>UMI202 Week 6</dc:subject>
  <dc:creator>OpenAI</dc:creator>
  <cp:lastModifiedBy>yakup bakış</cp:lastModifiedBy>
  <cp:revision>4</cp:revision>
  <dcterms:created xsi:type="dcterms:W3CDTF">2026-03-11T07:06:20Z</dcterms:created>
  <dcterms:modified xsi:type="dcterms:W3CDTF">2026-03-12T04:35:11Z</dcterms:modified>
</cp:coreProperties>
</file>