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10" r:id="rId1"/>
  </p:sldMasterIdLst>
  <p:notesMasterIdLst>
    <p:notesMasterId r:id="rId20"/>
  </p:notesMasterIdLst>
  <p:handoutMasterIdLst>
    <p:handoutMasterId r:id="rId21"/>
  </p:handoutMasterIdLst>
  <p:sldIdLst>
    <p:sldId id="423" r:id="rId2"/>
    <p:sldId id="435" r:id="rId3"/>
    <p:sldId id="436" r:id="rId4"/>
    <p:sldId id="437" r:id="rId5"/>
    <p:sldId id="430" r:id="rId6"/>
    <p:sldId id="434" r:id="rId7"/>
    <p:sldId id="446" r:id="rId8"/>
    <p:sldId id="447" r:id="rId9"/>
    <p:sldId id="473" r:id="rId10"/>
    <p:sldId id="426" r:id="rId11"/>
    <p:sldId id="433" r:id="rId12"/>
    <p:sldId id="451" r:id="rId13"/>
    <p:sldId id="449" r:id="rId14"/>
    <p:sldId id="477" r:id="rId15"/>
    <p:sldId id="485" r:id="rId16"/>
    <p:sldId id="432" r:id="rId17"/>
    <p:sldId id="429" r:id="rId18"/>
    <p:sldId id="484" r:id="rId1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1B327E"/>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29" autoAdjust="0"/>
    <p:restoredTop sz="76403" autoAdjust="0"/>
  </p:normalViewPr>
  <p:slideViewPr>
    <p:cSldViewPr>
      <p:cViewPr varScale="1">
        <p:scale>
          <a:sx n="46" d="100"/>
          <a:sy n="46" d="100"/>
        </p:scale>
        <p:origin x="1445"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7" d="100"/>
          <a:sy n="47" d="100"/>
        </p:scale>
        <p:origin x="2707"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765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94633A84-D730-4DB1-B585-7559B92CE5D8}" type="datetimeFigureOut">
              <a:rPr lang="en-US"/>
              <a:pPr>
                <a:defRPr/>
              </a:pPr>
              <a:t>2/19/2026</a:t>
            </a:fld>
            <a:endParaRPr lang="en-US"/>
          </a:p>
        </p:txBody>
      </p:sp>
      <p:sp>
        <p:nvSpPr>
          <p:cNvPr id="2765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765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1C669EC8-97E7-4C24-A864-1853E75085DC}" type="slidenum">
              <a:rPr lang="en-US"/>
              <a:pPr>
                <a:defRPr/>
              </a:pPr>
              <a:t>‹#›</a:t>
            </a:fld>
            <a:endParaRPr lang="en-US"/>
          </a:p>
        </p:txBody>
      </p:sp>
    </p:spTree>
    <p:extLst>
      <p:ext uri="{BB962C8B-B14F-4D97-AF65-F5344CB8AC3E}">
        <p14:creationId xmlns:p14="http://schemas.microsoft.com/office/powerpoint/2010/main" val="978985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532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32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532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82C5A2EE-74B4-4329-B2EC-6DFE0575EDC9}" type="slidenum">
              <a:rPr lang="en-US"/>
              <a:pPr>
                <a:defRPr/>
              </a:pPr>
              <a:t>‹#›</a:t>
            </a:fld>
            <a:endParaRPr lang="en-US"/>
          </a:p>
        </p:txBody>
      </p:sp>
    </p:spTree>
    <p:extLst>
      <p:ext uri="{BB962C8B-B14F-4D97-AF65-F5344CB8AC3E}">
        <p14:creationId xmlns:p14="http://schemas.microsoft.com/office/powerpoint/2010/main" val="23924556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Hi everyone! My name is </a:t>
            </a:r>
            <a:r>
              <a:rPr lang="tr-TR" dirty="0"/>
              <a:t>Yakup</a:t>
            </a:r>
            <a:r>
              <a:rPr lang="en-US" dirty="0"/>
              <a:t>. I’ll be your instructor for Web Design and Programming</a:t>
            </a:r>
            <a:endParaRPr lang="tr-TR" dirty="0"/>
          </a:p>
        </p:txBody>
      </p:sp>
      <p:sp>
        <p:nvSpPr>
          <p:cNvPr id="4" name="Slayt Numarası Yer Tutucusu 3"/>
          <p:cNvSpPr>
            <a:spLocks noGrp="1"/>
          </p:cNvSpPr>
          <p:nvPr>
            <p:ph type="sldNum" sz="quarter" idx="5"/>
          </p:nvPr>
        </p:nvSpPr>
        <p:spPr/>
        <p:txBody>
          <a:bodyPr/>
          <a:lstStyle/>
          <a:p>
            <a:pPr>
              <a:defRPr/>
            </a:pPr>
            <a:fld id="{82C5A2EE-74B4-4329-B2EC-6DFE0575EDC9}" type="slidenum">
              <a:rPr lang="en-US" smtClean="0"/>
              <a:pPr>
                <a:defRPr/>
              </a:pPr>
              <a:t>1</a:t>
            </a:fld>
            <a:endParaRPr lang="en-US"/>
          </a:p>
        </p:txBody>
      </p:sp>
    </p:spTree>
    <p:extLst>
      <p:ext uri="{BB962C8B-B14F-4D97-AF65-F5344CB8AC3E}">
        <p14:creationId xmlns:p14="http://schemas.microsoft.com/office/powerpoint/2010/main" val="3416829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The </a:t>
            </a:r>
            <a:r>
              <a:rPr lang="en-US" b="1" dirty="0"/>
              <a:t>World Wide Web</a:t>
            </a:r>
            <a:r>
              <a:rPr lang="en-US" dirty="0"/>
              <a:t> is a </a:t>
            </a:r>
            <a:r>
              <a:rPr lang="en-US" b="1" dirty="0"/>
              <a:t>large collection of digital documents</a:t>
            </a:r>
            <a:br>
              <a:rPr lang="en-US" dirty="0"/>
            </a:br>
            <a:r>
              <a:rPr lang="en-US" dirty="0"/>
              <a:t>shared using common communication rules called </a:t>
            </a:r>
            <a:r>
              <a:rPr lang="en-US" b="1" dirty="0"/>
              <a:t>protocols</a:t>
            </a:r>
            <a:r>
              <a:rPr lang="en-US" dirty="0"/>
              <a:t>.</a:t>
            </a:r>
          </a:p>
          <a:p>
            <a:r>
              <a:rPr lang="en-US" dirty="0"/>
              <a:t>These documents can include:</a:t>
            </a:r>
          </a:p>
          <a:p>
            <a:pPr>
              <a:buFont typeface="Arial" panose="020B0604020202020204" pitchFamily="34" charset="0"/>
              <a:buChar char="•"/>
            </a:pPr>
            <a:r>
              <a:rPr lang="en-US" dirty="0"/>
              <a:t>text</a:t>
            </a:r>
          </a:p>
          <a:p>
            <a:pPr>
              <a:buFont typeface="Arial" panose="020B0604020202020204" pitchFamily="34" charset="0"/>
              <a:buChar char="•"/>
            </a:pPr>
            <a:r>
              <a:rPr lang="en-US" dirty="0"/>
              <a:t>images</a:t>
            </a:r>
          </a:p>
          <a:p>
            <a:pPr>
              <a:buFont typeface="Arial" panose="020B0604020202020204" pitchFamily="34" charset="0"/>
              <a:buChar char="•"/>
            </a:pPr>
            <a:r>
              <a:rPr lang="en-US" dirty="0"/>
              <a:t>sound</a:t>
            </a:r>
          </a:p>
          <a:p>
            <a:pPr>
              <a:buFont typeface="Arial" panose="020B0604020202020204" pitchFamily="34" charset="0"/>
              <a:buChar char="•"/>
            </a:pPr>
            <a:r>
              <a:rPr lang="en-US" dirty="0"/>
              <a:t>video</a:t>
            </a:r>
          </a:p>
          <a:p>
            <a:r>
              <a:rPr lang="en-US" dirty="0"/>
              <a:t>and they are viewed using </a:t>
            </a:r>
            <a:r>
              <a:rPr lang="en-US" b="1" dirty="0"/>
              <a:t>web browsers</a:t>
            </a:r>
            <a:endParaRPr lang="en-US" dirty="0"/>
          </a:p>
          <a:p>
            <a:endParaRPr lang="tr-TR" dirty="0"/>
          </a:p>
        </p:txBody>
      </p:sp>
      <p:sp>
        <p:nvSpPr>
          <p:cNvPr id="4" name="Slayt Numarası Yer Tutucusu 3"/>
          <p:cNvSpPr>
            <a:spLocks noGrp="1"/>
          </p:cNvSpPr>
          <p:nvPr>
            <p:ph type="sldNum" sz="quarter" idx="5"/>
          </p:nvPr>
        </p:nvSpPr>
        <p:spPr/>
        <p:txBody>
          <a:bodyPr/>
          <a:lstStyle/>
          <a:p>
            <a:pPr>
              <a:defRPr/>
            </a:pPr>
            <a:fld id="{82C5A2EE-74B4-4329-B2EC-6DFE0575EDC9}" type="slidenum">
              <a:rPr lang="en-US" smtClean="0"/>
              <a:pPr>
                <a:defRPr/>
              </a:pPr>
              <a:t>10</a:t>
            </a:fld>
            <a:endParaRPr lang="en-US"/>
          </a:p>
        </p:txBody>
      </p:sp>
    </p:spTree>
    <p:extLst>
      <p:ext uri="{BB962C8B-B14F-4D97-AF65-F5344CB8AC3E}">
        <p14:creationId xmlns:p14="http://schemas.microsoft.com/office/powerpoint/2010/main" val="3860606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A web system has several key parts:</a:t>
            </a:r>
          </a:p>
          <a:p>
            <a:pPr>
              <a:buFont typeface="Arial" panose="020B0604020202020204" pitchFamily="34" charset="0"/>
              <a:buChar char="•"/>
            </a:pPr>
            <a:r>
              <a:rPr lang="en-US" b="1" dirty="0"/>
              <a:t>client devices</a:t>
            </a:r>
            <a:r>
              <a:rPr lang="en-US" dirty="0"/>
              <a:t> like computers and phones</a:t>
            </a:r>
          </a:p>
          <a:p>
            <a:pPr>
              <a:buFont typeface="Arial" panose="020B0604020202020204" pitchFamily="34" charset="0"/>
              <a:buChar char="•"/>
            </a:pPr>
            <a:r>
              <a:rPr lang="en-US" dirty="0"/>
              <a:t>the </a:t>
            </a:r>
            <a:r>
              <a:rPr lang="en-US" b="1" dirty="0"/>
              <a:t>Internet</a:t>
            </a:r>
            <a:r>
              <a:rPr lang="en-US" dirty="0"/>
              <a:t> connection</a:t>
            </a:r>
          </a:p>
          <a:p>
            <a:pPr>
              <a:buFont typeface="Arial" panose="020B0604020202020204" pitchFamily="34" charset="0"/>
              <a:buChar char="•"/>
            </a:pPr>
            <a:r>
              <a:rPr lang="en-US" dirty="0"/>
              <a:t>and </a:t>
            </a:r>
            <a:r>
              <a:rPr lang="en-US" b="1" dirty="0"/>
              <a:t>web servers</a:t>
            </a:r>
            <a:r>
              <a:rPr lang="en-US" dirty="0"/>
              <a:t> that store and send data 2nd_Week_Understanding_the_Web_…</a:t>
            </a:r>
          </a:p>
          <a:p>
            <a:r>
              <a:rPr lang="en-US" dirty="0"/>
              <a:t>When you request a page,</a:t>
            </a:r>
            <a:br>
              <a:rPr lang="en-US" dirty="0"/>
            </a:br>
            <a:r>
              <a:rPr lang="en-US" dirty="0"/>
              <a:t>the server sends </a:t>
            </a:r>
            <a:r>
              <a:rPr lang="en-US" b="1" dirty="0"/>
              <a:t>HTML documents</a:t>
            </a:r>
            <a:r>
              <a:rPr lang="en-US" dirty="0"/>
              <a:t> to your browser,</a:t>
            </a:r>
            <a:br>
              <a:rPr lang="en-US" dirty="0"/>
            </a:br>
            <a:r>
              <a:rPr lang="en-US" dirty="0"/>
              <a:t>which then displays the website.</a:t>
            </a:r>
          </a:p>
          <a:p>
            <a:r>
              <a:rPr lang="en-US" dirty="0"/>
              <a:t>This simple idea is the </a:t>
            </a:r>
            <a:r>
              <a:rPr lang="en-US" b="1" dirty="0"/>
              <a:t>foundation of the entire web</a:t>
            </a:r>
            <a:r>
              <a:rPr lang="en-US" dirty="0"/>
              <a:t>. </a:t>
            </a:r>
          </a:p>
          <a:p>
            <a:endParaRPr lang="tr-TR" dirty="0"/>
          </a:p>
          <a:p>
            <a:r>
              <a:rPr lang="en-US" dirty="0"/>
              <a:t>The web is basically a global system of interconnected documents and resources. When you use a browser, you’re basically requesting documents from servers around the world, and these documents—often written in HTML—get displayed as the websites you interact with. So, in short, the web is how we access and share information on a massive scale.</a:t>
            </a:r>
            <a:endParaRPr lang="tr-TR" dirty="0"/>
          </a:p>
          <a:p>
            <a:r>
              <a:rPr lang="en-US" dirty="0"/>
              <a:t>Next, we break down the key components. We have browsers, which are like our window to the web. Servers store and send the information we request. Then, we have HTML, which is the language that structures what we see on each page. Together, these form the backbone of how the web works.</a:t>
            </a:r>
            <a:endParaRPr lang="tr-TR" dirty="0"/>
          </a:p>
          <a:p>
            <a:endParaRPr lang="tr-TR" dirty="0"/>
          </a:p>
        </p:txBody>
      </p:sp>
      <p:sp>
        <p:nvSpPr>
          <p:cNvPr id="4" name="Slayt Numarası Yer Tutucusu 3"/>
          <p:cNvSpPr>
            <a:spLocks noGrp="1"/>
          </p:cNvSpPr>
          <p:nvPr>
            <p:ph type="sldNum" sz="quarter" idx="5"/>
          </p:nvPr>
        </p:nvSpPr>
        <p:spPr/>
        <p:txBody>
          <a:bodyPr/>
          <a:lstStyle/>
          <a:p>
            <a:pPr>
              <a:defRPr/>
            </a:pPr>
            <a:fld id="{82C5A2EE-74B4-4329-B2EC-6DFE0575EDC9}" type="slidenum">
              <a:rPr lang="en-US" smtClean="0"/>
              <a:pPr>
                <a:defRPr/>
              </a:pPr>
              <a:t>11</a:t>
            </a:fld>
            <a:endParaRPr lang="en-US"/>
          </a:p>
        </p:txBody>
      </p:sp>
    </p:spTree>
    <p:extLst>
      <p:ext uri="{BB962C8B-B14F-4D97-AF65-F5344CB8AC3E}">
        <p14:creationId xmlns:p14="http://schemas.microsoft.com/office/powerpoint/2010/main" val="1126068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A </a:t>
            </a:r>
            <a:r>
              <a:rPr lang="en-US" b="1" dirty="0"/>
              <a:t>webpage</a:t>
            </a:r>
            <a:r>
              <a:rPr lang="en-US" dirty="0"/>
              <a:t> is a </a:t>
            </a:r>
            <a:r>
              <a:rPr lang="en-US" b="1" dirty="0"/>
              <a:t>single document</a:t>
            </a:r>
            <a:r>
              <a:rPr lang="en-US" dirty="0"/>
              <a:t> shown in a browser.</a:t>
            </a:r>
          </a:p>
          <a:p>
            <a:r>
              <a:rPr lang="en-US" dirty="0"/>
              <a:t>A </a:t>
            </a:r>
            <a:r>
              <a:rPr lang="en-US" b="1" dirty="0"/>
              <a:t>website</a:t>
            </a:r>
            <a:r>
              <a:rPr lang="en-US" dirty="0"/>
              <a:t> is a </a:t>
            </a:r>
            <a:r>
              <a:rPr lang="en-US" b="1" dirty="0"/>
              <a:t>collection of related webpages and digital content</a:t>
            </a:r>
            <a:br>
              <a:rPr lang="en-US" dirty="0"/>
            </a:br>
            <a:r>
              <a:rPr lang="en-US" dirty="0"/>
              <a:t>hosted on a server and accessible on the Internet</a:t>
            </a:r>
          </a:p>
          <a:p>
            <a:endParaRPr lang="tr-TR" dirty="0"/>
          </a:p>
        </p:txBody>
      </p:sp>
      <p:sp>
        <p:nvSpPr>
          <p:cNvPr id="4" name="Slayt Numarası Yer Tutucusu 3"/>
          <p:cNvSpPr>
            <a:spLocks noGrp="1"/>
          </p:cNvSpPr>
          <p:nvPr>
            <p:ph type="sldNum" sz="quarter" idx="5"/>
          </p:nvPr>
        </p:nvSpPr>
        <p:spPr/>
        <p:txBody>
          <a:bodyPr/>
          <a:lstStyle/>
          <a:p>
            <a:pPr>
              <a:defRPr/>
            </a:pPr>
            <a:fld id="{82C5A2EE-74B4-4329-B2EC-6DFE0575EDC9}" type="slidenum">
              <a:rPr lang="en-US" smtClean="0"/>
              <a:pPr>
                <a:defRPr/>
              </a:pPr>
              <a:t>12</a:t>
            </a:fld>
            <a:endParaRPr lang="en-US"/>
          </a:p>
        </p:txBody>
      </p:sp>
    </p:spTree>
    <p:extLst>
      <p:ext uri="{BB962C8B-B14F-4D97-AF65-F5344CB8AC3E}">
        <p14:creationId xmlns:p14="http://schemas.microsoft.com/office/powerpoint/2010/main" val="2356605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Let’s understand what really happens when you open a website.</a:t>
            </a:r>
          </a:p>
          <a:p>
            <a:r>
              <a:rPr lang="en-US" dirty="0"/>
              <a:t>First, you type a URL into your browser.</a:t>
            </a:r>
            <a:br>
              <a:rPr lang="en-US" dirty="0"/>
            </a:br>
            <a:r>
              <a:rPr lang="en-US" dirty="0"/>
              <a:t>The browser acts as the </a:t>
            </a:r>
            <a:r>
              <a:rPr lang="en-US" b="1" dirty="0"/>
              <a:t>client</a:t>
            </a:r>
            <a:r>
              <a:rPr lang="en-US" dirty="0"/>
              <a:t> and sends a request to a </a:t>
            </a:r>
            <a:r>
              <a:rPr lang="en-US" b="1" dirty="0"/>
              <a:t>server</a:t>
            </a:r>
            <a:r>
              <a:rPr lang="en-US" dirty="0"/>
              <a:t> somewhere on the Internet.</a:t>
            </a:r>
          </a:p>
          <a:p>
            <a:r>
              <a:rPr lang="en-US" dirty="0"/>
              <a:t>The server processes this request and sends back the website’s files —</a:t>
            </a:r>
            <a:br>
              <a:rPr lang="en-US" dirty="0"/>
            </a:br>
            <a:r>
              <a:rPr lang="en-US" dirty="0"/>
              <a:t>usually </a:t>
            </a:r>
            <a:r>
              <a:rPr lang="en-US" b="1" dirty="0"/>
              <a:t>HTML for structure, CSS for design, and JavaScript for interaction</a:t>
            </a:r>
            <a:r>
              <a:rPr lang="en-US" dirty="0"/>
              <a:t>.</a:t>
            </a:r>
          </a:p>
          <a:p>
            <a:r>
              <a:rPr lang="en-US" dirty="0"/>
              <a:t>Finally, the browser renders these files and displays the webpage on your screen.</a:t>
            </a:r>
          </a:p>
          <a:p>
            <a:r>
              <a:rPr lang="en-US" dirty="0"/>
              <a:t>This simple communication between </a:t>
            </a:r>
            <a:r>
              <a:rPr lang="en-US" b="1" dirty="0"/>
              <a:t>client and server</a:t>
            </a:r>
            <a:r>
              <a:rPr lang="en-US" dirty="0"/>
              <a:t> is the foundation of the entire web.</a:t>
            </a:r>
          </a:p>
          <a:p>
            <a:endParaRPr lang="tr-TR" dirty="0"/>
          </a:p>
        </p:txBody>
      </p:sp>
      <p:sp>
        <p:nvSpPr>
          <p:cNvPr id="4" name="Slayt Numarası Yer Tutucusu 3"/>
          <p:cNvSpPr>
            <a:spLocks noGrp="1"/>
          </p:cNvSpPr>
          <p:nvPr>
            <p:ph type="sldNum" sz="quarter" idx="5"/>
          </p:nvPr>
        </p:nvSpPr>
        <p:spPr/>
        <p:txBody>
          <a:bodyPr/>
          <a:lstStyle/>
          <a:p>
            <a:pPr>
              <a:defRPr/>
            </a:pPr>
            <a:fld id="{82C5A2EE-74B4-4329-B2EC-6DFE0575EDC9}" type="slidenum">
              <a:rPr lang="en-US" smtClean="0"/>
              <a:pPr>
                <a:defRPr/>
              </a:pPr>
              <a:t>13</a:t>
            </a:fld>
            <a:endParaRPr lang="en-US"/>
          </a:p>
        </p:txBody>
      </p:sp>
    </p:spTree>
    <p:extLst>
      <p:ext uri="{BB962C8B-B14F-4D97-AF65-F5344CB8AC3E}">
        <p14:creationId xmlns:p14="http://schemas.microsoft.com/office/powerpoint/2010/main" val="2105838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we see a simple HTML structure:</a:t>
            </a:r>
          </a:p>
          <a:p>
            <a:pPr>
              <a:buFont typeface="Arial" panose="020B0604020202020204" pitchFamily="34" charset="0"/>
              <a:buChar char="•"/>
            </a:pPr>
            <a:r>
              <a:rPr lang="en-US" dirty="0"/>
              <a:t>&lt;!DOCTYPE html&gt;</a:t>
            </a:r>
          </a:p>
          <a:p>
            <a:pPr>
              <a:buFont typeface="Arial" panose="020B0604020202020204" pitchFamily="34" charset="0"/>
              <a:buChar char="•"/>
            </a:pPr>
            <a:r>
              <a:rPr lang="en-US" dirty="0"/>
              <a:t>&lt;html&gt;, &lt;head&gt;, &lt;body&gt;</a:t>
            </a:r>
          </a:p>
          <a:p>
            <a:pPr>
              <a:buFont typeface="Arial" panose="020B0604020202020204" pitchFamily="34" charset="0"/>
              <a:buChar char="•"/>
            </a:pPr>
            <a:r>
              <a:rPr lang="en-US" dirty="0"/>
              <a:t>a heading and a paragraph</a:t>
            </a:r>
          </a:p>
          <a:p>
            <a:r>
              <a:rPr lang="en-US" dirty="0"/>
              <a:t>This is the </a:t>
            </a:r>
            <a:r>
              <a:rPr lang="en-US" b="1" dirty="0"/>
              <a:t>basic skeleton of every webpage</a:t>
            </a:r>
            <a:r>
              <a:rPr lang="en-US" dirty="0"/>
              <a:t>. 2nd_Week_Understanding_the_Web_…</a:t>
            </a:r>
          </a:p>
          <a:p>
            <a:r>
              <a:rPr lang="en-US" dirty="0"/>
              <a:t>Next weeks,</a:t>
            </a:r>
            <a:br>
              <a:rPr lang="en-US" dirty="0"/>
            </a:br>
            <a:r>
              <a:rPr lang="en-US" dirty="0"/>
              <a:t>we will start </a:t>
            </a:r>
            <a:r>
              <a:rPr lang="en-US" b="1" dirty="0"/>
              <a:t>writing this code ourselves</a:t>
            </a:r>
            <a:r>
              <a:rPr lang="en-US" dirty="0"/>
              <a:t>.</a:t>
            </a:r>
          </a:p>
          <a:p>
            <a:endParaRPr lang="en-US" dirty="0"/>
          </a:p>
        </p:txBody>
      </p:sp>
      <p:sp>
        <p:nvSpPr>
          <p:cNvPr id="4" name="Slayt Numarası Yer Tutucusu 3"/>
          <p:cNvSpPr>
            <a:spLocks noGrp="1"/>
          </p:cNvSpPr>
          <p:nvPr>
            <p:ph type="sldNum" sz="quarter" idx="5"/>
          </p:nvPr>
        </p:nvSpPr>
        <p:spPr/>
        <p:txBody>
          <a:bodyPr/>
          <a:lstStyle/>
          <a:p>
            <a:pPr>
              <a:defRPr/>
            </a:pPr>
            <a:fld id="{82C5A2EE-74B4-4329-B2EC-6DFE0575EDC9}" type="slidenum">
              <a:rPr lang="en-US" smtClean="0"/>
              <a:pPr>
                <a:defRPr/>
              </a:pPr>
              <a:t>15</a:t>
            </a:fld>
            <a:endParaRPr lang="en-US"/>
          </a:p>
        </p:txBody>
      </p:sp>
    </p:spTree>
    <p:extLst>
      <p:ext uri="{BB962C8B-B14F-4D97-AF65-F5344CB8AC3E}">
        <p14:creationId xmlns:p14="http://schemas.microsoft.com/office/powerpoint/2010/main" val="99533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pPr>
              <a:defRPr/>
            </a:pPr>
            <a:fld id="{82C5A2EE-74B4-4329-B2EC-6DFE0575EDC9}" type="slidenum">
              <a:rPr lang="en-US" smtClean="0"/>
              <a:pPr>
                <a:defRPr/>
              </a:pPr>
              <a:t>16</a:t>
            </a:fld>
            <a:endParaRPr lang="en-US"/>
          </a:p>
        </p:txBody>
      </p:sp>
    </p:spTree>
    <p:extLst>
      <p:ext uri="{BB962C8B-B14F-4D97-AF65-F5344CB8AC3E}">
        <p14:creationId xmlns:p14="http://schemas.microsoft.com/office/powerpoint/2010/main" val="2956167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Internet and the Web are not the same thing.</a:t>
            </a:r>
            <a:br>
              <a:rPr lang="en-US" dirty="0"/>
            </a:br>
            <a:r>
              <a:rPr lang="en-US" dirty="0"/>
              <a:t>The Internet is the infrastructure.</a:t>
            </a:r>
            <a:br>
              <a:rPr lang="en-US" dirty="0"/>
            </a:br>
            <a:r>
              <a:rPr lang="en-US" dirty="0"/>
              <a:t>The Web is a service that runs on top of it.</a:t>
            </a:r>
            <a:endParaRPr lang="tr-TR" dirty="0"/>
          </a:p>
          <a:p>
            <a:r>
              <a:rPr lang="en-US" dirty="0"/>
              <a:t>The </a:t>
            </a:r>
            <a:r>
              <a:rPr lang="en-US" b="1" dirty="0"/>
              <a:t>Internet</a:t>
            </a:r>
            <a:r>
              <a:rPr lang="en-US" dirty="0"/>
              <a:t> is the </a:t>
            </a:r>
            <a:r>
              <a:rPr lang="en-US" b="1" dirty="0"/>
              <a:t>hardware and network infrastructure</a:t>
            </a:r>
            <a:r>
              <a:rPr lang="en-US" dirty="0"/>
              <a:t>.</a:t>
            </a:r>
            <a:br>
              <a:rPr lang="en-US" dirty="0"/>
            </a:br>
            <a:r>
              <a:rPr lang="en-US" dirty="0"/>
              <a:t>The </a:t>
            </a:r>
            <a:r>
              <a:rPr lang="en-US" b="1" dirty="0"/>
              <a:t>Web</a:t>
            </a:r>
            <a:r>
              <a:rPr lang="en-US" dirty="0"/>
              <a:t> is a </a:t>
            </a:r>
            <a:r>
              <a:rPr lang="en-US" b="1" dirty="0"/>
              <a:t>service running on top of it</a:t>
            </a:r>
            <a:r>
              <a:rPr lang="en-US" dirty="0"/>
              <a:t>. 2nd_Week_Understanding_the_Web_…</a:t>
            </a:r>
          </a:p>
          <a:p>
            <a:r>
              <a:rPr lang="en-US" dirty="0"/>
              <a:t>You can think of it simply as:</a:t>
            </a:r>
          </a:p>
          <a:p>
            <a:r>
              <a:rPr lang="en-US" b="1" dirty="0"/>
              <a:t>Internet = network</a:t>
            </a:r>
            <a:br>
              <a:rPr lang="en-US" dirty="0"/>
            </a:br>
            <a:r>
              <a:rPr lang="en-US" b="1" dirty="0"/>
              <a:t>Web = information system on that network</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tr-TR" dirty="0"/>
          </a:p>
          <a:p>
            <a:endParaRPr lang="tr-TR" dirty="0"/>
          </a:p>
        </p:txBody>
      </p:sp>
      <p:sp>
        <p:nvSpPr>
          <p:cNvPr id="4" name="Slayt Numarası Yer Tutucusu 3"/>
          <p:cNvSpPr>
            <a:spLocks noGrp="1"/>
          </p:cNvSpPr>
          <p:nvPr>
            <p:ph type="sldNum" sz="quarter" idx="5"/>
          </p:nvPr>
        </p:nvSpPr>
        <p:spPr/>
        <p:txBody>
          <a:bodyPr/>
          <a:lstStyle/>
          <a:p>
            <a:pPr>
              <a:defRPr/>
            </a:pPr>
            <a:fld id="{82C5A2EE-74B4-4329-B2EC-6DFE0575EDC9}" type="slidenum">
              <a:rPr lang="en-US" smtClean="0"/>
              <a:pPr>
                <a:defRPr/>
              </a:pPr>
              <a:t>17</a:t>
            </a:fld>
            <a:endParaRPr lang="en-US"/>
          </a:p>
        </p:txBody>
      </p:sp>
    </p:spTree>
    <p:extLst>
      <p:ext uri="{BB962C8B-B14F-4D97-AF65-F5344CB8AC3E}">
        <p14:creationId xmlns:p14="http://schemas.microsoft.com/office/powerpoint/2010/main" val="871319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Every website is built from three main technologies:</a:t>
            </a:r>
          </a:p>
          <a:p>
            <a:pPr>
              <a:buFont typeface="Arial" panose="020B0604020202020204" pitchFamily="34" charset="0"/>
              <a:buChar char="•"/>
            </a:pPr>
            <a:r>
              <a:rPr lang="en-US" b="1" dirty="0"/>
              <a:t>HTML → structure</a:t>
            </a:r>
            <a:endParaRPr lang="en-US" dirty="0"/>
          </a:p>
          <a:p>
            <a:pPr>
              <a:buFont typeface="Arial" panose="020B0604020202020204" pitchFamily="34" charset="0"/>
              <a:buChar char="•"/>
            </a:pPr>
            <a:r>
              <a:rPr lang="en-US" b="1" dirty="0"/>
              <a:t>CSS → design</a:t>
            </a:r>
            <a:endParaRPr lang="en-US" dirty="0"/>
          </a:p>
          <a:p>
            <a:pPr>
              <a:buFont typeface="Arial" panose="020B0604020202020204" pitchFamily="34" charset="0"/>
              <a:buChar char="•"/>
            </a:pPr>
            <a:r>
              <a:rPr lang="en-US" b="1" dirty="0"/>
              <a:t>JavaScript → interaction</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Since browsers understand these three,</a:t>
            </a:r>
            <a:br>
              <a:rPr lang="en-US" dirty="0"/>
            </a:br>
            <a:r>
              <a:rPr lang="en-US" dirty="0"/>
              <a:t>our course will begin with </a:t>
            </a:r>
            <a:r>
              <a:rPr lang="en-US" b="1" dirty="0"/>
              <a:t>HTML</a:t>
            </a:r>
            <a:r>
              <a:rPr lang="en-US" dirty="0"/>
              <a:t>,</a:t>
            </a:r>
            <a:br>
              <a:rPr lang="en-US" dirty="0"/>
            </a:br>
            <a:r>
              <a:rPr lang="en-US" dirty="0"/>
              <a:t>the </a:t>
            </a:r>
            <a:r>
              <a:rPr lang="en-US" b="1" dirty="0"/>
              <a:t>language of the web</a:t>
            </a:r>
            <a:r>
              <a:rPr lang="en-US" dirty="0"/>
              <a:t>.</a:t>
            </a:r>
          </a:p>
          <a:p>
            <a:pPr marL="0" marR="0" lvl="0" indent="0" algn="l" defTabSz="914400" rtl="0" eaLnBrk="0" fontAlgn="base" latinLnBrk="0" hangingPunct="0">
              <a:lnSpc>
                <a:spcPct val="100000"/>
              </a:lnSpc>
              <a:spcBef>
                <a:spcPct val="30000"/>
              </a:spcBef>
              <a:spcAft>
                <a:spcPct val="0"/>
              </a:spcAft>
              <a:buClrTx/>
              <a:buSzTx/>
              <a:buFontTx/>
              <a:buNone/>
              <a:tabLst/>
              <a:defRPr/>
            </a:pPr>
            <a:br>
              <a:rPr lang="en-US" dirty="0"/>
            </a:br>
            <a:r>
              <a:rPr lang="en-US" dirty="0"/>
              <a:t>this course will start by learning </a:t>
            </a:r>
            <a:r>
              <a:rPr lang="en-US" b="1" dirty="0"/>
              <a:t>HTML</a:t>
            </a:r>
            <a:r>
              <a:rPr lang="en-US" dirty="0"/>
              <a:t>, the language of the web.</a:t>
            </a:r>
            <a:endParaRPr lang="tr-TR"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HTML is a means of telling a web browser how to display a page.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Standard language for creating web pages and web applications.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HTML is the acronym for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Hypertext Markup language</a:t>
            </a:r>
            <a:endParaRPr lang="tr-TR"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You can start with the client and server side by saying: "On the client side, we have what the user sees—the browser displaying content. On the server side, we have the logic and data processing, sending what’s needed back to the client." Then introduce HTML: "HTML is the structure of the web page. HTML5, the latest standard, added more multimedia and modern features." After that: "The front-end is what the user interacts with—HTML, CSS, and JavaScript. The back-end is where the data and logic live—servers, databases, and processing." Finally: "CSS is what makes everything look good—styling the layout, colors, and design." This sequence will give them a clear flow of concepts!</a:t>
            </a:r>
            <a:endParaRPr lang="tr-TR"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Back-end includes languages like PHP, Python, or Node.js, and it handles data processing, server logic, and databases—it’s the brain behind the scenes. Front-end uses HTML for structure, CSS for styling, and JavaScript for interactivity—it’s the face users see. The back-end is powerful but more complex, while the front-end is immediate and visual. Each has alternatives—for instance, back-end could use Java or Ruby, and front-end has frameworks like React or Vue. We focus on front-end because it gives you visible results quickly and teaches core web principles.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tr-TR" dirty="0"/>
          </a:p>
          <a:p>
            <a:endParaRPr lang="tr-TR"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pPr>
              <a:defRPr/>
            </a:pPr>
            <a:fld id="{82C5A2EE-74B4-4329-B2EC-6DFE0575EDC9}" type="slidenum">
              <a:rPr lang="en-US" smtClean="0"/>
              <a:pPr>
                <a:defRPr/>
              </a:pPr>
              <a:t>18</a:t>
            </a:fld>
            <a:endParaRPr lang="en-US"/>
          </a:p>
        </p:txBody>
      </p:sp>
    </p:spTree>
    <p:extLst>
      <p:ext uri="{BB962C8B-B14F-4D97-AF65-F5344CB8AC3E}">
        <p14:creationId xmlns:p14="http://schemas.microsoft.com/office/powerpoint/2010/main" val="147824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Before we continue, I want to ask a simple question:</a:t>
            </a:r>
            <a:endParaRPr lang="tr-TR" dirty="0"/>
          </a:p>
          <a:p>
            <a:r>
              <a:rPr lang="en-US" dirty="0"/>
              <a:t>How many of you use the Internet every day?</a:t>
            </a:r>
          </a:p>
          <a:p>
            <a:r>
              <a:rPr lang="en-US" dirty="0"/>
              <a:t>Today, we will start learning how to build the web,</a:t>
            </a:r>
            <a:r>
              <a:rPr lang="tr-TR" dirty="0"/>
              <a:t> </a:t>
            </a:r>
            <a:r>
              <a:rPr lang="en-US" dirty="0"/>
              <a:t>not just use it.</a:t>
            </a:r>
            <a:endParaRPr lang="tr-TR" dirty="0"/>
          </a:p>
          <a:p>
            <a:r>
              <a:rPr lang="en-US" dirty="0"/>
              <a:t>Good.</a:t>
            </a:r>
            <a:br>
              <a:rPr lang="en-US" dirty="0"/>
            </a:br>
            <a:r>
              <a:rPr lang="en-US" dirty="0"/>
              <a:t>Today, we will start learning </a:t>
            </a:r>
            <a:r>
              <a:rPr lang="en-US" b="1" dirty="0"/>
              <a:t>how to build the web</a:t>
            </a:r>
            <a:r>
              <a:rPr lang="en-US" dirty="0"/>
              <a:t>,</a:t>
            </a:r>
            <a:br>
              <a:rPr lang="en-US" dirty="0"/>
            </a:br>
            <a:r>
              <a:rPr lang="en-US" dirty="0"/>
              <a:t>not just how to </a:t>
            </a:r>
            <a:r>
              <a:rPr lang="en-US" b="1" dirty="0"/>
              <a:t>use</a:t>
            </a:r>
            <a:r>
              <a:rPr lang="en-US" dirty="0"/>
              <a:t> it. </a:t>
            </a:r>
          </a:p>
          <a:p>
            <a:endParaRPr lang="tr-TR" dirty="0"/>
          </a:p>
        </p:txBody>
      </p:sp>
      <p:sp>
        <p:nvSpPr>
          <p:cNvPr id="4" name="Slayt Numarası Yer Tutucusu 3"/>
          <p:cNvSpPr>
            <a:spLocks noGrp="1"/>
          </p:cNvSpPr>
          <p:nvPr>
            <p:ph type="sldNum" sz="quarter" idx="5"/>
          </p:nvPr>
        </p:nvSpPr>
        <p:spPr/>
        <p:txBody>
          <a:bodyPr/>
          <a:lstStyle/>
          <a:p>
            <a:pPr>
              <a:defRPr/>
            </a:pPr>
            <a:fld id="{82C5A2EE-74B4-4329-B2EC-6DFE0575EDC9}" type="slidenum">
              <a:rPr lang="en-US" smtClean="0"/>
              <a:pPr>
                <a:defRPr/>
              </a:pPr>
              <a:t>2</a:t>
            </a:fld>
            <a:endParaRPr lang="en-US"/>
          </a:p>
        </p:txBody>
      </p:sp>
    </p:spTree>
    <p:extLst>
      <p:ext uri="{BB962C8B-B14F-4D97-AF65-F5344CB8AC3E}">
        <p14:creationId xmlns:p14="http://schemas.microsoft.com/office/powerpoint/2010/main" val="1182775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In this lesson, our goal is to understand the </a:t>
            </a:r>
            <a:r>
              <a:rPr lang="en-US" b="1" dirty="0"/>
              <a:t>basic structure of the web</a:t>
            </a:r>
            <a:r>
              <a:rPr lang="en-US" dirty="0"/>
              <a:t>.</a:t>
            </a:r>
          </a:p>
          <a:p>
            <a:r>
              <a:rPr lang="en-US" dirty="0"/>
              <a:t>By the end of today, you should be able to:</a:t>
            </a:r>
          </a:p>
          <a:p>
            <a:pPr>
              <a:buFont typeface="Arial" panose="020B0604020202020204" pitchFamily="34" charset="0"/>
              <a:buChar char="•"/>
            </a:pPr>
            <a:r>
              <a:rPr lang="en-US" dirty="0"/>
              <a:t>describe the </a:t>
            </a:r>
            <a:r>
              <a:rPr lang="en-US" b="1" dirty="0"/>
              <a:t>main components of a web application</a:t>
            </a:r>
            <a:endParaRPr lang="en-US" dirty="0"/>
          </a:p>
          <a:p>
            <a:pPr>
              <a:buFont typeface="Arial" panose="020B0604020202020204" pitchFamily="34" charset="0"/>
              <a:buChar char="•"/>
            </a:pPr>
            <a:r>
              <a:rPr lang="en-US" dirty="0"/>
              <a:t>understand the difference between the </a:t>
            </a:r>
            <a:r>
              <a:rPr lang="en-US" b="1" dirty="0"/>
              <a:t>Internet and an intranet</a:t>
            </a:r>
            <a:endParaRPr lang="en-US" dirty="0"/>
          </a:p>
          <a:p>
            <a:pPr>
              <a:buFont typeface="Arial" panose="020B0604020202020204" pitchFamily="34" charset="0"/>
              <a:buChar char="•"/>
            </a:pPr>
            <a:r>
              <a:rPr lang="en-US" dirty="0"/>
              <a:t>explain </a:t>
            </a:r>
            <a:r>
              <a:rPr lang="en-US" b="1" dirty="0"/>
              <a:t>HTTP requests and responses</a:t>
            </a:r>
            <a:endParaRPr lang="en-US" dirty="0"/>
          </a:p>
          <a:p>
            <a:pPr>
              <a:buFont typeface="Arial" panose="020B0604020202020204" pitchFamily="34" charset="0"/>
              <a:buChar char="•"/>
            </a:pPr>
            <a:r>
              <a:rPr lang="en-US" dirty="0"/>
              <a:t>distinguish </a:t>
            </a:r>
            <a:r>
              <a:rPr lang="en-US" b="1" dirty="0"/>
              <a:t>static and dynamic web pages</a:t>
            </a:r>
            <a:endParaRPr lang="en-US" dirty="0"/>
          </a:p>
          <a:p>
            <a:endParaRPr lang="tr-TR" dirty="0"/>
          </a:p>
        </p:txBody>
      </p:sp>
      <p:sp>
        <p:nvSpPr>
          <p:cNvPr id="4" name="Slayt Numarası Yer Tutucusu 3"/>
          <p:cNvSpPr>
            <a:spLocks noGrp="1"/>
          </p:cNvSpPr>
          <p:nvPr>
            <p:ph type="sldNum" sz="quarter" idx="5"/>
          </p:nvPr>
        </p:nvSpPr>
        <p:spPr/>
        <p:txBody>
          <a:bodyPr/>
          <a:lstStyle/>
          <a:p>
            <a:pPr>
              <a:defRPr/>
            </a:pPr>
            <a:fld id="{82C5A2EE-74B4-4329-B2EC-6DFE0575EDC9}" type="slidenum">
              <a:rPr lang="en-US" smtClean="0"/>
              <a:pPr>
                <a:defRPr/>
              </a:pPr>
              <a:t>3</a:t>
            </a:fld>
            <a:endParaRPr lang="en-US"/>
          </a:p>
        </p:txBody>
      </p:sp>
    </p:spTree>
    <p:extLst>
      <p:ext uri="{BB962C8B-B14F-4D97-AF65-F5344CB8AC3E}">
        <p14:creationId xmlns:p14="http://schemas.microsoft.com/office/powerpoint/2010/main" val="406382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buFont typeface="Arial" panose="020B0604020202020204" pitchFamily="34" charset="0"/>
              <a:buChar char="•"/>
            </a:pPr>
            <a:r>
              <a:rPr lang="en-US" dirty="0"/>
              <a:t>recognize major </a:t>
            </a:r>
            <a:r>
              <a:rPr lang="en-US" b="1" dirty="0"/>
              <a:t>web browsers</a:t>
            </a:r>
            <a:endParaRPr lang="en-US" dirty="0"/>
          </a:p>
          <a:p>
            <a:pPr>
              <a:buFont typeface="Arial" panose="020B0604020202020204" pitchFamily="34" charset="0"/>
              <a:buChar char="•"/>
            </a:pPr>
            <a:r>
              <a:rPr lang="en-US" dirty="0"/>
              <a:t>and understand the roles of </a:t>
            </a:r>
            <a:r>
              <a:rPr lang="en-US" b="1" dirty="0"/>
              <a:t>HTML, CSS, and JavaScript</a:t>
            </a:r>
            <a:r>
              <a:rPr lang="en-US" dirty="0"/>
              <a:t> 2nd_Week_Understanding_the_Web_…</a:t>
            </a:r>
          </a:p>
          <a:p>
            <a:r>
              <a:rPr lang="en-US" dirty="0"/>
              <a:t>So today is mainly about </a:t>
            </a:r>
            <a:r>
              <a:rPr lang="en-US" b="1" dirty="0"/>
              <a:t>understanding</a:t>
            </a:r>
            <a:r>
              <a:rPr lang="en-US" dirty="0"/>
              <a:t>,</a:t>
            </a:r>
            <a:br>
              <a:rPr lang="en-US" dirty="0"/>
            </a:br>
            <a:r>
              <a:rPr lang="en-US" dirty="0"/>
              <a:t>not heavy coding yet.</a:t>
            </a:r>
          </a:p>
          <a:p>
            <a:endParaRPr lang="tr-TR" dirty="0"/>
          </a:p>
        </p:txBody>
      </p:sp>
      <p:sp>
        <p:nvSpPr>
          <p:cNvPr id="4" name="Slayt Numarası Yer Tutucusu 3"/>
          <p:cNvSpPr>
            <a:spLocks noGrp="1"/>
          </p:cNvSpPr>
          <p:nvPr>
            <p:ph type="sldNum" sz="quarter" idx="5"/>
          </p:nvPr>
        </p:nvSpPr>
        <p:spPr/>
        <p:txBody>
          <a:bodyPr/>
          <a:lstStyle/>
          <a:p>
            <a:pPr>
              <a:defRPr/>
            </a:pPr>
            <a:fld id="{82C5A2EE-74B4-4329-B2EC-6DFE0575EDC9}" type="slidenum">
              <a:rPr lang="en-US" smtClean="0"/>
              <a:pPr>
                <a:defRPr/>
              </a:pPr>
              <a:t>4</a:t>
            </a:fld>
            <a:endParaRPr lang="en-US"/>
          </a:p>
        </p:txBody>
      </p:sp>
    </p:spTree>
    <p:extLst>
      <p:ext uri="{BB962C8B-B14F-4D97-AF65-F5344CB8AC3E}">
        <p14:creationId xmlns:p14="http://schemas.microsoft.com/office/powerpoint/2010/main" val="755445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Let’s begin with a fundamental question:</a:t>
            </a:r>
          </a:p>
          <a:p>
            <a:r>
              <a:rPr lang="en-US" b="1" dirty="0"/>
              <a:t>What is the Internet?</a:t>
            </a:r>
            <a:endParaRPr lang="en-US" dirty="0"/>
          </a:p>
          <a:p>
            <a:r>
              <a:rPr lang="en-US" dirty="0"/>
              <a:t>The Internet is a </a:t>
            </a:r>
            <a:r>
              <a:rPr lang="en-US" b="1" dirty="0"/>
              <a:t>global network of interconnected computers</a:t>
            </a:r>
            <a:br>
              <a:rPr lang="en-US" dirty="0"/>
            </a:br>
            <a:r>
              <a:rPr lang="en-US" dirty="0"/>
              <a:t>that allows </a:t>
            </a:r>
            <a:r>
              <a:rPr lang="en-US" b="1" dirty="0"/>
              <a:t>fast and easy information exchange</a:t>
            </a:r>
            <a:r>
              <a:rPr lang="en-US" dirty="0"/>
              <a:t>. 2nd_Week_Understanding_the_Web_…</a:t>
            </a:r>
          </a:p>
          <a:p>
            <a:r>
              <a:rPr lang="en-US" dirty="0"/>
              <a:t>It became the </a:t>
            </a:r>
            <a:r>
              <a:rPr lang="en-US" b="1" dirty="0"/>
              <a:t>central communication system</a:t>
            </a:r>
            <a:br>
              <a:rPr lang="en-US" dirty="0"/>
            </a:br>
            <a:r>
              <a:rPr lang="en-US" dirty="0"/>
              <a:t>of the modern information age.</a:t>
            </a:r>
          </a:p>
          <a:p>
            <a:endParaRPr lang="tr-TR" dirty="0"/>
          </a:p>
        </p:txBody>
      </p:sp>
      <p:sp>
        <p:nvSpPr>
          <p:cNvPr id="4" name="Slayt Numarası Yer Tutucusu 3"/>
          <p:cNvSpPr>
            <a:spLocks noGrp="1"/>
          </p:cNvSpPr>
          <p:nvPr>
            <p:ph type="sldNum" sz="quarter" idx="5"/>
          </p:nvPr>
        </p:nvSpPr>
        <p:spPr/>
        <p:txBody>
          <a:bodyPr/>
          <a:lstStyle/>
          <a:p>
            <a:pPr>
              <a:defRPr/>
            </a:pPr>
            <a:fld id="{82C5A2EE-74B4-4329-B2EC-6DFE0575EDC9}" type="slidenum">
              <a:rPr lang="en-US" smtClean="0"/>
              <a:pPr>
                <a:defRPr/>
              </a:pPr>
              <a:t>5</a:t>
            </a:fld>
            <a:endParaRPr lang="en-US"/>
          </a:p>
        </p:txBody>
      </p:sp>
    </p:spTree>
    <p:extLst>
      <p:ext uri="{BB962C8B-B14F-4D97-AF65-F5344CB8AC3E}">
        <p14:creationId xmlns:p14="http://schemas.microsoft.com/office/powerpoint/2010/main" val="2723093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If we look at the diagram on </a:t>
            </a:r>
            <a:r>
              <a:rPr lang="en-US" b="1" dirty="0"/>
              <a:t>page 6</a:t>
            </a:r>
            <a:r>
              <a:rPr lang="en-US" dirty="0"/>
              <a:t>,</a:t>
            </a:r>
            <a:br>
              <a:rPr lang="en-US" dirty="0"/>
            </a:br>
            <a:r>
              <a:rPr lang="en-US" dirty="0"/>
              <a:t>we see many </a:t>
            </a:r>
            <a:r>
              <a:rPr lang="en-US" b="1" dirty="0"/>
              <a:t>LAN networks</a:t>
            </a:r>
            <a:r>
              <a:rPr lang="en-US" dirty="0"/>
              <a:t> connected through </a:t>
            </a:r>
            <a:r>
              <a:rPr lang="en-US" b="1" dirty="0"/>
              <a:t>WAN and exchange points</a:t>
            </a:r>
            <a:r>
              <a:rPr lang="en-US" dirty="0"/>
              <a:t>.</a:t>
            </a:r>
          </a:p>
          <a:p>
            <a:r>
              <a:rPr lang="en-US" dirty="0"/>
              <a:t>This shows that the Internet is </a:t>
            </a:r>
            <a:r>
              <a:rPr lang="en-US" b="1" dirty="0"/>
              <a:t>not a single computer</a:t>
            </a:r>
            <a:r>
              <a:rPr lang="en-US" dirty="0"/>
              <a:t>,</a:t>
            </a:r>
            <a:br>
              <a:rPr lang="en-US" dirty="0"/>
            </a:br>
            <a:r>
              <a:rPr lang="en-US" dirty="0"/>
              <a:t>but a </a:t>
            </a:r>
            <a:r>
              <a:rPr lang="en-US" b="1" dirty="0"/>
              <a:t>huge network of networks</a:t>
            </a:r>
            <a:r>
              <a:rPr lang="en-US" dirty="0"/>
              <a:t> working together.</a:t>
            </a:r>
          </a:p>
          <a:p>
            <a:endParaRPr lang="tr-TR" dirty="0"/>
          </a:p>
        </p:txBody>
      </p:sp>
      <p:sp>
        <p:nvSpPr>
          <p:cNvPr id="4" name="Slayt Numarası Yer Tutucusu 3"/>
          <p:cNvSpPr>
            <a:spLocks noGrp="1"/>
          </p:cNvSpPr>
          <p:nvPr>
            <p:ph type="sldNum" sz="quarter" idx="5"/>
          </p:nvPr>
        </p:nvSpPr>
        <p:spPr/>
        <p:txBody>
          <a:bodyPr/>
          <a:lstStyle/>
          <a:p>
            <a:pPr>
              <a:defRPr/>
            </a:pPr>
            <a:fld id="{82C5A2EE-74B4-4329-B2EC-6DFE0575EDC9}" type="slidenum">
              <a:rPr lang="en-US" smtClean="0"/>
              <a:pPr>
                <a:defRPr/>
              </a:pPr>
              <a:t>6</a:t>
            </a:fld>
            <a:endParaRPr lang="en-US"/>
          </a:p>
        </p:txBody>
      </p:sp>
    </p:spTree>
    <p:extLst>
      <p:ext uri="{BB962C8B-B14F-4D97-AF65-F5344CB8AC3E}">
        <p14:creationId xmlns:p14="http://schemas.microsoft.com/office/powerpoint/2010/main" val="3614578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To understand web design,</a:t>
            </a:r>
            <a:br>
              <a:rPr lang="en-US" dirty="0"/>
            </a:br>
            <a:r>
              <a:rPr lang="en-US" dirty="0"/>
              <a:t>we must first understand </a:t>
            </a:r>
            <a:r>
              <a:rPr lang="en-US" b="1" dirty="0"/>
              <a:t>how the Internet evolved</a:t>
            </a:r>
            <a:r>
              <a:rPr lang="en-US" dirty="0"/>
              <a:t>.</a:t>
            </a:r>
          </a:p>
          <a:p>
            <a:pPr>
              <a:buFont typeface="Arial" panose="020B0604020202020204" pitchFamily="34" charset="0"/>
              <a:buChar char="•"/>
            </a:pPr>
            <a:r>
              <a:rPr lang="en-US" b="1" dirty="0"/>
              <a:t>1960s — ARPANET:</a:t>
            </a:r>
            <a:r>
              <a:rPr lang="en-US" dirty="0"/>
              <a:t> first research network</a:t>
            </a:r>
          </a:p>
          <a:p>
            <a:pPr>
              <a:buFont typeface="Arial" panose="020B0604020202020204" pitchFamily="34" charset="0"/>
              <a:buChar char="•"/>
            </a:pPr>
            <a:r>
              <a:rPr lang="en-US" b="1" dirty="0"/>
              <a:t>1980s — TCP/IP:</a:t>
            </a:r>
            <a:r>
              <a:rPr lang="en-US" dirty="0"/>
              <a:t> standard communication protocols</a:t>
            </a:r>
          </a:p>
          <a:p>
            <a:pPr>
              <a:buFont typeface="Arial" panose="020B0604020202020204" pitchFamily="34" charset="0"/>
              <a:buChar char="•"/>
            </a:pPr>
            <a:r>
              <a:rPr lang="en-US" b="1" dirty="0"/>
              <a:t>1991 — World Wide Web:</a:t>
            </a:r>
            <a:r>
              <a:rPr lang="en-US" dirty="0"/>
              <a:t> HTML, URLs, and browsers introduced</a:t>
            </a:r>
          </a:p>
          <a:p>
            <a:pPr>
              <a:buFont typeface="Arial" panose="020B0604020202020204" pitchFamily="34" charset="0"/>
              <a:buChar char="•"/>
            </a:pPr>
            <a:r>
              <a:rPr lang="en-US" b="1" dirty="0"/>
              <a:t>2000s — Web 2.0:</a:t>
            </a:r>
            <a:r>
              <a:rPr lang="en-US" dirty="0"/>
              <a:t> interactive and social websites</a:t>
            </a:r>
          </a:p>
          <a:p>
            <a:pPr>
              <a:buFont typeface="Arial" panose="020B0604020202020204" pitchFamily="34" charset="0"/>
              <a:buChar char="•"/>
            </a:pPr>
            <a:r>
              <a:rPr lang="en-US" b="1" dirty="0"/>
              <a:t>Today — Mobile &amp; Cloud:</a:t>
            </a:r>
            <a:r>
              <a:rPr lang="en-US" dirty="0"/>
              <a:t> responsive, real-time web systems 2nd_Week_Understanding_the_Web_…</a:t>
            </a:r>
          </a:p>
          <a:p>
            <a:r>
              <a:rPr lang="en-US" dirty="0"/>
              <a:t>This evolution explains </a:t>
            </a:r>
            <a:r>
              <a:rPr lang="en-US" b="1" dirty="0"/>
              <a:t>why modern web design exists today</a:t>
            </a:r>
            <a:r>
              <a:rPr lang="en-US" dirty="0"/>
              <a:t>.</a:t>
            </a:r>
          </a:p>
          <a:p>
            <a:endParaRPr lang="tr-TR" dirty="0"/>
          </a:p>
        </p:txBody>
      </p:sp>
      <p:sp>
        <p:nvSpPr>
          <p:cNvPr id="4" name="Slayt Numarası Yer Tutucusu 3"/>
          <p:cNvSpPr>
            <a:spLocks noGrp="1"/>
          </p:cNvSpPr>
          <p:nvPr>
            <p:ph type="sldNum" sz="quarter" idx="5"/>
          </p:nvPr>
        </p:nvSpPr>
        <p:spPr/>
        <p:txBody>
          <a:bodyPr/>
          <a:lstStyle/>
          <a:p>
            <a:pPr>
              <a:defRPr/>
            </a:pPr>
            <a:fld id="{82C5A2EE-74B4-4329-B2EC-6DFE0575EDC9}" type="slidenum">
              <a:rPr lang="en-US" smtClean="0"/>
              <a:pPr>
                <a:defRPr/>
              </a:pPr>
              <a:t>7</a:t>
            </a:fld>
            <a:endParaRPr lang="en-US"/>
          </a:p>
        </p:txBody>
      </p:sp>
    </p:spTree>
    <p:extLst>
      <p:ext uri="{BB962C8B-B14F-4D97-AF65-F5344CB8AC3E}">
        <p14:creationId xmlns:p14="http://schemas.microsoft.com/office/powerpoint/2010/main" val="3959162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To understand web design, we first need to understand how the Internet evolved.</a:t>
            </a:r>
          </a:p>
          <a:p>
            <a:r>
              <a:rPr lang="en-US" dirty="0"/>
              <a:t>The Internet started in the 1960s as a research network called ARPANET.</a:t>
            </a:r>
            <a:br>
              <a:rPr lang="en-US" dirty="0"/>
            </a:br>
            <a:r>
              <a:rPr lang="en-US" dirty="0"/>
              <a:t>In the 1980s, TCP/IP allowed different networks to communicate, forming the modern Internet.</a:t>
            </a:r>
            <a:endParaRPr lang="tr-TR" dirty="0"/>
          </a:p>
          <a:p>
            <a:r>
              <a:rPr lang="en-US" dirty="0"/>
              <a:t>1989 – Tim Berners Lee proposes at CERN a way to </a:t>
            </a:r>
            <a:r>
              <a:rPr lang="en-US" dirty="0" err="1"/>
              <a:t>organise</a:t>
            </a:r>
            <a:r>
              <a:rPr lang="tr-TR" dirty="0"/>
              <a:t> </a:t>
            </a:r>
            <a:r>
              <a:rPr lang="en-US" dirty="0"/>
              <a:t>information using hyperlinks </a:t>
            </a:r>
          </a:p>
          <a:p>
            <a:r>
              <a:rPr lang="en-US" dirty="0"/>
              <a:t>In 1991, Tim Berners-Lee introduced the World Wide Web, including HTML, URLs, and the first web browser.</a:t>
            </a:r>
            <a:br>
              <a:rPr lang="en-US" dirty="0"/>
            </a:br>
            <a:r>
              <a:rPr lang="en-US" dirty="0"/>
              <a:t>This moment is the real beginning of web design.</a:t>
            </a:r>
          </a:p>
          <a:p>
            <a:r>
              <a:rPr lang="en-US" dirty="0"/>
              <a:t>In the 2000s, Web 2.0 made websites interactive through JavaScript and user-generated content.</a:t>
            </a:r>
          </a:p>
          <a:p>
            <a:r>
              <a:rPr lang="en-US" dirty="0"/>
              <a:t>Today, the web is mobile, responsive, and cloud-based — and this course is about learning how to build for this modern web.</a:t>
            </a:r>
          </a:p>
          <a:p>
            <a:endParaRPr lang="tr-TR" dirty="0"/>
          </a:p>
        </p:txBody>
      </p:sp>
      <p:sp>
        <p:nvSpPr>
          <p:cNvPr id="4" name="Slayt Numarası Yer Tutucusu 3"/>
          <p:cNvSpPr>
            <a:spLocks noGrp="1"/>
          </p:cNvSpPr>
          <p:nvPr>
            <p:ph type="sldNum" sz="quarter" idx="5"/>
          </p:nvPr>
        </p:nvSpPr>
        <p:spPr/>
        <p:txBody>
          <a:bodyPr/>
          <a:lstStyle/>
          <a:p>
            <a:pPr>
              <a:defRPr/>
            </a:pPr>
            <a:fld id="{82C5A2EE-74B4-4329-B2EC-6DFE0575EDC9}" type="slidenum">
              <a:rPr lang="en-US" smtClean="0"/>
              <a:pPr>
                <a:defRPr/>
              </a:pPr>
              <a:t>8</a:t>
            </a:fld>
            <a:endParaRPr lang="en-US"/>
          </a:p>
        </p:txBody>
      </p:sp>
    </p:spTree>
    <p:extLst>
      <p:ext uri="{BB962C8B-B14F-4D97-AF65-F5344CB8AC3E}">
        <p14:creationId xmlns:p14="http://schemas.microsoft.com/office/powerpoint/2010/main" val="889727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a:t>The Internet is the </a:t>
            </a:r>
            <a:r>
              <a:rPr lang="en-US" b="1" dirty="0"/>
              <a:t>infrastructure</a:t>
            </a:r>
            <a:r>
              <a:rPr lang="en-US" dirty="0"/>
              <a:t>,</a:t>
            </a:r>
            <a:br>
              <a:rPr lang="en-US" dirty="0"/>
            </a:br>
            <a:r>
              <a:rPr lang="en-US" dirty="0"/>
              <a:t>but the </a:t>
            </a:r>
            <a:r>
              <a:rPr lang="en-US" b="1" dirty="0"/>
              <a:t>Web</a:t>
            </a:r>
            <a:r>
              <a:rPr lang="en-US" dirty="0"/>
              <a:t> is the system that lets us access information</a:t>
            </a:r>
            <a:br>
              <a:rPr lang="en-US" dirty="0"/>
            </a:br>
            <a:r>
              <a:rPr lang="en-US" dirty="0"/>
              <a:t>through </a:t>
            </a:r>
            <a:r>
              <a:rPr lang="en-US" b="1" dirty="0"/>
              <a:t>websites, pages, browsers, and servers</a:t>
            </a:r>
            <a:r>
              <a:rPr lang="en-US" dirty="0"/>
              <a:t>. 2nd_Week_Understanding_the_Web_…</a:t>
            </a:r>
          </a:p>
          <a:p>
            <a:r>
              <a:rPr lang="en-US" dirty="0"/>
              <a:t>So when you open a browser,</a:t>
            </a:r>
            <a:br>
              <a:rPr lang="en-US" dirty="0"/>
            </a:br>
            <a:r>
              <a:rPr lang="en-US" dirty="0"/>
              <a:t>you are actually </a:t>
            </a:r>
            <a:r>
              <a:rPr lang="en-US" b="1" dirty="0"/>
              <a:t>using the Web on top of the Internet</a:t>
            </a:r>
            <a:r>
              <a:rPr lang="en-US" dirty="0"/>
              <a:t>.</a:t>
            </a:r>
          </a:p>
          <a:p>
            <a:endParaRPr lang="tr-TR" dirty="0"/>
          </a:p>
        </p:txBody>
      </p:sp>
      <p:sp>
        <p:nvSpPr>
          <p:cNvPr id="4" name="Slayt Numarası Yer Tutucusu 3"/>
          <p:cNvSpPr>
            <a:spLocks noGrp="1"/>
          </p:cNvSpPr>
          <p:nvPr>
            <p:ph type="sldNum" sz="quarter" idx="5"/>
          </p:nvPr>
        </p:nvSpPr>
        <p:spPr/>
        <p:txBody>
          <a:bodyPr/>
          <a:lstStyle/>
          <a:p>
            <a:pPr>
              <a:defRPr/>
            </a:pPr>
            <a:fld id="{82C5A2EE-74B4-4329-B2EC-6DFE0575EDC9}" type="slidenum">
              <a:rPr lang="en-US" smtClean="0"/>
              <a:pPr>
                <a:defRPr/>
              </a:pPr>
              <a:t>9</a:t>
            </a:fld>
            <a:endParaRPr lang="en-US"/>
          </a:p>
        </p:txBody>
      </p:sp>
    </p:spTree>
    <p:extLst>
      <p:ext uri="{BB962C8B-B14F-4D97-AF65-F5344CB8AC3E}">
        <p14:creationId xmlns:p14="http://schemas.microsoft.com/office/powerpoint/2010/main" val="14574578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Başlık ve İçerik">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30FE90D-E26B-4B0B-8D2A-79CCBA5B6B03}"/>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8" name="Dikdörtgen 7">
            <a:extLst>
              <a:ext uri="{FF2B5EF4-FFF2-40B4-BE49-F238E27FC236}">
                <a16:creationId xmlns:a16="http://schemas.microsoft.com/office/drawing/2014/main" id="{F8B905D7-92F0-4598-8250-934955341EC2}"/>
              </a:ext>
            </a:extLst>
          </p:cNvPr>
          <p:cNvSpPr/>
          <p:nvPr userDrawn="1"/>
        </p:nvSpPr>
        <p:spPr>
          <a:xfrm>
            <a:off x="0" y="0"/>
            <a:ext cx="9144000" cy="1030288"/>
          </a:xfrm>
          <a:prstGeom prst="rect">
            <a:avLst/>
          </a:prstGeom>
          <a:solidFill>
            <a:srgbClr val="1B3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a:extLst>
              <a:ext uri="{FF2B5EF4-FFF2-40B4-BE49-F238E27FC236}">
                <a16:creationId xmlns:a16="http://schemas.microsoft.com/office/drawing/2014/main" id="{EB3AE281-4EFA-4697-9EF2-93EF09A99C8A}"/>
              </a:ext>
            </a:extLst>
          </p:cNvPr>
          <p:cNvSpPr/>
          <p:nvPr userDrawn="1"/>
        </p:nvSpPr>
        <p:spPr>
          <a:xfrm>
            <a:off x="0" y="1030288"/>
            <a:ext cx="9144000" cy="92075"/>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a:extLst>
              <a:ext uri="{FF2B5EF4-FFF2-40B4-BE49-F238E27FC236}">
                <a16:creationId xmlns:a16="http://schemas.microsoft.com/office/drawing/2014/main" id="{3833BA49-17AF-4507-B7EE-33251DCE88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9253" y="157465"/>
            <a:ext cx="1314450" cy="1314450"/>
          </a:xfrm>
          <a:prstGeom prst="rect">
            <a:avLst/>
          </a:prstGeom>
        </p:spPr>
      </p:pic>
      <p:sp>
        <p:nvSpPr>
          <p:cNvPr id="2" name="Başlık 1">
            <a:extLst>
              <a:ext uri="{FF2B5EF4-FFF2-40B4-BE49-F238E27FC236}">
                <a16:creationId xmlns:a16="http://schemas.microsoft.com/office/drawing/2014/main" id="{DD569001-75C5-40F5-9087-F0D640A54E0C}"/>
              </a:ext>
            </a:extLst>
          </p:cNvPr>
          <p:cNvSpPr>
            <a:spLocks noGrp="1"/>
          </p:cNvSpPr>
          <p:nvPr>
            <p:ph type="title"/>
          </p:nvPr>
        </p:nvSpPr>
        <p:spPr>
          <a:xfrm>
            <a:off x="403397" y="157465"/>
            <a:ext cx="7086600" cy="872824"/>
          </a:xfrm>
        </p:spPr>
        <p:txBody>
          <a:bodyPr/>
          <a:lstStyle/>
          <a:p>
            <a:r>
              <a:rPr lang="tr-TR"/>
              <a:t>Asıl başlık stilini düzenlemek için tıklayın</a:t>
            </a:r>
            <a:endParaRPr lang="en-US"/>
          </a:p>
        </p:txBody>
      </p:sp>
      <p:sp>
        <p:nvSpPr>
          <p:cNvPr id="4" name="Veri Yer Tutucusu 3">
            <a:extLst>
              <a:ext uri="{FF2B5EF4-FFF2-40B4-BE49-F238E27FC236}">
                <a16:creationId xmlns:a16="http://schemas.microsoft.com/office/drawing/2014/main" id="{5432100E-8508-4087-8C4C-F6F2C3E53B34}"/>
              </a:ext>
            </a:extLst>
          </p:cNvPr>
          <p:cNvSpPr>
            <a:spLocks noGrp="1"/>
          </p:cNvSpPr>
          <p:nvPr>
            <p:ph type="dt" sz="half" idx="10"/>
          </p:nvPr>
        </p:nvSpPr>
        <p:spPr/>
        <p:txBody>
          <a:bodyPr/>
          <a:lstStyle/>
          <a:p>
            <a:r>
              <a:rPr lang="en-US"/>
              <a:t>12.02.2026</a:t>
            </a:r>
            <a:endParaRPr lang="tr-TR" dirty="0"/>
          </a:p>
        </p:txBody>
      </p:sp>
      <p:sp>
        <p:nvSpPr>
          <p:cNvPr id="5" name="Slayt Numarası Yer Tutucusu 4">
            <a:extLst>
              <a:ext uri="{FF2B5EF4-FFF2-40B4-BE49-F238E27FC236}">
                <a16:creationId xmlns:a16="http://schemas.microsoft.com/office/drawing/2014/main" id="{F7B1FBA6-E755-4869-8D94-AD4EA861546E}"/>
              </a:ext>
            </a:extLst>
          </p:cNvPr>
          <p:cNvSpPr>
            <a:spLocks noGrp="1"/>
          </p:cNvSpPr>
          <p:nvPr>
            <p:ph type="sldNum" sz="quarter" idx="11"/>
          </p:nvPr>
        </p:nvSpPr>
        <p:spPr/>
        <p:txBody>
          <a:bodyPr/>
          <a:lstStyle/>
          <a:p>
            <a:fld id="{8E36F1F9-9F05-49B2-8378-168152139758}" type="slidenum">
              <a:rPr lang="tr-TR" smtClean="0"/>
              <a:pPr/>
              <a:t>‹#›</a:t>
            </a:fld>
            <a:endParaRPr lang="tr-TR"/>
          </a:p>
        </p:txBody>
      </p:sp>
    </p:spTree>
    <p:extLst>
      <p:ext uri="{BB962C8B-B14F-4D97-AF65-F5344CB8AC3E}">
        <p14:creationId xmlns:p14="http://schemas.microsoft.com/office/powerpoint/2010/main" val="3963247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574BE6-A145-4F8B-8B97-A3D5CEA93D0E}"/>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07BBDEDF-EE46-489C-B346-8B506CCF6A6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a:extLst>
              <a:ext uri="{FF2B5EF4-FFF2-40B4-BE49-F238E27FC236}">
                <a16:creationId xmlns:a16="http://schemas.microsoft.com/office/drawing/2014/main" id="{16FEE0A0-19ED-48F6-B1DF-00A65D3E81E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2141C1A8-6173-4A8C-AACF-926419B23522}"/>
              </a:ext>
            </a:extLst>
          </p:cNvPr>
          <p:cNvSpPr>
            <a:spLocks noGrp="1"/>
          </p:cNvSpPr>
          <p:nvPr>
            <p:ph type="dt" sz="half" idx="10"/>
          </p:nvPr>
        </p:nvSpPr>
        <p:spPr>
          <a:xfrm>
            <a:off x="628650" y="6356351"/>
            <a:ext cx="2057400" cy="365125"/>
          </a:xfrm>
          <a:prstGeom prst="rect">
            <a:avLst/>
          </a:prstGeom>
        </p:spPr>
        <p:txBody>
          <a:bodyPr/>
          <a:lstStyle/>
          <a:p>
            <a:pPr>
              <a:defRPr/>
            </a:pPr>
            <a:r>
              <a:rPr lang="en-US"/>
              <a:t>12.02.2026</a:t>
            </a:r>
          </a:p>
        </p:txBody>
      </p:sp>
      <p:sp>
        <p:nvSpPr>
          <p:cNvPr id="6" name="Alt Bilgi Yer Tutucusu 5">
            <a:extLst>
              <a:ext uri="{FF2B5EF4-FFF2-40B4-BE49-F238E27FC236}">
                <a16:creationId xmlns:a16="http://schemas.microsoft.com/office/drawing/2014/main" id="{46243460-F382-478A-848C-8689A7FD61F7}"/>
              </a:ext>
            </a:extLst>
          </p:cNvPr>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7" name="Slayt Numarası Yer Tutucusu 6">
            <a:extLst>
              <a:ext uri="{FF2B5EF4-FFF2-40B4-BE49-F238E27FC236}">
                <a16:creationId xmlns:a16="http://schemas.microsoft.com/office/drawing/2014/main" id="{A7540764-83F2-4347-A36A-61878954B5A5}"/>
              </a:ext>
            </a:extLst>
          </p:cNvPr>
          <p:cNvSpPr>
            <a:spLocks noGrp="1"/>
          </p:cNvSpPr>
          <p:nvPr>
            <p:ph type="sldNum" sz="quarter" idx="12"/>
          </p:nvPr>
        </p:nvSpPr>
        <p:spPr>
          <a:xfrm>
            <a:off x="6457950" y="6356351"/>
            <a:ext cx="2057400" cy="365125"/>
          </a:xfrm>
          <a:prstGeom prst="rect">
            <a:avLst/>
          </a:prstGeom>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a:t>
            </a:fld>
            <a:endParaRPr lang="en-US"/>
          </a:p>
        </p:txBody>
      </p:sp>
    </p:spTree>
    <p:extLst>
      <p:ext uri="{BB962C8B-B14F-4D97-AF65-F5344CB8AC3E}">
        <p14:creationId xmlns:p14="http://schemas.microsoft.com/office/powerpoint/2010/main" val="2541802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F2B48C6-3C04-4F86-B1EE-FF5CC67BC218}"/>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endParaRPr lang="en-US"/>
          </a:p>
        </p:txBody>
      </p:sp>
      <p:sp>
        <p:nvSpPr>
          <p:cNvPr id="3" name="Resim Yer Tutucusu 2">
            <a:extLst>
              <a:ext uri="{FF2B5EF4-FFF2-40B4-BE49-F238E27FC236}">
                <a16:creationId xmlns:a16="http://schemas.microsoft.com/office/drawing/2014/main" id="{211E6E27-BD7B-4F7D-ADF4-34AD9D4E48A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simgeye tıklayın</a:t>
            </a:r>
            <a:endParaRPr lang="en-US"/>
          </a:p>
        </p:txBody>
      </p:sp>
      <p:sp>
        <p:nvSpPr>
          <p:cNvPr id="4" name="Metin Yer Tutucusu 3">
            <a:extLst>
              <a:ext uri="{FF2B5EF4-FFF2-40B4-BE49-F238E27FC236}">
                <a16:creationId xmlns:a16="http://schemas.microsoft.com/office/drawing/2014/main" id="{DE8BCA8A-B56A-4DCE-B51D-F115C970851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B659CFF8-32FC-4D0C-AC48-A44696F6458B}"/>
              </a:ext>
            </a:extLst>
          </p:cNvPr>
          <p:cNvSpPr>
            <a:spLocks noGrp="1"/>
          </p:cNvSpPr>
          <p:nvPr>
            <p:ph type="dt" sz="half" idx="10"/>
          </p:nvPr>
        </p:nvSpPr>
        <p:spPr>
          <a:xfrm>
            <a:off x="628650" y="6356351"/>
            <a:ext cx="2057400" cy="365125"/>
          </a:xfrm>
          <a:prstGeom prst="rect">
            <a:avLst/>
          </a:prstGeom>
        </p:spPr>
        <p:txBody>
          <a:bodyPr/>
          <a:lstStyle/>
          <a:p>
            <a:pPr>
              <a:defRPr/>
            </a:pPr>
            <a:r>
              <a:rPr lang="en-US"/>
              <a:t>12.02.2026</a:t>
            </a:r>
          </a:p>
        </p:txBody>
      </p:sp>
      <p:sp>
        <p:nvSpPr>
          <p:cNvPr id="6" name="Alt Bilgi Yer Tutucusu 5">
            <a:extLst>
              <a:ext uri="{FF2B5EF4-FFF2-40B4-BE49-F238E27FC236}">
                <a16:creationId xmlns:a16="http://schemas.microsoft.com/office/drawing/2014/main" id="{4EE4CD39-CA15-46ED-B698-064AA68589B0}"/>
              </a:ext>
            </a:extLst>
          </p:cNvPr>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7" name="Slayt Numarası Yer Tutucusu 6">
            <a:extLst>
              <a:ext uri="{FF2B5EF4-FFF2-40B4-BE49-F238E27FC236}">
                <a16:creationId xmlns:a16="http://schemas.microsoft.com/office/drawing/2014/main" id="{FA1D729C-40A8-4667-AC91-76CC92E66BAC}"/>
              </a:ext>
            </a:extLst>
          </p:cNvPr>
          <p:cNvSpPr>
            <a:spLocks noGrp="1"/>
          </p:cNvSpPr>
          <p:nvPr>
            <p:ph type="sldNum" sz="quarter" idx="12"/>
          </p:nvPr>
        </p:nvSpPr>
        <p:spPr>
          <a:xfrm>
            <a:off x="6457950" y="6356351"/>
            <a:ext cx="2057400" cy="365125"/>
          </a:xfrm>
          <a:prstGeom prst="rect">
            <a:avLst/>
          </a:prstGeom>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a:t>
            </a:fld>
            <a:endParaRPr lang="en-US"/>
          </a:p>
        </p:txBody>
      </p:sp>
    </p:spTree>
    <p:extLst>
      <p:ext uri="{BB962C8B-B14F-4D97-AF65-F5344CB8AC3E}">
        <p14:creationId xmlns:p14="http://schemas.microsoft.com/office/powerpoint/2010/main" val="4225874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97F0A1-99B6-4A91-B70A-EB0C0031A1FB}"/>
              </a:ext>
            </a:extLst>
          </p:cNvPr>
          <p:cNvSpPr>
            <a:spLocks noGrp="1"/>
          </p:cNvSpPr>
          <p:nvPr>
            <p:ph type="title"/>
          </p:nvPr>
        </p:nvSpPr>
        <p:spPr/>
        <p:txBody>
          <a:bodyPr/>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AC8B9BC3-6915-42FB-93CB-FE8B0C117712}"/>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B67B722A-CF5E-4296-A5B5-902D49DCFA66}"/>
              </a:ext>
            </a:extLst>
          </p:cNvPr>
          <p:cNvSpPr>
            <a:spLocks noGrp="1"/>
          </p:cNvSpPr>
          <p:nvPr>
            <p:ph type="dt" sz="half" idx="10"/>
          </p:nvPr>
        </p:nvSpPr>
        <p:spPr>
          <a:xfrm>
            <a:off x="628650" y="6356351"/>
            <a:ext cx="2057400" cy="365125"/>
          </a:xfrm>
          <a:prstGeom prst="rect">
            <a:avLst/>
          </a:prstGeom>
        </p:spPr>
        <p:txBody>
          <a:bodyPr/>
          <a:lstStyle/>
          <a:p>
            <a:pPr>
              <a:defRPr/>
            </a:pPr>
            <a:r>
              <a:rPr lang="en-US"/>
              <a:t>12.02.2026</a:t>
            </a:r>
          </a:p>
        </p:txBody>
      </p:sp>
      <p:sp>
        <p:nvSpPr>
          <p:cNvPr id="5" name="Alt Bilgi Yer Tutucusu 4">
            <a:extLst>
              <a:ext uri="{FF2B5EF4-FFF2-40B4-BE49-F238E27FC236}">
                <a16:creationId xmlns:a16="http://schemas.microsoft.com/office/drawing/2014/main" id="{5286FC61-34AE-40A4-A626-208D9EBF2241}"/>
              </a:ext>
            </a:extLst>
          </p:cNvPr>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6" name="Slayt Numarası Yer Tutucusu 5">
            <a:extLst>
              <a:ext uri="{FF2B5EF4-FFF2-40B4-BE49-F238E27FC236}">
                <a16:creationId xmlns:a16="http://schemas.microsoft.com/office/drawing/2014/main" id="{6F7D9E39-2A3C-4B71-BB9C-2E84324C40F6}"/>
              </a:ext>
            </a:extLst>
          </p:cNvPr>
          <p:cNvSpPr>
            <a:spLocks noGrp="1"/>
          </p:cNvSpPr>
          <p:nvPr>
            <p:ph type="sldNum" sz="quarter" idx="12"/>
          </p:nvPr>
        </p:nvSpPr>
        <p:spPr>
          <a:xfrm>
            <a:off x="6457950" y="6356351"/>
            <a:ext cx="2057400" cy="365125"/>
          </a:xfrm>
          <a:prstGeom prst="rect">
            <a:avLst/>
          </a:prstGeom>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a:t>
            </a:fld>
            <a:endParaRPr lang="en-US"/>
          </a:p>
        </p:txBody>
      </p:sp>
    </p:spTree>
    <p:extLst>
      <p:ext uri="{BB962C8B-B14F-4D97-AF65-F5344CB8AC3E}">
        <p14:creationId xmlns:p14="http://schemas.microsoft.com/office/powerpoint/2010/main" val="2790825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93BFC8F2-05CD-4DED-A77F-310C7BE3FEFB}"/>
              </a:ext>
            </a:extLst>
          </p:cNvPr>
          <p:cNvSpPr>
            <a:spLocks noGrp="1"/>
          </p:cNvSpPr>
          <p:nvPr>
            <p:ph type="title" orient="vert"/>
          </p:nvPr>
        </p:nvSpPr>
        <p:spPr>
          <a:xfrm>
            <a:off x="6543675" y="365125"/>
            <a:ext cx="1971675" cy="5811838"/>
          </a:xfrm>
        </p:spPr>
        <p:txBody>
          <a:bodyPr vert="eaVert"/>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110E9C27-F7B0-4BBC-98F7-01322A8DAD8F}"/>
              </a:ext>
            </a:extLst>
          </p:cNvPr>
          <p:cNvSpPr>
            <a:spLocks noGrp="1"/>
          </p:cNvSpPr>
          <p:nvPr>
            <p:ph type="body" orient="vert" idx="1"/>
          </p:nvPr>
        </p:nvSpPr>
        <p:spPr>
          <a:xfrm>
            <a:off x="628650" y="365125"/>
            <a:ext cx="5800725"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42ACE3B1-FF55-4888-B050-BDD52DFC86D2}"/>
              </a:ext>
            </a:extLst>
          </p:cNvPr>
          <p:cNvSpPr>
            <a:spLocks noGrp="1"/>
          </p:cNvSpPr>
          <p:nvPr>
            <p:ph type="dt" sz="half" idx="10"/>
          </p:nvPr>
        </p:nvSpPr>
        <p:spPr>
          <a:xfrm>
            <a:off x="628650" y="6356351"/>
            <a:ext cx="2057400" cy="365125"/>
          </a:xfrm>
          <a:prstGeom prst="rect">
            <a:avLst/>
          </a:prstGeom>
        </p:spPr>
        <p:txBody>
          <a:bodyPr/>
          <a:lstStyle/>
          <a:p>
            <a:pPr>
              <a:defRPr/>
            </a:pPr>
            <a:r>
              <a:rPr lang="en-US"/>
              <a:t>12.02.2026</a:t>
            </a:r>
          </a:p>
        </p:txBody>
      </p:sp>
      <p:sp>
        <p:nvSpPr>
          <p:cNvPr id="5" name="Alt Bilgi Yer Tutucusu 4">
            <a:extLst>
              <a:ext uri="{FF2B5EF4-FFF2-40B4-BE49-F238E27FC236}">
                <a16:creationId xmlns:a16="http://schemas.microsoft.com/office/drawing/2014/main" id="{129320B0-BD9D-40C0-BE89-AFF9594AC44F}"/>
              </a:ext>
            </a:extLst>
          </p:cNvPr>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6" name="Slayt Numarası Yer Tutucusu 5">
            <a:extLst>
              <a:ext uri="{FF2B5EF4-FFF2-40B4-BE49-F238E27FC236}">
                <a16:creationId xmlns:a16="http://schemas.microsoft.com/office/drawing/2014/main" id="{11C512F8-1423-49C4-AAE7-C2DD1D43164F}"/>
              </a:ext>
            </a:extLst>
          </p:cNvPr>
          <p:cNvSpPr>
            <a:spLocks noGrp="1"/>
          </p:cNvSpPr>
          <p:nvPr>
            <p:ph type="sldNum" sz="quarter" idx="12"/>
          </p:nvPr>
        </p:nvSpPr>
        <p:spPr>
          <a:xfrm>
            <a:off x="6457950" y="6356351"/>
            <a:ext cx="2057400" cy="365125"/>
          </a:xfrm>
          <a:prstGeom prst="rect">
            <a:avLst/>
          </a:prstGeom>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a:t>
            </a:fld>
            <a:endParaRPr lang="en-US"/>
          </a:p>
        </p:txBody>
      </p:sp>
    </p:spTree>
    <p:extLst>
      <p:ext uri="{BB962C8B-B14F-4D97-AF65-F5344CB8AC3E}">
        <p14:creationId xmlns:p14="http://schemas.microsoft.com/office/powerpoint/2010/main" val="3050620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769960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678770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650542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4150037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240218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538841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sp>
        <p:nvSpPr>
          <p:cNvPr id="14" name="Dikdörtgen 13">
            <a:extLst>
              <a:ext uri="{FF2B5EF4-FFF2-40B4-BE49-F238E27FC236}">
                <a16:creationId xmlns:a16="http://schemas.microsoft.com/office/drawing/2014/main" id="{9F3C44CD-517F-4127-A02A-E0A24A22615D}"/>
              </a:ext>
            </a:extLst>
          </p:cNvPr>
          <p:cNvSpPr/>
          <p:nvPr userDrawn="1"/>
        </p:nvSpPr>
        <p:spPr>
          <a:xfrm>
            <a:off x="0" y="6647377"/>
            <a:ext cx="9144000" cy="212725"/>
          </a:xfrm>
          <a:prstGeom prst="rect">
            <a:avLst/>
          </a:prstGeom>
          <a:solidFill>
            <a:srgbClr val="1B32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Alt Başlık 2">
            <a:extLst>
              <a:ext uri="{FF2B5EF4-FFF2-40B4-BE49-F238E27FC236}">
                <a16:creationId xmlns:a16="http://schemas.microsoft.com/office/drawing/2014/main" id="{2526BED1-D171-4DE4-B8FB-32F94FC206D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a:p>
        </p:txBody>
      </p:sp>
      <p:sp>
        <p:nvSpPr>
          <p:cNvPr id="10" name="Dikdörtgen 9">
            <a:extLst>
              <a:ext uri="{FF2B5EF4-FFF2-40B4-BE49-F238E27FC236}">
                <a16:creationId xmlns:a16="http://schemas.microsoft.com/office/drawing/2014/main" id="{BC7967BF-7ABC-4306-BF60-71EDE9FCBC91}"/>
              </a:ext>
            </a:extLst>
          </p:cNvPr>
          <p:cNvSpPr/>
          <p:nvPr userDrawn="1"/>
        </p:nvSpPr>
        <p:spPr>
          <a:xfrm>
            <a:off x="0" y="-1"/>
            <a:ext cx="9144000" cy="1520145"/>
          </a:xfrm>
          <a:prstGeom prst="rect">
            <a:avLst/>
          </a:prstGeom>
          <a:solidFill>
            <a:srgbClr val="1B3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a:extLst>
              <a:ext uri="{FF2B5EF4-FFF2-40B4-BE49-F238E27FC236}">
                <a16:creationId xmlns:a16="http://schemas.microsoft.com/office/drawing/2014/main" id="{DDD97546-ED02-4649-BFD9-2C6B0BB7CC77}"/>
              </a:ext>
            </a:extLst>
          </p:cNvPr>
          <p:cNvSpPr/>
          <p:nvPr userDrawn="1"/>
        </p:nvSpPr>
        <p:spPr>
          <a:xfrm>
            <a:off x="27992" y="1520145"/>
            <a:ext cx="9144000" cy="92075"/>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2" name="Resim 11">
            <a:extLst>
              <a:ext uri="{FF2B5EF4-FFF2-40B4-BE49-F238E27FC236}">
                <a16:creationId xmlns:a16="http://schemas.microsoft.com/office/drawing/2014/main" id="{8809A94F-C678-47AF-8078-A5B31E1CD3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38600" y="859810"/>
            <a:ext cx="1314450" cy="1314450"/>
          </a:xfrm>
          <a:prstGeom prst="rect">
            <a:avLst/>
          </a:prstGeom>
        </p:spPr>
      </p:pic>
      <p:sp>
        <p:nvSpPr>
          <p:cNvPr id="4" name="Veri Yer Tutucusu 3">
            <a:extLst>
              <a:ext uri="{FF2B5EF4-FFF2-40B4-BE49-F238E27FC236}">
                <a16:creationId xmlns:a16="http://schemas.microsoft.com/office/drawing/2014/main" id="{83DF2CDA-456C-4F60-B3AB-C895A8407874}"/>
              </a:ext>
            </a:extLst>
          </p:cNvPr>
          <p:cNvSpPr>
            <a:spLocks noGrp="1"/>
          </p:cNvSpPr>
          <p:nvPr>
            <p:ph type="dt" sz="half" idx="10"/>
          </p:nvPr>
        </p:nvSpPr>
        <p:spPr/>
        <p:txBody>
          <a:bodyPr/>
          <a:lstStyle/>
          <a:p>
            <a:r>
              <a:rPr lang="en-US"/>
              <a:t>12.02.2026</a:t>
            </a:r>
            <a:endParaRPr lang="tr-TR" dirty="0"/>
          </a:p>
        </p:txBody>
      </p:sp>
      <p:sp>
        <p:nvSpPr>
          <p:cNvPr id="5" name="Slayt Numarası Yer Tutucusu 4">
            <a:extLst>
              <a:ext uri="{FF2B5EF4-FFF2-40B4-BE49-F238E27FC236}">
                <a16:creationId xmlns:a16="http://schemas.microsoft.com/office/drawing/2014/main" id="{FB0C01E8-7ED1-4B07-9E15-39B4C372378E}"/>
              </a:ext>
            </a:extLst>
          </p:cNvPr>
          <p:cNvSpPr>
            <a:spLocks noGrp="1"/>
          </p:cNvSpPr>
          <p:nvPr>
            <p:ph type="sldNum" sz="quarter" idx="11"/>
          </p:nvPr>
        </p:nvSpPr>
        <p:spPr/>
        <p:txBody>
          <a:bodyPr/>
          <a:lstStyle/>
          <a:p>
            <a:fld id="{8E36F1F9-9F05-49B2-8378-168152139758}" type="slidenum">
              <a:rPr lang="tr-TR" smtClean="0"/>
              <a:pPr/>
              <a:t>‹#›</a:t>
            </a:fld>
            <a:endParaRPr lang="tr-TR"/>
          </a:p>
        </p:txBody>
      </p:sp>
      <p:sp>
        <p:nvSpPr>
          <p:cNvPr id="6" name="Başlık 5">
            <a:extLst>
              <a:ext uri="{FF2B5EF4-FFF2-40B4-BE49-F238E27FC236}">
                <a16:creationId xmlns:a16="http://schemas.microsoft.com/office/drawing/2014/main" id="{205EB21C-200D-42F8-93A7-001C43B363FC}"/>
              </a:ext>
            </a:extLst>
          </p:cNvPr>
          <p:cNvSpPr>
            <a:spLocks noGrp="1"/>
          </p:cNvSpPr>
          <p:nvPr>
            <p:ph type="title"/>
          </p:nvPr>
        </p:nvSpPr>
        <p:spPr/>
        <p:txBody>
          <a:bodyPr/>
          <a:lstStyle/>
          <a:p>
            <a:r>
              <a:rPr lang="tr-TR"/>
              <a:t>Asıl başlık stilini düzenlemek için tıklayın</a:t>
            </a:r>
          </a:p>
        </p:txBody>
      </p:sp>
    </p:spTree>
    <p:extLst>
      <p:ext uri="{BB962C8B-B14F-4D97-AF65-F5344CB8AC3E}">
        <p14:creationId xmlns:p14="http://schemas.microsoft.com/office/powerpoint/2010/main" val="42089166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739248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508274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369324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3539198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800221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3131818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9420072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4992245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2637983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843330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30FE90D-E26B-4B0B-8D2A-79CCBA5B6B03}"/>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8" name="Dikdörtgen 7">
            <a:extLst>
              <a:ext uri="{FF2B5EF4-FFF2-40B4-BE49-F238E27FC236}">
                <a16:creationId xmlns:a16="http://schemas.microsoft.com/office/drawing/2014/main" id="{F8B905D7-92F0-4598-8250-934955341EC2}"/>
              </a:ext>
            </a:extLst>
          </p:cNvPr>
          <p:cNvSpPr/>
          <p:nvPr userDrawn="1"/>
        </p:nvSpPr>
        <p:spPr>
          <a:xfrm>
            <a:off x="0" y="0"/>
            <a:ext cx="9144000" cy="1030288"/>
          </a:xfrm>
          <a:prstGeom prst="rect">
            <a:avLst/>
          </a:prstGeom>
          <a:solidFill>
            <a:srgbClr val="1B3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a:extLst>
              <a:ext uri="{FF2B5EF4-FFF2-40B4-BE49-F238E27FC236}">
                <a16:creationId xmlns:a16="http://schemas.microsoft.com/office/drawing/2014/main" id="{EB3AE281-4EFA-4697-9EF2-93EF09A99C8A}"/>
              </a:ext>
            </a:extLst>
          </p:cNvPr>
          <p:cNvSpPr/>
          <p:nvPr userDrawn="1"/>
        </p:nvSpPr>
        <p:spPr>
          <a:xfrm>
            <a:off x="0" y="1030288"/>
            <a:ext cx="9144000" cy="92075"/>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a:extLst>
              <a:ext uri="{FF2B5EF4-FFF2-40B4-BE49-F238E27FC236}">
                <a16:creationId xmlns:a16="http://schemas.microsoft.com/office/drawing/2014/main" id="{3833BA49-17AF-4507-B7EE-33251DCE88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9253" y="157465"/>
            <a:ext cx="1314450" cy="1314450"/>
          </a:xfrm>
          <a:prstGeom prst="rect">
            <a:avLst/>
          </a:prstGeom>
        </p:spPr>
      </p:pic>
      <p:sp>
        <p:nvSpPr>
          <p:cNvPr id="2" name="Başlık 1">
            <a:extLst>
              <a:ext uri="{FF2B5EF4-FFF2-40B4-BE49-F238E27FC236}">
                <a16:creationId xmlns:a16="http://schemas.microsoft.com/office/drawing/2014/main" id="{DD569001-75C5-40F5-9087-F0D640A54E0C}"/>
              </a:ext>
            </a:extLst>
          </p:cNvPr>
          <p:cNvSpPr>
            <a:spLocks noGrp="1"/>
          </p:cNvSpPr>
          <p:nvPr>
            <p:ph type="title"/>
          </p:nvPr>
        </p:nvSpPr>
        <p:spPr>
          <a:xfrm>
            <a:off x="403397" y="157465"/>
            <a:ext cx="7086600" cy="872824"/>
          </a:xfrm>
        </p:spPr>
        <p:txBody>
          <a:bodyPr/>
          <a:lstStyle/>
          <a:p>
            <a:r>
              <a:rPr lang="tr-TR"/>
              <a:t>Asıl başlık stilini düzenlemek için tıklayın</a:t>
            </a:r>
            <a:endParaRPr lang="en-US"/>
          </a:p>
        </p:txBody>
      </p:sp>
      <p:sp>
        <p:nvSpPr>
          <p:cNvPr id="4" name="Veri Yer Tutucusu 3">
            <a:extLst>
              <a:ext uri="{FF2B5EF4-FFF2-40B4-BE49-F238E27FC236}">
                <a16:creationId xmlns:a16="http://schemas.microsoft.com/office/drawing/2014/main" id="{FEBF3031-CD8D-47B9-B773-114751628DC3}"/>
              </a:ext>
            </a:extLst>
          </p:cNvPr>
          <p:cNvSpPr>
            <a:spLocks noGrp="1"/>
          </p:cNvSpPr>
          <p:nvPr>
            <p:ph type="dt" sz="half" idx="10"/>
          </p:nvPr>
        </p:nvSpPr>
        <p:spPr/>
        <p:txBody>
          <a:bodyPr/>
          <a:lstStyle/>
          <a:p>
            <a:r>
              <a:rPr lang="en-US"/>
              <a:t>12.02.2026</a:t>
            </a:r>
            <a:endParaRPr lang="tr-TR" dirty="0"/>
          </a:p>
        </p:txBody>
      </p:sp>
      <p:sp>
        <p:nvSpPr>
          <p:cNvPr id="5" name="Slayt Numarası Yer Tutucusu 4">
            <a:extLst>
              <a:ext uri="{FF2B5EF4-FFF2-40B4-BE49-F238E27FC236}">
                <a16:creationId xmlns:a16="http://schemas.microsoft.com/office/drawing/2014/main" id="{1DACDE86-AC76-44F6-9780-26602F22BA0B}"/>
              </a:ext>
            </a:extLst>
          </p:cNvPr>
          <p:cNvSpPr>
            <a:spLocks noGrp="1"/>
          </p:cNvSpPr>
          <p:nvPr>
            <p:ph type="sldNum" sz="quarter" idx="11"/>
          </p:nvPr>
        </p:nvSpPr>
        <p:spPr/>
        <p:txBody>
          <a:bodyPr/>
          <a:lstStyle/>
          <a:p>
            <a:fld id="{8E36F1F9-9F05-49B2-8378-168152139758}" type="slidenum">
              <a:rPr lang="tr-TR" smtClean="0"/>
              <a:pPr/>
              <a:t>‹#›</a:t>
            </a:fld>
            <a:endParaRPr lang="tr-TR"/>
          </a:p>
        </p:txBody>
      </p:sp>
    </p:spTree>
    <p:extLst>
      <p:ext uri="{BB962C8B-B14F-4D97-AF65-F5344CB8AC3E}">
        <p14:creationId xmlns:p14="http://schemas.microsoft.com/office/powerpoint/2010/main" val="5110258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8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2824007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9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26800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0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40363589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7083804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2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2050204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3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8585618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4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8786547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5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6252863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6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42131148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7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301801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F87DD4-8372-4315-86E4-2E59F7DB67F2}"/>
              </a:ext>
            </a:extLst>
          </p:cNvPr>
          <p:cNvSpPr>
            <a:spLocks noGrp="1"/>
          </p:cNvSpPr>
          <p:nvPr>
            <p:ph type="title"/>
          </p:nvPr>
        </p:nvSpPr>
        <p:spPr>
          <a:xfrm>
            <a:off x="623888" y="1709739"/>
            <a:ext cx="7886700" cy="2852737"/>
          </a:xfrm>
        </p:spPr>
        <p:txBody>
          <a:bodyPr anchor="b"/>
          <a:lstStyle>
            <a:lvl1pPr>
              <a:defRPr sz="4500"/>
            </a:lvl1p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D70AA39D-AA0C-45A7-8ED2-7C6751ADF9A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1953B50B-E62C-45B6-B446-887E651C907C}"/>
              </a:ext>
            </a:extLst>
          </p:cNvPr>
          <p:cNvSpPr>
            <a:spLocks noGrp="1"/>
          </p:cNvSpPr>
          <p:nvPr>
            <p:ph type="dt" sz="half" idx="10"/>
          </p:nvPr>
        </p:nvSpPr>
        <p:spPr>
          <a:xfrm>
            <a:off x="628650" y="6356351"/>
            <a:ext cx="2057400" cy="365125"/>
          </a:xfrm>
          <a:prstGeom prst="rect">
            <a:avLst/>
          </a:prstGeom>
        </p:spPr>
        <p:txBody>
          <a:bodyPr/>
          <a:lstStyle/>
          <a:p>
            <a:pPr>
              <a:defRPr/>
            </a:pPr>
            <a:r>
              <a:rPr lang="en-US"/>
              <a:t>12.02.2026</a:t>
            </a:r>
          </a:p>
        </p:txBody>
      </p:sp>
      <p:sp>
        <p:nvSpPr>
          <p:cNvPr id="5" name="Alt Bilgi Yer Tutucusu 4">
            <a:extLst>
              <a:ext uri="{FF2B5EF4-FFF2-40B4-BE49-F238E27FC236}">
                <a16:creationId xmlns:a16="http://schemas.microsoft.com/office/drawing/2014/main" id="{45273EAE-73F9-4072-AFCD-1F56DBF27028}"/>
              </a:ext>
            </a:extLst>
          </p:cNvPr>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6" name="Slayt Numarası Yer Tutucusu 5">
            <a:extLst>
              <a:ext uri="{FF2B5EF4-FFF2-40B4-BE49-F238E27FC236}">
                <a16:creationId xmlns:a16="http://schemas.microsoft.com/office/drawing/2014/main" id="{3A411045-4709-4384-AD52-33DB6A76CA2B}"/>
              </a:ext>
            </a:extLst>
          </p:cNvPr>
          <p:cNvSpPr>
            <a:spLocks noGrp="1"/>
          </p:cNvSpPr>
          <p:nvPr>
            <p:ph type="sldNum" sz="quarter" idx="12"/>
          </p:nvPr>
        </p:nvSpPr>
        <p:spPr>
          <a:xfrm>
            <a:off x="6457950" y="6356351"/>
            <a:ext cx="2057400" cy="365125"/>
          </a:xfrm>
          <a:prstGeom prst="rect">
            <a:avLst/>
          </a:prstGeom>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a:t>
            </a:fld>
            <a:endParaRPr lang="en-US"/>
          </a:p>
        </p:txBody>
      </p:sp>
    </p:spTree>
    <p:extLst>
      <p:ext uri="{BB962C8B-B14F-4D97-AF65-F5344CB8AC3E}">
        <p14:creationId xmlns:p14="http://schemas.microsoft.com/office/powerpoint/2010/main" val="3155909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8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628265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9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9630116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0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8362475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1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9542841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2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6946660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3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9397286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4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1628589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5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2336119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6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40517164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7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627323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8621F3-E846-40DC-A2FC-1AF229009AF4}"/>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5311C57B-1E7E-4E37-A072-83550F2590F0}"/>
              </a:ext>
            </a:extLst>
          </p:cNvPr>
          <p:cNvSpPr>
            <a:spLocks noGrp="1"/>
          </p:cNvSpPr>
          <p:nvPr>
            <p:ph sz="half" idx="1"/>
          </p:nvPr>
        </p:nvSpPr>
        <p:spPr>
          <a:xfrm>
            <a:off x="6286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a:extLst>
              <a:ext uri="{FF2B5EF4-FFF2-40B4-BE49-F238E27FC236}">
                <a16:creationId xmlns:a16="http://schemas.microsoft.com/office/drawing/2014/main" id="{06EC67C8-5D9A-4C00-AB0B-F9C00DD70A09}"/>
              </a:ext>
            </a:extLst>
          </p:cNvPr>
          <p:cNvSpPr>
            <a:spLocks noGrp="1"/>
          </p:cNvSpPr>
          <p:nvPr>
            <p:ph sz="half" idx="2"/>
          </p:nvPr>
        </p:nvSpPr>
        <p:spPr>
          <a:xfrm>
            <a:off x="46291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a:extLst>
              <a:ext uri="{FF2B5EF4-FFF2-40B4-BE49-F238E27FC236}">
                <a16:creationId xmlns:a16="http://schemas.microsoft.com/office/drawing/2014/main" id="{25AB6689-1D93-4E5F-8AAD-A7FDCD9C94F2}"/>
              </a:ext>
            </a:extLst>
          </p:cNvPr>
          <p:cNvSpPr>
            <a:spLocks noGrp="1"/>
          </p:cNvSpPr>
          <p:nvPr>
            <p:ph type="dt" sz="half" idx="10"/>
          </p:nvPr>
        </p:nvSpPr>
        <p:spPr>
          <a:xfrm>
            <a:off x="628650" y="6356351"/>
            <a:ext cx="2057400" cy="365125"/>
          </a:xfrm>
          <a:prstGeom prst="rect">
            <a:avLst/>
          </a:prstGeom>
        </p:spPr>
        <p:txBody>
          <a:bodyPr/>
          <a:lstStyle/>
          <a:p>
            <a:pPr>
              <a:defRPr/>
            </a:pPr>
            <a:r>
              <a:rPr lang="en-US"/>
              <a:t>12.02.2026</a:t>
            </a:r>
          </a:p>
        </p:txBody>
      </p:sp>
      <p:sp>
        <p:nvSpPr>
          <p:cNvPr id="6" name="Alt Bilgi Yer Tutucusu 5">
            <a:extLst>
              <a:ext uri="{FF2B5EF4-FFF2-40B4-BE49-F238E27FC236}">
                <a16:creationId xmlns:a16="http://schemas.microsoft.com/office/drawing/2014/main" id="{EFB8B783-8177-4CFD-84F5-6D4CE5D3F81E}"/>
              </a:ext>
            </a:extLst>
          </p:cNvPr>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7" name="Slayt Numarası Yer Tutucusu 6">
            <a:extLst>
              <a:ext uri="{FF2B5EF4-FFF2-40B4-BE49-F238E27FC236}">
                <a16:creationId xmlns:a16="http://schemas.microsoft.com/office/drawing/2014/main" id="{EC512B11-483B-4EA6-BB86-BD633EDC7C3F}"/>
              </a:ext>
            </a:extLst>
          </p:cNvPr>
          <p:cNvSpPr>
            <a:spLocks noGrp="1"/>
          </p:cNvSpPr>
          <p:nvPr>
            <p:ph type="sldNum" sz="quarter" idx="12"/>
          </p:nvPr>
        </p:nvSpPr>
        <p:spPr>
          <a:xfrm>
            <a:off x="6457950" y="6356351"/>
            <a:ext cx="2057400" cy="365125"/>
          </a:xfrm>
          <a:prstGeom prst="rect">
            <a:avLst/>
          </a:prstGeom>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a:t>
            </a:fld>
            <a:endParaRPr lang="en-US"/>
          </a:p>
        </p:txBody>
      </p:sp>
    </p:spTree>
    <p:extLst>
      <p:ext uri="{BB962C8B-B14F-4D97-AF65-F5344CB8AC3E}">
        <p14:creationId xmlns:p14="http://schemas.microsoft.com/office/powerpoint/2010/main" val="31252219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8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1867831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9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40266811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0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6777173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1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4246090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2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6561282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3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22573526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4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4377915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5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1991411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6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40757141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47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296318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9C6E6E-9E8E-44F9-BC89-CD075D2BB521}"/>
              </a:ext>
            </a:extLst>
          </p:cNvPr>
          <p:cNvSpPr>
            <a:spLocks noGrp="1"/>
          </p:cNvSpPr>
          <p:nvPr>
            <p:ph type="title"/>
          </p:nvPr>
        </p:nvSpPr>
        <p:spPr>
          <a:xfrm>
            <a:off x="629841" y="365126"/>
            <a:ext cx="7886700" cy="1325563"/>
          </a:xfrm>
        </p:spPr>
        <p:txBody>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BFBB66EF-7F69-4004-8523-3B4DF53B475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4AB9A080-C89D-471C-8264-FC050C9F831F}"/>
              </a:ext>
            </a:extLst>
          </p:cNvPr>
          <p:cNvSpPr>
            <a:spLocks noGrp="1"/>
          </p:cNvSpPr>
          <p:nvPr>
            <p:ph sz="half" idx="2"/>
          </p:nvPr>
        </p:nvSpPr>
        <p:spPr>
          <a:xfrm>
            <a:off x="629842" y="2505075"/>
            <a:ext cx="3868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a:extLst>
              <a:ext uri="{FF2B5EF4-FFF2-40B4-BE49-F238E27FC236}">
                <a16:creationId xmlns:a16="http://schemas.microsoft.com/office/drawing/2014/main" id="{8710E987-28F3-40A5-9809-6F7E6397A04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A5C74B9D-6669-4CF1-B380-3BEDFEC3B07E}"/>
              </a:ext>
            </a:extLst>
          </p:cNvPr>
          <p:cNvSpPr>
            <a:spLocks noGrp="1"/>
          </p:cNvSpPr>
          <p:nvPr>
            <p:ph sz="quarter" idx="4"/>
          </p:nvPr>
        </p:nvSpPr>
        <p:spPr>
          <a:xfrm>
            <a:off x="4629150" y="2505075"/>
            <a:ext cx="3887391"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a:extLst>
              <a:ext uri="{FF2B5EF4-FFF2-40B4-BE49-F238E27FC236}">
                <a16:creationId xmlns:a16="http://schemas.microsoft.com/office/drawing/2014/main" id="{7CFA939C-1D80-4E20-A749-F07BEFA1CC66}"/>
              </a:ext>
            </a:extLst>
          </p:cNvPr>
          <p:cNvSpPr>
            <a:spLocks noGrp="1"/>
          </p:cNvSpPr>
          <p:nvPr>
            <p:ph type="dt" sz="half" idx="10"/>
          </p:nvPr>
        </p:nvSpPr>
        <p:spPr>
          <a:xfrm>
            <a:off x="628650" y="6356351"/>
            <a:ext cx="2057400" cy="365125"/>
          </a:xfrm>
          <a:prstGeom prst="rect">
            <a:avLst/>
          </a:prstGeom>
        </p:spPr>
        <p:txBody>
          <a:bodyPr/>
          <a:lstStyle/>
          <a:p>
            <a:pPr>
              <a:defRPr/>
            </a:pPr>
            <a:r>
              <a:rPr lang="en-US"/>
              <a:t>12.02.2026</a:t>
            </a:r>
          </a:p>
        </p:txBody>
      </p:sp>
      <p:sp>
        <p:nvSpPr>
          <p:cNvPr id="8" name="Alt Bilgi Yer Tutucusu 7">
            <a:extLst>
              <a:ext uri="{FF2B5EF4-FFF2-40B4-BE49-F238E27FC236}">
                <a16:creationId xmlns:a16="http://schemas.microsoft.com/office/drawing/2014/main" id="{E678778E-7F18-4AC3-9425-A683C1E87D2F}"/>
              </a:ext>
            </a:extLst>
          </p:cNvPr>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9" name="Slayt Numarası Yer Tutucusu 8">
            <a:extLst>
              <a:ext uri="{FF2B5EF4-FFF2-40B4-BE49-F238E27FC236}">
                <a16:creationId xmlns:a16="http://schemas.microsoft.com/office/drawing/2014/main" id="{73600AF9-ACC0-4345-8480-746CEC6DC840}"/>
              </a:ext>
            </a:extLst>
          </p:cNvPr>
          <p:cNvSpPr>
            <a:spLocks noGrp="1"/>
          </p:cNvSpPr>
          <p:nvPr>
            <p:ph type="sldNum" sz="quarter" idx="12"/>
          </p:nvPr>
        </p:nvSpPr>
        <p:spPr>
          <a:xfrm>
            <a:off x="6457950" y="6356351"/>
            <a:ext cx="2057400" cy="365125"/>
          </a:xfrm>
          <a:prstGeom prst="rect">
            <a:avLst/>
          </a:prstGeom>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a:t>
            </a:fld>
            <a:endParaRPr lang="en-US"/>
          </a:p>
        </p:txBody>
      </p:sp>
    </p:spTree>
    <p:extLst>
      <p:ext uri="{BB962C8B-B14F-4D97-AF65-F5344CB8AC3E}">
        <p14:creationId xmlns:p14="http://schemas.microsoft.com/office/powerpoint/2010/main" val="34432130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8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17059176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9_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a:t>Click to edit Master title style</a:t>
            </a:r>
            <a:endParaRPr lang="en-US" dirty="0"/>
          </a:p>
        </p:txBody>
      </p:sp>
      <p:sp>
        <p:nvSpPr>
          <p:cNvPr id="3" name="Date Placeholder 1"/>
          <p:cNvSpPr>
            <a:spLocks noGrp="1"/>
          </p:cNvSpPr>
          <p:nvPr>
            <p:ph type="dt" sz="half" idx="10"/>
          </p:nvPr>
        </p:nvSpPr>
        <p:spPr>
          <a:xfrm>
            <a:off x="628650" y="6356351"/>
            <a:ext cx="2057400" cy="365125"/>
          </a:xfrm>
          <a:prstGeom prst="rect">
            <a:avLst/>
          </a:prstGeom>
          <a:ln/>
        </p:spPr>
        <p:txBody>
          <a:bodyPr/>
          <a:lstStyle>
            <a:lvl1pPr>
              <a:defRPr/>
            </a:lvl1pPr>
          </a:lstStyle>
          <a:p>
            <a:pPr>
              <a:defRPr/>
            </a:pPr>
            <a:r>
              <a:rPr lang="en-US"/>
              <a:t>12.02.2026</a:t>
            </a:r>
          </a:p>
        </p:txBody>
      </p:sp>
      <p:sp>
        <p:nvSpPr>
          <p:cNvPr id="4" name="Footer Placeholder 2"/>
          <p:cNvSpPr>
            <a:spLocks noGrp="1"/>
          </p:cNvSpPr>
          <p:nvPr>
            <p:ph type="ftr" sz="quarter" idx="11"/>
          </p:nvPr>
        </p:nvSpPr>
        <p:spPr>
          <a:xfrm>
            <a:off x="3028950" y="6356351"/>
            <a:ext cx="3086100" cy="365125"/>
          </a:xfrm>
          <a:prstGeom prst="rect">
            <a:avLst/>
          </a:prstGeom>
          <a:ln/>
        </p:spPr>
        <p:txBody>
          <a:bodyPr/>
          <a:lstStyle>
            <a:lvl1pPr>
              <a:defRPr/>
            </a:lvl1pPr>
          </a:lstStyle>
          <a:p>
            <a:pPr>
              <a:defRPr/>
            </a:pPr>
            <a:endParaRPr lang="en-US"/>
          </a:p>
        </p:txBody>
      </p:sp>
      <p:sp>
        <p:nvSpPr>
          <p:cNvPr id="6" name="Slide Number Placeholder 3"/>
          <p:cNvSpPr>
            <a:spLocks noGrp="1"/>
          </p:cNvSpPr>
          <p:nvPr>
            <p:ph type="sldNum" sz="quarter" idx="12"/>
          </p:nvPr>
        </p:nvSpPr>
        <p:spPr>
          <a:xfrm>
            <a:off x="6457950" y="6356351"/>
            <a:ext cx="2057400" cy="365125"/>
          </a:xfrm>
          <a:prstGeom prst="rect">
            <a:avLst/>
          </a:prstGeom>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34482126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709B2B-6ED4-4CFF-AA84-C40F265C94F3}"/>
              </a:ext>
            </a:extLst>
          </p:cNvPr>
          <p:cNvSpPr>
            <a:spLocks noGrp="1"/>
          </p:cNvSpPr>
          <p:nvPr>
            <p:ph type="title"/>
          </p:nvPr>
        </p:nvSpPr>
        <p:spPr/>
        <p:txBody>
          <a:bodyPr/>
          <a:lstStyle/>
          <a:p>
            <a:r>
              <a:rPr lang="tr-TR"/>
              <a:t>Asıl başlık stilini düzenlemek için tıklayın</a:t>
            </a:r>
          </a:p>
        </p:txBody>
      </p:sp>
    </p:spTree>
    <p:extLst>
      <p:ext uri="{BB962C8B-B14F-4D97-AF65-F5344CB8AC3E}">
        <p14:creationId xmlns:p14="http://schemas.microsoft.com/office/powerpoint/2010/main" val="3144871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Özel Düze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768346-5321-4AE3-A57C-370F839AEDD3}"/>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3D28D27B-91A4-41D4-A16E-80EA9A92EF08}"/>
              </a:ext>
            </a:extLst>
          </p:cNvPr>
          <p:cNvSpPr>
            <a:spLocks noGrp="1"/>
          </p:cNvSpPr>
          <p:nvPr>
            <p:ph type="dt" sz="half" idx="10"/>
          </p:nvPr>
        </p:nvSpPr>
        <p:spPr/>
        <p:txBody>
          <a:bodyPr/>
          <a:lstStyle/>
          <a:p>
            <a:r>
              <a:rPr lang="en-US"/>
              <a:t>12.02.2026</a:t>
            </a:r>
            <a:endParaRPr lang="tr-TR" dirty="0"/>
          </a:p>
        </p:txBody>
      </p:sp>
      <p:sp>
        <p:nvSpPr>
          <p:cNvPr id="4" name="Slayt Numarası Yer Tutucusu 3">
            <a:extLst>
              <a:ext uri="{FF2B5EF4-FFF2-40B4-BE49-F238E27FC236}">
                <a16:creationId xmlns:a16="http://schemas.microsoft.com/office/drawing/2014/main" id="{E66DBB04-5ACD-4C21-A766-F1A36302DC2A}"/>
              </a:ext>
            </a:extLst>
          </p:cNvPr>
          <p:cNvSpPr>
            <a:spLocks noGrp="1"/>
          </p:cNvSpPr>
          <p:nvPr>
            <p:ph type="sldNum" sz="quarter" idx="11"/>
          </p:nvPr>
        </p:nvSpPr>
        <p:spPr/>
        <p:txBody>
          <a:bodyPr/>
          <a:lstStyle/>
          <a:p>
            <a:fld id="{8E36F1F9-9F05-49B2-8378-168152139758}" type="slidenum">
              <a:rPr lang="tr-TR" smtClean="0"/>
              <a:pPr/>
              <a:t>‹#›</a:t>
            </a:fld>
            <a:endParaRPr lang="tr-TR"/>
          </a:p>
        </p:txBody>
      </p:sp>
    </p:spTree>
    <p:extLst>
      <p:ext uri="{BB962C8B-B14F-4D97-AF65-F5344CB8AC3E}">
        <p14:creationId xmlns:p14="http://schemas.microsoft.com/office/powerpoint/2010/main" val="547598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57CD38D-3016-470D-BE3C-488372623A27}"/>
              </a:ext>
            </a:extLst>
          </p:cNvPr>
          <p:cNvSpPr>
            <a:spLocks noGrp="1"/>
          </p:cNvSpPr>
          <p:nvPr>
            <p:ph type="title"/>
          </p:nvPr>
        </p:nvSpPr>
        <p:spPr/>
        <p:txBody>
          <a:bodyPr/>
          <a:lstStyle/>
          <a:p>
            <a:r>
              <a:rPr lang="tr-TR"/>
              <a:t>Asıl başlık stilini düzenlemek için tıklayın</a:t>
            </a:r>
            <a:endParaRPr lang="en-US"/>
          </a:p>
        </p:txBody>
      </p:sp>
      <p:sp>
        <p:nvSpPr>
          <p:cNvPr id="3" name="Veri Yer Tutucusu 2">
            <a:extLst>
              <a:ext uri="{FF2B5EF4-FFF2-40B4-BE49-F238E27FC236}">
                <a16:creationId xmlns:a16="http://schemas.microsoft.com/office/drawing/2014/main" id="{177107C0-9B91-458F-85C7-DF609F22B23D}"/>
              </a:ext>
            </a:extLst>
          </p:cNvPr>
          <p:cNvSpPr>
            <a:spLocks noGrp="1"/>
          </p:cNvSpPr>
          <p:nvPr>
            <p:ph type="dt" sz="half" idx="10"/>
          </p:nvPr>
        </p:nvSpPr>
        <p:spPr>
          <a:xfrm>
            <a:off x="628650" y="6356351"/>
            <a:ext cx="2057400" cy="365125"/>
          </a:xfrm>
          <a:prstGeom prst="rect">
            <a:avLst/>
          </a:prstGeom>
        </p:spPr>
        <p:txBody>
          <a:bodyPr/>
          <a:lstStyle/>
          <a:p>
            <a:pPr>
              <a:defRPr/>
            </a:pPr>
            <a:r>
              <a:rPr lang="en-US"/>
              <a:t>12.02.2026</a:t>
            </a:r>
          </a:p>
        </p:txBody>
      </p:sp>
      <p:sp>
        <p:nvSpPr>
          <p:cNvPr id="4" name="Alt Bilgi Yer Tutucusu 3">
            <a:extLst>
              <a:ext uri="{FF2B5EF4-FFF2-40B4-BE49-F238E27FC236}">
                <a16:creationId xmlns:a16="http://schemas.microsoft.com/office/drawing/2014/main" id="{4A4C2215-CFD5-4DA9-8E95-E67631314A15}"/>
              </a:ext>
            </a:extLst>
          </p:cNvPr>
          <p:cNvSpPr>
            <a:spLocks noGrp="1"/>
          </p:cNvSpPr>
          <p:nvPr>
            <p:ph type="ftr" sz="quarter" idx="11"/>
          </p:nvPr>
        </p:nvSpPr>
        <p:spPr>
          <a:xfrm>
            <a:off x="3028950" y="6356351"/>
            <a:ext cx="3086100" cy="365125"/>
          </a:xfrm>
          <a:prstGeom prst="rect">
            <a:avLst/>
          </a:prstGeom>
        </p:spPr>
        <p:txBody>
          <a:bodyPr/>
          <a:lstStyle/>
          <a:p>
            <a:pPr>
              <a:defRPr/>
            </a:pPr>
            <a:endParaRPr lang="en-US"/>
          </a:p>
        </p:txBody>
      </p:sp>
      <p:sp>
        <p:nvSpPr>
          <p:cNvPr id="5" name="Slayt Numarası Yer Tutucusu 4">
            <a:extLst>
              <a:ext uri="{FF2B5EF4-FFF2-40B4-BE49-F238E27FC236}">
                <a16:creationId xmlns:a16="http://schemas.microsoft.com/office/drawing/2014/main" id="{88DB51B9-4DA3-4AF1-B63E-F003BB212AE4}"/>
              </a:ext>
            </a:extLst>
          </p:cNvPr>
          <p:cNvSpPr>
            <a:spLocks noGrp="1"/>
          </p:cNvSpPr>
          <p:nvPr>
            <p:ph type="sldNum" sz="quarter" idx="12"/>
          </p:nvPr>
        </p:nvSpPr>
        <p:spPr>
          <a:xfrm>
            <a:off x="6457950" y="6356351"/>
            <a:ext cx="2057400" cy="365125"/>
          </a:xfrm>
          <a:prstGeom prst="rect">
            <a:avLst/>
          </a:prstGeom>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a:t>
            </a:fld>
            <a:endParaRPr lang="en-US"/>
          </a:p>
        </p:txBody>
      </p:sp>
    </p:spTree>
    <p:extLst>
      <p:ext uri="{BB962C8B-B14F-4D97-AF65-F5344CB8AC3E}">
        <p14:creationId xmlns:p14="http://schemas.microsoft.com/office/powerpoint/2010/main" val="495119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4A74594F-9CDB-4666-9160-DF1FE30A673C}"/>
              </a:ext>
            </a:extLst>
          </p:cNvPr>
          <p:cNvSpPr>
            <a:spLocks noGrp="1"/>
          </p:cNvSpPr>
          <p:nvPr>
            <p:ph type="dt" sz="half" idx="10"/>
          </p:nvPr>
        </p:nvSpPr>
        <p:spPr>
          <a:xfrm>
            <a:off x="0" y="6504449"/>
            <a:ext cx="1371600" cy="365125"/>
          </a:xfrm>
          <a:prstGeom prst="rect">
            <a:avLst/>
          </a:prstGeom>
        </p:spPr>
        <p:txBody>
          <a:bodyPr/>
          <a:lstStyle/>
          <a:p>
            <a:pPr>
              <a:defRPr/>
            </a:pPr>
            <a:r>
              <a:rPr lang="en-US"/>
              <a:t>12.02.2026</a:t>
            </a:r>
          </a:p>
        </p:txBody>
      </p:sp>
      <p:sp>
        <p:nvSpPr>
          <p:cNvPr id="4" name="Slayt Numarası Yer Tutucusu 3">
            <a:extLst>
              <a:ext uri="{FF2B5EF4-FFF2-40B4-BE49-F238E27FC236}">
                <a16:creationId xmlns:a16="http://schemas.microsoft.com/office/drawing/2014/main" id="{2C73BC41-F28C-416E-BA43-4D85F24F3F58}"/>
              </a:ext>
            </a:extLst>
          </p:cNvPr>
          <p:cNvSpPr>
            <a:spLocks noGrp="1"/>
          </p:cNvSpPr>
          <p:nvPr>
            <p:ph type="sldNum" sz="quarter" idx="12"/>
          </p:nvPr>
        </p:nvSpPr>
        <p:spPr>
          <a:xfrm>
            <a:off x="8610600" y="6503943"/>
            <a:ext cx="457200" cy="365125"/>
          </a:xfrm>
          <a:prstGeom prst="rect">
            <a:avLst/>
          </a:prstGeom>
        </p:spPr>
        <p:txBody>
          <a:bodyPr/>
          <a:lstStyle/>
          <a:p>
            <a:pPr algn="l">
              <a:defRPr/>
            </a:pPr>
            <a:endParaRPr lang="en-US" sz="1400" dirty="0">
              <a:latin typeface="Times New Roman"/>
            </a:endParaRPr>
          </a:p>
          <a:p>
            <a:pPr>
              <a:defRPr/>
            </a:pPr>
            <a:fld id="{BF5C1183-B085-4070-A402-C03A3F977D3D}" type="slidenum">
              <a:rPr lang="en-US" smtClean="0"/>
              <a:pPr>
                <a:defRPr/>
              </a:pPr>
              <a:t>‹#›</a:t>
            </a:fld>
            <a:endParaRPr lang="en-US" dirty="0"/>
          </a:p>
        </p:txBody>
      </p:sp>
      <p:sp>
        <p:nvSpPr>
          <p:cNvPr id="6" name="İçerik Yer Tutucusu 5">
            <a:extLst>
              <a:ext uri="{FF2B5EF4-FFF2-40B4-BE49-F238E27FC236}">
                <a16:creationId xmlns:a16="http://schemas.microsoft.com/office/drawing/2014/main" id="{A90A673C-9C9D-402B-8DA4-3C3D87D87625}"/>
              </a:ext>
            </a:extLst>
          </p:cNvPr>
          <p:cNvSpPr>
            <a:spLocks noGrp="1"/>
          </p:cNvSpPr>
          <p:nvPr>
            <p:ph sz="quarter" idx="13"/>
          </p:nvPr>
        </p:nvSpPr>
        <p:spPr>
          <a:xfrm>
            <a:off x="76200" y="1447800"/>
            <a:ext cx="8763000" cy="4821195"/>
          </a:xfrm>
        </p:spPr>
        <p:txBody>
          <a:bodyPr>
            <a:normAutofit/>
          </a:bodyPr>
          <a:lstStyle>
            <a:lvl1pPr marL="0" indent="-180000">
              <a:lnSpc>
                <a:spcPct val="150000"/>
              </a:lnSpc>
              <a:spcBef>
                <a:spcPts val="0"/>
              </a:spcBef>
              <a:spcAft>
                <a:spcPts val="0"/>
              </a:spcAft>
              <a:defRPr sz="2000">
                <a:solidFill>
                  <a:srgbClr val="000099"/>
                </a:solidFill>
                <a:latin typeface="Arial" panose="020B0604020202020204" pitchFamily="34" charset="0"/>
                <a:cs typeface="Arial" panose="020B0604020202020204" pitchFamily="34" charset="0"/>
              </a:defRPr>
            </a:lvl1pPr>
            <a:lvl2pPr marL="0" indent="-180000">
              <a:lnSpc>
                <a:spcPct val="150000"/>
              </a:lnSpc>
              <a:spcBef>
                <a:spcPts val="0"/>
              </a:spcBef>
              <a:spcAft>
                <a:spcPts val="0"/>
              </a:spcAft>
              <a:defRPr sz="2000">
                <a:solidFill>
                  <a:srgbClr val="000099"/>
                </a:solidFill>
                <a:latin typeface="Arial" panose="020B0604020202020204" pitchFamily="34" charset="0"/>
                <a:cs typeface="Arial" panose="020B0604020202020204" pitchFamily="34" charset="0"/>
              </a:defRPr>
            </a:lvl2pPr>
            <a:lvl3pPr marL="0" indent="-180000">
              <a:lnSpc>
                <a:spcPct val="150000"/>
              </a:lnSpc>
              <a:spcBef>
                <a:spcPts val="0"/>
              </a:spcBef>
              <a:spcAft>
                <a:spcPts val="0"/>
              </a:spcAft>
              <a:defRPr sz="2000">
                <a:solidFill>
                  <a:srgbClr val="000099"/>
                </a:solidFill>
                <a:latin typeface="Arial" panose="020B0604020202020204" pitchFamily="34" charset="0"/>
                <a:cs typeface="Arial" panose="020B0604020202020204" pitchFamily="34" charset="0"/>
              </a:defRPr>
            </a:lvl3pPr>
            <a:lvl4pPr marL="0" indent="-180000">
              <a:lnSpc>
                <a:spcPct val="150000"/>
              </a:lnSpc>
              <a:spcBef>
                <a:spcPts val="0"/>
              </a:spcBef>
              <a:spcAft>
                <a:spcPts val="0"/>
              </a:spcAft>
              <a:defRPr sz="2000">
                <a:solidFill>
                  <a:srgbClr val="000099"/>
                </a:solidFill>
                <a:latin typeface="Arial" panose="020B0604020202020204" pitchFamily="34" charset="0"/>
                <a:cs typeface="Arial" panose="020B0604020202020204" pitchFamily="34" charset="0"/>
              </a:defRPr>
            </a:lvl4pPr>
            <a:lvl5pPr marL="0" indent="-180000">
              <a:lnSpc>
                <a:spcPct val="150000"/>
              </a:lnSpc>
              <a:spcBef>
                <a:spcPts val="0"/>
              </a:spcBef>
              <a:spcAft>
                <a:spcPts val="0"/>
              </a:spcAft>
              <a:defRPr sz="2000">
                <a:solidFill>
                  <a:srgbClr val="000099"/>
                </a:solidFill>
                <a:latin typeface="Arial" panose="020B0604020202020204" pitchFamily="34" charset="0"/>
                <a:cs typeface="Arial" panose="020B0604020202020204" pitchFamily="34" charset="0"/>
              </a:defRPr>
            </a:lvl5pPr>
          </a:lstStyle>
          <a:p>
            <a:pPr lvl="0"/>
            <a:r>
              <a:rPr lang="tr-TR" dirty="0"/>
              <a:t>Asıl metin stillerini düzenlemek için tıklayın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11" name="Başlık 10">
            <a:extLst>
              <a:ext uri="{FF2B5EF4-FFF2-40B4-BE49-F238E27FC236}">
                <a16:creationId xmlns:a16="http://schemas.microsoft.com/office/drawing/2014/main" id="{C13DB588-40BD-4B58-9C1E-34A0BFC05347}"/>
              </a:ext>
            </a:extLst>
          </p:cNvPr>
          <p:cNvSpPr>
            <a:spLocks noGrp="1"/>
          </p:cNvSpPr>
          <p:nvPr>
            <p:ph type="title"/>
          </p:nvPr>
        </p:nvSpPr>
        <p:spPr/>
        <p:txBody>
          <a:bodyPr>
            <a:normAutofit/>
          </a:bodyPr>
          <a:lstStyle>
            <a:lvl1pPr algn="ctr">
              <a:defRPr sz="2800" b="1">
                <a:solidFill>
                  <a:schemeClr val="bg1"/>
                </a:solidFill>
                <a:latin typeface="Arial" panose="020B0604020202020204" pitchFamily="34" charset="0"/>
                <a:cs typeface="Arial" panose="020B0604020202020204" pitchFamily="34" charset="0"/>
              </a:defRPr>
            </a:lvl1pPr>
          </a:lstStyle>
          <a:p>
            <a:r>
              <a:rPr lang="tr-TR"/>
              <a:t>Asıl başlık stilini düzenlemek için tıklayın</a:t>
            </a:r>
          </a:p>
        </p:txBody>
      </p:sp>
    </p:spTree>
    <p:extLst>
      <p:ext uri="{BB962C8B-B14F-4D97-AF65-F5344CB8AC3E}">
        <p14:creationId xmlns:p14="http://schemas.microsoft.com/office/powerpoint/2010/main" val="314818806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Metin Yer Tutucusu 2">
            <a:extLst>
              <a:ext uri="{FF2B5EF4-FFF2-40B4-BE49-F238E27FC236}">
                <a16:creationId xmlns:a16="http://schemas.microsoft.com/office/drawing/2014/main" id="{F6F85559-0170-4BC0-9105-520F4232FC2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ikdörtgen 6">
            <a:extLst>
              <a:ext uri="{FF2B5EF4-FFF2-40B4-BE49-F238E27FC236}">
                <a16:creationId xmlns:a16="http://schemas.microsoft.com/office/drawing/2014/main" id="{A3A08536-4EB8-4BFB-92BB-D9E41DDABE6E}"/>
              </a:ext>
            </a:extLst>
          </p:cNvPr>
          <p:cNvSpPr/>
          <p:nvPr userDrawn="1"/>
        </p:nvSpPr>
        <p:spPr>
          <a:xfrm>
            <a:off x="0" y="6530674"/>
            <a:ext cx="9144000" cy="324280"/>
          </a:xfrm>
          <a:prstGeom prst="rect">
            <a:avLst/>
          </a:prstGeom>
          <a:solidFill>
            <a:srgbClr val="1B32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400" dirty="0"/>
          </a:p>
        </p:txBody>
      </p:sp>
      <p:sp>
        <p:nvSpPr>
          <p:cNvPr id="8" name="Dikdörtgen 7">
            <a:extLst>
              <a:ext uri="{FF2B5EF4-FFF2-40B4-BE49-F238E27FC236}">
                <a16:creationId xmlns:a16="http://schemas.microsoft.com/office/drawing/2014/main" id="{3C1B42E9-AA6E-416F-BA77-5604F09F3CCB}"/>
              </a:ext>
            </a:extLst>
          </p:cNvPr>
          <p:cNvSpPr/>
          <p:nvPr userDrawn="1"/>
        </p:nvSpPr>
        <p:spPr>
          <a:xfrm>
            <a:off x="0" y="0"/>
            <a:ext cx="9144000" cy="1030288"/>
          </a:xfrm>
          <a:prstGeom prst="rect">
            <a:avLst/>
          </a:prstGeom>
          <a:solidFill>
            <a:srgbClr val="1B32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a:extLst>
              <a:ext uri="{FF2B5EF4-FFF2-40B4-BE49-F238E27FC236}">
                <a16:creationId xmlns:a16="http://schemas.microsoft.com/office/drawing/2014/main" id="{4B0FD183-BBB6-41F3-96C9-C199676EB71C}"/>
              </a:ext>
            </a:extLst>
          </p:cNvPr>
          <p:cNvSpPr/>
          <p:nvPr userDrawn="1"/>
        </p:nvSpPr>
        <p:spPr>
          <a:xfrm>
            <a:off x="0" y="1030288"/>
            <a:ext cx="9144000" cy="92075"/>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a:extLst>
              <a:ext uri="{FF2B5EF4-FFF2-40B4-BE49-F238E27FC236}">
                <a16:creationId xmlns:a16="http://schemas.microsoft.com/office/drawing/2014/main" id="{0DB80770-32C3-4320-BFB9-288B352AFD48}"/>
              </a:ext>
            </a:extLst>
          </p:cNvPr>
          <p:cNvPicPr>
            <a:picLocks noChangeAspect="1"/>
          </p:cNvPicPr>
          <p:nvPr userDrawn="1"/>
        </p:nvPicPr>
        <p:blipFill>
          <a:blip r:embed="rId64" cstate="print">
            <a:extLst>
              <a:ext uri="{28A0092B-C50C-407E-A947-70E740481C1C}">
                <a14:useLocalDpi xmlns:a14="http://schemas.microsoft.com/office/drawing/2010/main" val="0"/>
              </a:ext>
            </a:extLst>
          </a:blip>
          <a:stretch>
            <a:fillRect/>
          </a:stretch>
        </p:blipFill>
        <p:spPr>
          <a:xfrm>
            <a:off x="7819253" y="157465"/>
            <a:ext cx="1314450" cy="1314450"/>
          </a:xfrm>
          <a:prstGeom prst="rect">
            <a:avLst/>
          </a:prstGeom>
        </p:spPr>
      </p:pic>
      <p:sp>
        <p:nvSpPr>
          <p:cNvPr id="2" name="Başlık Yer Tutucusu 1">
            <a:extLst>
              <a:ext uri="{FF2B5EF4-FFF2-40B4-BE49-F238E27FC236}">
                <a16:creationId xmlns:a16="http://schemas.microsoft.com/office/drawing/2014/main" id="{9BECFC9C-B4D0-4725-991B-3DC61180AD37}"/>
              </a:ext>
            </a:extLst>
          </p:cNvPr>
          <p:cNvSpPr>
            <a:spLocks noGrp="1"/>
          </p:cNvSpPr>
          <p:nvPr>
            <p:ph type="title"/>
          </p:nvPr>
        </p:nvSpPr>
        <p:spPr>
          <a:xfrm>
            <a:off x="381000" y="0"/>
            <a:ext cx="7010400" cy="1030289"/>
          </a:xfrm>
          <a:prstGeom prst="rect">
            <a:avLst/>
          </a:prstGeom>
        </p:spPr>
        <p:txBody>
          <a:bodyPr vert="horz" lIns="91440" tIns="45720" rIns="91440" bIns="45720" rtlCol="0" anchor="ctr">
            <a:normAutofit/>
          </a:bodyPr>
          <a:lstStyle/>
          <a:p>
            <a:r>
              <a:rPr lang="tr-TR"/>
              <a:t>Asıl başlık stilini düzenlemek için tıklayın</a:t>
            </a:r>
            <a:endParaRPr lang="en-US"/>
          </a:p>
        </p:txBody>
      </p:sp>
      <p:sp>
        <p:nvSpPr>
          <p:cNvPr id="11" name="Veri Yer Tutucusu 10">
            <a:extLst>
              <a:ext uri="{FF2B5EF4-FFF2-40B4-BE49-F238E27FC236}">
                <a16:creationId xmlns:a16="http://schemas.microsoft.com/office/drawing/2014/main" id="{29F882E6-607C-4FB1-B650-7C8BE7A605BB}"/>
              </a:ext>
            </a:extLst>
          </p:cNvPr>
          <p:cNvSpPr>
            <a:spLocks noGrp="1"/>
          </p:cNvSpPr>
          <p:nvPr>
            <p:ph type="dt" sz="half" idx="2"/>
          </p:nvPr>
        </p:nvSpPr>
        <p:spPr>
          <a:xfrm>
            <a:off x="14287" y="6555945"/>
            <a:ext cx="1228725" cy="324280"/>
          </a:xfrm>
          <a:prstGeom prst="rect">
            <a:avLst/>
          </a:prstGeom>
        </p:spPr>
        <p:txBody>
          <a:bodyPr vert="horz" lIns="91440" tIns="45720" rIns="91440" bIns="45720" rtlCol="0" anchor="ctr"/>
          <a:lstStyle>
            <a:lvl1pPr algn="l">
              <a:defRPr sz="1800">
                <a:solidFill>
                  <a:schemeClr val="bg1"/>
                </a:solidFill>
              </a:defRPr>
            </a:lvl1pPr>
          </a:lstStyle>
          <a:p>
            <a:r>
              <a:rPr lang="en-US"/>
              <a:t>12.02.2026</a:t>
            </a:r>
            <a:endParaRPr lang="tr-TR" dirty="0"/>
          </a:p>
        </p:txBody>
      </p:sp>
      <p:sp>
        <p:nvSpPr>
          <p:cNvPr id="12" name="Slayt Numarası Yer Tutucusu 11">
            <a:extLst>
              <a:ext uri="{FF2B5EF4-FFF2-40B4-BE49-F238E27FC236}">
                <a16:creationId xmlns:a16="http://schemas.microsoft.com/office/drawing/2014/main" id="{F009B09C-27EE-4184-95C0-C8BAD904D703}"/>
              </a:ext>
            </a:extLst>
          </p:cNvPr>
          <p:cNvSpPr>
            <a:spLocks noGrp="1"/>
          </p:cNvSpPr>
          <p:nvPr>
            <p:ph type="sldNum" sz="quarter" idx="4"/>
          </p:nvPr>
        </p:nvSpPr>
        <p:spPr>
          <a:xfrm>
            <a:off x="8410575" y="6479019"/>
            <a:ext cx="733425" cy="375935"/>
          </a:xfrm>
          <a:prstGeom prst="rect">
            <a:avLst/>
          </a:prstGeom>
        </p:spPr>
        <p:txBody>
          <a:bodyPr vert="horz" lIns="91440" tIns="45720" rIns="91440" bIns="45720" rtlCol="0" anchor="b"/>
          <a:lstStyle>
            <a:lvl1pPr algn="r">
              <a:defRPr sz="1800" b="1">
                <a:solidFill>
                  <a:schemeClr val="bg1"/>
                </a:solidFill>
              </a:defRPr>
            </a:lvl1pPr>
          </a:lstStyle>
          <a:p>
            <a:fld id="{8E36F1F9-9F05-49B2-8378-168152139758}" type="slidenum">
              <a:rPr lang="tr-TR" smtClean="0"/>
              <a:pPr/>
              <a:t>‹#›</a:t>
            </a:fld>
            <a:endParaRPr lang="tr-TR" dirty="0"/>
          </a:p>
        </p:txBody>
      </p:sp>
    </p:spTree>
    <p:extLst>
      <p:ext uri="{BB962C8B-B14F-4D97-AF65-F5344CB8AC3E}">
        <p14:creationId xmlns:p14="http://schemas.microsoft.com/office/powerpoint/2010/main" val="1158323790"/>
      </p:ext>
    </p:extLst>
  </p:cSld>
  <p:clrMap bg1="lt1" tx1="dk1" bg2="lt2" tx2="dk2" accent1="accent1" accent2="accent2" accent3="accent3" accent4="accent4" accent5="accent5" accent6="accent6" hlink="hlink" folHlink="folHlink"/>
  <p:sldLayoutIdLst>
    <p:sldLayoutId id="2147483924" r:id="rId1"/>
    <p:sldLayoutId id="2147483911" r:id="rId2"/>
    <p:sldLayoutId id="2147483912" r:id="rId3"/>
    <p:sldLayoutId id="2147483913" r:id="rId4"/>
    <p:sldLayoutId id="2147483914" r:id="rId5"/>
    <p:sldLayoutId id="2147483915" r:id="rId6"/>
    <p:sldLayoutId id="2147483926" r:id="rId7"/>
    <p:sldLayoutId id="2147483916" r:id="rId8"/>
    <p:sldLayoutId id="2147483917" r:id="rId9"/>
    <p:sldLayoutId id="2147483918" r:id="rId10"/>
    <p:sldLayoutId id="2147483919" r:id="rId11"/>
    <p:sldLayoutId id="2147483920" r:id="rId12"/>
    <p:sldLayoutId id="2147483921"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 id="2147483769" r:id="rId25"/>
    <p:sldLayoutId id="2147483770" r:id="rId26"/>
    <p:sldLayoutId id="2147483771" r:id="rId27"/>
    <p:sldLayoutId id="2147483772" r:id="rId28"/>
    <p:sldLayoutId id="2147483773" r:id="rId29"/>
    <p:sldLayoutId id="2147483774" r:id="rId30"/>
    <p:sldLayoutId id="2147483775" r:id="rId31"/>
    <p:sldLayoutId id="2147483776" r:id="rId32"/>
    <p:sldLayoutId id="2147483777" r:id="rId33"/>
    <p:sldLayoutId id="2147483778" r:id="rId34"/>
    <p:sldLayoutId id="2147483779" r:id="rId35"/>
    <p:sldLayoutId id="2147483780" r:id="rId36"/>
    <p:sldLayoutId id="2147483781" r:id="rId37"/>
    <p:sldLayoutId id="2147483782" r:id="rId38"/>
    <p:sldLayoutId id="2147483783" r:id="rId39"/>
    <p:sldLayoutId id="2147483784" r:id="rId40"/>
    <p:sldLayoutId id="2147483785" r:id="rId41"/>
    <p:sldLayoutId id="2147483786" r:id="rId42"/>
    <p:sldLayoutId id="2147483787" r:id="rId43"/>
    <p:sldLayoutId id="2147483788" r:id="rId44"/>
    <p:sldLayoutId id="2147483789" r:id="rId45"/>
    <p:sldLayoutId id="2147483790" r:id="rId46"/>
    <p:sldLayoutId id="2147483791" r:id="rId47"/>
    <p:sldLayoutId id="2147483792" r:id="rId48"/>
    <p:sldLayoutId id="2147483793" r:id="rId49"/>
    <p:sldLayoutId id="2147483794" r:id="rId50"/>
    <p:sldLayoutId id="2147483795" r:id="rId51"/>
    <p:sldLayoutId id="2147483796" r:id="rId52"/>
    <p:sldLayoutId id="2147483797" r:id="rId53"/>
    <p:sldLayoutId id="2147483798" r:id="rId54"/>
    <p:sldLayoutId id="2147483799" r:id="rId55"/>
    <p:sldLayoutId id="2147483800" r:id="rId56"/>
    <p:sldLayoutId id="2147483801" r:id="rId57"/>
    <p:sldLayoutId id="2147483802" r:id="rId58"/>
    <p:sldLayoutId id="2147483803" r:id="rId59"/>
    <p:sldLayoutId id="2147483804" r:id="rId60"/>
    <p:sldLayoutId id="2147483805" r:id="rId61"/>
    <p:sldLayoutId id="2147483925" r:id="rId62"/>
  </p:sldLayoutIdLst>
  <p:hf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8" Type="http://schemas.openxmlformats.org/officeDocument/2006/relationships/hyperlink" Target="https://www.geeksforgeeks.org/computer-networks/arpanet-full-form/" TargetMode="External"/><Relationship Id="rId3" Type="http://schemas.openxmlformats.org/officeDocument/2006/relationships/hyperlink" Target="https://www.geeksforgeeks.org/computer-networks/tcp-ip-in-computer-networking/" TargetMode="External"/><Relationship Id="rId7" Type="http://schemas.openxmlformats.org/officeDocument/2006/relationships/hyperlink" Target="https://www.geeksforgeeks.org/computer-networks/difference-between-http-and-https-2/"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hyperlink" Target="https://www.geeksforgeeks.org/computer-networks/internet-message-access-protocol-imap/" TargetMode="External"/><Relationship Id="rId5" Type="http://schemas.openxmlformats.org/officeDocument/2006/relationships/hyperlink" Target="https://www.geeksforgeeks.org/computer-networks/file-transfer-protocol-ftp-in-application-layer/" TargetMode="External"/><Relationship Id="rId4" Type="http://schemas.openxmlformats.org/officeDocument/2006/relationships/hyperlink" Target="https://www.geeksforgeeks.org/computer-networks/simple-mail-transfer-protocol-smtp/"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385118-CA0D-4922-AC16-B8E64FAB0B1D}"/>
              </a:ext>
            </a:extLst>
          </p:cNvPr>
          <p:cNvSpPr>
            <a:spLocks noGrp="1"/>
          </p:cNvSpPr>
          <p:nvPr>
            <p:ph type="ctrTitle"/>
          </p:nvPr>
        </p:nvSpPr>
        <p:spPr>
          <a:xfrm>
            <a:off x="533400" y="1905000"/>
            <a:ext cx="8153400" cy="2667000"/>
          </a:xfrm>
        </p:spPr>
        <p:txBody>
          <a:bodyPr/>
          <a:lstStyle/>
          <a:p>
            <a:pPr fontAlgn="base">
              <a:spcBef>
                <a:spcPts val="2400"/>
              </a:spcBef>
              <a:spcAft>
                <a:spcPts val="2400"/>
              </a:spcAft>
            </a:pPr>
            <a:r>
              <a:rPr lang="tr-TR" sz="3600" dirty="0" err="1">
                <a:solidFill>
                  <a:srgbClr val="000099"/>
                </a:solidFill>
                <a:effectLst/>
                <a:latin typeface="Arial" panose="020B0604020202020204" pitchFamily="34" charset="0"/>
                <a:cs typeface="Arial" panose="020B0604020202020204" pitchFamily="34" charset="0"/>
              </a:rPr>
              <a:t>Applied</a:t>
            </a:r>
            <a:r>
              <a:rPr lang="tr-TR" sz="3600" dirty="0">
                <a:solidFill>
                  <a:srgbClr val="000099"/>
                </a:solidFill>
                <a:effectLst/>
                <a:latin typeface="Arial" panose="020B0604020202020204" pitchFamily="34" charset="0"/>
                <a:cs typeface="Arial" panose="020B0604020202020204" pitchFamily="34" charset="0"/>
              </a:rPr>
              <a:t> </a:t>
            </a:r>
            <a:r>
              <a:rPr lang="tr-TR" sz="3600" dirty="0" err="1">
                <a:solidFill>
                  <a:srgbClr val="000099"/>
                </a:solidFill>
                <a:effectLst/>
                <a:latin typeface="Arial" panose="020B0604020202020204" pitchFamily="34" charset="0"/>
                <a:cs typeface="Arial" panose="020B0604020202020204" pitchFamily="34" charset="0"/>
              </a:rPr>
              <a:t>Sciences</a:t>
            </a:r>
            <a:r>
              <a:rPr lang="tr-TR" sz="3600" dirty="0">
                <a:solidFill>
                  <a:srgbClr val="000099"/>
                </a:solidFill>
                <a:effectLst/>
                <a:latin typeface="Arial" panose="020B0604020202020204" pitchFamily="34" charset="0"/>
                <a:cs typeface="Arial" panose="020B0604020202020204" pitchFamily="34" charset="0"/>
              </a:rPr>
              <a:t> Faculty</a:t>
            </a:r>
            <a:br>
              <a:rPr lang="tr-TR" sz="3600" dirty="0">
                <a:solidFill>
                  <a:srgbClr val="000099"/>
                </a:solidFill>
                <a:effectLst/>
                <a:latin typeface="Arial" panose="020B0604020202020204" pitchFamily="34" charset="0"/>
                <a:cs typeface="Arial" panose="020B0604020202020204" pitchFamily="34" charset="0"/>
              </a:rPr>
            </a:br>
            <a:br>
              <a:rPr lang="tr-TR" sz="1800" dirty="0">
                <a:solidFill>
                  <a:srgbClr val="E94F36"/>
                </a:solidFill>
                <a:effectLst/>
                <a:latin typeface="Open Sans" panose="020B0806030504020204" pitchFamily="34" charset="0"/>
              </a:rPr>
            </a:br>
            <a:r>
              <a:rPr lang="tr-TR" b="1" i="0" dirty="0">
                <a:solidFill>
                  <a:srgbClr val="E94F36"/>
                </a:solidFill>
                <a:effectLst/>
                <a:latin typeface="Arial" panose="020B0604020202020204" pitchFamily="34" charset="0"/>
                <a:cs typeface="Arial" panose="020B0604020202020204" pitchFamily="34" charset="0"/>
              </a:rPr>
              <a:t> </a:t>
            </a:r>
            <a:r>
              <a:rPr lang="tr-TR" b="1" i="0" dirty="0">
                <a:solidFill>
                  <a:srgbClr val="1B327E"/>
                </a:solidFill>
                <a:effectLst/>
                <a:latin typeface="Arial" panose="020B0604020202020204" pitchFamily="34" charset="0"/>
                <a:cs typeface="Arial" panose="020B0604020202020204" pitchFamily="34" charset="0"/>
              </a:rPr>
              <a:t>Management </a:t>
            </a:r>
            <a:r>
              <a:rPr lang="tr-TR" b="1" i="0" dirty="0">
                <a:solidFill>
                  <a:srgbClr val="000099"/>
                </a:solidFill>
                <a:effectLst/>
                <a:latin typeface="Arial" panose="020B0604020202020204" pitchFamily="34" charset="0"/>
                <a:cs typeface="Arial" panose="020B0604020202020204" pitchFamily="34" charset="0"/>
              </a:rPr>
              <a:t>Information </a:t>
            </a:r>
            <a:r>
              <a:rPr lang="tr-TR" b="1" i="0" dirty="0" err="1">
                <a:solidFill>
                  <a:srgbClr val="000099"/>
                </a:solidFill>
                <a:effectLst/>
                <a:latin typeface="Arial" panose="020B0604020202020204" pitchFamily="34" charset="0"/>
                <a:cs typeface="Arial" panose="020B0604020202020204" pitchFamily="34" charset="0"/>
              </a:rPr>
              <a:t>Systems</a:t>
            </a:r>
            <a:r>
              <a:rPr lang="tr-TR" b="1" i="0" dirty="0">
                <a:solidFill>
                  <a:srgbClr val="000099"/>
                </a:solidFill>
                <a:effectLst/>
                <a:latin typeface="Arial" panose="020B0604020202020204" pitchFamily="34" charset="0"/>
                <a:cs typeface="Arial" panose="020B0604020202020204" pitchFamily="34" charset="0"/>
              </a:rPr>
              <a:t> </a:t>
            </a:r>
            <a:endParaRPr lang="tr-TR" b="1" dirty="0">
              <a:solidFill>
                <a:srgbClr val="000099"/>
              </a:solidFill>
              <a:latin typeface="Arial" panose="020B0604020202020204" pitchFamily="34" charset="0"/>
              <a:cs typeface="Arial" panose="020B0604020202020204" pitchFamily="34" charset="0"/>
            </a:endParaRPr>
          </a:p>
        </p:txBody>
      </p:sp>
      <p:sp>
        <p:nvSpPr>
          <p:cNvPr id="3" name="Alt Başlık 2">
            <a:extLst>
              <a:ext uri="{FF2B5EF4-FFF2-40B4-BE49-F238E27FC236}">
                <a16:creationId xmlns:a16="http://schemas.microsoft.com/office/drawing/2014/main" id="{4B026BD2-2880-4EAE-9FD3-1FBF2F1A4831}"/>
              </a:ext>
            </a:extLst>
          </p:cNvPr>
          <p:cNvSpPr>
            <a:spLocks noGrp="1"/>
          </p:cNvSpPr>
          <p:nvPr>
            <p:ph type="subTitle" idx="1"/>
          </p:nvPr>
        </p:nvSpPr>
        <p:spPr>
          <a:xfrm>
            <a:off x="1143000" y="5105400"/>
            <a:ext cx="6858000" cy="609600"/>
          </a:xfrm>
        </p:spPr>
        <p:txBody>
          <a:bodyPr>
            <a:noAutofit/>
          </a:bodyPr>
          <a:lstStyle/>
          <a:p>
            <a:r>
              <a:rPr lang="tr-TR" sz="3200" b="1" dirty="0"/>
              <a:t>Dr. Yakup BAKIŞ</a:t>
            </a:r>
          </a:p>
        </p:txBody>
      </p:sp>
      <p:sp>
        <p:nvSpPr>
          <p:cNvPr id="6" name="Veri Yer Tutucusu 5">
            <a:extLst>
              <a:ext uri="{FF2B5EF4-FFF2-40B4-BE49-F238E27FC236}">
                <a16:creationId xmlns:a16="http://schemas.microsoft.com/office/drawing/2014/main" id="{36055619-B9F2-431E-B4A4-81CAAF36FD00}"/>
              </a:ext>
            </a:extLst>
          </p:cNvPr>
          <p:cNvSpPr>
            <a:spLocks noGrp="1"/>
          </p:cNvSpPr>
          <p:nvPr>
            <p:ph type="dt" sz="half" idx="10"/>
          </p:nvPr>
        </p:nvSpPr>
        <p:spPr/>
        <p:txBody>
          <a:bodyPr/>
          <a:lstStyle/>
          <a:p>
            <a:r>
              <a:rPr lang="en-US"/>
              <a:t>12.02.2026</a:t>
            </a:r>
            <a:endParaRPr lang="tr-TR" dirty="0"/>
          </a:p>
        </p:txBody>
      </p:sp>
      <p:sp>
        <p:nvSpPr>
          <p:cNvPr id="7" name="Slayt Numarası Yer Tutucusu 6">
            <a:extLst>
              <a:ext uri="{FF2B5EF4-FFF2-40B4-BE49-F238E27FC236}">
                <a16:creationId xmlns:a16="http://schemas.microsoft.com/office/drawing/2014/main" id="{A223F624-8708-4B0B-8F3E-2CB5666EA178}"/>
              </a:ext>
            </a:extLst>
          </p:cNvPr>
          <p:cNvSpPr>
            <a:spLocks noGrp="1"/>
          </p:cNvSpPr>
          <p:nvPr>
            <p:ph type="sldNum" sz="quarter" idx="11"/>
          </p:nvPr>
        </p:nvSpPr>
        <p:spPr/>
        <p:txBody>
          <a:bodyPr/>
          <a:lstStyle/>
          <a:p>
            <a:fld id="{8E36F1F9-9F05-49B2-8378-168152139758}" type="slidenum">
              <a:rPr lang="tr-TR" smtClean="0"/>
              <a:pPr/>
              <a:t>1</a:t>
            </a:fld>
            <a:endParaRPr lang="tr-TR"/>
          </a:p>
        </p:txBody>
      </p:sp>
    </p:spTree>
    <p:extLst>
      <p:ext uri="{BB962C8B-B14F-4D97-AF65-F5344CB8AC3E}">
        <p14:creationId xmlns:p14="http://schemas.microsoft.com/office/powerpoint/2010/main" val="640392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875CCC33-D3D3-4930-9A06-94706EBABA01}"/>
              </a:ext>
            </a:extLst>
          </p:cNvPr>
          <p:cNvSpPr>
            <a:spLocks noGrp="1"/>
          </p:cNvSpPr>
          <p:nvPr>
            <p:ph sz="quarter" idx="13"/>
          </p:nvPr>
        </p:nvSpPr>
        <p:spPr>
          <a:xfrm>
            <a:off x="76200" y="1219200"/>
            <a:ext cx="8763000" cy="1828800"/>
          </a:xfrm>
        </p:spPr>
        <p:txBody>
          <a:bodyPr>
            <a:normAutofit fontScale="77500" lnSpcReduction="20000"/>
          </a:bodyPr>
          <a:lstStyle/>
          <a:p>
            <a:pPr marL="180000" indent="-180000">
              <a:lnSpc>
                <a:spcPct val="150000"/>
              </a:lnSpc>
              <a:spcBef>
                <a:spcPts val="1200"/>
              </a:spcBef>
              <a:spcAft>
                <a:spcPts val="1200"/>
              </a:spcAft>
            </a:pPr>
            <a:r>
              <a:rPr lang="en-US" sz="2400" i="0" dirty="0">
                <a:solidFill>
                  <a:srgbClr val="000099"/>
                </a:solidFill>
                <a:effectLst/>
                <a:latin typeface="Arial" panose="020B0604020202020204" pitchFamily="34" charset="0"/>
                <a:cs typeface="Arial" panose="020B0604020202020204" pitchFamily="34" charset="0"/>
              </a:rPr>
              <a:t>The World Wide Web, or "Web" for short, is a massive collection of digital pages to access information over the internet. The World Wide Web(WWW) is an internet based service, which uses common set of rules known as Protocols, to distribute documents across the Internet in a standard way.</a:t>
            </a:r>
          </a:p>
        </p:txBody>
      </p:sp>
      <p:sp>
        <p:nvSpPr>
          <p:cNvPr id="5" name="Başlık 4">
            <a:extLst>
              <a:ext uri="{FF2B5EF4-FFF2-40B4-BE49-F238E27FC236}">
                <a16:creationId xmlns:a16="http://schemas.microsoft.com/office/drawing/2014/main" id="{251DEB95-4CCA-4302-8F07-765955A319DB}"/>
              </a:ext>
            </a:extLst>
          </p:cNvPr>
          <p:cNvSpPr>
            <a:spLocks noGrp="1"/>
          </p:cNvSpPr>
          <p:nvPr>
            <p:ph type="title"/>
          </p:nvPr>
        </p:nvSpPr>
        <p:spPr/>
        <p:txBody>
          <a:bodyPr/>
          <a:lstStyle/>
          <a:p>
            <a:r>
              <a:rPr lang="tr-TR" dirty="0" err="1"/>
              <a:t>What</a:t>
            </a:r>
            <a:r>
              <a:rPr lang="tr-TR" dirty="0"/>
              <a:t> is </a:t>
            </a:r>
            <a:r>
              <a:rPr lang="tr-TR" dirty="0" err="1"/>
              <a:t>the</a:t>
            </a:r>
            <a:r>
              <a:rPr lang="tr-TR" dirty="0"/>
              <a:t> Web?</a:t>
            </a:r>
          </a:p>
        </p:txBody>
      </p:sp>
      <p:pic>
        <p:nvPicPr>
          <p:cNvPr id="2050" name="Picture 2" descr="web">
            <a:extLst>
              <a:ext uri="{FF2B5EF4-FFF2-40B4-BE49-F238E27FC236}">
                <a16:creationId xmlns:a16="http://schemas.microsoft.com/office/drawing/2014/main" id="{676CA1ED-617C-4D74-81EF-5E75088009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422" y="2992328"/>
            <a:ext cx="4245397" cy="3028383"/>
          </a:xfrm>
          <a:prstGeom prst="rect">
            <a:avLst/>
          </a:prstGeom>
          <a:noFill/>
          <a:extLst>
            <a:ext uri="{909E8E84-426E-40DD-AFC4-6F175D3DCCD1}">
              <a14:hiddenFill xmlns:a14="http://schemas.microsoft.com/office/drawing/2010/main">
                <a:solidFill>
                  <a:srgbClr val="FFFFFF"/>
                </a:solidFill>
              </a14:hiddenFill>
            </a:ext>
          </a:extLst>
        </p:spPr>
      </p:pic>
      <p:sp>
        <p:nvSpPr>
          <p:cNvPr id="8" name="Metin kutusu 7">
            <a:extLst>
              <a:ext uri="{FF2B5EF4-FFF2-40B4-BE49-F238E27FC236}">
                <a16:creationId xmlns:a16="http://schemas.microsoft.com/office/drawing/2014/main" id="{D9E06659-5276-4532-AE75-C52BDD9C9E0C}"/>
              </a:ext>
            </a:extLst>
          </p:cNvPr>
          <p:cNvSpPr txBox="1"/>
          <p:nvPr/>
        </p:nvSpPr>
        <p:spPr>
          <a:xfrm>
            <a:off x="82557" y="2712352"/>
            <a:ext cx="4575941" cy="3780522"/>
          </a:xfrm>
          <a:prstGeom prst="rect">
            <a:avLst/>
          </a:prstGeom>
          <a:noFill/>
        </p:spPr>
        <p:txBody>
          <a:bodyPr wrap="square">
            <a:spAutoFit/>
          </a:bodyPr>
          <a:lstStyle/>
          <a:p>
            <a:pPr marL="285750" indent="-285750" algn="just">
              <a:lnSpc>
                <a:spcPct val="150000"/>
              </a:lnSpc>
              <a:spcBef>
                <a:spcPts val="1200"/>
              </a:spcBef>
              <a:spcAft>
                <a:spcPts val="1200"/>
              </a:spcAft>
              <a:buFont typeface="Arial" panose="020B0604020202020204" pitchFamily="34" charset="0"/>
              <a:buChar char="•"/>
            </a:pPr>
            <a:r>
              <a:rPr lang="en-US" sz="1800" i="0" dirty="0">
                <a:solidFill>
                  <a:srgbClr val="000099"/>
                </a:solidFill>
                <a:effectLst/>
                <a:latin typeface="Arial" panose="020B0604020202020204" pitchFamily="34" charset="0"/>
                <a:cs typeface="Arial" panose="020B0604020202020204" pitchFamily="34" charset="0"/>
              </a:rPr>
              <a:t>The Web is viewed through web software such as Google Chrome, Internet Explorer, Mozilla Firefox etc. The Web uses HTTP protocol, to transmit data and allows applicants to communicate in order to exchange business logic. Web documents also contain graphics, sounds, text and video.</a:t>
            </a:r>
            <a:endParaRPr lang="tr-TR" sz="1800" dirty="0">
              <a:solidFill>
                <a:srgbClr val="000099"/>
              </a:solidFill>
              <a:latin typeface="Arial" panose="020B0604020202020204" pitchFamily="34" charset="0"/>
              <a:cs typeface="Arial" panose="020B0604020202020204" pitchFamily="34" charset="0"/>
            </a:endParaRPr>
          </a:p>
        </p:txBody>
      </p:sp>
      <p:sp>
        <p:nvSpPr>
          <p:cNvPr id="6" name="Veri Yer Tutucusu 5">
            <a:extLst>
              <a:ext uri="{FF2B5EF4-FFF2-40B4-BE49-F238E27FC236}">
                <a16:creationId xmlns:a16="http://schemas.microsoft.com/office/drawing/2014/main" id="{C45B3D7F-EA0E-4F06-8074-D8727E417F46}"/>
              </a:ext>
            </a:extLst>
          </p:cNvPr>
          <p:cNvSpPr>
            <a:spLocks noGrp="1"/>
          </p:cNvSpPr>
          <p:nvPr>
            <p:ph type="dt" sz="half" idx="10"/>
          </p:nvPr>
        </p:nvSpPr>
        <p:spPr/>
        <p:txBody>
          <a:bodyPr/>
          <a:lstStyle/>
          <a:p>
            <a:pPr>
              <a:defRPr/>
            </a:pPr>
            <a:r>
              <a:rPr lang="en-US"/>
              <a:t>12.02.2026</a:t>
            </a:r>
          </a:p>
        </p:txBody>
      </p:sp>
      <p:sp>
        <p:nvSpPr>
          <p:cNvPr id="7" name="Slayt Numarası Yer Tutucusu 6">
            <a:extLst>
              <a:ext uri="{FF2B5EF4-FFF2-40B4-BE49-F238E27FC236}">
                <a16:creationId xmlns:a16="http://schemas.microsoft.com/office/drawing/2014/main" id="{CCB102CD-75CB-46C2-897E-DB4468906952}"/>
              </a:ext>
            </a:extLst>
          </p:cNvPr>
          <p:cNvSpPr>
            <a:spLocks noGrp="1"/>
          </p:cNvSpPr>
          <p:nvPr>
            <p:ph type="sldNum" sz="quarter" idx="12"/>
          </p:nvPr>
        </p:nvSpPr>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10</a:t>
            </a:fld>
            <a:endParaRPr lang="en-US" dirty="0"/>
          </a:p>
        </p:txBody>
      </p:sp>
    </p:spTree>
    <p:extLst>
      <p:ext uri="{BB962C8B-B14F-4D97-AF65-F5344CB8AC3E}">
        <p14:creationId xmlns:p14="http://schemas.microsoft.com/office/powerpoint/2010/main" val="1568333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6E8B1F5C-CDE7-4644-87A8-325EE431C5D7}"/>
              </a:ext>
            </a:extLst>
          </p:cNvPr>
          <p:cNvSpPr>
            <a:spLocks noGrp="1"/>
          </p:cNvSpPr>
          <p:nvPr>
            <p:ph type="title"/>
          </p:nvPr>
        </p:nvSpPr>
        <p:spPr/>
        <p:txBody>
          <a:bodyPr/>
          <a:lstStyle/>
          <a:p>
            <a:r>
              <a:rPr lang="en-US" dirty="0"/>
              <a:t>The components of a web application</a:t>
            </a:r>
            <a:endParaRPr lang="tr-TR" dirty="0"/>
          </a:p>
        </p:txBody>
      </p:sp>
      <p:graphicFrame>
        <p:nvGraphicFramePr>
          <p:cNvPr id="6" name="Object 7">
            <a:extLst>
              <a:ext uri="{FF2B5EF4-FFF2-40B4-BE49-F238E27FC236}">
                <a16:creationId xmlns:a16="http://schemas.microsoft.com/office/drawing/2014/main" id="{39CBC95C-0C40-4A9C-8D4F-F4C9F9EA7610}"/>
              </a:ext>
            </a:extLst>
          </p:cNvPr>
          <p:cNvGraphicFramePr>
            <a:graphicFrameLocks noGrp="1" noChangeAspect="1"/>
          </p:cNvGraphicFramePr>
          <p:nvPr>
            <p:ph sz="quarter" idx="13"/>
            <p:extLst>
              <p:ext uri="{D42A27DB-BD31-4B8C-83A1-F6EECF244321}">
                <p14:modId xmlns:p14="http://schemas.microsoft.com/office/powerpoint/2010/main" val="3588423175"/>
              </p:ext>
            </p:extLst>
          </p:nvPr>
        </p:nvGraphicFramePr>
        <p:xfrm>
          <a:off x="838200" y="1646755"/>
          <a:ext cx="6781799" cy="4143960"/>
        </p:xfrm>
        <a:graphic>
          <a:graphicData uri="http://schemas.openxmlformats.org/presentationml/2006/ole">
            <mc:AlternateContent xmlns:mc="http://schemas.openxmlformats.org/markup-compatibility/2006">
              <mc:Choice xmlns:v="urn:schemas-microsoft-com:vml" Requires="v">
                <p:oleObj name="Visio" r:id="rId3" imgW="3796448" imgH="2319030" progId="Visio.Drawing.11">
                  <p:embed/>
                </p:oleObj>
              </mc:Choice>
              <mc:Fallback>
                <p:oleObj name="Visio" r:id="rId3" imgW="3796448" imgH="2319030" progId="Visio.Drawing.11">
                  <p:embed/>
                  <p:pic>
                    <p:nvPicPr>
                      <p:cNvPr id="8"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646755"/>
                        <a:ext cx="6781799" cy="4143960"/>
                      </a:xfrm>
                      <a:prstGeom prst="rect">
                        <a:avLst/>
                      </a:prstGeom>
                      <a:noFill/>
                    </p:spPr>
                  </p:pic>
                </p:oleObj>
              </mc:Fallback>
            </mc:AlternateContent>
          </a:graphicData>
        </a:graphic>
      </p:graphicFrame>
      <p:sp>
        <p:nvSpPr>
          <p:cNvPr id="4" name="Veri Yer Tutucusu 3">
            <a:extLst>
              <a:ext uri="{FF2B5EF4-FFF2-40B4-BE49-F238E27FC236}">
                <a16:creationId xmlns:a16="http://schemas.microsoft.com/office/drawing/2014/main" id="{C67D0D5F-15C6-416A-A61F-0C0EDFAF820B}"/>
              </a:ext>
            </a:extLst>
          </p:cNvPr>
          <p:cNvSpPr>
            <a:spLocks noGrp="1"/>
          </p:cNvSpPr>
          <p:nvPr>
            <p:ph type="dt" sz="half" idx="10"/>
          </p:nvPr>
        </p:nvSpPr>
        <p:spPr/>
        <p:txBody>
          <a:bodyPr/>
          <a:lstStyle/>
          <a:p>
            <a:pPr>
              <a:defRPr/>
            </a:pPr>
            <a:r>
              <a:rPr lang="en-US"/>
              <a:t>12.02.2026</a:t>
            </a:r>
          </a:p>
        </p:txBody>
      </p:sp>
      <p:sp>
        <p:nvSpPr>
          <p:cNvPr id="7" name="Slayt Numarası Yer Tutucusu 6">
            <a:extLst>
              <a:ext uri="{FF2B5EF4-FFF2-40B4-BE49-F238E27FC236}">
                <a16:creationId xmlns:a16="http://schemas.microsoft.com/office/drawing/2014/main" id="{1B457696-01F2-4EDB-A506-69C52853F401}"/>
              </a:ext>
            </a:extLst>
          </p:cNvPr>
          <p:cNvSpPr>
            <a:spLocks noGrp="1"/>
          </p:cNvSpPr>
          <p:nvPr>
            <p:ph type="sldNum" sz="quarter" idx="12"/>
          </p:nvPr>
        </p:nvSpPr>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11</a:t>
            </a:fld>
            <a:endParaRPr lang="en-US" dirty="0"/>
          </a:p>
        </p:txBody>
      </p:sp>
    </p:spTree>
    <p:extLst>
      <p:ext uri="{BB962C8B-B14F-4D97-AF65-F5344CB8AC3E}">
        <p14:creationId xmlns:p14="http://schemas.microsoft.com/office/powerpoint/2010/main" val="3092891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60638864-EC64-413C-99CA-B902D3C788E2}"/>
              </a:ext>
            </a:extLst>
          </p:cNvPr>
          <p:cNvSpPr>
            <a:spLocks noGrp="1"/>
          </p:cNvSpPr>
          <p:nvPr>
            <p:ph sz="quarter" idx="13"/>
          </p:nvPr>
        </p:nvSpPr>
        <p:spPr/>
        <p:txBody>
          <a:bodyPr>
            <a:normAutofit/>
          </a:bodyPr>
          <a:lstStyle/>
          <a:p>
            <a:pPr indent="0">
              <a:buNone/>
            </a:pPr>
            <a:r>
              <a:rPr lang="en-US" sz="3500" b="1" dirty="0"/>
              <a:t>Webpage</a:t>
            </a:r>
          </a:p>
          <a:p>
            <a:r>
              <a:rPr lang="en-US" dirty="0"/>
              <a:t> A webpage is a single document or file</a:t>
            </a:r>
            <a:r>
              <a:rPr lang="tr-TR" dirty="0"/>
              <a:t> </a:t>
            </a:r>
            <a:r>
              <a:rPr lang="en-US" dirty="0"/>
              <a:t>containing content that is displayed in a </a:t>
            </a:r>
            <a:r>
              <a:rPr lang="tr-TR" dirty="0"/>
              <a:t> </a:t>
            </a:r>
            <a:r>
              <a:rPr lang="en-US" dirty="0"/>
              <a:t>web browser.</a:t>
            </a:r>
          </a:p>
          <a:p>
            <a:endParaRPr lang="en-US" dirty="0"/>
          </a:p>
          <a:p>
            <a:pPr indent="0">
              <a:buNone/>
            </a:pPr>
            <a:r>
              <a:rPr lang="en-US" sz="3500" b="1" dirty="0"/>
              <a:t>Website</a:t>
            </a:r>
          </a:p>
          <a:p>
            <a:r>
              <a:rPr lang="en-US" dirty="0"/>
              <a:t>A website is a collection of related</a:t>
            </a:r>
            <a:r>
              <a:rPr lang="tr-TR" dirty="0"/>
              <a:t> </a:t>
            </a:r>
            <a:r>
              <a:rPr lang="en-US" dirty="0"/>
              <a:t>web pages and other digital assets</a:t>
            </a:r>
            <a:r>
              <a:rPr lang="tr-TR" dirty="0"/>
              <a:t> </a:t>
            </a:r>
            <a:r>
              <a:rPr lang="en-US" dirty="0"/>
              <a:t>(such as images, videos, and</a:t>
            </a:r>
            <a:r>
              <a:rPr lang="tr-TR" dirty="0"/>
              <a:t> </a:t>
            </a:r>
            <a:r>
              <a:rPr lang="en-US" dirty="0"/>
              <a:t>interactive elements) that are hosted</a:t>
            </a:r>
            <a:r>
              <a:rPr lang="tr-TR" dirty="0"/>
              <a:t> </a:t>
            </a:r>
            <a:r>
              <a:rPr lang="en-US" dirty="0"/>
              <a:t>on a web server and accessible via the</a:t>
            </a:r>
            <a:r>
              <a:rPr lang="tr-TR" dirty="0"/>
              <a:t> </a:t>
            </a:r>
            <a:r>
              <a:rPr lang="en-US" dirty="0"/>
              <a:t>Internet.</a:t>
            </a:r>
            <a:endParaRPr lang="tr-TR" dirty="0"/>
          </a:p>
        </p:txBody>
      </p:sp>
      <p:sp>
        <p:nvSpPr>
          <p:cNvPr id="5" name="Başlık 4">
            <a:extLst>
              <a:ext uri="{FF2B5EF4-FFF2-40B4-BE49-F238E27FC236}">
                <a16:creationId xmlns:a16="http://schemas.microsoft.com/office/drawing/2014/main" id="{1553387F-A0FD-4945-8FF6-1346105D88A5}"/>
              </a:ext>
            </a:extLst>
          </p:cNvPr>
          <p:cNvSpPr>
            <a:spLocks noGrp="1"/>
          </p:cNvSpPr>
          <p:nvPr>
            <p:ph type="title"/>
          </p:nvPr>
        </p:nvSpPr>
        <p:spPr/>
        <p:txBody>
          <a:bodyPr/>
          <a:lstStyle/>
          <a:p>
            <a:r>
              <a:rPr lang="tr-TR" dirty="0" err="1"/>
              <a:t>Website</a:t>
            </a:r>
            <a:r>
              <a:rPr lang="tr-TR" dirty="0"/>
              <a:t> and </a:t>
            </a:r>
            <a:r>
              <a:rPr lang="tr-TR" dirty="0" err="1"/>
              <a:t>Webpage</a:t>
            </a:r>
            <a:endParaRPr lang="tr-TR" dirty="0"/>
          </a:p>
        </p:txBody>
      </p:sp>
      <p:sp>
        <p:nvSpPr>
          <p:cNvPr id="6" name="Veri Yer Tutucusu 5">
            <a:extLst>
              <a:ext uri="{FF2B5EF4-FFF2-40B4-BE49-F238E27FC236}">
                <a16:creationId xmlns:a16="http://schemas.microsoft.com/office/drawing/2014/main" id="{DB297FDD-4115-44CC-8E9B-896146E9EDB1}"/>
              </a:ext>
            </a:extLst>
          </p:cNvPr>
          <p:cNvSpPr>
            <a:spLocks noGrp="1"/>
          </p:cNvSpPr>
          <p:nvPr>
            <p:ph type="dt" sz="half" idx="10"/>
          </p:nvPr>
        </p:nvSpPr>
        <p:spPr/>
        <p:txBody>
          <a:bodyPr/>
          <a:lstStyle/>
          <a:p>
            <a:pPr>
              <a:defRPr/>
            </a:pPr>
            <a:r>
              <a:rPr lang="en-US"/>
              <a:t>12.02.2026</a:t>
            </a:r>
          </a:p>
        </p:txBody>
      </p:sp>
      <p:sp>
        <p:nvSpPr>
          <p:cNvPr id="7" name="Slayt Numarası Yer Tutucusu 6">
            <a:extLst>
              <a:ext uri="{FF2B5EF4-FFF2-40B4-BE49-F238E27FC236}">
                <a16:creationId xmlns:a16="http://schemas.microsoft.com/office/drawing/2014/main" id="{2D5A31AB-4BB3-4436-981D-B85C71A81F00}"/>
              </a:ext>
            </a:extLst>
          </p:cNvPr>
          <p:cNvSpPr>
            <a:spLocks noGrp="1"/>
          </p:cNvSpPr>
          <p:nvPr>
            <p:ph type="sldNum" sz="quarter" idx="12"/>
          </p:nvPr>
        </p:nvSpPr>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12</a:t>
            </a:fld>
            <a:endParaRPr lang="en-US" dirty="0"/>
          </a:p>
        </p:txBody>
      </p:sp>
    </p:spTree>
    <p:extLst>
      <p:ext uri="{BB962C8B-B14F-4D97-AF65-F5344CB8AC3E}">
        <p14:creationId xmlns:p14="http://schemas.microsoft.com/office/powerpoint/2010/main" val="128099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2A97FA87-A66A-4A82-AFA8-319439B9E363}"/>
              </a:ext>
            </a:extLst>
          </p:cNvPr>
          <p:cNvSpPr>
            <a:spLocks noGrp="1"/>
          </p:cNvSpPr>
          <p:nvPr>
            <p:ph sz="quarter" idx="13"/>
          </p:nvPr>
        </p:nvSpPr>
        <p:spPr>
          <a:xfrm>
            <a:off x="76200" y="1030290"/>
            <a:ext cx="8915400" cy="5462584"/>
          </a:xfrm>
        </p:spPr>
        <p:txBody>
          <a:bodyPr>
            <a:normAutofit fontScale="77500" lnSpcReduction="20000"/>
          </a:bodyPr>
          <a:lstStyle/>
          <a:p>
            <a:pPr indent="0">
              <a:buNone/>
            </a:pPr>
            <a:r>
              <a:rPr lang="en-US" sz="3300" b="1" dirty="0"/>
              <a:t>1. Client (Browser)</a:t>
            </a:r>
          </a:p>
          <a:p>
            <a:pPr marL="712788" lvl="2" indent="-347663"/>
            <a:r>
              <a:rPr lang="en-US" dirty="0"/>
              <a:t>The client is any device or application that makes requests for services or resources from a server.</a:t>
            </a:r>
            <a:endParaRPr lang="tr-TR" dirty="0"/>
          </a:p>
          <a:p>
            <a:pPr marL="712788" lvl="2" indent="-347663"/>
            <a:r>
              <a:rPr lang="en-US" dirty="0"/>
              <a:t>The user enters a URL in a web browser.</a:t>
            </a:r>
          </a:p>
          <a:p>
            <a:pPr marL="712788" lvl="2" indent="-347663"/>
            <a:r>
              <a:rPr lang="en-US" dirty="0"/>
              <a:t>Common clients include web browsers (Chrome, Firefox, Safari), mobile apps, and email </a:t>
            </a:r>
            <a:r>
              <a:rPr lang="tr-TR" dirty="0"/>
              <a:t> </a:t>
            </a:r>
            <a:r>
              <a:rPr lang="en-US" dirty="0"/>
              <a:t>clients. </a:t>
            </a:r>
            <a:endParaRPr lang="tr-TR" dirty="0"/>
          </a:p>
          <a:p>
            <a:pPr lvl="2" indent="0">
              <a:buNone/>
            </a:pPr>
            <a:r>
              <a:rPr lang="en-US" sz="3300" b="1" dirty="0"/>
              <a:t>2. Server</a:t>
            </a:r>
          </a:p>
          <a:p>
            <a:pPr marL="712788" lvl="2" indent="-347663"/>
            <a:r>
              <a:rPr lang="en-US" dirty="0"/>
              <a:t>The server is a machine or program that waits for requests from clients and then processes </a:t>
            </a:r>
            <a:r>
              <a:rPr lang="tr-TR" dirty="0"/>
              <a:t> </a:t>
            </a:r>
            <a:r>
              <a:rPr lang="en-US" dirty="0"/>
              <a:t>those requests to provide the required services.</a:t>
            </a:r>
            <a:r>
              <a:rPr lang="tr-TR" dirty="0"/>
              <a:t> </a:t>
            </a:r>
            <a:r>
              <a:rPr lang="en-US" dirty="0"/>
              <a:t>The request is sent to a web server.</a:t>
            </a:r>
          </a:p>
          <a:p>
            <a:pPr marL="712788" lvl="2" indent="-347663"/>
            <a:r>
              <a:rPr lang="en-US" dirty="0"/>
              <a:t>A server can host various services, such as websites (web servers), email services (email </a:t>
            </a:r>
            <a:r>
              <a:rPr lang="tr-TR" dirty="0"/>
              <a:t> </a:t>
            </a:r>
            <a:r>
              <a:rPr lang="en-US" dirty="0"/>
              <a:t>servers), file storage (file servers), and more.</a:t>
            </a:r>
            <a:r>
              <a:rPr lang="tr-TR" dirty="0"/>
              <a:t> </a:t>
            </a:r>
            <a:r>
              <a:rPr lang="en-US" dirty="0"/>
              <a:t>The server finds the requested files.</a:t>
            </a:r>
          </a:p>
          <a:p>
            <a:pPr indent="0">
              <a:buNone/>
            </a:pPr>
            <a:r>
              <a:rPr lang="en-US" sz="3300" b="1" dirty="0"/>
              <a:t>3. Response</a:t>
            </a:r>
          </a:p>
          <a:p>
            <a:pPr marL="712788" lvl="2" indent="-347663"/>
            <a:r>
              <a:rPr lang="en-US" dirty="0"/>
              <a:t>The server sends HTML, CSS, and JavaScript back.</a:t>
            </a:r>
          </a:p>
          <a:p>
            <a:pPr marL="712788" lvl="2" indent="-347663"/>
            <a:r>
              <a:rPr lang="en-US" dirty="0"/>
              <a:t>The browser renders the webpage on the screen.</a:t>
            </a:r>
            <a:endParaRPr lang="tr-TR" dirty="0"/>
          </a:p>
        </p:txBody>
      </p:sp>
      <p:sp>
        <p:nvSpPr>
          <p:cNvPr id="5" name="Başlık 4">
            <a:extLst>
              <a:ext uri="{FF2B5EF4-FFF2-40B4-BE49-F238E27FC236}">
                <a16:creationId xmlns:a16="http://schemas.microsoft.com/office/drawing/2014/main" id="{41B0B913-1F93-45F4-96B1-04CAB1C24500}"/>
              </a:ext>
            </a:extLst>
          </p:cNvPr>
          <p:cNvSpPr>
            <a:spLocks noGrp="1"/>
          </p:cNvSpPr>
          <p:nvPr>
            <p:ph type="title"/>
          </p:nvPr>
        </p:nvSpPr>
        <p:spPr/>
        <p:txBody>
          <a:bodyPr/>
          <a:lstStyle/>
          <a:p>
            <a:r>
              <a:rPr lang="tr-TR" dirty="0"/>
              <a:t>How </a:t>
            </a:r>
            <a:r>
              <a:rPr lang="tr-TR" dirty="0" err="1"/>
              <a:t>the</a:t>
            </a:r>
            <a:r>
              <a:rPr lang="tr-TR" dirty="0"/>
              <a:t> Web Works</a:t>
            </a:r>
          </a:p>
        </p:txBody>
      </p:sp>
      <p:sp>
        <p:nvSpPr>
          <p:cNvPr id="6" name="Veri Yer Tutucusu 5">
            <a:extLst>
              <a:ext uri="{FF2B5EF4-FFF2-40B4-BE49-F238E27FC236}">
                <a16:creationId xmlns:a16="http://schemas.microsoft.com/office/drawing/2014/main" id="{1495DD77-5C57-4E47-BE3D-1E700476865F}"/>
              </a:ext>
            </a:extLst>
          </p:cNvPr>
          <p:cNvSpPr>
            <a:spLocks noGrp="1"/>
          </p:cNvSpPr>
          <p:nvPr>
            <p:ph type="dt" sz="half" idx="10"/>
          </p:nvPr>
        </p:nvSpPr>
        <p:spPr/>
        <p:txBody>
          <a:bodyPr/>
          <a:lstStyle/>
          <a:p>
            <a:pPr>
              <a:defRPr/>
            </a:pPr>
            <a:r>
              <a:rPr lang="en-US"/>
              <a:t>12.02.2026</a:t>
            </a:r>
          </a:p>
        </p:txBody>
      </p:sp>
      <p:sp>
        <p:nvSpPr>
          <p:cNvPr id="7" name="Slayt Numarası Yer Tutucusu 6">
            <a:extLst>
              <a:ext uri="{FF2B5EF4-FFF2-40B4-BE49-F238E27FC236}">
                <a16:creationId xmlns:a16="http://schemas.microsoft.com/office/drawing/2014/main" id="{46C4B927-78A0-40A1-9F29-1AF7A3BE79BF}"/>
              </a:ext>
            </a:extLst>
          </p:cNvPr>
          <p:cNvSpPr>
            <a:spLocks noGrp="1"/>
          </p:cNvSpPr>
          <p:nvPr>
            <p:ph type="sldNum" sz="quarter" idx="12"/>
          </p:nvPr>
        </p:nvSpPr>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13</a:t>
            </a:fld>
            <a:endParaRPr lang="en-US" dirty="0"/>
          </a:p>
        </p:txBody>
      </p:sp>
    </p:spTree>
    <p:extLst>
      <p:ext uri="{BB962C8B-B14F-4D97-AF65-F5344CB8AC3E}">
        <p14:creationId xmlns:p14="http://schemas.microsoft.com/office/powerpoint/2010/main" val="1058399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4DFE72D6-73BF-4651-A3B5-DBCEC5BC90A4}"/>
              </a:ext>
            </a:extLst>
          </p:cNvPr>
          <p:cNvSpPr>
            <a:spLocks noGrp="1"/>
          </p:cNvSpPr>
          <p:nvPr>
            <p:ph sz="quarter" idx="13"/>
          </p:nvPr>
        </p:nvSpPr>
        <p:spPr/>
        <p:txBody>
          <a:bodyPr/>
          <a:lstStyle/>
          <a:p>
            <a:r>
              <a:rPr lang="tr-TR" dirty="0"/>
              <a:t>Browser → Server → HTML</a:t>
            </a:r>
          </a:p>
        </p:txBody>
      </p:sp>
      <p:sp>
        <p:nvSpPr>
          <p:cNvPr id="5" name="Başlık 4">
            <a:extLst>
              <a:ext uri="{FF2B5EF4-FFF2-40B4-BE49-F238E27FC236}">
                <a16:creationId xmlns:a16="http://schemas.microsoft.com/office/drawing/2014/main" id="{213D17A2-3099-483C-8D1E-1703D08C829F}"/>
              </a:ext>
            </a:extLst>
          </p:cNvPr>
          <p:cNvSpPr>
            <a:spLocks noGrp="1"/>
          </p:cNvSpPr>
          <p:nvPr>
            <p:ph type="title"/>
          </p:nvPr>
        </p:nvSpPr>
        <p:spPr/>
        <p:txBody>
          <a:bodyPr/>
          <a:lstStyle/>
          <a:p>
            <a:r>
              <a:rPr lang="tr-TR" dirty="0"/>
              <a:t>Browser → Server → HTML</a:t>
            </a:r>
          </a:p>
        </p:txBody>
      </p:sp>
      <p:sp>
        <p:nvSpPr>
          <p:cNvPr id="6" name="Veri Yer Tutucusu 5">
            <a:extLst>
              <a:ext uri="{FF2B5EF4-FFF2-40B4-BE49-F238E27FC236}">
                <a16:creationId xmlns:a16="http://schemas.microsoft.com/office/drawing/2014/main" id="{FBDBDE25-594F-4F2E-BF55-D5535F10B199}"/>
              </a:ext>
            </a:extLst>
          </p:cNvPr>
          <p:cNvSpPr>
            <a:spLocks noGrp="1"/>
          </p:cNvSpPr>
          <p:nvPr>
            <p:ph type="dt" sz="half" idx="10"/>
          </p:nvPr>
        </p:nvSpPr>
        <p:spPr/>
        <p:txBody>
          <a:bodyPr/>
          <a:lstStyle/>
          <a:p>
            <a:pPr>
              <a:defRPr/>
            </a:pPr>
            <a:r>
              <a:rPr lang="en-US"/>
              <a:t>12.02.2026</a:t>
            </a:r>
          </a:p>
        </p:txBody>
      </p:sp>
      <p:sp>
        <p:nvSpPr>
          <p:cNvPr id="7" name="Slayt Numarası Yer Tutucusu 6">
            <a:extLst>
              <a:ext uri="{FF2B5EF4-FFF2-40B4-BE49-F238E27FC236}">
                <a16:creationId xmlns:a16="http://schemas.microsoft.com/office/drawing/2014/main" id="{C7B60EEC-77E3-4349-AE8F-BAA7F7FEACB8}"/>
              </a:ext>
            </a:extLst>
          </p:cNvPr>
          <p:cNvSpPr>
            <a:spLocks noGrp="1"/>
          </p:cNvSpPr>
          <p:nvPr>
            <p:ph type="sldNum" sz="quarter" idx="12"/>
          </p:nvPr>
        </p:nvSpPr>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14</a:t>
            </a:fld>
            <a:endParaRPr lang="en-US" dirty="0"/>
          </a:p>
        </p:txBody>
      </p:sp>
    </p:spTree>
    <p:extLst>
      <p:ext uri="{BB962C8B-B14F-4D97-AF65-F5344CB8AC3E}">
        <p14:creationId xmlns:p14="http://schemas.microsoft.com/office/powerpoint/2010/main" val="316491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978B030B-1C3E-4F6A-BD81-601400E1BC71}"/>
              </a:ext>
            </a:extLst>
          </p:cNvPr>
          <p:cNvSpPr>
            <a:spLocks noGrp="1"/>
          </p:cNvSpPr>
          <p:nvPr>
            <p:ph type="dt" sz="half" idx="10"/>
          </p:nvPr>
        </p:nvSpPr>
        <p:spPr/>
        <p:txBody>
          <a:bodyPr/>
          <a:lstStyle/>
          <a:p>
            <a:pPr>
              <a:defRPr/>
            </a:pPr>
            <a:r>
              <a:rPr lang="en-US"/>
              <a:t>12.02.2026</a:t>
            </a:r>
          </a:p>
        </p:txBody>
      </p:sp>
      <p:sp>
        <p:nvSpPr>
          <p:cNvPr id="3" name="Slayt Numarası Yer Tutucusu 2">
            <a:extLst>
              <a:ext uri="{FF2B5EF4-FFF2-40B4-BE49-F238E27FC236}">
                <a16:creationId xmlns:a16="http://schemas.microsoft.com/office/drawing/2014/main" id="{46467F64-2CE6-4011-858B-03C6F7E4A319}"/>
              </a:ext>
            </a:extLst>
          </p:cNvPr>
          <p:cNvSpPr>
            <a:spLocks noGrp="1"/>
          </p:cNvSpPr>
          <p:nvPr>
            <p:ph type="sldNum" sz="quarter" idx="12"/>
          </p:nvPr>
        </p:nvSpPr>
        <p:spPr/>
        <p:txBody>
          <a:bodyPr/>
          <a:lstStyle/>
          <a:p>
            <a:pPr algn="l">
              <a:defRPr/>
            </a:pPr>
            <a:endParaRPr lang="en-US" sz="1400">
              <a:latin typeface="Times New Roman"/>
            </a:endParaRPr>
          </a:p>
          <a:p>
            <a:pPr>
              <a:defRPr/>
            </a:pPr>
            <a:fld id="{BF5C1183-B085-4070-A402-C03A3F977D3D}" type="slidenum">
              <a:rPr lang="en-US" smtClean="0"/>
              <a:pPr>
                <a:defRPr/>
              </a:pPr>
              <a:t>15</a:t>
            </a:fld>
            <a:endParaRPr lang="en-US" dirty="0"/>
          </a:p>
        </p:txBody>
      </p:sp>
      <p:sp>
        <p:nvSpPr>
          <p:cNvPr id="4" name="İçerik Yer Tutucusu 3">
            <a:extLst>
              <a:ext uri="{FF2B5EF4-FFF2-40B4-BE49-F238E27FC236}">
                <a16:creationId xmlns:a16="http://schemas.microsoft.com/office/drawing/2014/main" id="{9195DD28-FCAE-4FCC-A8AC-3CB969C70FCE}"/>
              </a:ext>
            </a:extLst>
          </p:cNvPr>
          <p:cNvSpPr>
            <a:spLocks noGrp="1"/>
          </p:cNvSpPr>
          <p:nvPr>
            <p:ph sz="quarter" idx="13"/>
          </p:nvPr>
        </p:nvSpPr>
        <p:spPr>
          <a:xfrm>
            <a:off x="1409700" y="2209800"/>
            <a:ext cx="4953000" cy="3982995"/>
          </a:xfrm>
        </p:spPr>
        <p:txBody>
          <a:bodyPr>
            <a:normAutofit fontScale="92500" lnSpcReduction="20000"/>
          </a:bodyPr>
          <a:lstStyle/>
          <a:p>
            <a:r>
              <a:rPr lang="en-US" dirty="0"/>
              <a:t>&lt;!DOCTYPE html&gt;</a:t>
            </a:r>
          </a:p>
          <a:p>
            <a:r>
              <a:rPr lang="en-US" dirty="0"/>
              <a:t>&lt;html&gt;</a:t>
            </a:r>
          </a:p>
          <a:p>
            <a:r>
              <a:rPr lang="en-US" dirty="0"/>
              <a:t>&lt;head&gt;</a:t>
            </a:r>
          </a:p>
          <a:p>
            <a:r>
              <a:rPr lang="en-US" dirty="0"/>
              <a:t>&lt;title&gt;My First Page&lt;/title&gt;</a:t>
            </a:r>
          </a:p>
          <a:p>
            <a:r>
              <a:rPr lang="en-US" dirty="0"/>
              <a:t>&lt;/head&gt;</a:t>
            </a:r>
          </a:p>
          <a:p>
            <a:r>
              <a:rPr lang="en-US" dirty="0"/>
              <a:t>&lt;body&gt;</a:t>
            </a:r>
          </a:p>
          <a:p>
            <a:r>
              <a:rPr lang="en-US" dirty="0"/>
              <a:t>&lt;h1&gt;Hello World&lt;/h1&gt;</a:t>
            </a:r>
          </a:p>
          <a:p>
            <a:r>
              <a:rPr lang="en-US" dirty="0"/>
              <a:t>&lt;p&gt;This is my first web page.&lt;/p&gt;</a:t>
            </a:r>
          </a:p>
          <a:p>
            <a:r>
              <a:rPr lang="en-US" dirty="0"/>
              <a:t>&lt;/body&gt;</a:t>
            </a:r>
          </a:p>
          <a:p>
            <a:r>
              <a:rPr lang="en-US" dirty="0"/>
              <a:t>&lt;/html&gt;</a:t>
            </a:r>
          </a:p>
          <a:p>
            <a:endParaRPr lang="en-US" dirty="0"/>
          </a:p>
        </p:txBody>
      </p:sp>
      <p:sp>
        <p:nvSpPr>
          <p:cNvPr id="5" name="Başlık 4">
            <a:extLst>
              <a:ext uri="{FF2B5EF4-FFF2-40B4-BE49-F238E27FC236}">
                <a16:creationId xmlns:a16="http://schemas.microsoft.com/office/drawing/2014/main" id="{455ABBB8-7492-4273-9EF5-95FC75C8285E}"/>
              </a:ext>
            </a:extLst>
          </p:cNvPr>
          <p:cNvSpPr>
            <a:spLocks noGrp="1"/>
          </p:cNvSpPr>
          <p:nvPr>
            <p:ph type="title"/>
          </p:nvPr>
        </p:nvSpPr>
        <p:spPr/>
        <p:txBody>
          <a:bodyPr/>
          <a:lstStyle/>
          <a:p>
            <a:r>
              <a:rPr lang="en-US" dirty="0"/>
              <a:t>CANLI DEMO</a:t>
            </a:r>
          </a:p>
        </p:txBody>
      </p:sp>
      <p:sp>
        <p:nvSpPr>
          <p:cNvPr id="7" name="Metin kutusu 6">
            <a:extLst>
              <a:ext uri="{FF2B5EF4-FFF2-40B4-BE49-F238E27FC236}">
                <a16:creationId xmlns:a16="http://schemas.microsoft.com/office/drawing/2014/main" id="{82AFF317-C6CF-401A-ACB2-D5B45CF5D834}"/>
              </a:ext>
            </a:extLst>
          </p:cNvPr>
          <p:cNvSpPr txBox="1"/>
          <p:nvPr/>
        </p:nvSpPr>
        <p:spPr>
          <a:xfrm>
            <a:off x="228600" y="1628206"/>
            <a:ext cx="8284197" cy="530993"/>
          </a:xfrm>
          <a:prstGeom prst="rect">
            <a:avLst/>
          </a:prstGeom>
        </p:spPr>
        <p:txBody>
          <a:bodyPr vert="horz" lIns="91440" tIns="45720" rIns="91440" bIns="45720" rtlCol="0">
            <a:normAutofit fontScale="92500"/>
          </a:bodyPr>
          <a:lstStyle>
            <a:lvl1pPr indent="-180000" defTabSz="685800">
              <a:lnSpc>
                <a:spcPct val="150000"/>
              </a:lnSpc>
              <a:spcBef>
                <a:spcPts val="0"/>
              </a:spcBef>
              <a:spcAft>
                <a:spcPts val="0"/>
              </a:spcAft>
              <a:buFont typeface="Arial" panose="020B0604020202020204" pitchFamily="34" charset="0"/>
              <a:buChar char="•"/>
              <a:defRPr sz="2000">
                <a:solidFill>
                  <a:srgbClr val="000099"/>
                </a:solidFill>
                <a:latin typeface="Arial" panose="020B0604020202020204" pitchFamily="34" charset="0"/>
                <a:cs typeface="Arial" panose="020B0604020202020204" pitchFamily="34" charset="0"/>
              </a:defRPr>
            </a:lvl1pPr>
            <a:lvl2pPr marL="0" indent="-180000" defTabSz="685800">
              <a:lnSpc>
                <a:spcPct val="150000"/>
              </a:lnSpc>
              <a:spcBef>
                <a:spcPts val="0"/>
              </a:spcBef>
              <a:spcAft>
                <a:spcPts val="0"/>
              </a:spcAft>
              <a:buFont typeface="Arial" panose="020B0604020202020204" pitchFamily="34" charset="0"/>
              <a:buChar char="•"/>
              <a:defRPr sz="2000">
                <a:solidFill>
                  <a:srgbClr val="000099"/>
                </a:solidFill>
                <a:latin typeface="Arial" panose="020B0604020202020204" pitchFamily="34" charset="0"/>
                <a:cs typeface="Arial" panose="020B0604020202020204" pitchFamily="34" charset="0"/>
              </a:defRPr>
            </a:lvl2pPr>
            <a:lvl3pPr marL="0" indent="-180000" defTabSz="685800">
              <a:lnSpc>
                <a:spcPct val="150000"/>
              </a:lnSpc>
              <a:spcBef>
                <a:spcPts val="0"/>
              </a:spcBef>
              <a:spcAft>
                <a:spcPts val="0"/>
              </a:spcAft>
              <a:buFont typeface="Arial" panose="020B0604020202020204" pitchFamily="34" charset="0"/>
              <a:buChar char="•"/>
              <a:defRPr sz="2000">
                <a:solidFill>
                  <a:srgbClr val="000099"/>
                </a:solidFill>
                <a:latin typeface="Arial" panose="020B0604020202020204" pitchFamily="34" charset="0"/>
                <a:cs typeface="Arial" panose="020B0604020202020204" pitchFamily="34" charset="0"/>
              </a:defRPr>
            </a:lvl3pPr>
            <a:lvl4pPr marL="0" indent="-180000" defTabSz="685800">
              <a:lnSpc>
                <a:spcPct val="150000"/>
              </a:lnSpc>
              <a:spcBef>
                <a:spcPts val="0"/>
              </a:spcBef>
              <a:spcAft>
                <a:spcPts val="0"/>
              </a:spcAft>
              <a:buFont typeface="Arial" panose="020B0604020202020204" pitchFamily="34" charset="0"/>
              <a:buChar char="•"/>
              <a:defRPr sz="2000">
                <a:solidFill>
                  <a:srgbClr val="000099"/>
                </a:solidFill>
                <a:latin typeface="Arial" panose="020B0604020202020204" pitchFamily="34" charset="0"/>
                <a:cs typeface="Arial" panose="020B0604020202020204" pitchFamily="34" charset="0"/>
              </a:defRPr>
            </a:lvl4pPr>
            <a:lvl5pPr marL="0" indent="-180000" defTabSz="685800">
              <a:lnSpc>
                <a:spcPct val="150000"/>
              </a:lnSpc>
              <a:spcBef>
                <a:spcPts val="0"/>
              </a:spcBef>
              <a:spcAft>
                <a:spcPts val="0"/>
              </a:spcAft>
              <a:buFont typeface="Arial" panose="020B0604020202020204" pitchFamily="34" charset="0"/>
              <a:buChar char="•"/>
              <a:defRPr sz="2000">
                <a:solidFill>
                  <a:srgbClr val="000099"/>
                </a:solidFill>
                <a:latin typeface="Arial" panose="020B0604020202020204" pitchFamily="34" charset="0"/>
                <a:cs typeface="Arial" panose="020B0604020202020204" pitchFamily="34" charset="0"/>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b="1" dirty="0"/>
              <a:t>https://www.w3schools.com/html/tryit.asp?filename=tryhtml_default</a:t>
            </a:r>
          </a:p>
        </p:txBody>
      </p:sp>
    </p:spTree>
    <p:extLst>
      <p:ext uri="{BB962C8B-B14F-4D97-AF65-F5344CB8AC3E}">
        <p14:creationId xmlns:p14="http://schemas.microsoft.com/office/powerpoint/2010/main" val="3680795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o 9">
            <a:extLst>
              <a:ext uri="{FF2B5EF4-FFF2-40B4-BE49-F238E27FC236}">
                <a16:creationId xmlns:a16="http://schemas.microsoft.com/office/drawing/2014/main" id="{1A4EEA2B-F293-49F6-AD06-1A4A04476DB2}"/>
              </a:ext>
            </a:extLst>
          </p:cNvPr>
          <p:cNvGraphicFramePr>
            <a:graphicFrameLocks noGrp="1"/>
          </p:cNvGraphicFramePr>
          <p:nvPr>
            <p:ph sz="quarter" idx="13"/>
            <p:extLst>
              <p:ext uri="{D42A27DB-BD31-4B8C-83A1-F6EECF244321}">
                <p14:modId xmlns:p14="http://schemas.microsoft.com/office/powerpoint/2010/main" val="934518964"/>
              </p:ext>
            </p:extLst>
          </p:nvPr>
        </p:nvGraphicFramePr>
        <p:xfrm>
          <a:off x="70022" y="1212210"/>
          <a:ext cx="8921578" cy="5112389"/>
        </p:xfrm>
        <a:graphic>
          <a:graphicData uri="http://schemas.openxmlformats.org/drawingml/2006/table">
            <a:tbl>
              <a:tblPr firstRow="1" bandRow="1">
                <a:tableStyleId>{5C22544A-7EE6-4342-B048-85BDC9FD1C3A}</a:tableStyleId>
              </a:tblPr>
              <a:tblGrid>
                <a:gridCol w="1480290">
                  <a:extLst>
                    <a:ext uri="{9D8B030D-6E8A-4147-A177-3AD203B41FA5}">
                      <a16:colId xmlns:a16="http://schemas.microsoft.com/office/drawing/2014/main" val="3625730053"/>
                    </a:ext>
                  </a:extLst>
                </a:gridCol>
                <a:gridCol w="3568631">
                  <a:extLst>
                    <a:ext uri="{9D8B030D-6E8A-4147-A177-3AD203B41FA5}">
                      <a16:colId xmlns:a16="http://schemas.microsoft.com/office/drawing/2014/main" val="2325139474"/>
                    </a:ext>
                  </a:extLst>
                </a:gridCol>
                <a:gridCol w="3872657">
                  <a:extLst>
                    <a:ext uri="{9D8B030D-6E8A-4147-A177-3AD203B41FA5}">
                      <a16:colId xmlns:a16="http://schemas.microsoft.com/office/drawing/2014/main" val="860905231"/>
                    </a:ext>
                  </a:extLst>
                </a:gridCol>
              </a:tblGrid>
              <a:tr h="392022">
                <a:tc>
                  <a:txBody>
                    <a:bodyPr/>
                    <a:lstStyle/>
                    <a:p>
                      <a:pPr algn="ctr" rtl="0" fontAlgn="base"/>
                      <a:r>
                        <a:rPr lang="tr-TR" sz="1400" b="1" dirty="0" err="1">
                          <a:effectLst/>
                          <a:latin typeface="Nunito" pitchFamily="2" charset="-94"/>
                        </a:rPr>
                        <a:t>Feature</a:t>
                      </a:r>
                      <a:endParaRPr lang="tr-TR" sz="1400" b="0" dirty="0">
                        <a:effectLst/>
                        <a:latin typeface="Nunito" pitchFamily="2" charset="-94"/>
                      </a:endParaRPr>
                    </a:p>
                  </a:txBody>
                  <a:tcPr marL="38100" marR="38100" marT="76200" marB="76200" anchor="ctr"/>
                </a:tc>
                <a:tc>
                  <a:txBody>
                    <a:bodyPr/>
                    <a:lstStyle/>
                    <a:p>
                      <a:pPr algn="ctr" rtl="0" fontAlgn="base"/>
                      <a:r>
                        <a:rPr lang="tr-TR" sz="1400" b="1">
                          <a:effectLst/>
                          <a:latin typeface="Nunito" pitchFamily="2" charset="-94"/>
                        </a:rPr>
                        <a:t>Internet</a:t>
                      </a:r>
                      <a:endParaRPr lang="tr-TR" sz="1400" b="0">
                        <a:effectLst/>
                        <a:latin typeface="Nunito" pitchFamily="2" charset="-94"/>
                      </a:endParaRPr>
                    </a:p>
                  </a:txBody>
                  <a:tcPr marL="76200" marR="76200" marT="76200" marB="76200" anchor="ctr"/>
                </a:tc>
                <a:tc>
                  <a:txBody>
                    <a:bodyPr/>
                    <a:lstStyle/>
                    <a:p>
                      <a:pPr algn="ctr" rtl="0" fontAlgn="base"/>
                      <a:r>
                        <a:rPr lang="tr-TR" sz="1400" b="1">
                          <a:effectLst/>
                          <a:latin typeface="Nunito" pitchFamily="2" charset="-94"/>
                        </a:rPr>
                        <a:t>WWW</a:t>
                      </a:r>
                      <a:endParaRPr lang="tr-TR" sz="1400" b="0">
                        <a:effectLst/>
                        <a:latin typeface="Nunito" pitchFamily="2" charset="-94"/>
                      </a:endParaRPr>
                    </a:p>
                  </a:txBody>
                  <a:tcPr marL="76200" marR="76200" marT="76200" marB="76200" anchor="ctr"/>
                </a:tc>
                <a:extLst>
                  <a:ext uri="{0D108BD9-81ED-4DB2-BD59-A6C34878D82A}">
                    <a16:rowId xmlns:a16="http://schemas.microsoft.com/office/drawing/2014/main" val="2450644963"/>
                  </a:ext>
                </a:extLst>
              </a:tr>
              <a:tr h="829689">
                <a:tc>
                  <a:txBody>
                    <a:bodyPr/>
                    <a:lstStyle/>
                    <a:p>
                      <a:pPr algn="ctr" rtl="0" fontAlgn="base"/>
                      <a:r>
                        <a:rPr lang="tr-TR" b="1">
                          <a:effectLst/>
                          <a:latin typeface="Nunito" pitchFamily="2" charset="-94"/>
                        </a:rPr>
                        <a:t>Definition</a:t>
                      </a:r>
                      <a:endParaRPr lang="tr-TR" b="0">
                        <a:effectLst/>
                        <a:latin typeface="Nunito" pitchFamily="2" charset="-94"/>
                      </a:endParaRPr>
                    </a:p>
                  </a:txBody>
                  <a:tcPr marL="38100" marR="38100" anchor="ctr"/>
                </a:tc>
                <a:tc>
                  <a:txBody>
                    <a:bodyPr/>
                    <a:lstStyle/>
                    <a:p>
                      <a:pPr algn="ctr" rtl="0" fontAlgn="base"/>
                      <a:r>
                        <a:rPr lang="en-US" sz="1250" b="0">
                          <a:effectLst/>
                          <a:latin typeface="Nunito" pitchFamily="2" charset="-94"/>
                        </a:rPr>
                        <a:t>A global system of interconnected computer networks that use </a:t>
                      </a:r>
                      <a:r>
                        <a:rPr lang="en-US" sz="1250" b="1" u="sng">
                          <a:solidFill>
                            <a:srgbClr val="357960"/>
                          </a:solidFill>
                          <a:effectLst/>
                          <a:latin typeface="Nunito" pitchFamily="2" charset="-94"/>
                          <a:hlinkClick r:id="rId3"/>
                        </a:rPr>
                        <a:t>TCP/IP protocol</a:t>
                      </a:r>
                      <a:r>
                        <a:rPr lang="en-US" sz="1250" b="0">
                          <a:effectLst/>
                          <a:latin typeface="Nunito" pitchFamily="2" charset="-94"/>
                        </a:rPr>
                        <a:t> to link devices worldwide.</a:t>
                      </a:r>
                    </a:p>
                  </a:txBody>
                  <a:tcPr marL="76200" marR="76200" marT="106680" marB="106680" anchor="ctr"/>
                </a:tc>
                <a:tc>
                  <a:txBody>
                    <a:bodyPr/>
                    <a:lstStyle/>
                    <a:p>
                      <a:pPr algn="ctr" rtl="0" fontAlgn="base"/>
                      <a:r>
                        <a:rPr lang="en-US" sz="1250" b="0">
                          <a:effectLst/>
                          <a:latin typeface="Nunito" pitchFamily="2" charset="-94"/>
                        </a:rPr>
                        <a:t>A system of interlinked hypertext documents and multimedia content accessible via the Internet..</a:t>
                      </a:r>
                    </a:p>
                  </a:txBody>
                  <a:tcPr marL="76200" marR="76200" marT="106680" marB="106680" anchor="ctr"/>
                </a:tc>
                <a:extLst>
                  <a:ext uri="{0D108BD9-81ED-4DB2-BD59-A6C34878D82A}">
                    <a16:rowId xmlns:a16="http://schemas.microsoft.com/office/drawing/2014/main" val="405445475"/>
                  </a:ext>
                </a:extLst>
              </a:tr>
              <a:tr h="749137">
                <a:tc>
                  <a:txBody>
                    <a:bodyPr/>
                    <a:lstStyle/>
                    <a:p>
                      <a:pPr algn="ctr" rtl="0" fontAlgn="base"/>
                      <a:r>
                        <a:rPr lang="tr-TR" b="1">
                          <a:effectLst/>
                          <a:latin typeface="Nunito" pitchFamily="2" charset="-94"/>
                        </a:rPr>
                        <a:t>Scope</a:t>
                      </a:r>
                      <a:endParaRPr lang="tr-TR" b="0">
                        <a:effectLst/>
                        <a:latin typeface="Nunito" pitchFamily="2" charset="-94"/>
                      </a:endParaRPr>
                    </a:p>
                    <a:p>
                      <a:pPr algn="ctr" rtl="0" fontAlgn="base"/>
                      <a:br>
                        <a:rPr lang="tr-TR" b="0">
                          <a:effectLst/>
                          <a:latin typeface="Nunito" pitchFamily="2" charset="-94"/>
                        </a:rPr>
                      </a:br>
                      <a:endParaRPr lang="tr-TR" b="0">
                        <a:effectLst/>
                        <a:latin typeface="Nunito" pitchFamily="2" charset="-94"/>
                      </a:endParaRPr>
                    </a:p>
                  </a:txBody>
                  <a:tcPr marL="38100" marR="38100" anchor="ctr"/>
                </a:tc>
                <a:tc>
                  <a:txBody>
                    <a:bodyPr/>
                    <a:lstStyle/>
                    <a:p>
                      <a:pPr algn="ctr" rtl="0" fontAlgn="base"/>
                      <a:r>
                        <a:rPr lang="en-US" sz="1250" b="0">
                          <a:effectLst/>
                          <a:latin typeface="Nunito" pitchFamily="2" charset="-94"/>
                        </a:rPr>
                        <a:t>All types of digital communication such as gaming, chatting, file sharing, email, etc.</a:t>
                      </a:r>
                    </a:p>
                  </a:txBody>
                  <a:tcPr marL="76200" marR="76200" marT="106680" marB="106680" anchor="ctr"/>
                </a:tc>
                <a:tc>
                  <a:txBody>
                    <a:bodyPr/>
                    <a:lstStyle/>
                    <a:p>
                      <a:pPr algn="ctr" rtl="0" fontAlgn="base"/>
                      <a:r>
                        <a:rPr lang="en-US" sz="1250" b="0">
                          <a:effectLst/>
                          <a:latin typeface="Nunito" pitchFamily="2" charset="-94"/>
                        </a:rPr>
                        <a:t>Specifically refers to the collection of web pages and websites accessible via web browsers.</a:t>
                      </a:r>
                    </a:p>
                  </a:txBody>
                  <a:tcPr marL="76200" marR="76200" marT="106680" marB="106680" anchor="ctr"/>
                </a:tc>
                <a:extLst>
                  <a:ext uri="{0D108BD9-81ED-4DB2-BD59-A6C34878D82A}">
                    <a16:rowId xmlns:a16="http://schemas.microsoft.com/office/drawing/2014/main" val="1594001838"/>
                  </a:ext>
                </a:extLst>
              </a:tr>
              <a:tr h="829689">
                <a:tc>
                  <a:txBody>
                    <a:bodyPr/>
                    <a:lstStyle/>
                    <a:p>
                      <a:pPr algn="ctr" rtl="0" fontAlgn="base"/>
                      <a:r>
                        <a:rPr lang="tr-TR" b="1">
                          <a:effectLst/>
                          <a:latin typeface="Nunito" pitchFamily="2" charset="-94"/>
                        </a:rPr>
                        <a:t>Components</a:t>
                      </a:r>
                      <a:endParaRPr lang="tr-TR" b="0">
                        <a:effectLst/>
                        <a:latin typeface="Nunito" pitchFamily="2" charset="-94"/>
                      </a:endParaRPr>
                    </a:p>
                  </a:txBody>
                  <a:tcPr marL="38100" marR="38100" anchor="ctr"/>
                </a:tc>
                <a:tc>
                  <a:txBody>
                    <a:bodyPr/>
                    <a:lstStyle/>
                    <a:p>
                      <a:pPr algn="ctr" rtl="0" fontAlgn="base"/>
                      <a:r>
                        <a:rPr lang="tr-TR" sz="1250" b="0">
                          <a:effectLst/>
                          <a:latin typeface="Nunito" pitchFamily="2" charset="-94"/>
                        </a:rPr>
                        <a:t>Hardware(servers, routers, devices), protocols(TCP/IP, FTP, </a:t>
                      </a:r>
                      <a:r>
                        <a:rPr lang="tr-TR" sz="1250" b="0" u="sng">
                          <a:solidFill>
                            <a:srgbClr val="357960"/>
                          </a:solidFill>
                          <a:effectLst/>
                          <a:latin typeface="Nunito" pitchFamily="2" charset="-94"/>
                          <a:hlinkClick r:id="rId4"/>
                        </a:rPr>
                        <a:t>SMTP</a:t>
                      </a:r>
                      <a:r>
                        <a:rPr lang="tr-TR" sz="1250" b="0">
                          <a:effectLst/>
                          <a:latin typeface="Nunito" pitchFamily="2" charset="-94"/>
                        </a:rPr>
                        <a:t>, etc) and various services.</a:t>
                      </a:r>
                    </a:p>
                  </a:txBody>
                  <a:tcPr marL="76200" marR="76200" marT="106680" marB="106680" anchor="ctr"/>
                </a:tc>
                <a:tc>
                  <a:txBody>
                    <a:bodyPr/>
                    <a:lstStyle/>
                    <a:p>
                      <a:pPr algn="ctr" rtl="0" fontAlgn="base"/>
                      <a:r>
                        <a:rPr lang="en-US" sz="1250" b="0">
                          <a:effectLst/>
                          <a:latin typeface="Nunito" pitchFamily="2" charset="-94"/>
                        </a:rPr>
                        <a:t>Websites, web pages, web servers and hyperlinks that are used to navigate between them.</a:t>
                      </a:r>
                    </a:p>
                  </a:txBody>
                  <a:tcPr marL="76200" marR="76200" marT="106680" marB="106680" anchor="ctr"/>
                </a:tc>
                <a:extLst>
                  <a:ext uri="{0D108BD9-81ED-4DB2-BD59-A6C34878D82A}">
                    <a16:rowId xmlns:a16="http://schemas.microsoft.com/office/drawing/2014/main" val="3093367997"/>
                  </a:ext>
                </a:extLst>
              </a:tr>
              <a:tr h="426928">
                <a:tc>
                  <a:txBody>
                    <a:bodyPr/>
                    <a:lstStyle/>
                    <a:p>
                      <a:pPr algn="ctr" rtl="0" fontAlgn="base"/>
                      <a:r>
                        <a:rPr lang="tr-TR" b="1">
                          <a:effectLst/>
                          <a:latin typeface="Nunito" pitchFamily="2" charset="-94"/>
                        </a:rPr>
                        <a:t>Protocols used</a:t>
                      </a:r>
                      <a:endParaRPr lang="tr-TR" b="0">
                        <a:effectLst/>
                        <a:latin typeface="Nunito" pitchFamily="2" charset="-94"/>
                      </a:endParaRPr>
                    </a:p>
                  </a:txBody>
                  <a:tcPr marL="38100" marR="38100" anchor="ctr"/>
                </a:tc>
                <a:tc>
                  <a:txBody>
                    <a:bodyPr/>
                    <a:lstStyle/>
                    <a:p>
                      <a:pPr algn="ctr" rtl="0" fontAlgn="base"/>
                      <a:r>
                        <a:rPr lang="en-US" sz="1250" b="0">
                          <a:effectLst/>
                          <a:latin typeface="Nunito" pitchFamily="2" charset="-94"/>
                        </a:rPr>
                        <a:t>TCP/IP, </a:t>
                      </a:r>
                      <a:r>
                        <a:rPr lang="en-US" sz="1250" b="0" u="sng">
                          <a:solidFill>
                            <a:srgbClr val="357960"/>
                          </a:solidFill>
                          <a:effectLst/>
                          <a:latin typeface="Nunito" pitchFamily="2" charset="-94"/>
                          <a:hlinkClick r:id="rId5"/>
                        </a:rPr>
                        <a:t>FTS</a:t>
                      </a:r>
                      <a:r>
                        <a:rPr lang="en-US" sz="1250" b="0">
                          <a:effectLst/>
                          <a:latin typeface="Nunito" pitchFamily="2" charset="-94"/>
                        </a:rPr>
                        <a:t>, SMTP, </a:t>
                      </a:r>
                      <a:r>
                        <a:rPr lang="en-US" sz="1250" b="0" u="sng">
                          <a:solidFill>
                            <a:srgbClr val="357960"/>
                          </a:solidFill>
                          <a:effectLst/>
                          <a:latin typeface="Nunito" pitchFamily="2" charset="-94"/>
                          <a:hlinkClick r:id="rId6"/>
                        </a:rPr>
                        <a:t>IMAP</a:t>
                      </a:r>
                      <a:r>
                        <a:rPr lang="en-US" sz="1250" b="0">
                          <a:effectLst/>
                          <a:latin typeface="Nunito" pitchFamily="2" charset="-94"/>
                        </a:rPr>
                        <a:t> and many more.</a:t>
                      </a:r>
                    </a:p>
                  </a:txBody>
                  <a:tcPr marL="76200" marR="76200" marT="106680" marB="106680" anchor="ctr"/>
                </a:tc>
                <a:tc>
                  <a:txBody>
                    <a:bodyPr/>
                    <a:lstStyle/>
                    <a:p>
                      <a:pPr algn="ctr" rtl="0" fontAlgn="base"/>
                      <a:r>
                        <a:rPr lang="tr-TR" sz="1250" b="0">
                          <a:effectLst/>
                          <a:latin typeface="Nunito" pitchFamily="2" charset="-94"/>
                        </a:rPr>
                        <a:t>Mainly </a:t>
                      </a:r>
                      <a:r>
                        <a:rPr lang="tr-TR" sz="1250" b="0" u="sng">
                          <a:solidFill>
                            <a:srgbClr val="357960"/>
                          </a:solidFill>
                          <a:effectLst/>
                          <a:latin typeface="Nunito" pitchFamily="2" charset="-94"/>
                          <a:hlinkClick r:id="rId7"/>
                        </a:rPr>
                        <a:t>HTTP/HTTPS</a:t>
                      </a:r>
                      <a:endParaRPr lang="tr-TR" sz="1250" b="0">
                        <a:effectLst/>
                        <a:latin typeface="Nunito" pitchFamily="2" charset="-94"/>
                      </a:endParaRPr>
                    </a:p>
                  </a:txBody>
                  <a:tcPr marL="76200" marR="76200" marT="106680" marB="106680" anchor="ctr"/>
                </a:tc>
                <a:extLst>
                  <a:ext uri="{0D108BD9-81ED-4DB2-BD59-A6C34878D82A}">
                    <a16:rowId xmlns:a16="http://schemas.microsoft.com/office/drawing/2014/main" val="1320482355"/>
                  </a:ext>
                </a:extLst>
              </a:tr>
              <a:tr h="628308">
                <a:tc>
                  <a:txBody>
                    <a:bodyPr/>
                    <a:lstStyle/>
                    <a:p>
                      <a:pPr algn="ctr" rtl="0" fontAlgn="base"/>
                      <a:r>
                        <a:rPr lang="tr-TR" b="1">
                          <a:effectLst/>
                          <a:latin typeface="Nunito" pitchFamily="2" charset="-94"/>
                        </a:rPr>
                        <a:t>Invention</a:t>
                      </a:r>
                      <a:endParaRPr lang="tr-TR" b="0">
                        <a:effectLst/>
                        <a:latin typeface="Nunito" pitchFamily="2" charset="-94"/>
                      </a:endParaRPr>
                    </a:p>
                  </a:txBody>
                  <a:tcPr marL="38100" marR="38100" anchor="ctr"/>
                </a:tc>
                <a:tc>
                  <a:txBody>
                    <a:bodyPr/>
                    <a:lstStyle/>
                    <a:p>
                      <a:pPr algn="ctr" rtl="0" fontAlgn="base"/>
                      <a:r>
                        <a:rPr lang="en-US" sz="1250" b="0">
                          <a:effectLst/>
                          <a:latin typeface="Nunito" pitchFamily="2" charset="-94"/>
                        </a:rPr>
                        <a:t>Originated in the late 1960s and early 1970s as </a:t>
                      </a:r>
                      <a:r>
                        <a:rPr lang="en-US" sz="1250" b="0" u="sng">
                          <a:solidFill>
                            <a:srgbClr val="357960"/>
                          </a:solidFill>
                          <a:effectLst/>
                          <a:latin typeface="Nunito" pitchFamily="2" charset="-94"/>
                          <a:hlinkClick r:id="rId8"/>
                        </a:rPr>
                        <a:t>ARPANET</a:t>
                      </a:r>
                      <a:endParaRPr lang="en-US" sz="1250" b="0">
                        <a:effectLst/>
                        <a:latin typeface="Nunito" pitchFamily="2" charset="-94"/>
                      </a:endParaRPr>
                    </a:p>
                  </a:txBody>
                  <a:tcPr marL="76200" marR="76200" marT="106680" marB="106680" anchor="ctr"/>
                </a:tc>
                <a:tc>
                  <a:txBody>
                    <a:bodyPr/>
                    <a:lstStyle/>
                    <a:p>
                      <a:pPr algn="ctr" rtl="0" fontAlgn="base"/>
                      <a:r>
                        <a:rPr lang="tr-TR" sz="1250" b="0">
                          <a:effectLst/>
                          <a:latin typeface="Nunito" pitchFamily="2" charset="-94"/>
                        </a:rPr>
                        <a:t>1989 by Tim Berners-Lee</a:t>
                      </a:r>
                    </a:p>
                  </a:txBody>
                  <a:tcPr marL="76200" marR="76200" marT="106680" marB="106680" anchor="ctr"/>
                </a:tc>
                <a:extLst>
                  <a:ext uri="{0D108BD9-81ED-4DB2-BD59-A6C34878D82A}">
                    <a16:rowId xmlns:a16="http://schemas.microsoft.com/office/drawing/2014/main" val="2427442810"/>
                  </a:ext>
                </a:extLst>
              </a:tr>
              <a:tr h="628308">
                <a:tc>
                  <a:txBody>
                    <a:bodyPr/>
                    <a:lstStyle/>
                    <a:p>
                      <a:pPr algn="ctr" rtl="0" fontAlgn="base"/>
                      <a:r>
                        <a:rPr lang="tr-TR" b="1">
                          <a:effectLst/>
                          <a:latin typeface="Nunito" pitchFamily="2" charset="-94"/>
                        </a:rPr>
                        <a:t>Examples</a:t>
                      </a:r>
                      <a:endParaRPr lang="tr-TR" b="0">
                        <a:effectLst/>
                        <a:latin typeface="Nunito" pitchFamily="2" charset="-94"/>
                      </a:endParaRPr>
                    </a:p>
                  </a:txBody>
                  <a:tcPr marL="38100" marR="38100" anchor="ctr"/>
                </a:tc>
                <a:tc>
                  <a:txBody>
                    <a:bodyPr/>
                    <a:lstStyle/>
                    <a:p>
                      <a:pPr algn="ctr" rtl="0" fontAlgn="base"/>
                      <a:r>
                        <a:rPr lang="en-US" sz="1250" b="0">
                          <a:effectLst/>
                          <a:latin typeface="Nunito" pitchFamily="2" charset="-94"/>
                        </a:rPr>
                        <a:t>Email services, VoIP, Online gaming, Cloud storage and more.</a:t>
                      </a:r>
                    </a:p>
                  </a:txBody>
                  <a:tcPr marL="76200" marR="76200" marT="106680" marB="106680" anchor="ctr"/>
                </a:tc>
                <a:tc>
                  <a:txBody>
                    <a:bodyPr/>
                    <a:lstStyle/>
                    <a:p>
                      <a:pPr algn="ctr" rtl="0" fontAlgn="base"/>
                      <a:r>
                        <a:rPr lang="en-US" sz="1250" b="0">
                          <a:effectLst/>
                          <a:latin typeface="Nunito" pitchFamily="2" charset="-94"/>
                        </a:rPr>
                        <a:t>Websites like Google, Wikipidea, Youtube, Amazon, Facebook</a:t>
                      </a:r>
                    </a:p>
                  </a:txBody>
                  <a:tcPr marL="76200" marR="76200" marT="106680" marB="106680" anchor="ctr"/>
                </a:tc>
                <a:extLst>
                  <a:ext uri="{0D108BD9-81ED-4DB2-BD59-A6C34878D82A}">
                    <a16:rowId xmlns:a16="http://schemas.microsoft.com/office/drawing/2014/main" val="2306456136"/>
                  </a:ext>
                </a:extLst>
              </a:tr>
              <a:tr h="628308">
                <a:tc>
                  <a:txBody>
                    <a:bodyPr/>
                    <a:lstStyle/>
                    <a:p>
                      <a:pPr algn="ctr" rtl="0" fontAlgn="base"/>
                      <a:r>
                        <a:rPr lang="tr-TR" b="1">
                          <a:effectLst/>
                          <a:latin typeface="Nunito" pitchFamily="2" charset="-94"/>
                        </a:rPr>
                        <a:t>Usage</a:t>
                      </a:r>
                      <a:endParaRPr lang="tr-TR" b="0">
                        <a:effectLst/>
                        <a:latin typeface="Nunito" pitchFamily="2" charset="-94"/>
                      </a:endParaRPr>
                    </a:p>
                  </a:txBody>
                  <a:tcPr marL="38100" marR="38100" anchor="ctr"/>
                </a:tc>
                <a:tc>
                  <a:txBody>
                    <a:bodyPr/>
                    <a:lstStyle/>
                    <a:p>
                      <a:pPr algn="ctr" rtl="0" fontAlgn="base"/>
                      <a:r>
                        <a:rPr lang="en-US" sz="1250" b="0">
                          <a:effectLst/>
                          <a:latin typeface="Nunito" pitchFamily="2" charset="-94"/>
                        </a:rPr>
                        <a:t>Used for all forms of digital communication and data exchange.</a:t>
                      </a:r>
                    </a:p>
                  </a:txBody>
                  <a:tcPr marL="76200" marR="76200" marT="106680" marB="106680" anchor="ctr"/>
                </a:tc>
                <a:tc>
                  <a:txBody>
                    <a:bodyPr/>
                    <a:lstStyle/>
                    <a:p>
                      <a:pPr algn="ctr" rtl="0" fontAlgn="base"/>
                      <a:r>
                        <a:rPr lang="en-US" sz="1250" b="0" dirty="0">
                          <a:effectLst/>
                          <a:latin typeface="Nunito" pitchFamily="2" charset="-94"/>
                        </a:rPr>
                        <a:t>Used mainly for accessing information and multimedia using web browsers.</a:t>
                      </a:r>
                    </a:p>
                  </a:txBody>
                  <a:tcPr marL="76200" marR="76200" marT="106680" marB="106680" anchor="ctr"/>
                </a:tc>
                <a:extLst>
                  <a:ext uri="{0D108BD9-81ED-4DB2-BD59-A6C34878D82A}">
                    <a16:rowId xmlns:a16="http://schemas.microsoft.com/office/drawing/2014/main" val="3217811017"/>
                  </a:ext>
                </a:extLst>
              </a:tr>
            </a:tbl>
          </a:graphicData>
        </a:graphic>
      </p:graphicFrame>
      <p:sp>
        <p:nvSpPr>
          <p:cNvPr id="5" name="Başlık 4">
            <a:extLst>
              <a:ext uri="{FF2B5EF4-FFF2-40B4-BE49-F238E27FC236}">
                <a16:creationId xmlns:a16="http://schemas.microsoft.com/office/drawing/2014/main" id="{C712F82A-27F6-453F-BD0E-D755858EA02A}"/>
              </a:ext>
            </a:extLst>
          </p:cNvPr>
          <p:cNvSpPr>
            <a:spLocks noGrp="1"/>
          </p:cNvSpPr>
          <p:nvPr>
            <p:ph type="title"/>
          </p:nvPr>
        </p:nvSpPr>
        <p:spPr/>
        <p:txBody>
          <a:bodyPr/>
          <a:lstStyle/>
          <a:p>
            <a:r>
              <a:rPr lang="en-US" dirty="0"/>
              <a:t>Difference Between The Internet and The Web</a:t>
            </a:r>
            <a:endParaRPr lang="tr-TR" dirty="0"/>
          </a:p>
        </p:txBody>
      </p:sp>
      <p:sp>
        <p:nvSpPr>
          <p:cNvPr id="4" name="Veri Yer Tutucusu 3">
            <a:extLst>
              <a:ext uri="{FF2B5EF4-FFF2-40B4-BE49-F238E27FC236}">
                <a16:creationId xmlns:a16="http://schemas.microsoft.com/office/drawing/2014/main" id="{9A23AEA6-857D-4A9C-B2E3-611369257F78}"/>
              </a:ext>
            </a:extLst>
          </p:cNvPr>
          <p:cNvSpPr>
            <a:spLocks noGrp="1"/>
          </p:cNvSpPr>
          <p:nvPr>
            <p:ph type="dt" sz="half" idx="10"/>
          </p:nvPr>
        </p:nvSpPr>
        <p:spPr/>
        <p:txBody>
          <a:bodyPr/>
          <a:lstStyle/>
          <a:p>
            <a:pPr>
              <a:defRPr/>
            </a:pPr>
            <a:r>
              <a:rPr lang="en-US"/>
              <a:t>12.02.2026</a:t>
            </a:r>
          </a:p>
        </p:txBody>
      </p:sp>
      <p:sp>
        <p:nvSpPr>
          <p:cNvPr id="6" name="Slayt Numarası Yer Tutucusu 5">
            <a:extLst>
              <a:ext uri="{FF2B5EF4-FFF2-40B4-BE49-F238E27FC236}">
                <a16:creationId xmlns:a16="http://schemas.microsoft.com/office/drawing/2014/main" id="{FCDD17E1-3348-4803-9AD0-B2C2E1708402}"/>
              </a:ext>
            </a:extLst>
          </p:cNvPr>
          <p:cNvSpPr>
            <a:spLocks noGrp="1"/>
          </p:cNvSpPr>
          <p:nvPr>
            <p:ph type="sldNum" sz="quarter" idx="12"/>
          </p:nvPr>
        </p:nvSpPr>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16</a:t>
            </a:fld>
            <a:endParaRPr lang="en-US" dirty="0"/>
          </a:p>
        </p:txBody>
      </p:sp>
    </p:spTree>
    <p:extLst>
      <p:ext uri="{BB962C8B-B14F-4D97-AF65-F5344CB8AC3E}">
        <p14:creationId xmlns:p14="http://schemas.microsoft.com/office/powerpoint/2010/main" val="1615114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183FE7B4-492F-4FED-9222-0C79CE96345B}"/>
              </a:ext>
            </a:extLst>
          </p:cNvPr>
          <p:cNvSpPr>
            <a:spLocks noGrp="1"/>
          </p:cNvSpPr>
          <p:nvPr>
            <p:ph sz="quarter" idx="13"/>
          </p:nvPr>
        </p:nvSpPr>
        <p:spPr>
          <a:xfrm>
            <a:off x="76200" y="1219200"/>
            <a:ext cx="8763000" cy="5273674"/>
          </a:xfrm>
        </p:spPr>
        <p:txBody>
          <a:bodyPr>
            <a:normAutofit fontScale="92500" lnSpcReduction="20000"/>
          </a:bodyPr>
          <a:lstStyle/>
          <a:p>
            <a:r>
              <a:rPr lang="en-US" dirty="0"/>
              <a:t>The Internet is infrastructure while the Web is served on top of that infrastructure. Alternatively, the Internet can be viewed as a big Web that stores. At a high level, we can even think of the Internet as hardware and the Web as software!</a:t>
            </a:r>
          </a:p>
          <a:p>
            <a:r>
              <a:rPr lang="en-US" dirty="0"/>
              <a:t>Web applications use HTTP protocol which is a layer over TCP protocol. In contrast, internet applications can use either TCP or UDP protocol. To visualize the difference think of it as the internet is a network of many computers connected so you can use any port say 90 to send or receive data. In contrast, the web port is fixed as HTTP uses port 80 to communicate, and also the data that is sent is HTML, CSS, and JavaScript. So if you want a feel of an internet application make a socket connection at a random port and send data to another computer via the socket. So in this case you are using the internet for communication and not the web.</a:t>
            </a:r>
          </a:p>
          <a:p>
            <a:endParaRPr lang="en-US" dirty="0"/>
          </a:p>
          <a:p>
            <a:endParaRPr lang="tr-TR" dirty="0"/>
          </a:p>
        </p:txBody>
      </p:sp>
      <p:sp>
        <p:nvSpPr>
          <p:cNvPr id="5" name="Başlık 4">
            <a:extLst>
              <a:ext uri="{FF2B5EF4-FFF2-40B4-BE49-F238E27FC236}">
                <a16:creationId xmlns:a16="http://schemas.microsoft.com/office/drawing/2014/main" id="{C91794F0-7262-4054-954F-05B1CFB27493}"/>
              </a:ext>
            </a:extLst>
          </p:cNvPr>
          <p:cNvSpPr>
            <a:spLocks noGrp="1"/>
          </p:cNvSpPr>
          <p:nvPr>
            <p:ph type="title"/>
          </p:nvPr>
        </p:nvSpPr>
        <p:spPr/>
        <p:txBody>
          <a:bodyPr/>
          <a:lstStyle/>
          <a:p>
            <a:r>
              <a:rPr lang="en-US" dirty="0"/>
              <a:t>What’s difference between The Internet and The Web ?</a:t>
            </a:r>
            <a:endParaRPr lang="tr-TR" dirty="0"/>
          </a:p>
        </p:txBody>
      </p:sp>
      <p:sp>
        <p:nvSpPr>
          <p:cNvPr id="6" name="Veri Yer Tutucusu 5">
            <a:extLst>
              <a:ext uri="{FF2B5EF4-FFF2-40B4-BE49-F238E27FC236}">
                <a16:creationId xmlns:a16="http://schemas.microsoft.com/office/drawing/2014/main" id="{CE7EC6E9-B617-4772-9CD4-515297F30B2B}"/>
              </a:ext>
            </a:extLst>
          </p:cNvPr>
          <p:cNvSpPr>
            <a:spLocks noGrp="1"/>
          </p:cNvSpPr>
          <p:nvPr>
            <p:ph type="dt" sz="half" idx="10"/>
          </p:nvPr>
        </p:nvSpPr>
        <p:spPr/>
        <p:txBody>
          <a:bodyPr/>
          <a:lstStyle/>
          <a:p>
            <a:pPr>
              <a:defRPr/>
            </a:pPr>
            <a:r>
              <a:rPr lang="en-US"/>
              <a:t>12.02.2026</a:t>
            </a:r>
          </a:p>
        </p:txBody>
      </p:sp>
      <p:sp>
        <p:nvSpPr>
          <p:cNvPr id="7" name="Slayt Numarası Yer Tutucusu 6">
            <a:extLst>
              <a:ext uri="{FF2B5EF4-FFF2-40B4-BE49-F238E27FC236}">
                <a16:creationId xmlns:a16="http://schemas.microsoft.com/office/drawing/2014/main" id="{1FCC9D83-0803-4CDE-B97C-54572EF9D327}"/>
              </a:ext>
            </a:extLst>
          </p:cNvPr>
          <p:cNvSpPr>
            <a:spLocks noGrp="1"/>
          </p:cNvSpPr>
          <p:nvPr>
            <p:ph type="sldNum" sz="quarter" idx="12"/>
          </p:nvPr>
        </p:nvSpPr>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17</a:t>
            </a:fld>
            <a:endParaRPr lang="en-US" dirty="0"/>
          </a:p>
        </p:txBody>
      </p:sp>
    </p:spTree>
    <p:extLst>
      <p:ext uri="{BB962C8B-B14F-4D97-AF65-F5344CB8AC3E}">
        <p14:creationId xmlns:p14="http://schemas.microsoft.com/office/powerpoint/2010/main" val="3501926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27852A36-761F-4FD3-A02A-87FAAC72A358}"/>
              </a:ext>
            </a:extLst>
          </p:cNvPr>
          <p:cNvSpPr>
            <a:spLocks noGrp="1"/>
          </p:cNvSpPr>
          <p:nvPr>
            <p:ph type="title"/>
          </p:nvPr>
        </p:nvSpPr>
        <p:spPr>
          <a:xfrm>
            <a:off x="76200" y="0"/>
            <a:ext cx="7315200" cy="1030289"/>
          </a:xfrm>
        </p:spPr>
        <p:txBody>
          <a:bodyPr/>
          <a:lstStyle/>
          <a:p>
            <a:r>
              <a:rPr lang="en-US" dirty="0"/>
              <a:t>What is a Website made of?</a:t>
            </a:r>
            <a:endParaRPr lang="tr-TR" dirty="0"/>
          </a:p>
        </p:txBody>
      </p:sp>
      <p:sp>
        <p:nvSpPr>
          <p:cNvPr id="7" name="İçerik Yer Tutucusu 6">
            <a:extLst>
              <a:ext uri="{FF2B5EF4-FFF2-40B4-BE49-F238E27FC236}">
                <a16:creationId xmlns:a16="http://schemas.microsoft.com/office/drawing/2014/main" id="{777E605E-F80D-4C76-A637-E4509C797A69}"/>
              </a:ext>
            </a:extLst>
          </p:cNvPr>
          <p:cNvSpPr>
            <a:spLocks noGrp="1"/>
          </p:cNvSpPr>
          <p:nvPr>
            <p:ph sz="quarter" idx="13"/>
          </p:nvPr>
        </p:nvSpPr>
        <p:spPr>
          <a:xfrm>
            <a:off x="1524000" y="2133600"/>
            <a:ext cx="3733800" cy="2133599"/>
          </a:xfrm>
        </p:spPr>
        <p:txBody>
          <a:bodyPr/>
          <a:lstStyle/>
          <a:p>
            <a:r>
              <a:rPr lang="en-US" dirty="0"/>
              <a:t>HTML for structure</a:t>
            </a:r>
            <a:endParaRPr lang="tr-TR" dirty="0"/>
          </a:p>
          <a:p>
            <a:r>
              <a:rPr lang="en-US" dirty="0"/>
              <a:t>CSS for design</a:t>
            </a:r>
            <a:endParaRPr lang="tr-TR" dirty="0"/>
          </a:p>
          <a:p>
            <a:r>
              <a:rPr lang="en-US" dirty="0"/>
              <a:t>JavaScript</a:t>
            </a:r>
            <a:endParaRPr lang="tr-TR" dirty="0"/>
          </a:p>
        </p:txBody>
      </p:sp>
      <p:sp>
        <p:nvSpPr>
          <p:cNvPr id="4" name="Veri Yer Tutucusu 3">
            <a:extLst>
              <a:ext uri="{FF2B5EF4-FFF2-40B4-BE49-F238E27FC236}">
                <a16:creationId xmlns:a16="http://schemas.microsoft.com/office/drawing/2014/main" id="{B08A2214-A215-44BF-AD52-0C9310CB5B3E}"/>
              </a:ext>
            </a:extLst>
          </p:cNvPr>
          <p:cNvSpPr>
            <a:spLocks noGrp="1"/>
          </p:cNvSpPr>
          <p:nvPr>
            <p:ph type="dt" sz="half" idx="10"/>
          </p:nvPr>
        </p:nvSpPr>
        <p:spPr/>
        <p:txBody>
          <a:bodyPr/>
          <a:lstStyle/>
          <a:p>
            <a:pPr>
              <a:defRPr/>
            </a:pPr>
            <a:r>
              <a:rPr lang="en-US"/>
              <a:t>12.02.2026</a:t>
            </a:r>
          </a:p>
        </p:txBody>
      </p:sp>
      <p:sp>
        <p:nvSpPr>
          <p:cNvPr id="6" name="Slayt Numarası Yer Tutucusu 5">
            <a:extLst>
              <a:ext uri="{FF2B5EF4-FFF2-40B4-BE49-F238E27FC236}">
                <a16:creationId xmlns:a16="http://schemas.microsoft.com/office/drawing/2014/main" id="{BC005738-35D0-4882-B470-0C83E71BFD4A}"/>
              </a:ext>
            </a:extLst>
          </p:cNvPr>
          <p:cNvSpPr>
            <a:spLocks noGrp="1"/>
          </p:cNvSpPr>
          <p:nvPr>
            <p:ph type="sldNum" sz="quarter" idx="12"/>
          </p:nvPr>
        </p:nvSpPr>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18</a:t>
            </a:fld>
            <a:endParaRPr lang="en-US" dirty="0"/>
          </a:p>
        </p:txBody>
      </p:sp>
    </p:spTree>
    <p:extLst>
      <p:ext uri="{BB962C8B-B14F-4D97-AF65-F5344CB8AC3E}">
        <p14:creationId xmlns:p14="http://schemas.microsoft.com/office/powerpoint/2010/main" val="3184963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18F2DFAA-3FF2-4DB3-9EAC-5EA7D64EC0ED}"/>
              </a:ext>
            </a:extLst>
          </p:cNvPr>
          <p:cNvSpPr>
            <a:spLocks noGrp="1"/>
          </p:cNvSpPr>
          <p:nvPr>
            <p:ph sz="quarter" idx="13"/>
          </p:nvPr>
        </p:nvSpPr>
        <p:spPr>
          <a:xfrm>
            <a:off x="838200" y="2570182"/>
            <a:ext cx="7620000" cy="2306617"/>
          </a:xfrm>
        </p:spPr>
        <p:txBody>
          <a:bodyPr>
            <a:noAutofit/>
          </a:bodyPr>
          <a:lstStyle/>
          <a:p>
            <a:pPr indent="0" algn="ctr">
              <a:buNone/>
            </a:pPr>
            <a:r>
              <a:rPr lang="tr-TR" sz="5400" b="1" dirty="0" err="1">
                <a:latin typeface="Dubai" panose="020B0503030403030204" pitchFamily="34" charset="-78"/>
                <a:cs typeface="Dubai" panose="020B0503030403030204" pitchFamily="34" charset="-78"/>
              </a:rPr>
              <a:t>Introduction</a:t>
            </a:r>
            <a:r>
              <a:rPr lang="tr-TR" sz="5400" b="1" dirty="0">
                <a:latin typeface="Dubai" panose="020B0503030403030204" pitchFamily="34" charset="-78"/>
                <a:cs typeface="Dubai" panose="020B0503030403030204" pitchFamily="34" charset="-78"/>
              </a:rPr>
              <a:t> </a:t>
            </a:r>
            <a:r>
              <a:rPr lang="tr-TR" sz="5400" b="1" dirty="0" err="1">
                <a:latin typeface="Dubai" panose="020B0503030403030204" pitchFamily="34" charset="-78"/>
                <a:cs typeface="Dubai" panose="020B0503030403030204" pitchFamily="34" charset="-78"/>
              </a:rPr>
              <a:t>to</a:t>
            </a:r>
            <a:r>
              <a:rPr lang="tr-TR" sz="5400" b="1" dirty="0">
                <a:latin typeface="Dubai" panose="020B0503030403030204" pitchFamily="34" charset="-78"/>
                <a:cs typeface="Dubai" panose="020B0503030403030204" pitchFamily="34" charset="-78"/>
              </a:rPr>
              <a:t> web </a:t>
            </a:r>
            <a:r>
              <a:rPr lang="tr-TR" sz="5400" b="1" dirty="0" err="1">
                <a:latin typeface="Dubai" panose="020B0503030403030204" pitchFamily="34" charset="-78"/>
                <a:cs typeface="Dubai" panose="020B0503030403030204" pitchFamily="34" charset="-78"/>
              </a:rPr>
              <a:t>development</a:t>
            </a:r>
            <a:endParaRPr lang="tr-TR" sz="5400" b="1" dirty="0">
              <a:latin typeface="Dubai" panose="020B0503030403030204" pitchFamily="34" charset="-78"/>
              <a:cs typeface="Dubai" panose="020B0503030403030204" pitchFamily="34" charset="-78"/>
            </a:endParaRPr>
          </a:p>
        </p:txBody>
      </p:sp>
      <p:sp>
        <p:nvSpPr>
          <p:cNvPr id="5" name="Başlık 4">
            <a:extLst>
              <a:ext uri="{FF2B5EF4-FFF2-40B4-BE49-F238E27FC236}">
                <a16:creationId xmlns:a16="http://schemas.microsoft.com/office/drawing/2014/main" id="{F9A20A44-5D0C-4BD8-A2DA-A3BF52CCD6BE}"/>
              </a:ext>
            </a:extLst>
          </p:cNvPr>
          <p:cNvSpPr>
            <a:spLocks noGrp="1"/>
          </p:cNvSpPr>
          <p:nvPr>
            <p:ph type="title"/>
          </p:nvPr>
        </p:nvSpPr>
        <p:spPr/>
        <p:txBody>
          <a:bodyPr/>
          <a:lstStyle/>
          <a:p>
            <a:r>
              <a:rPr lang="tr-TR" dirty="0" err="1"/>
              <a:t>Chapter</a:t>
            </a:r>
            <a:r>
              <a:rPr lang="tr-TR" dirty="0"/>
              <a:t> 1</a:t>
            </a:r>
          </a:p>
        </p:txBody>
      </p:sp>
      <p:sp>
        <p:nvSpPr>
          <p:cNvPr id="6" name="Veri Yer Tutucusu 5">
            <a:extLst>
              <a:ext uri="{FF2B5EF4-FFF2-40B4-BE49-F238E27FC236}">
                <a16:creationId xmlns:a16="http://schemas.microsoft.com/office/drawing/2014/main" id="{CA1894E2-E194-4D79-A795-745BDE7265D9}"/>
              </a:ext>
            </a:extLst>
          </p:cNvPr>
          <p:cNvSpPr>
            <a:spLocks noGrp="1"/>
          </p:cNvSpPr>
          <p:nvPr>
            <p:ph type="dt" sz="half" idx="10"/>
          </p:nvPr>
        </p:nvSpPr>
        <p:spPr/>
        <p:txBody>
          <a:bodyPr/>
          <a:lstStyle/>
          <a:p>
            <a:pPr>
              <a:defRPr/>
            </a:pPr>
            <a:r>
              <a:rPr lang="en-US"/>
              <a:t>12.02.2026</a:t>
            </a:r>
          </a:p>
        </p:txBody>
      </p:sp>
      <p:sp>
        <p:nvSpPr>
          <p:cNvPr id="7" name="Slayt Numarası Yer Tutucusu 6">
            <a:extLst>
              <a:ext uri="{FF2B5EF4-FFF2-40B4-BE49-F238E27FC236}">
                <a16:creationId xmlns:a16="http://schemas.microsoft.com/office/drawing/2014/main" id="{89E0C013-CA97-4A81-B537-11DF44444521}"/>
              </a:ext>
            </a:extLst>
          </p:cNvPr>
          <p:cNvSpPr>
            <a:spLocks noGrp="1"/>
          </p:cNvSpPr>
          <p:nvPr>
            <p:ph type="sldNum" sz="quarter" idx="12"/>
          </p:nvPr>
        </p:nvSpPr>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2</a:t>
            </a:fld>
            <a:endParaRPr lang="en-US" dirty="0"/>
          </a:p>
        </p:txBody>
      </p:sp>
    </p:spTree>
    <p:extLst>
      <p:ext uri="{BB962C8B-B14F-4D97-AF65-F5344CB8AC3E}">
        <p14:creationId xmlns:p14="http://schemas.microsoft.com/office/powerpoint/2010/main" val="786126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69160E70-4E16-4A0B-AECA-6C4CB3FFB3F5}"/>
              </a:ext>
            </a:extLst>
          </p:cNvPr>
          <p:cNvSpPr>
            <a:spLocks noGrp="1"/>
          </p:cNvSpPr>
          <p:nvPr>
            <p:ph sz="quarter" idx="13"/>
          </p:nvPr>
        </p:nvSpPr>
        <p:spPr/>
        <p:txBody>
          <a:bodyPr>
            <a:normAutofit/>
          </a:bodyPr>
          <a:lstStyle/>
          <a:p>
            <a:pPr indent="0">
              <a:spcBef>
                <a:spcPts val="0"/>
              </a:spcBef>
              <a:spcAft>
                <a:spcPts val="0"/>
              </a:spcAft>
              <a:buNone/>
            </a:pPr>
            <a:r>
              <a:rPr lang="en-US" dirty="0"/>
              <a:t>Applied</a:t>
            </a:r>
          </a:p>
          <a:p>
            <a:pPr marL="277200" indent="-457200">
              <a:spcBef>
                <a:spcPts val="0"/>
              </a:spcBef>
              <a:spcAft>
                <a:spcPts val="0"/>
              </a:spcAft>
              <a:buFont typeface="+mj-lt"/>
              <a:buAutoNum type="arabicPeriod"/>
            </a:pPr>
            <a:r>
              <a:rPr lang="en-US" dirty="0"/>
              <a:t>Load a web page from the Internet or an intranet into a web browser.</a:t>
            </a:r>
          </a:p>
          <a:p>
            <a:pPr marL="277200" indent="-457200">
              <a:spcBef>
                <a:spcPts val="0"/>
              </a:spcBef>
              <a:spcAft>
                <a:spcPts val="0"/>
              </a:spcAft>
              <a:buFont typeface="+mj-lt"/>
              <a:buAutoNum type="arabicPeriod"/>
            </a:pPr>
            <a:r>
              <a:rPr lang="en-US" dirty="0"/>
              <a:t>View the source code for a web page in a web browser.</a:t>
            </a:r>
          </a:p>
          <a:p>
            <a:pPr indent="0">
              <a:spcBef>
                <a:spcPts val="0"/>
              </a:spcBef>
              <a:spcAft>
                <a:spcPts val="0"/>
              </a:spcAft>
              <a:buNone/>
            </a:pPr>
            <a:r>
              <a:rPr lang="en-US" dirty="0"/>
              <a:t>Knowledge</a:t>
            </a:r>
          </a:p>
          <a:p>
            <a:pPr marL="277200" indent="-457200">
              <a:spcBef>
                <a:spcPts val="0"/>
              </a:spcBef>
              <a:spcAft>
                <a:spcPts val="0"/>
              </a:spcAft>
              <a:buFont typeface="+mj-lt"/>
              <a:buAutoNum type="arabicPeriod"/>
            </a:pPr>
            <a:r>
              <a:rPr lang="en-US" dirty="0"/>
              <a:t>Describe the components of a web application.</a:t>
            </a:r>
          </a:p>
          <a:p>
            <a:pPr marL="277200" indent="-457200">
              <a:spcBef>
                <a:spcPts val="0"/>
              </a:spcBef>
              <a:spcAft>
                <a:spcPts val="0"/>
              </a:spcAft>
              <a:buFont typeface="+mj-lt"/>
              <a:buAutoNum type="arabicPeriod"/>
            </a:pPr>
            <a:r>
              <a:rPr lang="en-US" dirty="0"/>
              <a:t>Distinguish between the Internet and an intranet.</a:t>
            </a:r>
          </a:p>
          <a:p>
            <a:pPr marL="277200" indent="-457200">
              <a:spcBef>
                <a:spcPts val="0"/>
              </a:spcBef>
              <a:spcAft>
                <a:spcPts val="0"/>
              </a:spcAft>
              <a:buFont typeface="+mj-lt"/>
              <a:buAutoNum type="arabicPeriod"/>
            </a:pPr>
            <a:r>
              <a:rPr lang="en-US" dirty="0"/>
              <a:t>Describe HTTP requests and responses.</a:t>
            </a:r>
          </a:p>
          <a:p>
            <a:pPr marL="277200" indent="-457200">
              <a:spcBef>
                <a:spcPts val="0"/>
              </a:spcBef>
              <a:spcAft>
                <a:spcPts val="0"/>
              </a:spcAft>
              <a:buFont typeface="+mj-lt"/>
              <a:buAutoNum type="arabicPeriod"/>
            </a:pPr>
            <a:r>
              <a:rPr lang="en-US" dirty="0"/>
              <a:t>Distinguish between the way a web server processes static web pages and dynamic web pages.</a:t>
            </a:r>
          </a:p>
          <a:p>
            <a:pPr>
              <a:spcBef>
                <a:spcPts val="0"/>
              </a:spcBef>
              <a:spcAft>
                <a:spcPts val="0"/>
              </a:spcAft>
            </a:pPr>
            <a:endParaRPr lang="tr-TR" dirty="0"/>
          </a:p>
        </p:txBody>
      </p:sp>
      <p:sp>
        <p:nvSpPr>
          <p:cNvPr id="5" name="Başlık 4">
            <a:extLst>
              <a:ext uri="{FF2B5EF4-FFF2-40B4-BE49-F238E27FC236}">
                <a16:creationId xmlns:a16="http://schemas.microsoft.com/office/drawing/2014/main" id="{27852A36-761F-4FD3-A02A-87FAAC72A358}"/>
              </a:ext>
            </a:extLst>
          </p:cNvPr>
          <p:cNvSpPr>
            <a:spLocks noGrp="1"/>
          </p:cNvSpPr>
          <p:nvPr>
            <p:ph type="title"/>
          </p:nvPr>
        </p:nvSpPr>
        <p:spPr/>
        <p:txBody>
          <a:bodyPr/>
          <a:lstStyle/>
          <a:p>
            <a:r>
              <a:rPr lang="tr-TR" dirty="0" err="1"/>
              <a:t>Objectives</a:t>
            </a:r>
            <a:endParaRPr lang="tr-TR" dirty="0"/>
          </a:p>
        </p:txBody>
      </p:sp>
      <p:sp>
        <p:nvSpPr>
          <p:cNvPr id="6" name="Veri Yer Tutucusu 5">
            <a:extLst>
              <a:ext uri="{FF2B5EF4-FFF2-40B4-BE49-F238E27FC236}">
                <a16:creationId xmlns:a16="http://schemas.microsoft.com/office/drawing/2014/main" id="{E3190F6A-E8FB-4D27-A001-354F853D18C1}"/>
              </a:ext>
            </a:extLst>
          </p:cNvPr>
          <p:cNvSpPr>
            <a:spLocks noGrp="1"/>
          </p:cNvSpPr>
          <p:nvPr>
            <p:ph type="dt" sz="half" idx="10"/>
          </p:nvPr>
        </p:nvSpPr>
        <p:spPr/>
        <p:txBody>
          <a:bodyPr/>
          <a:lstStyle/>
          <a:p>
            <a:pPr>
              <a:defRPr/>
            </a:pPr>
            <a:r>
              <a:rPr lang="en-US"/>
              <a:t>12.02.2026</a:t>
            </a:r>
          </a:p>
        </p:txBody>
      </p:sp>
      <p:sp>
        <p:nvSpPr>
          <p:cNvPr id="7" name="Slayt Numarası Yer Tutucusu 6">
            <a:extLst>
              <a:ext uri="{FF2B5EF4-FFF2-40B4-BE49-F238E27FC236}">
                <a16:creationId xmlns:a16="http://schemas.microsoft.com/office/drawing/2014/main" id="{964F9D16-4744-48F9-A0D0-911D0E8A8FA6}"/>
              </a:ext>
            </a:extLst>
          </p:cNvPr>
          <p:cNvSpPr>
            <a:spLocks noGrp="1"/>
          </p:cNvSpPr>
          <p:nvPr>
            <p:ph type="sldNum" sz="quarter" idx="12"/>
          </p:nvPr>
        </p:nvSpPr>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3</a:t>
            </a:fld>
            <a:endParaRPr lang="en-US" dirty="0"/>
          </a:p>
        </p:txBody>
      </p:sp>
    </p:spTree>
    <p:extLst>
      <p:ext uri="{BB962C8B-B14F-4D97-AF65-F5344CB8AC3E}">
        <p14:creationId xmlns:p14="http://schemas.microsoft.com/office/powerpoint/2010/main" val="2031871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E76FE7CC-59A4-4BC1-A0BE-3187B86AF6E2}"/>
              </a:ext>
            </a:extLst>
          </p:cNvPr>
          <p:cNvSpPr>
            <a:spLocks noGrp="1"/>
          </p:cNvSpPr>
          <p:nvPr>
            <p:ph sz="quarter" idx="13"/>
          </p:nvPr>
        </p:nvSpPr>
        <p:spPr/>
        <p:txBody>
          <a:bodyPr>
            <a:normAutofit/>
          </a:bodyPr>
          <a:lstStyle/>
          <a:p>
            <a:pPr marL="277200" marR="274320" lvl="0" indent="-457200">
              <a:spcBef>
                <a:spcPts val="0"/>
              </a:spcBef>
              <a:spcAft>
                <a:spcPts val="0"/>
              </a:spcAft>
              <a:buFont typeface="+mj-lt"/>
              <a:buAutoNum type="arabicPeriod" startAt="5"/>
              <a:tabLst>
                <a:tab pos="365760" algn="l"/>
              </a:tabLst>
            </a:pPr>
            <a:r>
              <a:rPr lang="en-US" dirty="0"/>
              <a:t>Name the five major web browsers.</a:t>
            </a:r>
            <a:endParaRPr lang="tr-TR" dirty="0"/>
          </a:p>
          <a:p>
            <a:pPr marL="277200" marR="274320" lvl="0" indent="-457200">
              <a:spcBef>
                <a:spcPts val="0"/>
              </a:spcBef>
              <a:spcAft>
                <a:spcPts val="0"/>
              </a:spcAft>
              <a:buFont typeface="+mj-lt"/>
              <a:buAutoNum type="arabicPeriod" startAt="5"/>
              <a:tabLst>
                <a:tab pos="365760" algn="l"/>
              </a:tabLst>
            </a:pPr>
            <a:r>
              <a:rPr lang="en-US" dirty="0"/>
              <a:t>Describe the use of JavaScript.</a:t>
            </a:r>
          </a:p>
          <a:p>
            <a:pPr marL="277200" marR="274320" lvl="0" indent="-457200">
              <a:spcBef>
                <a:spcPts val="0"/>
              </a:spcBef>
              <a:spcAft>
                <a:spcPts val="0"/>
              </a:spcAft>
              <a:buFont typeface="+mj-lt"/>
              <a:buAutoNum type="arabicPeriod" startAt="5"/>
              <a:tabLst>
                <a:tab pos="365760" algn="l"/>
              </a:tabLst>
            </a:pPr>
            <a:r>
              <a:rPr lang="en-US" dirty="0"/>
              <a:t>Distinguish between HTML and CSS.</a:t>
            </a:r>
          </a:p>
          <a:p>
            <a:pPr marL="277200" marR="274320" lvl="0" indent="-457200">
              <a:spcBef>
                <a:spcPts val="0"/>
              </a:spcBef>
              <a:spcAft>
                <a:spcPts val="0"/>
              </a:spcAft>
              <a:buFont typeface="+mj-lt"/>
              <a:buAutoNum type="arabicPeriod" startAt="5"/>
              <a:tabLst>
                <a:tab pos="365760" algn="l"/>
              </a:tabLst>
            </a:pPr>
            <a:r>
              <a:rPr lang="en-US" dirty="0"/>
              <a:t>Explain how you deploy a website on the Internet.</a:t>
            </a:r>
            <a:endParaRPr lang="tr-TR" dirty="0"/>
          </a:p>
          <a:p>
            <a:pPr marL="277200" marR="274320" lvl="0" indent="-457200">
              <a:spcBef>
                <a:spcPts val="0"/>
              </a:spcBef>
              <a:spcAft>
                <a:spcPts val="0"/>
              </a:spcAft>
              <a:buFont typeface="+mj-lt"/>
              <a:buAutoNum type="arabicPeriod" startAt="5"/>
              <a:tabLst>
                <a:tab pos="365760" algn="l"/>
                <a:tab pos="342900" algn="l"/>
              </a:tabLst>
            </a:pPr>
            <a:r>
              <a:rPr lang="en-US" dirty="0"/>
              <a:t>Describe the components of an HTTP URL.</a:t>
            </a:r>
            <a:endParaRPr lang="tr-TR" dirty="0"/>
          </a:p>
          <a:p>
            <a:pPr marL="277200" marR="274320" lvl="0" indent="-457200">
              <a:spcBef>
                <a:spcPts val="0"/>
              </a:spcBef>
              <a:spcAft>
                <a:spcPts val="0"/>
              </a:spcAft>
              <a:buFont typeface="+mj-lt"/>
              <a:buAutoNum type="arabicPeriod" startAt="5"/>
              <a:tabLst>
                <a:tab pos="365760" algn="l"/>
                <a:tab pos="342900" algn="l"/>
              </a:tabLst>
            </a:pPr>
            <a:r>
              <a:rPr lang="en-US" dirty="0"/>
              <a:t>Describe these five web development issues: usability, cross-browser compatibility, user accessibility, search engine optimization, and Responsive Web Design.</a:t>
            </a:r>
            <a:endParaRPr lang="tr-TR" dirty="0"/>
          </a:p>
          <a:p>
            <a:endParaRPr lang="tr-TR" dirty="0"/>
          </a:p>
        </p:txBody>
      </p:sp>
      <p:sp>
        <p:nvSpPr>
          <p:cNvPr id="5" name="Başlık 4">
            <a:extLst>
              <a:ext uri="{FF2B5EF4-FFF2-40B4-BE49-F238E27FC236}">
                <a16:creationId xmlns:a16="http://schemas.microsoft.com/office/drawing/2014/main" id="{AE24C339-94AE-45A2-8890-E14532C32696}"/>
              </a:ext>
            </a:extLst>
          </p:cNvPr>
          <p:cNvSpPr>
            <a:spLocks noGrp="1"/>
          </p:cNvSpPr>
          <p:nvPr>
            <p:ph type="title"/>
          </p:nvPr>
        </p:nvSpPr>
        <p:spPr/>
        <p:txBody>
          <a:bodyPr/>
          <a:lstStyle/>
          <a:p>
            <a:endParaRPr lang="tr-TR"/>
          </a:p>
        </p:txBody>
      </p:sp>
      <p:sp>
        <p:nvSpPr>
          <p:cNvPr id="6" name="Veri Yer Tutucusu 5">
            <a:extLst>
              <a:ext uri="{FF2B5EF4-FFF2-40B4-BE49-F238E27FC236}">
                <a16:creationId xmlns:a16="http://schemas.microsoft.com/office/drawing/2014/main" id="{0CD27FB9-909E-419D-BFCB-D0BF9B554C4F}"/>
              </a:ext>
            </a:extLst>
          </p:cNvPr>
          <p:cNvSpPr>
            <a:spLocks noGrp="1"/>
          </p:cNvSpPr>
          <p:nvPr>
            <p:ph type="dt" sz="half" idx="10"/>
          </p:nvPr>
        </p:nvSpPr>
        <p:spPr/>
        <p:txBody>
          <a:bodyPr/>
          <a:lstStyle/>
          <a:p>
            <a:pPr>
              <a:defRPr/>
            </a:pPr>
            <a:r>
              <a:rPr lang="en-US"/>
              <a:t>12.02.2026</a:t>
            </a:r>
          </a:p>
        </p:txBody>
      </p:sp>
      <p:sp>
        <p:nvSpPr>
          <p:cNvPr id="7" name="Slayt Numarası Yer Tutucusu 6">
            <a:extLst>
              <a:ext uri="{FF2B5EF4-FFF2-40B4-BE49-F238E27FC236}">
                <a16:creationId xmlns:a16="http://schemas.microsoft.com/office/drawing/2014/main" id="{E766A75C-F6FF-4A87-A83F-8AF63AE15190}"/>
              </a:ext>
            </a:extLst>
          </p:cNvPr>
          <p:cNvSpPr>
            <a:spLocks noGrp="1"/>
          </p:cNvSpPr>
          <p:nvPr>
            <p:ph type="sldNum" sz="quarter" idx="12"/>
          </p:nvPr>
        </p:nvSpPr>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4</a:t>
            </a:fld>
            <a:endParaRPr lang="en-US" dirty="0"/>
          </a:p>
        </p:txBody>
      </p:sp>
    </p:spTree>
    <p:extLst>
      <p:ext uri="{BB962C8B-B14F-4D97-AF65-F5344CB8AC3E}">
        <p14:creationId xmlns:p14="http://schemas.microsoft.com/office/powerpoint/2010/main" val="484112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72B8FE4C-D830-4A66-B1E4-8DF42B3EF82A}"/>
              </a:ext>
            </a:extLst>
          </p:cNvPr>
          <p:cNvSpPr>
            <a:spLocks noGrp="1"/>
          </p:cNvSpPr>
          <p:nvPr>
            <p:ph sz="quarter" idx="13"/>
          </p:nvPr>
        </p:nvSpPr>
        <p:spPr/>
        <p:txBody>
          <a:bodyPr/>
          <a:lstStyle/>
          <a:p>
            <a:r>
              <a:rPr lang="en-US" dirty="0"/>
              <a:t>In 1995 the first connection was established over what is today known as the Internet. The internet provides a quick and easy exchange of information and is identified as the central tool in this Age of Information.</a:t>
            </a:r>
            <a:endParaRPr lang="tr-TR" dirty="0"/>
          </a:p>
        </p:txBody>
      </p:sp>
      <p:sp>
        <p:nvSpPr>
          <p:cNvPr id="5" name="Başlık 4">
            <a:extLst>
              <a:ext uri="{FF2B5EF4-FFF2-40B4-BE49-F238E27FC236}">
                <a16:creationId xmlns:a16="http://schemas.microsoft.com/office/drawing/2014/main" id="{A9C4C1BB-0D42-417A-B240-374D0B3E5D25}"/>
              </a:ext>
            </a:extLst>
          </p:cNvPr>
          <p:cNvSpPr>
            <a:spLocks noGrp="1"/>
          </p:cNvSpPr>
          <p:nvPr>
            <p:ph type="title"/>
          </p:nvPr>
        </p:nvSpPr>
        <p:spPr/>
        <p:txBody>
          <a:bodyPr/>
          <a:lstStyle/>
          <a:p>
            <a:r>
              <a:rPr lang="tr-TR" dirty="0" err="1"/>
              <a:t>What</a:t>
            </a:r>
            <a:r>
              <a:rPr lang="tr-TR" dirty="0"/>
              <a:t> is </a:t>
            </a:r>
            <a:r>
              <a:rPr lang="tr-TR" dirty="0" err="1"/>
              <a:t>the</a:t>
            </a:r>
            <a:r>
              <a:rPr lang="tr-TR" dirty="0"/>
              <a:t> Internet?</a:t>
            </a:r>
          </a:p>
        </p:txBody>
      </p:sp>
      <p:pic>
        <p:nvPicPr>
          <p:cNvPr id="1026" name="Picture 2" descr="internt">
            <a:extLst>
              <a:ext uri="{FF2B5EF4-FFF2-40B4-BE49-F238E27FC236}">
                <a16:creationId xmlns:a16="http://schemas.microsoft.com/office/drawing/2014/main" id="{9DB8C81A-F6A4-464B-89D3-4573CB6F46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819400"/>
            <a:ext cx="5105400" cy="3471672"/>
          </a:xfrm>
          <a:prstGeom prst="rect">
            <a:avLst/>
          </a:prstGeom>
          <a:noFill/>
          <a:extLst>
            <a:ext uri="{909E8E84-426E-40DD-AFC4-6F175D3DCCD1}">
              <a14:hiddenFill xmlns:a14="http://schemas.microsoft.com/office/drawing/2010/main">
                <a:solidFill>
                  <a:srgbClr val="FFFFFF"/>
                </a:solidFill>
              </a14:hiddenFill>
            </a:ext>
          </a:extLst>
        </p:spPr>
      </p:pic>
      <p:sp>
        <p:nvSpPr>
          <p:cNvPr id="6" name="Veri Yer Tutucusu 5">
            <a:extLst>
              <a:ext uri="{FF2B5EF4-FFF2-40B4-BE49-F238E27FC236}">
                <a16:creationId xmlns:a16="http://schemas.microsoft.com/office/drawing/2014/main" id="{1B09BE52-F7B7-4173-98A0-CF5B1C0B705F}"/>
              </a:ext>
            </a:extLst>
          </p:cNvPr>
          <p:cNvSpPr>
            <a:spLocks noGrp="1"/>
          </p:cNvSpPr>
          <p:nvPr>
            <p:ph type="dt" sz="half" idx="10"/>
          </p:nvPr>
        </p:nvSpPr>
        <p:spPr/>
        <p:txBody>
          <a:bodyPr/>
          <a:lstStyle/>
          <a:p>
            <a:pPr>
              <a:defRPr/>
            </a:pPr>
            <a:r>
              <a:rPr lang="en-US"/>
              <a:t>12.02.2026</a:t>
            </a:r>
          </a:p>
        </p:txBody>
      </p:sp>
      <p:sp>
        <p:nvSpPr>
          <p:cNvPr id="7" name="Slayt Numarası Yer Tutucusu 6">
            <a:extLst>
              <a:ext uri="{FF2B5EF4-FFF2-40B4-BE49-F238E27FC236}">
                <a16:creationId xmlns:a16="http://schemas.microsoft.com/office/drawing/2014/main" id="{341841E2-721E-45AF-9198-13F53B762135}"/>
              </a:ext>
            </a:extLst>
          </p:cNvPr>
          <p:cNvSpPr>
            <a:spLocks noGrp="1"/>
          </p:cNvSpPr>
          <p:nvPr>
            <p:ph type="sldNum" sz="quarter" idx="12"/>
          </p:nvPr>
        </p:nvSpPr>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5</a:t>
            </a:fld>
            <a:endParaRPr lang="en-US" dirty="0"/>
          </a:p>
        </p:txBody>
      </p:sp>
    </p:spTree>
    <p:extLst>
      <p:ext uri="{BB962C8B-B14F-4D97-AF65-F5344CB8AC3E}">
        <p14:creationId xmlns:p14="http://schemas.microsoft.com/office/powerpoint/2010/main" val="460727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1061B5E3-23DE-49E9-982C-65853CAA7462}"/>
              </a:ext>
            </a:extLst>
          </p:cNvPr>
          <p:cNvSpPr>
            <a:spLocks noGrp="1"/>
          </p:cNvSpPr>
          <p:nvPr>
            <p:ph type="title"/>
          </p:nvPr>
        </p:nvSpPr>
        <p:spPr/>
        <p:txBody>
          <a:bodyPr/>
          <a:lstStyle/>
          <a:p>
            <a:r>
              <a:rPr lang="en-US" dirty="0"/>
              <a:t>The architecture of the Internet</a:t>
            </a:r>
            <a:endParaRPr lang="tr-TR" dirty="0"/>
          </a:p>
        </p:txBody>
      </p:sp>
      <p:graphicFrame>
        <p:nvGraphicFramePr>
          <p:cNvPr id="6" name="Object 7">
            <a:extLst>
              <a:ext uri="{FF2B5EF4-FFF2-40B4-BE49-F238E27FC236}">
                <a16:creationId xmlns:a16="http://schemas.microsoft.com/office/drawing/2014/main" id="{1C8B8B99-E758-4E77-A97F-3EAD65D9E0F7}"/>
              </a:ext>
            </a:extLst>
          </p:cNvPr>
          <p:cNvGraphicFramePr>
            <a:graphicFrameLocks noChangeAspect="1"/>
          </p:cNvGraphicFramePr>
          <p:nvPr>
            <p:extLst>
              <p:ext uri="{D42A27DB-BD31-4B8C-83A1-F6EECF244321}">
                <p14:modId xmlns:p14="http://schemas.microsoft.com/office/powerpoint/2010/main" val="2174386515"/>
              </p:ext>
            </p:extLst>
          </p:nvPr>
        </p:nvGraphicFramePr>
        <p:xfrm>
          <a:off x="464794" y="1538415"/>
          <a:ext cx="7993406" cy="4539651"/>
        </p:xfrm>
        <a:graphic>
          <a:graphicData uri="http://schemas.openxmlformats.org/presentationml/2006/ole">
            <mc:AlternateContent xmlns:mc="http://schemas.openxmlformats.org/markup-compatibility/2006">
              <mc:Choice xmlns:v="urn:schemas-microsoft-com:vml" Requires="v">
                <p:oleObj name="Visio" r:id="rId3" imgW="4704635" imgH="2676510" progId="Visio.Drawing.11">
                  <p:embed/>
                </p:oleObj>
              </mc:Choice>
              <mc:Fallback>
                <p:oleObj name="Visio" r:id="rId3" imgW="4704635" imgH="2676510" progId="Visio.Drawing.11">
                  <p:embed/>
                  <p:pic>
                    <p:nvPicPr>
                      <p:cNvPr id="8"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794" y="1538415"/>
                        <a:ext cx="7993406" cy="4539651"/>
                      </a:xfrm>
                      <a:prstGeom prst="rect">
                        <a:avLst/>
                      </a:prstGeom>
                      <a:noFill/>
                    </p:spPr>
                  </p:pic>
                </p:oleObj>
              </mc:Fallback>
            </mc:AlternateContent>
          </a:graphicData>
        </a:graphic>
      </p:graphicFrame>
      <p:sp>
        <p:nvSpPr>
          <p:cNvPr id="4" name="Veri Yer Tutucusu 3">
            <a:extLst>
              <a:ext uri="{FF2B5EF4-FFF2-40B4-BE49-F238E27FC236}">
                <a16:creationId xmlns:a16="http://schemas.microsoft.com/office/drawing/2014/main" id="{BEAB0F5B-698C-4E10-BA45-A89F28B1C92A}"/>
              </a:ext>
            </a:extLst>
          </p:cNvPr>
          <p:cNvSpPr>
            <a:spLocks noGrp="1"/>
          </p:cNvSpPr>
          <p:nvPr>
            <p:ph type="dt" sz="half" idx="10"/>
          </p:nvPr>
        </p:nvSpPr>
        <p:spPr/>
        <p:txBody>
          <a:bodyPr/>
          <a:lstStyle/>
          <a:p>
            <a:pPr>
              <a:defRPr/>
            </a:pPr>
            <a:r>
              <a:rPr lang="en-US"/>
              <a:t>12.02.2026</a:t>
            </a:r>
          </a:p>
        </p:txBody>
      </p:sp>
      <p:sp>
        <p:nvSpPr>
          <p:cNvPr id="7" name="Slayt Numarası Yer Tutucusu 6">
            <a:extLst>
              <a:ext uri="{FF2B5EF4-FFF2-40B4-BE49-F238E27FC236}">
                <a16:creationId xmlns:a16="http://schemas.microsoft.com/office/drawing/2014/main" id="{C124C617-CDB2-4149-A224-B17B771D1639}"/>
              </a:ext>
            </a:extLst>
          </p:cNvPr>
          <p:cNvSpPr>
            <a:spLocks noGrp="1"/>
          </p:cNvSpPr>
          <p:nvPr>
            <p:ph type="sldNum" sz="quarter" idx="12"/>
          </p:nvPr>
        </p:nvSpPr>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6</a:t>
            </a:fld>
            <a:endParaRPr lang="en-US" dirty="0"/>
          </a:p>
        </p:txBody>
      </p:sp>
    </p:spTree>
    <p:extLst>
      <p:ext uri="{BB962C8B-B14F-4D97-AF65-F5344CB8AC3E}">
        <p14:creationId xmlns:p14="http://schemas.microsoft.com/office/powerpoint/2010/main" val="2725393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a:extLst>
              <a:ext uri="{FF2B5EF4-FFF2-40B4-BE49-F238E27FC236}">
                <a16:creationId xmlns:a16="http://schemas.microsoft.com/office/drawing/2014/main" id="{2B675857-F174-4699-8A91-785DB51EAEC2}"/>
              </a:ext>
            </a:extLst>
          </p:cNvPr>
          <p:cNvPicPr>
            <a:picLocks noGrp="1" noChangeAspect="1"/>
          </p:cNvPicPr>
          <p:nvPr>
            <p:ph sz="quarter" idx="13"/>
          </p:nvPr>
        </p:nvPicPr>
        <p:blipFill>
          <a:blip r:embed="rId3"/>
          <a:stretch>
            <a:fillRect/>
          </a:stretch>
        </p:blipFill>
        <p:spPr>
          <a:xfrm>
            <a:off x="76200" y="1676400"/>
            <a:ext cx="8763000" cy="4816474"/>
          </a:xfrm>
        </p:spPr>
      </p:pic>
      <p:sp>
        <p:nvSpPr>
          <p:cNvPr id="5" name="Başlık 4">
            <a:extLst>
              <a:ext uri="{FF2B5EF4-FFF2-40B4-BE49-F238E27FC236}">
                <a16:creationId xmlns:a16="http://schemas.microsoft.com/office/drawing/2014/main" id="{386B9881-3505-4DC8-80A5-4623F37158E6}"/>
              </a:ext>
            </a:extLst>
          </p:cNvPr>
          <p:cNvSpPr>
            <a:spLocks noGrp="1"/>
          </p:cNvSpPr>
          <p:nvPr>
            <p:ph type="title"/>
          </p:nvPr>
        </p:nvSpPr>
        <p:spPr/>
        <p:txBody>
          <a:bodyPr/>
          <a:lstStyle/>
          <a:p>
            <a:r>
              <a:rPr lang="tr-TR" dirty="0" err="1"/>
              <a:t>History</a:t>
            </a:r>
            <a:r>
              <a:rPr lang="tr-TR" dirty="0"/>
              <a:t> of </a:t>
            </a:r>
            <a:r>
              <a:rPr lang="tr-TR" dirty="0" err="1"/>
              <a:t>the</a:t>
            </a:r>
            <a:r>
              <a:rPr lang="tr-TR" dirty="0"/>
              <a:t> Internet</a:t>
            </a:r>
          </a:p>
        </p:txBody>
      </p:sp>
      <p:sp>
        <p:nvSpPr>
          <p:cNvPr id="4" name="Veri Yer Tutucusu 3">
            <a:extLst>
              <a:ext uri="{FF2B5EF4-FFF2-40B4-BE49-F238E27FC236}">
                <a16:creationId xmlns:a16="http://schemas.microsoft.com/office/drawing/2014/main" id="{8E042144-A9D8-4DA1-9358-AAB361BC8C2C}"/>
              </a:ext>
            </a:extLst>
          </p:cNvPr>
          <p:cNvSpPr>
            <a:spLocks noGrp="1"/>
          </p:cNvSpPr>
          <p:nvPr>
            <p:ph type="dt" sz="half" idx="10"/>
          </p:nvPr>
        </p:nvSpPr>
        <p:spPr/>
        <p:txBody>
          <a:bodyPr/>
          <a:lstStyle/>
          <a:p>
            <a:pPr>
              <a:defRPr/>
            </a:pPr>
            <a:r>
              <a:rPr lang="en-US"/>
              <a:t>12.02.2026</a:t>
            </a:r>
          </a:p>
        </p:txBody>
      </p:sp>
      <p:sp>
        <p:nvSpPr>
          <p:cNvPr id="6" name="Slayt Numarası Yer Tutucusu 5">
            <a:extLst>
              <a:ext uri="{FF2B5EF4-FFF2-40B4-BE49-F238E27FC236}">
                <a16:creationId xmlns:a16="http://schemas.microsoft.com/office/drawing/2014/main" id="{1E3BB00A-161D-4C83-BA8D-AEA21E23B8A9}"/>
              </a:ext>
            </a:extLst>
          </p:cNvPr>
          <p:cNvSpPr>
            <a:spLocks noGrp="1"/>
          </p:cNvSpPr>
          <p:nvPr>
            <p:ph type="sldNum" sz="quarter" idx="12"/>
          </p:nvPr>
        </p:nvSpPr>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7</a:t>
            </a:fld>
            <a:endParaRPr lang="en-US" dirty="0"/>
          </a:p>
        </p:txBody>
      </p:sp>
    </p:spTree>
    <p:extLst>
      <p:ext uri="{BB962C8B-B14F-4D97-AF65-F5344CB8AC3E}">
        <p14:creationId xmlns:p14="http://schemas.microsoft.com/office/powerpoint/2010/main" val="2356304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a:extLst>
              <a:ext uri="{FF2B5EF4-FFF2-40B4-BE49-F238E27FC236}">
                <a16:creationId xmlns:a16="http://schemas.microsoft.com/office/drawing/2014/main" id="{386B9881-3505-4DC8-80A5-4623F37158E6}"/>
              </a:ext>
            </a:extLst>
          </p:cNvPr>
          <p:cNvSpPr>
            <a:spLocks noGrp="1"/>
          </p:cNvSpPr>
          <p:nvPr>
            <p:ph type="title"/>
          </p:nvPr>
        </p:nvSpPr>
        <p:spPr/>
        <p:txBody>
          <a:bodyPr/>
          <a:lstStyle/>
          <a:p>
            <a:r>
              <a:rPr lang="tr-TR" dirty="0" err="1"/>
              <a:t>History</a:t>
            </a:r>
            <a:r>
              <a:rPr lang="tr-TR" dirty="0"/>
              <a:t> of </a:t>
            </a:r>
            <a:r>
              <a:rPr lang="tr-TR" dirty="0" err="1"/>
              <a:t>the</a:t>
            </a:r>
            <a:r>
              <a:rPr lang="tr-TR" dirty="0"/>
              <a:t> Internet</a:t>
            </a:r>
          </a:p>
        </p:txBody>
      </p:sp>
      <p:sp>
        <p:nvSpPr>
          <p:cNvPr id="6" name="İçerik Yer Tutucusu 5">
            <a:extLst>
              <a:ext uri="{FF2B5EF4-FFF2-40B4-BE49-F238E27FC236}">
                <a16:creationId xmlns:a16="http://schemas.microsoft.com/office/drawing/2014/main" id="{A18167F2-ECA8-4F60-B77E-3FC67EB21769}"/>
              </a:ext>
            </a:extLst>
          </p:cNvPr>
          <p:cNvSpPr>
            <a:spLocks noGrp="1"/>
          </p:cNvSpPr>
          <p:nvPr>
            <p:ph sz="quarter" idx="13"/>
          </p:nvPr>
        </p:nvSpPr>
        <p:spPr>
          <a:xfrm>
            <a:off x="45720" y="1088868"/>
            <a:ext cx="8458200" cy="5150484"/>
          </a:xfrm>
        </p:spPr>
        <p:txBody>
          <a:bodyPr>
            <a:noAutofit/>
          </a:bodyPr>
          <a:lstStyle/>
          <a:p>
            <a:pPr>
              <a:spcBef>
                <a:spcPts val="0"/>
              </a:spcBef>
              <a:spcAft>
                <a:spcPts val="0"/>
              </a:spcAft>
            </a:pPr>
            <a:r>
              <a:rPr lang="en-US" sz="2400" dirty="0"/>
              <a:t>1960s — ARPANET</a:t>
            </a:r>
            <a:endParaRPr lang="tr-TR" sz="2400" dirty="0"/>
          </a:p>
          <a:p>
            <a:pPr marL="715963" lvl="5" indent="-350838">
              <a:spcBef>
                <a:spcPts val="0"/>
              </a:spcBef>
              <a:buFont typeface="Wingdings" panose="05000000000000000000" pitchFamily="2" charset="2"/>
              <a:buChar char="ü"/>
            </a:pPr>
            <a:r>
              <a:rPr lang="en-US" sz="2400" dirty="0"/>
              <a:t>The</a:t>
            </a:r>
            <a:r>
              <a:rPr lang="tr-TR" sz="2400" dirty="0"/>
              <a:t> </a:t>
            </a:r>
            <a:r>
              <a:rPr lang="en-US" sz="2400" dirty="0"/>
              <a:t>first computer network created for research and communication.</a:t>
            </a:r>
            <a:endParaRPr lang="tr-TR" sz="2400" dirty="0"/>
          </a:p>
          <a:p>
            <a:pPr>
              <a:spcBef>
                <a:spcPts val="0"/>
              </a:spcBef>
              <a:spcAft>
                <a:spcPts val="0"/>
              </a:spcAft>
            </a:pPr>
            <a:r>
              <a:rPr lang="en-US" sz="2400" dirty="0"/>
              <a:t>1980s — TCP/IP</a:t>
            </a:r>
            <a:endParaRPr lang="tr-TR" sz="2400" dirty="0"/>
          </a:p>
          <a:p>
            <a:pPr marL="715963" lvl="5" indent="-350838">
              <a:spcBef>
                <a:spcPts val="0"/>
              </a:spcBef>
              <a:spcAft>
                <a:spcPts val="0"/>
              </a:spcAft>
              <a:buFont typeface="Wingdings" panose="05000000000000000000" pitchFamily="2" charset="2"/>
              <a:buChar char="ü"/>
            </a:pPr>
            <a:r>
              <a:rPr lang="en-US" sz="2400" dirty="0"/>
              <a:t>Standard communication protocols connected </a:t>
            </a:r>
            <a:r>
              <a:rPr lang="tr-TR" sz="2400" dirty="0"/>
              <a:t>            </a:t>
            </a:r>
            <a:r>
              <a:rPr lang="en-US" sz="2400" dirty="0"/>
              <a:t>different networks together.</a:t>
            </a:r>
            <a:endParaRPr lang="tr-TR" sz="2400" dirty="0"/>
          </a:p>
          <a:p>
            <a:pPr>
              <a:spcBef>
                <a:spcPts val="0"/>
              </a:spcBef>
              <a:spcAft>
                <a:spcPts val="0"/>
              </a:spcAft>
            </a:pPr>
            <a:r>
              <a:rPr lang="en-US" sz="2400" dirty="0"/>
              <a:t>1991 — World Wide Web (Tim Berners-Lee)</a:t>
            </a:r>
            <a:endParaRPr lang="tr-TR" sz="2400" dirty="0"/>
          </a:p>
          <a:p>
            <a:pPr marL="715963" lvl="5" indent="-350838">
              <a:spcBef>
                <a:spcPts val="0"/>
              </a:spcBef>
              <a:buFont typeface="Wingdings" panose="05000000000000000000" pitchFamily="2" charset="2"/>
              <a:buChar char="ü"/>
            </a:pPr>
            <a:r>
              <a:rPr lang="en-US" sz="2400" dirty="0"/>
              <a:t>The Web introduced HTML, URLs, and browsers.</a:t>
            </a:r>
            <a:endParaRPr lang="tr-TR" sz="2400" dirty="0"/>
          </a:p>
          <a:p>
            <a:pPr>
              <a:spcBef>
                <a:spcPts val="0"/>
              </a:spcBef>
              <a:spcAft>
                <a:spcPts val="0"/>
              </a:spcAft>
            </a:pPr>
            <a:r>
              <a:rPr lang="en-US" sz="2400" dirty="0"/>
              <a:t>2000s — Web 2.0</a:t>
            </a:r>
            <a:endParaRPr lang="tr-TR" sz="2400" dirty="0"/>
          </a:p>
          <a:p>
            <a:pPr marL="715963" lvl="5" indent="-350838">
              <a:spcBef>
                <a:spcPts val="0"/>
              </a:spcBef>
              <a:spcAft>
                <a:spcPts val="0"/>
              </a:spcAft>
              <a:buFont typeface="Wingdings" panose="05000000000000000000" pitchFamily="2" charset="2"/>
              <a:buChar char="ü"/>
            </a:pPr>
            <a:r>
              <a:rPr lang="en-US" sz="2400" dirty="0"/>
              <a:t>Interactive websites, social media, user-generated content.</a:t>
            </a:r>
            <a:endParaRPr lang="tr-TR" sz="2400" dirty="0"/>
          </a:p>
          <a:p>
            <a:pPr>
              <a:spcBef>
                <a:spcPts val="0"/>
              </a:spcBef>
              <a:spcAft>
                <a:spcPts val="0"/>
              </a:spcAft>
            </a:pPr>
            <a:r>
              <a:rPr lang="en-US" sz="2400" dirty="0"/>
              <a:t>Today — Mobile &amp; Cloud Web</a:t>
            </a:r>
            <a:endParaRPr lang="tr-TR" sz="2400" dirty="0"/>
          </a:p>
          <a:p>
            <a:pPr marL="715963" lvl="5" indent="-350838">
              <a:spcBef>
                <a:spcPts val="0"/>
              </a:spcBef>
              <a:buFont typeface="Wingdings" panose="05000000000000000000" pitchFamily="2" charset="2"/>
              <a:buChar char="ü"/>
            </a:pPr>
            <a:r>
              <a:rPr lang="en-US" sz="2400" dirty="0"/>
              <a:t>Responsive design, mobile devices, real-time applications.</a:t>
            </a:r>
            <a:endParaRPr lang="tr-TR" sz="2400" dirty="0"/>
          </a:p>
        </p:txBody>
      </p:sp>
      <p:pic>
        <p:nvPicPr>
          <p:cNvPr id="19" name="Resim 18">
            <a:extLst>
              <a:ext uri="{FF2B5EF4-FFF2-40B4-BE49-F238E27FC236}">
                <a16:creationId xmlns:a16="http://schemas.microsoft.com/office/drawing/2014/main" id="{44AA488B-6367-43EE-8CD4-8011CD63EAAA}"/>
              </a:ext>
            </a:extLst>
          </p:cNvPr>
          <p:cNvPicPr>
            <a:picLocks noChangeAspect="1"/>
          </p:cNvPicPr>
          <p:nvPr/>
        </p:nvPicPr>
        <p:blipFill>
          <a:blip r:embed="rId3"/>
          <a:stretch>
            <a:fillRect/>
          </a:stretch>
        </p:blipFill>
        <p:spPr>
          <a:xfrm>
            <a:off x="7391400" y="2271857"/>
            <a:ext cx="1628571" cy="2314286"/>
          </a:xfrm>
          <a:prstGeom prst="rect">
            <a:avLst/>
          </a:prstGeom>
        </p:spPr>
      </p:pic>
      <p:sp>
        <p:nvSpPr>
          <p:cNvPr id="4" name="Veri Yer Tutucusu 3">
            <a:extLst>
              <a:ext uri="{FF2B5EF4-FFF2-40B4-BE49-F238E27FC236}">
                <a16:creationId xmlns:a16="http://schemas.microsoft.com/office/drawing/2014/main" id="{7290CF23-3617-4CF0-8CE9-BFB5B76904CE}"/>
              </a:ext>
            </a:extLst>
          </p:cNvPr>
          <p:cNvSpPr>
            <a:spLocks noGrp="1"/>
          </p:cNvSpPr>
          <p:nvPr>
            <p:ph type="dt" sz="half" idx="10"/>
          </p:nvPr>
        </p:nvSpPr>
        <p:spPr/>
        <p:txBody>
          <a:bodyPr/>
          <a:lstStyle/>
          <a:p>
            <a:pPr>
              <a:defRPr/>
            </a:pPr>
            <a:r>
              <a:rPr lang="en-US"/>
              <a:t>12.02.2026</a:t>
            </a:r>
          </a:p>
        </p:txBody>
      </p:sp>
      <p:sp>
        <p:nvSpPr>
          <p:cNvPr id="7" name="Slayt Numarası Yer Tutucusu 6">
            <a:extLst>
              <a:ext uri="{FF2B5EF4-FFF2-40B4-BE49-F238E27FC236}">
                <a16:creationId xmlns:a16="http://schemas.microsoft.com/office/drawing/2014/main" id="{519EBAD0-5FDC-46D7-8131-3C3C3175E247}"/>
              </a:ext>
            </a:extLst>
          </p:cNvPr>
          <p:cNvSpPr>
            <a:spLocks noGrp="1"/>
          </p:cNvSpPr>
          <p:nvPr>
            <p:ph type="sldNum" sz="quarter" idx="12"/>
          </p:nvPr>
        </p:nvSpPr>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8</a:t>
            </a:fld>
            <a:endParaRPr lang="en-US" dirty="0"/>
          </a:p>
        </p:txBody>
      </p:sp>
    </p:spTree>
    <p:extLst>
      <p:ext uri="{BB962C8B-B14F-4D97-AF65-F5344CB8AC3E}">
        <p14:creationId xmlns:p14="http://schemas.microsoft.com/office/powerpoint/2010/main" val="916987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a:extLst>
              <a:ext uri="{FF2B5EF4-FFF2-40B4-BE49-F238E27FC236}">
                <a16:creationId xmlns:a16="http://schemas.microsoft.com/office/drawing/2014/main" id="{F1DD12D8-7C58-4A4A-BE47-BF0C3EC1A028}"/>
              </a:ext>
            </a:extLst>
          </p:cNvPr>
          <p:cNvSpPr>
            <a:spLocks noGrp="1"/>
          </p:cNvSpPr>
          <p:nvPr>
            <p:ph sz="quarter" idx="13"/>
          </p:nvPr>
        </p:nvSpPr>
        <p:spPr>
          <a:xfrm>
            <a:off x="76200" y="1143000"/>
            <a:ext cx="8763000" cy="5349874"/>
          </a:xfrm>
        </p:spPr>
        <p:txBody>
          <a:bodyPr/>
          <a:lstStyle/>
          <a:p>
            <a:pPr indent="0">
              <a:buNone/>
            </a:pPr>
            <a:r>
              <a:rPr lang="en-US" dirty="0"/>
              <a:t>The Internet is a medium for disseminating information:</a:t>
            </a:r>
          </a:p>
          <a:p>
            <a:r>
              <a:rPr lang="en-US" dirty="0"/>
              <a:t>World Wide Web - www</a:t>
            </a:r>
          </a:p>
          <a:p>
            <a:r>
              <a:rPr lang="en-US" dirty="0"/>
              <a:t>URLs – Uniform Resource Locator</a:t>
            </a:r>
          </a:p>
          <a:p>
            <a:r>
              <a:rPr lang="en-US" dirty="0"/>
              <a:t> Web servers</a:t>
            </a:r>
            <a:r>
              <a:rPr lang="tr-TR" dirty="0"/>
              <a:t> </a:t>
            </a:r>
          </a:p>
          <a:p>
            <a:pPr indent="0">
              <a:buNone/>
            </a:pPr>
            <a:r>
              <a:rPr lang="tr-TR" dirty="0"/>
              <a:t>	</a:t>
            </a:r>
            <a:r>
              <a:rPr lang="en-US" dirty="0"/>
              <a:t>– A combination of compute hardware and software that that </a:t>
            </a:r>
            <a:r>
              <a:rPr lang="tr-TR" dirty="0"/>
              <a:t> </a:t>
            </a:r>
            <a:r>
              <a:rPr lang="en-US" dirty="0"/>
              <a:t>host the </a:t>
            </a:r>
            <a:r>
              <a:rPr lang="tr-TR" dirty="0"/>
              <a:t>	</a:t>
            </a:r>
            <a:r>
              <a:rPr lang="en-US" dirty="0"/>
              <a:t>information for the World Wide Web</a:t>
            </a:r>
          </a:p>
          <a:p>
            <a:r>
              <a:rPr lang="en-US" dirty="0"/>
              <a:t>Sites</a:t>
            </a:r>
          </a:p>
          <a:p>
            <a:r>
              <a:rPr lang="en-US" dirty="0"/>
              <a:t>Pages</a:t>
            </a:r>
          </a:p>
          <a:p>
            <a:r>
              <a:rPr lang="en-US" dirty="0"/>
              <a:t>Web browsers</a:t>
            </a:r>
          </a:p>
          <a:p>
            <a:r>
              <a:rPr lang="en-US" dirty="0"/>
              <a:t>Internet service providers</a:t>
            </a:r>
            <a:endParaRPr lang="tr-TR" dirty="0"/>
          </a:p>
        </p:txBody>
      </p:sp>
      <p:sp>
        <p:nvSpPr>
          <p:cNvPr id="5" name="Başlık 4">
            <a:extLst>
              <a:ext uri="{FF2B5EF4-FFF2-40B4-BE49-F238E27FC236}">
                <a16:creationId xmlns:a16="http://schemas.microsoft.com/office/drawing/2014/main" id="{D4BB0051-AFBC-4985-BF5F-91627BFFEA76}"/>
              </a:ext>
            </a:extLst>
          </p:cNvPr>
          <p:cNvSpPr>
            <a:spLocks noGrp="1"/>
          </p:cNvSpPr>
          <p:nvPr>
            <p:ph type="title"/>
          </p:nvPr>
        </p:nvSpPr>
        <p:spPr/>
        <p:txBody>
          <a:bodyPr/>
          <a:lstStyle/>
          <a:p>
            <a:r>
              <a:rPr lang="tr-TR" dirty="0" err="1"/>
              <a:t>Understanding</a:t>
            </a:r>
            <a:r>
              <a:rPr lang="tr-TR" dirty="0"/>
              <a:t> </a:t>
            </a:r>
            <a:r>
              <a:rPr lang="tr-TR" dirty="0" err="1"/>
              <a:t>the</a:t>
            </a:r>
            <a:r>
              <a:rPr lang="tr-TR" dirty="0"/>
              <a:t> Internet</a:t>
            </a:r>
          </a:p>
        </p:txBody>
      </p:sp>
      <p:sp>
        <p:nvSpPr>
          <p:cNvPr id="6" name="Veri Yer Tutucusu 5">
            <a:extLst>
              <a:ext uri="{FF2B5EF4-FFF2-40B4-BE49-F238E27FC236}">
                <a16:creationId xmlns:a16="http://schemas.microsoft.com/office/drawing/2014/main" id="{412467AD-84C2-40B6-BF97-5E19DABB03C4}"/>
              </a:ext>
            </a:extLst>
          </p:cNvPr>
          <p:cNvSpPr>
            <a:spLocks noGrp="1"/>
          </p:cNvSpPr>
          <p:nvPr>
            <p:ph type="dt" sz="half" idx="10"/>
          </p:nvPr>
        </p:nvSpPr>
        <p:spPr/>
        <p:txBody>
          <a:bodyPr/>
          <a:lstStyle/>
          <a:p>
            <a:pPr>
              <a:defRPr/>
            </a:pPr>
            <a:r>
              <a:rPr lang="en-US"/>
              <a:t>12.02.2026</a:t>
            </a:r>
          </a:p>
        </p:txBody>
      </p:sp>
      <p:sp>
        <p:nvSpPr>
          <p:cNvPr id="7" name="Slayt Numarası Yer Tutucusu 6">
            <a:extLst>
              <a:ext uri="{FF2B5EF4-FFF2-40B4-BE49-F238E27FC236}">
                <a16:creationId xmlns:a16="http://schemas.microsoft.com/office/drawing/2014/main" id="{6B0C81BE-4718-436A-867B-601F7BF6F51C}"/>
              </a:ext>
            </a:extLst>
          </p:cNvPr>
          <p:cNvSpPr>
            <a:spLocks noGrp="1"/>
          </p:cNvSpPr>
          <p:nvPr>
            <p:ph type="sldNum" sz="quarter" idx="12"/>
          </p:nvPr>
        </p:nvSpPr>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9</a:t>
            </a:fld>
            <a:endParaRPr lang="en-US" dirty="0"/>
          </a:p>
        </p:txBody>
      </p:sp>
    </p:spTree>
    <p:extLst>
      <p:ext uri="{BB962C8B-B14F-4D97-AF65-F5344CB8AC3E}">
        <p14:creationId xmlns:p14="http://schemas.microsoft.com/office/powerpoint/2010/main" val="4010479536"/>
      </p:ext>
    </p:extLst>
  </p:cSld>
  <p:clrMapOvr>
    <a:masterClrMapping/>
  </p:clrMapOvr>
</p:sld>
</file>

<file path=ppt/theme/theme1.xml><?xml version="1.0" encoding="utf-8"?>
<a:theme xmlns:a="http://schemas.openxmlformats.org/drawingml/2006/main" name="Yakup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akup3" id="{A02E8AF7-290A-4268-94FF-28742CAD28A2}" vid="{C9DA747F-A663-441E-ACAA-C0F17ADB2EE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1778</TotalTime>
  <Words>2618</Words>
  <Application>Microsoft Office PowerPoint</Application>
  <PresentationFormat>Ekran Gösterisi (4:3)</PresentationFormat>
  <Paragraphs>263</Paragraphs>
  <Slides>18</Slides>
  <Notes>17</Notes>
  <HiddenSlides>0</HiddenSlides>
  <MMClips>0</MMClips>
  <ScaleCrop>false</ScaleCrop>
  <HeadingPairs>
    <vt:vector size="8" baseType="variant">
      <vt:variant>
        <vt:lpstr>Kullanılan Yazı Tipleri</vt:lpstr>
      </vt:variant>
      <vt:variant>
        <vt:i4>9</vt:i4>
      </vt:variant>
      <vt:variant>
        <vt:lpstr>Tema</vt:lpstr>
      </vt:variant>
      <vt:variant>
        <vt:i4>1</vt:i4>
      </vt:variant>
      <vt:variant>
        <vt:lpstr>Eklenmiş OLE Hizmet Programları</vt:lpstr>
      </vt:variant>
      <vt:variant>
        <vt:i4>1</vt:i4>
      </vt:variant>
      <vt:variant>
        <vt:lpstr>Slayt Başlıkları</vt:lpstr>
      </vt:variant>
      <vt:variant>
        <vt:i4>18</vt:i4>
      </vt:variant>
    </vt:vector>
  </HeadingPairs>
  <TitlesOfParts>
    <vt:vector size="29" baseType="lpstr">
      <vt:lpstr>Arial</vt:lpstr>
      <vt:lpstr>Arial Narrow</vt:lpstr>
      <vt:lpstr>Calibri</vt:lpstr>
      <vt:lpstr>Calibri Light</vt:lpstr>
      <vt:lpstr>Dubai</vt:lpstr>
      <vt:lpstr>Nunito</vt:lpstr>
      <vt:lpstr>Open Sans</vt:lpstr>
      <vt:lpstr>Times New Roman</vt:lpstr>
      <vt:lpstr>Wingdings</vt:lpstr>
      <vt:lpstr>Yakup3</vt:lpstr>
      <vt:lpstr>Visio</vt:lpstr>
      <vt:lpstr>Applied Sciences Faculty   Management Information Systems </vt:lpstr>
      <vt:lpstr>Chapter 1</vt:lpstr>
      <vt:lpstr>Objectives</vt:lpstr>
      <vt:lpstr>PowerPoint Sunusu</vt:lpstr>
      <vt:lpstr>What is the Internet?</vt:lpstr>
      <vt:lpstr>The architecture of the Internet</vt:lpstr>
      <vt:lpstr>History of the Internet</vt:lpstr>
      <vt:lpstr>History of the Internet</vt:lpstr>
      <vt:lpstr>Understanding the Internet</vt:lpstr>
      <vt:lpstr>What is the Web?</vt:lpstr>
      <vt:lpstr>The components of a web application</vt:lpstr>
      <vt:lpstr>Website and Webpage</vt:lpstr>
      <vt:lpstr>How the Web Works</vt:lpstr>
      <vt:lpstr>Browser → Server → HTML</vt:lpstr>
      <vt:lpstr>CANLI DEMO</vt:lpstr>
      <vt:lpstr>Difference Between The Internet and The Web</vt:lpstr>
      <vt:lpstr>What’s difference between The Internet and The Web ?</vt:lpstr>
      <vt:lpstr>What is a Website made of?</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Yakup Bakış</dc:creator>
  <cp:lastModifiedBy>yakup bakış</cp:lastModifiedBy>
  <cp:revision>143</cp:revision>
  <dcterms:created xsi:type="dcterms:W3CDTF">2015-03-27T20:41:42Z</dcterms:created>
  <dcterms:modified xsi:type="dcterms:W3CDTF">2026-02-18T21:05:22Z</dcterms:modified>
</cp:coreProperties>
</file>