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0" r:id="rId1"/>
  </p:sldMasterIdLst>
  <p:notesMasterIdLst>
    <p:notesMasterId r:id="rId6"/>
  </p:notesMasterIdLst>
  <p:handoutMasterIdLst>
    <p:handoutMasterId r:id="rId7"/>
  </p:handoutMasterIdLst>
  <p:sldIdLst>
    <p:sldId id="423" r:id="rId2"/>
    <p:sldId id="475" r:id="rId3"/>
    <p:sldId id="476" r:id="rId4"/>
    <p:sldId id="47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1B327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29" autoAdjust="0"/>
    <p:restoredTop sz="93729" autoAdjust="0"/>
  </p:normalViewPr>
  <p:slideViewPr>
    <p:cSldViewPr>
      <p:cViewPr varScale="1">
        <p:scale>
          <a:sx n="81" d="100"/>
          <a:sy n="81" d="100"/>
        </p:scale>
        <p:origin x="10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2/17/2026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 everyone! My name is </a:t>
            </a:r>
            <a:r>
              <a:rPr lang="tr-TR" dirty="0"/>
              <a:t>Yakup</a:t>
            </a:r>
            <a:r>
              <a:rPr lang="en-US" dirty="0"/>
              <a:t>. I’ll be your instructor for Web Design and Programming</a:t>
            </a:r>
            <a:r>
              <a:rPr lang="tr-TR" dirty="0"/>
              <a:t>. </a:t>
            </a:r>
            <a:r>
              <a:rPr lang="en-US" dirty="0"/>
              <a:t>Before we start, I’d like to briefly introduce myself…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2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32100E-8508-4087-8C4C-F6F2C3E5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17.02.2026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7B1FBA6-E755-4869-8D94-AD4EA8615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24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574BE6-A145-4F8B-8B97-A3D5CEA9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BDEDF-EE46-489C-B346-8B506CCF6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FEE0A0-19ED-48F6-B1DF-00A65D3E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41C1A8-6173-4A8C-AACF-926419B2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5CFDCE5-643C-4BAA-BE73-2A6F017F7F49}" type="datetime1">
              <a:rPr lang="tr-TR" smtClean="0"/>
              <a:t>17.02.2026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243460-F382-478A-848C-8689A7FD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40764-83F2-4347-A36A-61878954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2B48C6-3C04-4F86-B1EE-FF5CC67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1E6E27-BD7B-4F7D-ADF4-34AD9D4E4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8BCA8A-B56A-4DCE-B51D-F115C9708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59CFF8-32FC-4D0C-AC48-A44696F6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2430E3-9BD4-4B94-AB33-626BB8A78766}" type="datetime1">
              <a:rPr lang="tr-TR" smtClean="0"/>
              <a:t>17.02.2026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E4CD39-CA15-46ED-B698-064AA685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1D729C-40A8-4667-AC91-76CC92E6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7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7F0A1-99B6-4A91-B70A-EB0C0031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C8B9BC3-6915-42FB-93CB-FE8B0C117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B722A-CF5E-4296-A5B5-902D49DC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A4F65E-4705-4FDF-B6B0-B14FF49A0802}" type="datetime1">
              <a:rPr lang="tr-TR" smtClean="0"/>
              <a:t>17.02.2026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86FC61-34AE-40A4-A626-208D9EBF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7D9E39-2A3C-4B71-BB9C-2E84324C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2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BFC8F2-05CD-4DED-A77F-310C7BE3F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0E9C27-F7B0-4BBC-98F7-01322A8D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ACE3B1-FF55-4888-B050-BDD52DFC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A6BD07-D366-4A28-9A57-561282EA17E4}" type="datetime1">
              <a:rPr lang="tr-TR" smtClean="0"/>
              <a:t>17.02.2026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9320B0-BD9D-40C0-BE89-AFF9594A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C512F8-1423-49C4-AAE7-C2DD1D43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20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27C82-9E01-476D-94EE-D1689C24DD0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6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7911-109A-44D9-B777-C504DC0951CF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7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C8858-0185-408B-A19C-7CAE81C9A6C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4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43376-B3BD-4FB1-90F6-321E7E169BC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37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4268-ED8C-40E2-8601-11AD920567DF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1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28353-0B17-4E89-A0B9-2703EAFC79E7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4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>
            <a:extLst>
              <a:ext uri="{FF2B5EF4-FFF2-40B4-BE49-F238E27FC236}">
                <a16:creationId xmlns:a16="http://schemas.microsoft.com/office/drawing/2014/main" id="{9F3C44CD-517F-4127-A02A-E0A24A22615D}"/>
              </a:ext>
            </a:extLst>
          </p:cNvPr>
          <p:cNvSpPr/>
          <p:nvPr userDrawn="1"/>
        </p:nvSpPr>
        <p:spPr>
          <a:xfrm>
            <a:off x="0" y="6647377"/>
            <a:ext cx="9144000" cy="212725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26BED1-D171-4DE4-B8FB-32F94FC2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BC7967BF-7ABC-4306-BF60-71EDE9FCBC91}"/>
              </a:ext>
            </a:extLst>
          </p:cNvPr>
          <p:cNvSpPr/>
          <p:nvPr userDrawn="1"/>
        </p:nvSpPr>
        <p:spPr>
          <a:xfrm>
            <a:off x="0" y="-1"/>
            <a:ext cx="9144000" cy="1520145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D97546-ED02-4649-BFD9-2C6B0BB7CC77}"/>
              </a:ext>
            </a:extLst>
          </p:cNvPr>
          <p:cNvSpPr/>
          <p:nvPr userDrawn="1"/>
        </p:nvSpPr>
        <p:spPr>
          <a:xfrm>
            <a:off x="27992" y="1520145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809A94F-C678-47AF-8078-A5B31E1CD3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859810"/>
            <a:ext cx="1314450" cy="1314450"/>
          </a:xfrm>
          <a:prstGeom prst="rect">
            <a:avLst/>
          </a:prstGeo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DF2CDA-456C-4F60-B3AB-C895A840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17.02.2026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B0C01E8-7ED1-4B07-9E15-39B4C3723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Başlık 5">
            <a:extLst>
              <a:ext uri="{FF2B5EF4-FFF2-40B4-BE49-F238E27FC236}">
                <a16:creationId xmlns:a16="http://schemas.microsoft.com/office/drawing/2014/main" id="{205EB21C-200D-42F8-93A7-001C43B3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208916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4469B-5EEC-4CD4-A7AC-8EBF972A3D83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8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58886-9E39-4BB3-BB86-122C735ECA0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7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D96D-D11A-48AC-BAD3-617A8D87AEC7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242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00B45-9545-462F-A366-A1A4EDEC63E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198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D8A75-FBDA-440C-82B3-B1AE57529711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2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48504-3624-414D-9345-FDF66685BE85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E91FD-9B2F-405C-97BC-C242EDF3BC2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07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D3D43-B4BF-4FD9-AFB4-46DA3417167A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24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49A6D-4826-4154-A20B-8167F8F316E6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983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E5998-8636-4753-A2E0-508AEF0B19FE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BF3031-CD8D-47B9-B773-11475162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17.02.2026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DACDE86-AC76-44F6-9780-26602F22BA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025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9548D-2F3E-4F9F-B81F-6B3BCCC2A56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007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394E0-BF0D-42E5-AD87-CB593120D538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3AD8B-611B-4709-A273-0FB2D8EDE4B5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58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C70C6-1B17-48AA-AF6B-AA02AA94FB69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80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05A09-3581-4039-8C42-8EE13A5DBE62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20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89E0-257A-4CE9-BBD5-F9730E4E457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61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C0CBE-A651-4E76-84E2-67B592C4710A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547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BD05C-648F-4F87-9F3B-DF6A3F049517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63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EFB4-5AE6-4825-B3A4-66D624FA7C45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148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08238-649E-47D8-AD69-05350A96F4A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0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87DD4-8372-4315-86E4-2E59F7DB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0AA39D-AA0C-45A7-8ED2-7C6751ADF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53B50B-E62C-45B6-B446-887E651C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0475140-D20E-4AB6-A3B6-E21A80FEFD54}" type="datetime1">
              <a:rPr lang="tr-TR" smtClean="0"/>
              <a:t>17.02.2026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273EAE-73F9-4072-AFCD-1F56DBF2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411045-4709-4384-AD52-33DB6A76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09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E0CDD-F7D2-4288-9FE6-D15D280CEAE4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265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EE96-4F9D-4ECD-A07D-AAA19D78A10A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116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BFF6B-8C80-4656-9066-D8747A2172B8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47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B2B5D-F9C7-4D1D-AD65-33557D00D30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841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F6C93-947F-4EE2-8A1E-E1D9F7B7DCE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660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5E784-C59C-45F9-A8CB-D7F423748AE8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86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43EB4-98A4-482C-95D8-82AAA4DB8A0B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85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30A1-6DD4-451C-ABF8-E47831617F25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119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DE39D-FEE0-4449-A316-418F9E651F47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7164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43D5D-CD2A-4DB1-9552-BA0011151BCE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2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8621F3-E846-40DC-A2FC-1AF22900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1C57B-1E7E-4E37-A072-83550F259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EC67C8-5D9A-4C00-AB0B-F9C00DD70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AB6689-1D93-4E5F-8AAD-A7FDCD9C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7F7EB36-CA63-4C79-ABE2-68CEF4CA71CB}" type="datetime1">
              <a:rPr lang="tr-TR" smtClean="0"/>
              <a:t>17.02.2026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B8B783-8177-4CFD-84F5-6D4CE5D3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512B11-483B-4EA6-BB86-BD633EDC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219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D03E-BEED-4722-817F-E63D719F19B8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83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523C-68CC-455E-BA58-D2C3E95F5042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81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3E06E-D056-4EAF-956B-2C28FFF0650F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717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2451E-B655-4DAE-AD99-CBF474F764FB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090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527C-60E1-4240-91C1-22E0BC855212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282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27D48-6621-4D82-8854-EFBCC55021DF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526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01DFA-963D-481D-AE03-1866D920652D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915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52025-2C08-40DA-A891-86EBA353DE68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1411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064BF-C779-4894-BBB9-6AC8F3898133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141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C308A-BEE8-4775-9566-91AE33159486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1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9C6E6E-9E8E-44F9-BC89-CD075D2B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BB66EF-7F69-4004-8523-3B4DF53B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B9A080-C89D-471C-8264-FC050C9F8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10E987-28F3-40A5-9809-6F7E6397A0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C74B9D-6669-4CF1-B380-3BEDFEC3B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FA939C-1D80-4E20-A749-F07BEFA1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89B7F3-FC42-4622-A0B8-5EF4EAD0AD82}" type="datetime1">
              <a:rPr lang="tr-TR" smtClean="0"/>
              <a:t>17.02.2026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78778E-7F18-4AC3-9425-A683C1E8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3600AF9-ACC0-4345-8480-746CEC6D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30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7D0E8-B62A-4C10-81CD-721681D8B9FC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176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B686E-0BD6-453B-A316-E317F8D1A667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126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709B2B-6ED4-4CFF-AA84-C40F265C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48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68346-5321-4AE3-A57C-370F839A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D28D27B-91A4-41D4-A16E-80EA9A92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17.02.2026</a:t>
            </a:fld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6DBB04-5ACD-4C21-A766-F1A36302D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59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CD38D-3016-470D-BE3C-48837262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77107C0-9B91-458F-85C7-DF609F22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B8C62D0-0CC6-437C-BB13-D432D5EA6C29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A4C2215-CFD5-4DA9-8E95-E6763131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8DB51B9-4DA3-4AF1-B63E-F003BB21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A74594F-9CDB-4666-9160-DF1FE30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492875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17.02.2026</a:t>
            </a:fld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C73BC41-F28C-416E-BA43-4D85F24F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492874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90A673C-9C9D-402B-8DA4-3C3D87D876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447800"/>
            <a:ext cx="8763000" cy="4821195"/>
          </a:xfrm>
        </p:spPr>
        <p:txBody>
          <a:bodyPr>
            <a:normAutofit/>
          </a:bodyPr>
          <a:lstStyle>
            <a:lvl1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11" name="Başlık 10">
            <a:extLst>
              <a:ext uri="{FF2B5EF4-FFF2-40B4-BE49-F238E27FC236}">
                <a16:creationId xmlns:a16="http://schemas.microsoft.com/office/drawing/2014/main" id="{C13DB588-40BD-4B58-9C1E-34A0BFC05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818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F85559-0170-4BC0-9105-520F4232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3A08536-4EB8-4BFB-92BB-D9E41DDABE6E}"/>
              </a:ext>
            </a:extLst>
          </p:cNvPr>
          <p:cNvSpPr/>
          <p:nvPr userDrawn="1"/>
        </p:nvSpPr>
        <p:spPr>
          <a:xfrm>
            <a:off x="0" y="6530674"/>
            <a:ext cx="9144000" cy="324280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3C1B42E9-AA6E-416F-BA77-5604F09F3CCB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4B0FD183-BBB6-41F3-96C9-C199676EB71C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0DB80770-32C3-4320-BFB9-288B352AFD48}"/>
              </a:ext>
            </a:extLst>
          </p:cNvPr>
          <p:cNvPicPr>
            <a:picLocks noChangeAspect="1"/>
          </p:cNvPicPr>
          <p:nvPr userDrawn="1"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ECFC9C-B4D0-4725-991B-3DC61180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7010400" cy="1030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1" name="Veri Yer Tutucusu 10">
            <a:extLst>
              <a:ext uri="{FF2B5EF4-FFF2-40B4-BE49-F238E27FC236}">
                <a16:creationId xmlns:a16="http://schemas.microsoft.com/office/drawing/2014/main" id="{29F882E6-607C-4FB1-B650-7C8BE7A60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2875" y="6571518"/>
            <a:ext cx="1228725" cy="324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fld id="{3FD95F9B-3CB6-45B7-B240-F3C974AC7678}" type="datetimeFigureOut">
              <a:rPr lang="tr-TR" smtClean="0"/>
              <a:pPr/>
              <a:t>17.02.2026</a:t>
            </a:fld>
            <a:endParaRPr lang="tr-TR" dirty="0"/>
          </a:p>
        </p:txBody>
      </p:sp>
      <p:sp>
        <p:nvSpPr>
          <p:cNvPr id="12" name="Slayt Numarası Yer Tutucusu 11">
            <a:extLst>
              <a:ext uri="{FF2B5EF4-FFF2-40B4-BE49-F238E27FC236}">
                <a16:creationId xmlns:a16="http://schemas.microsoft.com/office/drawing/2014/main" id="{F009B09C-27EE-4184-95C0-C8BAD904D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36000" y="6624000"/>
            <a:ext cx="733425" cy="37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32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26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758" r:id="rId14"/>
    <p:sldLayoutId id="2147483759" r:id="rId15"/>
    <p:sldLayoutId id="2147483760" r:id="rId16"/>
    <p:sldLayoutId id="2147483761" r:id="rId17"/>
    <p:sldLayoutId id="2147483762" r:id="rId18"/>
    <p:sldLayoutId id="2147483763" r:id="rId19"/>
    <p:sldLayoutId id="2147483764" r:id="rId20"/>
    <p:sldLayoutId id="2147483765" r:id="rId21"/>
    <p:sldLayoutId id="2147483766" r:id="rId22"/>
    <p:sldLayoutId id="2147483767" r:id="rId23"/>
    <p:sldLayoutId id="2147483768" r:id="rId24"/>
    <p:sldLayoutId id="2147483769" r:id="rId25"/>
    <p:sldLayoutId id="2147483770" r:id="rId26"/>
    <p:sldLayoutId id="2147483771" r:id="rId27"/>
    <p:sldLayoutId id="2147483772" r:id="rId28"/>
    <p:sldLayoutId id="2147483773" r:id="rId29"/>
    <p:sldLayoutId id="2147483774" r:id="rId30"/>
    <p:sldLayoutId id="2147483775" r:id="rId31"/>
    <p:sldLayoutId id="2147483776" r:id="rId32"/>
    <p:sldLayoutId id="2147483777" r:id="rId33"/>
    <p:sldLayoutId id="2147483778" r:id="rId34"/>
    <p:sldLayoutId id="2147483779" r:id="rId35"/>
    <p:sldLayoutId id="2147483780" r:id="rId36"/>
    <p:sldLayoutId id="2147483781" r:id="rId37"/>
    <p:sldLayoutId id="2147483782" r:id="rId38"/>
    <p:sldLayoutId id="2147483783" r:id="rId39"/>
    <p:sldLayoutId id="2147483784" r:id="rId40"/>
    <p:sldLayoutId id="2147483785" r:id="rId41"/>
    <p:sldLayoutId id="2147483786" r:id="rId42"/>
    <p:sldLayoutId id="2147483787" r:id="rId43"/>
    <p:sldLayoutId id="2147483788" r:id="rId44"/>
    <p:sldLayoutId id="2147483789" r:id="rId45"/>
    <p:sldLayoutId id="2147483790" r:id="rId46"/>
    <p:sldLayoutId id="2147483791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799" r:id="rId55"/>
    <p:sldLayoutId id="2147483800" r:id="rId56"/>
    <p:sldLayoutId id="2147483801" r:id="rId57"/>
    <p:sldLayoutId id="2147483802" r:id="rId58"/>
    <p:sldLayoutId id="2147483803" r:id="rId59"/>
    <p:sldLayoutId id="2147483804" r:id="rId60"/>
    <p:sldLayoutId id="2147483805" r:id="rId61"/>
    <p:sldLayoutId id="2147483925" r:id="rId6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85118-CA0D-4922-AC16-B8E64FAB0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8153400" cy="2667000"/>
          </a:xfrm>
        </p:spPr>
        <p:txBody>
          <a:bodyPr/>
          <a:lstStyle/>
          <a:p>
            <a:pPr fontAlgn="base">
              <a:spcBef>
                <a:spcPts val="2400"/>
              </a:spcBef>
              <a:spcAft>
                <a:spcPts val="2400"/>
              </a:spcAft>
            </a:pP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Faculty</a:t>
            </a:r>
            <a:b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sz="1800" dirty="0">
                <a:solidFill>
                  <a:srgbClr val="E94F36"/>
                </a:solidFill>
                <a:effectLst/>
                <a:latin typeface="Open Sans" panose="020B0806030504020204" pitchFamily="34" charset="0"/>
              </a:rPr>
            </a:br>
            <a:r>
              <a:rPr lang="tr-TR" b="1" i="0" dirty="0">
                <a:solidFill>
                  <a:srgbClr val="E94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b="1" i="0" dirty="0">
                <a:solidFill>
                  <a:srgbClr val="1B32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tr-TR" b="1" i="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tr-TR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026BD2-2880-4EAE-9FD3-1FBF2F1A4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05400"/>
            <a:ext cx="6858000" cy="609600"/>
          </a:xfrm>
        </p:spPr>
        <p:txBody>
          <a:bodyPr>
            <a:noAutofit/>
          </a:bodyPr>
          <a:lstStyle/>
          <a:p>
            <a:r>
              <a:rPr lang="tr-TR" sz="3200" b="1" dirty="0"/>
              <a:t>Dr. Yakup BAKIŞ</a:t>
            </a:r>
          </a:p>
        </p:txBody>
      </p:sp>
    </p:spTree>
    <p:extLst>
      <p:ext uri="{BB962C8B-B14F-4D97-AF65-F5344CB8AC3E}">
        <p14:creationId xmlns:p14="http://schemas.microsoft.com/office/powerpoint/2010/main" val="64039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7EF0A9-DF00-454B-9795-1C1C12C7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17.02.2026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EFD8C0E2-B719-4763-83BA-81E923DF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7F86CE-A568-432C-8CD6-5CDD0C3E40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en-US" b="1" dirty="0"/>
              <a:t>Purpose</a:t>
            </a:r>
          </a:p>
          <a:p>
            <a:r>
              <a:rPr lang="en-US" dirty="0"/>
              <a:t>The purpose of this assignment is to help students understand the </a:t>
            </a:r>
            <a:r>
              <a:rPr lang="en-US" b="1" dirty="0"/>
              <a:t>basic concepts of the Internet, the Web, and client–server communication</a:t>
            </a:r>
            <a:r>
              <a:rPr lang="en-US" dirty="0"/>
              <a:t>, which form the foundation of web development.</a:t>
            </a:r>
          </a:p>
          <a:p>
            <a:pPr indent="0">
              <a:buNone/>
            </a:pPr>
            <a:r>
              <a:rPr lang="en-US" b="1" dirty="0"/>
              <a:t>Part A — Short Answers</a:t>
            </a:r>
          </a:p>
          <a:p>
            <a:r>
              <a:rPr lang="en-US" dirty="0"/>
              <a:t>Answer the following questions in your own words: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is the Internet?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is the World Wide Web?</a:t>
            </a:r>
          </a:p>
          <a:p>
            <a:pPr>
              <a:buFont typeface="+mj-lt"/>
              <a:buAutoNum type="arabicPeriod"/>
            </a:pPr>
            <a:r>
              <a:rPr lang="en-US" dirty="0"/>
              <a:t>Explain the difference between the Internet and the Web.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is a web browser? Give three examples.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happens when a user enters a URL into a browser?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is the role of a server in web communication?</a:t>
            </a:r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BF5733F-16CD-4AC0-85B0-4C7410FA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 — Understanding the Internet and the Web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24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BF9B0D6-F40A-40C0-A68C-793427A5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17.02.2026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AB651E8-63B2-4F85-8B52-28184B81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036ABA-D343-433E-A274-4AE37834CE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219200"/>
            <a:ext cx="8763000" cy="5273674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tr-TR" b="1" dirty="0" err="1"/>
              <a:t>Part</a:t>
            </a:r>
            <a:r>
              <a:rPr lang="tr-TR" b="1" dirty="0"/>
              <a:t> B — </a:t>
            </a:r>
            <a:r>
              <a:rPr lang="tr-TR" b="1" dirty="0" err="1"/>
              <a:t>Concept</a:t>
            </a:r>
            <a:r>
              <a:rPr lang="tr-TR" b="1" dirty="0"/>
              <a:t> </a:t>
            </a:r>
            <a:r>
              <a:rPr lang="tr-TR" b="1" dirty="0" err="1"/>
              <a:t>Explanation</a:t>
            </a:r>
            <a:endParaRPr lang="tr-TR" b="1" dirty="0"/>
          </a:p>
          <a:p>
            <a:r>
              <a:rPr lang="tr-TR" dirty="0"/>
              <a:t>Write </a:t>
            </a:r>
            <a:r>
              <a:rPr lang="tr-TR" b="1" dirty="0" err="1"/>
              <a:t>one</a:t>
            </a:r>
            <a:r>
              <a:rPr lang="tr-TR" b="1" dirty="0"/>
              <a:t> </a:t>
            </a:r>
            <a:r>
              <a:rPr lang="tr-TR" b="1" dirty="0" err="1"/>
              <a:t>paragraph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topic</a:t>
            </a:r>
            <a:r>
              <a:rPr lang="tr-TR" dirty="0"/>
              <a:t>:</a:t>
            </a:r>
          </a:p>
          <a:p>
            <a:pPr marL="1341438" lvl="5" indent="-182563"/>
            <a:r>
              <a:rPr lang="tr-TR" sz="2000" dirty="0"/>
              <a:t>Client–Server model</a:t>
            </a:r>
          </a:p>
          <a:p>
            <a:pPr marL="1341438" lvl="5" indent="-182563"/>
            <a:r>
              <a:rPr lang="tr-TR" sz="2000" dirty="0" err="1"/>
              <a:t>Static</a:t>
            </a:r>
            <a:r>
              <a:rPr lang="tr-TR" sz="2000" dirty="0"/>
              <a:t> </a:t>
            </a:r>
            <a:r>
              <a:rPr lang="tr-TR" sz="2000" dirty="0" err="1"/>
              <a:t>vs</a:t>
            </a:r>
            <a:r>
              <a:rPr lang="tr-TR" sz="2000" dirty="0"/>
              <a:t> </a:t>
            </a:r>
            <a:r>
              <a:rPr lang="tr-TR" sz="2000" dirty="0" err="1"/>
              <a:t>Dynamic</a:t>
            </a:r>
            <a:r>
              <a:rPr lang="tr-TR" sz="2000" dirty="0"/>
              <a:t> </a:t>
            </a:r>
            <a:r>
              <a:rPr lang="tr-TR" sz="2000" dirty="0" err="1"/>
              <a:t>websites</a:t>
            </a:r>
            <a:endParaRPr lang="tr-TR" sz="2000" dirty="0"/>
          </a:p>
          <a:p>
            <a:pPr marL="1341438" lvl="5" indent="-182563"/>
            <a:r>
              <a:rPr lang="tr-TR" sz="2000" dirty="0"/>
              <a:t>HTML, CSS, and </a:t>
            </a:r>
            <a:r>
              <a:rPr lang="tr-TR" sz="2000" dirty="0" err="1"/>
              <a:t>JavaScript</a:t>
            </a:r>
            <a:r>
              <a:rPr lang="tr-TR" sz="2000" dirty="0"/>
              <a:t> </a:t>
            </a:r>
            <a:r>
              <a:rPr lang="tr-TR" sz="2000" dirty="0" err="1"/>
              <a:t>roles</a:t>
            </a:r>
            <a:endParaRPr lang="tr-TR" sz="2000" dirty="0"/>
          </a:p>
          <a:p>
            <a:pPr indent="0">
              <a:buNone/>
            </a:pPr>
            <a:r>
              <a:rPr lang="en-US" b="1" dirty="0"/>
              <a:t>Part C — Reflection</a:t>
            </a: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Write a short paragraph:</a:t>
            </a:r>
            <a:endParaRPr lang="tr-TR" dirty="0"/>
          </a:p>
          <a:p>
            <a:pPr marL="1341438" lvl="5" indent="-182563"/>
            <a:r>
              <a:rPr lang="en-US" sz="2000" dirty="0"/>
              <a:t>Why is understanding how the Web works important for a web designer?</a:t>
            </a:r>
            <a:endParaRPr lang="tr-TR" sz="2000" dirty="0"/>
          </a:p>
          <a:p>
            <a:r>
              <a:rPr lang="en-US" b="1" dirty="0"/>
              <a:t>Part D — Simple Web Observation</a:t>
            </a:r>
            <a:br>
              <a:rPr lang="tr-TR" b="1" dirty="0"/>
            </a:br>
            <a:r>
              <a:rPr lang="en-US" sz="2000" dirty="0"/>
              <a:t>Open any website you like and answer:</a:t>
            </a:r>
            <a:endParaRPr lang="tr-TR" sz="2000" dirty="0"/>
          </a:p>
          <a:p>
            <a:pPr marL="1433513" lvl="5" indent="-265113"/>
            <a:r>
              <a:rPr lang="en-US" sz="2000" dirty="0"/>
              <a:t>Is the site static or dynamic? Why?</a:t>
            </a:r>
            <a:endParaRPr lang="tr-TR" sz="2000" dirty="0"/>
          </a:p>
          <a:p>
            <a:pPr marL="1433513" lvl="5" indent="-265113"/>
            <a:r>
              <a:rPr lang="en-US" sz="2000" dirty="0"/>
              <a:t>Identify visible HTML elements (text, images, links).</a:t>
            </a:r>
            <a:endParaRPr lang="tr-TR" sz="2000" dirty="0"/>
          </a:p>
          <a:p>
            <a:pPr marL="1433513" lvl="5" indent="-265113"/>
            <a:r>
              <a:rPr lang="en-US" sz="2000" dirty="0"/>
              <a:t>What might CSS be responsible for on this page?</a:t>
            </a:r>
            <a:endParaRPr lang="tr-TR" sz="2000" dirty="0"/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F1F6CA9-AD3E-42CD-927F-2CC7A3A6B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 — Understanding the Internet and the Web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673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BF9B0D6-F40A-40C0-A68C-793427A5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17.02.2026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AB651E8-63B2-4F85-8B52-28184B81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036ABA-D343-433E-A274-4AE37834CE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2552700"/>
            <a:ext cx="8763000" cy="1752600"/>
          </a:xfrm>
        </p:spPr>
        <p:txBody>
          <a:bodyPr>
            <a:normAutofit/>
          </a:bodyPr>
          <a:lstStyle/>
          <a:p>
            <a:r>
              <a:rPr lang="en-US" b="1" dirty="0"/>
              <a:t>Submission</a:t>
            </a:r>
          </a:p>
          <a:p>
            <a:pPr marL="1341438" lvl="5" indent="-182563"/>
            <a:r>
              <a:rPr lang="en-US" sz="2000" dirty="0"/>
              <a:t>Format: PDF or Word</a:t>
            </a:r>
          </a:p>
          <a:p>
            <a:pPr marL="1341438" lvl="5" indent="-182563"/>
            <a:r>
              <a:rPr lang="en-US" sz="2000" dirty="0"/>
              <a:t>Length: 1–2 pages</a:t>
            </a:r>
          </a:p>
          <a:p>
            <a:pPr marL="1341438" lvl="5" indent="-182563"/>
            <a:r>
              <a:rPr lang="en-US" sz="2000" dirty="0"/>
              <a:t>Due: Next week before class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F1F6CA9-AD3E-42CD-927F-2CC7A3A6B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 — Understanding the Internet and the Web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130156"/>
      </p:ext>
    </p:extLst>
  </p:cSld>
  <p:clrMapOvr>
    <a:masterClrMapping/>
  </p:clrMapOvr>
</p:sld>
</file>

<file path=ppt/theme/theme1.xml><?xml version="1.0" encoding="utf-8"?>
<a:theme xmlns:a="http://schemas.openxmlformats.org/drawingml/2006/main" name="Yakup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akup3" id="{A02E8AF7-290A-4268-94FF-28742CAD28A2}" vid="{C9DA747F-A663-441E-ACAA-C0F17ADB2EE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293</Words>
  <Application>Microsoft Office PowerPoint</Application>
  <PresentationFormat>Ekran Gösterisi (4:3)</PresentationFormat>
  <Paragraphs>42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Open Sans</vt:lpstr>
      <vt:lpstr>Times New Roman</vt:lpstr>
      <vt:lpstr>Yakup3</vt:lpstr>
      <vt:lpstr>Applied Sciences Faculty   Management Information Systems </vt:lpstr>
      <vt:lpstr>Assignment 1 — Understanding the Internet and the Web</vt:lpstr>
      <vt:lpstr>Assignment 1 — Understanding the Internet and the Web</vt:lpstr>
      <vt:lpstr>Assignment 1 — Understanding the Internet and the Web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Yakup Bakış</dc:creator>
  <cp:lastModifiedBy>yakup bakış</cp:lastModifiedBy>
  <cp:revision>139</cp:revision>
  <dcterms:created xsi:type="dcterms:W3CDTF">2015-03-27T20:41:42Z</dcterms:created>
  <dcterms:modified xsi:type="dcterms:W3CDTF">2026-02-16T23:19:45Z</dcterms:modified>
</cp:coreProperties>
</file>